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2" r:id="rId3"/>
    <p:sldId id="263" r:id="rId4"/>
    <p:sldId id="264" r:id="rId5"/>
    <p:sldId id="257" r:id="rId6"/>
    <p:sldId id="269" r:id="rId7"/>
    <p:sldId id="260" r:id="rId8"/>
    <p:sldId id="265" r:id="rId9"/>
    <p:sldId id="261" r:id="rId10"/>
    <p:sldId id="266" r:id="rId11"/>
    <p:sldId id="268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onika%20Griezne\Desktop\APTAUJA_AZARTSP&#274;LES\FINAL_FINAL_STATISTIKA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onika%20Griezne\Desktop\APTAUJA_AZARTSP&#274;LES\FINAL_FINAL_STATISTIKA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onika%20Griezne\Desktop\APTAUJA_AZARTSP&#274;LES\FINAL_FINAL_STATISTIKA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onika%20Griezne\Desktop\APTAUJA_AZARTSP&#274;LES\FINAL_FINAL_STATISTIKA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onika%20Griezne\Desktop\APTAUJA_AZARTSP&#274;LES\FINAL_FINAL_STATISTIKA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[FINAL_FINAL_STATISTIKA.xlsx]Sheet1!$A$15</c:f>
              <c:strCache>
                <c:ptCount val="1"/>
                <c:pt idx="0">
                  <c:v>Respondenti:</c:v>
                </c:pt>
              </c:strCache>
            </c:strRef>
          </c:tx>
          <c:spPr>
            <a:solidFill>
              <a:srgbClr val="C00000"/>
            </a:solidFill>
          </c:spPr>
          <c:dPt>
            <c:idx val="0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615-4269-8527-29FE5A34454A}"/>
              </c:ext>
            </c:extLst>
          </c:dPt>
          <c:dPt>
            <c:idx val="1"/>
            <c:bubble3D val="0"/>
            <c:spPr>
              <a:solidFill>
                <a:schemeClr val="tx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615-4269-8527-29FE5A34454A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dLblPos val="outEnd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1-8615-4269-8527-29FE5A34454A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dLblPos val="outEnd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8615-4269-8527-29FE5A34454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[FINAL_FINAL_STATISTIKA.xlsx]Sheet1!$B$14:$C$14</c:f>
              <c:strCache>
                <c:ptCount val="2"/>
                <c:pt idx="0">
                  <c:v>Ādažu novada iedzīvotāji vai pieder īpašums</c:v>
                </c:pt>
                <c:pt idx="1">
                  <c:v>Nav novada iedzīvotāji un nepieder īpašums</c:v>
                </c:pt>
              </c:strCache>
            </c:strRef>
          </c:cat>
          <c:val>
            <c:numRef>
              <c:f>[FINAL_FINAL_STATISTIKA.xlsx]Sheet1!$B$15:$C$15</c:f>
              <c:numCache>
                <c:formatCode>General</c:formatCode>
                <c:ptCount val="2"/>
                <c:pt idx="0">
                  <c:v>591</c:v>
                </c:pt>
                <c:pt idx="1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615-4269-8527-29FE5A34454A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[FINAL_FINAL_STATISTIKA.xlsx]Sheet1!$A$5</c:f>
              <c:strCache>
                <c:ptCount val="1"/>
                <c:pt idx="0">
                  <c:v>Vai pašvaldībai būtu jāaizliedz azartspēļu zāļu darbība pašvaldības teritorijā?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C37-4105-9DD3-E38D7CFE8F53}"/>
              </c:ext>
            </c:extLst>
          </c:dPt>
          <c:dPt>
            <c:idx val="1"/>
            <c:bubble3D val="0"/>
            <c:spPr>
              <a:solidFill>
                <a:schemeClr val="tx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C37-4105-9DD3-E38D7CFE8F5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C37-4105-9DD3-E38D7CFE8F5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8C37-4105-9DD3-E38D7CFE8F53}"/>
              </c:ext>
            </c:extLst>
          </c:dPt>
          <c:dPt>
            <c:idx val="4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8C37-4105-9DD3-E38D7CFE8F53}"/>
              </c:ext>
            </c:extLst>
          </c:dPt>
          <c:dLbls>
            <c:dLbl>
              <c:idx val="1"/>
              <c:tx>
                <c:rich>
                  <a:bodyPr/>
                  <a:lstStyle/>
                  <a:p>
                    <a:fld id="{31050540-6E6C-4142-9F54-7A16697771F2}" type="PERCENTAGE">
                      <a:rPr lang="en-US">
                        <a:solidFill>
                          <a:schemeClr val="bg1"/>
                        </a:solidFill>
                      </a:rPr>
                      <a:pPr/>
                      <a:t>[PERCENTAGE]</a:t>
                    </a:fld>
                    <a:endParaRPr lang="lv-LV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8C37-4105-9DD3-E38D7CFE8F53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75C552BD-8C07-417E-A4E0-36A0A2EBE084}" type="PERCENTAGE">
                      <a:rPr lang="en-US">
                        <a:solidFill>
                          <a:schemeClr val="bg1"/>
                        </a:solidFill>
                      </a:rPr>
                      <a:pPr/>
                      <a:t>[PERCENTAGE]</a:t>
                    </a:fld>
                    <a:endParaRPr lang="lv-LV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8C37-4105-9DD3-E38D7CFE8F5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[FINAL_FINAL_STATISTIKA.xlsx]Sheet1!$B$4:$F$4</c:f>
              <c:strCache>
                <c:ptCount val="5"/>
                <c:pt idx="0">
                  <c:v>Nezinu</c:v>
                </c:pt>
                <c:pt idx="1">
                  <c:v>Nē</c:v>
                </c:pt>
                <c:pt idx="2">
                  <c:v>Drīzāk nē</c:v>
                </c:pt>
                <c:pt idx="3">
                  <c:v>Drīzāk jā</c:v>
                </c:pt>
                <c:pt idx="4">
                  <c:v>Jā</c:v>
                </c:pt>
              </c:strCache>
            </c:strRef>
          </c:cat>
          <c:val>
            <c:numRef>
              <c:f>[FINAL_FINAL_STATISTIKA.xlsx]Sheet1!$B$5:$F$5</c:f>
              <c:numCache>
                <c:formatCode>General</c:formatCode>
                <c:ptCount val="5"/>
                <c:pt idx="0">
                  <c:v>1</c:v>
                </c:pt>
                <c:pt idx="1">
                  <c:v>40</c:v>
                </c:pt>
                <c:pt idx="2">
                  <c:v>9</c:v>
                </c:pt>
                <c:pt idx="3">
                  <c:v>32</c:v>
                </c:pt>
                <c:pt idx="4">
                  <c:v>496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C37-4105-9DD3-E38D7CFE8F53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800" dirty="0"/>
              <a:t>Vai pašvaldībai būtu jāaizliedz azartspēļu zāļu darbība pašvaldības teritorijā?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Sheet1!$A$19</c:f>
              <c:strCache>
                <c:ptCount val="1"/>
                <c:pt idx="0">
                  <c:v>Vai pašvaldībai būtu jāaizliedz azartspēļu zāļu darbība pašvaldības teritorijā?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10D-46C7-A84F-81B7EDAD01D9}"/>
              </c:ext>
            </c:extLst>
          </c:dPt>
          <c:dPt>
            <c:idx val="1"/>
            <c:bubble3D val="0"/>
            <c:spPr>
              <a:solidFill>
                <a:schemeClr val="tx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10D-46C7-A84F-81B7EDAD01D9}"/>
              </c:ext>
            </c:extLst>
          </c:dPt>
          <c:dPt>
            <c:idx val="2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10D-46C7-A84F-81B7EDAD01D9}"/>
              </c:ext>
            </c:extLst>
          </c:dPt>
          <c:dLbls>
            <c:dLbl>
              <c:idx val="1"/>
              <c:tx>
                <c:rich>
                  <a:bodyPr/>
                  <a:lstStyle/>
                  <a:p>
                    <a:fld id="{EF65CD8B-568D-4A49-9D43-7852D2918F78}" type="PERCENTAGE">
                      <a:rPr lang="en-US">
                        <a:solidFill>
                          <a:schemeClr val="bg1"/>
                        </a:solidFill>
                      </a:rPr>
                      <a:pPr/>
                      <a:t>[PERCENTAGE]</a:t>
                    </a:fld>
                    <a:endParaRPr lang="lv-LV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F10D-46C7-A84F-81B7EDAD01D9}"/>
                </c:ext>
              </c:extLst>
            </c:dLbl>
            <c:dLbl>
              <c:idx val="2"/>
              <c:layout>
                <c:manualLayout>
                  <c:x val="1.3004395330131108E-2"/>
                  <c:y val="-0.20181704745923154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10D-46C7-A84F-81B7EDAD01D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Sheet1!$B$18:$D$18</c:f>
              <c:strCache>
                <c:ptCount val="3"/>
                <c:pt idx="0">
                  <c:v>Nezinu</c:v>
                </c:pt>
                <c:pt idx="1">
                  <c:v>Nē</c:v>
                </c:pt>
                <c:pt idx="2">
                  <c:v>Jā</c:v>
                </c:pt>
              </c:strCache>
            </c:strRef>
          </c:cat>
          <c:val>
            <c:numRef>
              <c:f>Sheet1!$B$19:$D$19</c:f>
              <c:numCache>
                <c:formatCode>General</c:formatCode>
                <c:ptCount val="3"/>
                <c:pt idx="0">
                  <c:v>1</c:v>
                </c:pt>
                <c:pt idx="1">
                  <c:v>49</c:v>
                </c:pt>
                <c:pt idx="2">
                  <c:v>527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10D-46C7-A84F-81B7EDAD01D9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[FINAL_FINAL_STATISTIKA.xlsx]Sheet1!$A$2</c:f>
              <c:strCache>
                <c:ptCount val="1"/>
                <c:pt idx="0">
                  <c:v>Kā, Jūsuprāt, sabiedrību ietekmē azartspēļu zāļu darbība pašvaldības teritorijā?</c:v>
                </c:pt>
              </c:strCache>
            </c:strRef>
          </c:tx>
          <c:dPt>
            <c:idx val="0"/>
            <c:bubble3D val="0"/>
            <c:spPr>
              <a:solidFill>
                <a:schemeClr val="bg1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E8F-4C6A-A158-ECF236737B73}"/>
              </c:ext>
            </c:extLst>
          </c:dPt>
          <c:dPt>
            <c:idx val="1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E8F-4C6A-A158-ECF236737B73}"/>
              </c:ext>
            </c:extLst>
          </c:dPt>
          <c:dPt>
            <c:idx val="2"/>
            <c:bubble3D val="0"/>
            <c:spPr>
              <a:solidFill>
                <a:schemeClr val="tx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E8F-4C6A-A158-ECF236737B7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E8F-4C6A-A158-ECF236737B73}"/>
              </c:ext>
            </c:extLst>
          </c:dPt>
          <c:dPt>
            <c:idx val="4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4E8F-4C6A-A158-ECF236737B73}"/>
              </c:ext>
            </c:extLst>
          </c:dPt>
          <c:dLbls>
            <c:dLbl>
              <c:idx val="1"/>
              <c:tx>
                <c:rich>
                  <a:bodyPr/>
                  <a:lstStyle/>
                  <a:p>
                    <a:fld id="{43FCB077-8384-4314-A490-F0E346588F5F}" type="PERCENTAGE">
                      <a:rPr lang="en-US">
                        <a:solidFill>
                          <a:schemeClr val="bg1"/>
                        </a:solidFill>
                      </a:rPr>
                      <a:pPr/>
                      <a:t>[PERCENTAGE]</a:t>
                    </a:fld>
                    <a:endParaRPr lang="lv-LV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4E8F-4C6A-A158-ECF236737B73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1F266183-2409-4495-985E-F4C6B9D16EBB}" type="PERCENTAGE">
                      <a:rPr lang="en-US">
                        <a:solidFill>
                          <a:schemeClr val="bg1"/>
                        </a:solidFill>
                      </a:rPr>
                      <a:pPr/>
                      <a:t>[PERCENTAGE]</a:t>
                    </a:fld>
                    <a:endParaRPr lang="lv-LV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4E8F-4C6A-A158-ECF236737B7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[FINAL_FINAL_STATISTIKA.xlsx]Sheet1!$B$1:$F$1</c:f>
              <c:strCache>
                <c:ptCount val="5"/>
                <c:pt idx="0">
                  <c:v>Nezinu</c:v>
                </c:pt>
                <c:pt idx="1">
                  <c:v>Negatīvi</c:v>
                </c:pt>
                <c:pt idx="2">
                  <c:v>Drīzāk negatīvi nekā pozitīvi</c:v>
                </c:pt>
                <c:pt idx="3">
                  <c:v>Drīzāk pozitīvi nekā negatīvi</c:v>
                </c:pt>
                <c:pt idx="4">
                  <c:v>Pozitīvi</c:v>
                </c:pt>
              </c:strCache>
            </c:strRef>
          </c:cat>
          <c:val>
            <c:numRef>
              <c:f>[FINAL_FINAL_STATISTIKA.xlsx]Sheet1!$B$2:$F$2</c:f>
              <c:numCache>
                <c:formatCode>General</c:formatCode>
                <c:ptCount val="5"/>
                <c:pt idx="0">
                  <c:v>7</c:v>
                </c:pt>
                <c:pt idx="1">
                  <c:v>483</c:v>
                </c:pt>
                <c:pt idx="2">
                  <c:v>72</c:v>
                </c:pt>
                <c:pt idx="3">
                  <c:v>4</c:v>
                </c:pt>
                <c:pt idx="4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4E8F-4C6A-A158-ECF236737B73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Sheet1!$A$16</c:f>
              <c:strCache>
                <c:ptCount val="1"/>
                <c:pt idx="0">
                  <c:v>Kā, Jūsuprāt, sabiedrību ietekmē azartspēļu zāļu darbība pašvaldības teritorijā?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E3B-4BDE-9D78-1062463C1B18}"/>
              </c:ext>
            </c:extLst>
          </c:dPt>
          <c:dPt>
            <c:idx val="1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E3B-4BDE-9D78-1062463C1B18}"/>
              </c:ext>
            </c:extLst>
          </c:dPt>
          <c:dPt>
            <c:idx val="2"/>
            <c:bubble3D val="0"/>
            <c:spPr>
              <a:solidFill>
                <a:schemeClr val="tx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E3B-4BDE-9D78-1062463C1B18}"/>
              </c:ext>
            </c:extLst>
          </c:dPt>
          <c:dLbls>
            <c:dLbl>
              <c:idx val="0"/>
              <c:layout>
                <c:manualLayout>
                  <c:x val="4.1275135353261501E-2"/>
                  <c:y val="3.7520156311887957E-4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E3B-4BDE-9D78-1062463C1B18}"/>
                </c:ext>
              </c:extLst>
            </c:dLbl>
            <c:dLbl>
              <c:idx val="2"/>
              <c:layout>
                <c:manualLayout>
                  <c:x val="-3.2574683558603157E-2"/>
                  <c:y val="-1.9134616818774661E-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E3B-4BDE-9D78-1062463C1B1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Sheet1!$B$15:$D$15</c:f>
              <c:strCache>
                <c:ptCount val="3"/>
                <c:pt idx="0">
                  <c:v>Nezinu</c:v>
                </c:pt>
                <c:pt idx="1">
                  <c:v>Negatīvi</c:v>
                </c:pt>
                <c:pt idx="2">
                  <c:v>Pozitīvi</c:v>
                </c:pt>
              </c:strCache>
            </c:strRef>
          </c:cat>
          <c:val>
            <c:numRef>
              <c:f>Sheet1!$B$16:$D$16</c:f>
              <c:numCache>
                <c:formatCode>General</c:formatCode>
                <c:ptCount val="3"/>
                <c:pt idx="0">
                  <c:v>7</c:v>
                </c:pt>
                <c:pt idx="1">
                  <c:v>555</c:v>
                </c:pt>
                <c:pt idx="2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E3B-4BDE-9D78-1062463C1B18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7AFFB9B-9FB8-469E-96F9-4D32314110B6}" type="datetimeFigureOut">
              <a:rPr lang="en-US" dirty="0"/>
              <a:t>11/30/2021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D2AC3-6A0B-4169-B1EA-E3AE8B351BDD}" type="datetimeFigureOut">
              <a:rPr lang="en-US" dirty="0"/>
              <a:t>11/30/2021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B9363-8B87-41B7-9F8E-64519CBB8F34}" type="datetimeFigureOut">
              <a:rPr lang="en-US" dirty="0"/>
              <a:t>11/30/2021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F5746-5284-4951-9F37-7AE924EDBCB7}" type="datetimeFigureOut">
              <a:rPr lang="en-US" dirty="0"/>
              <a:t>11/30/2021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98B29-7265-4A65-A2A4-6703C057B7C1}" type="datetimeFigureOut">
              <a:rPr lang="en-US" dirty="0"/>
              <a:t>11/30/2021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BA082-94DF-4C4B-A041-6624924AB0A8}" type="datetimeFigureOut">
              <a:rPr lang="en-US" dirty="0"/>
              <a:t>11/30/2021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686C4-3AB5-4E0C-86CA-FB108C350AA9}" type="datetimeFigureOut">
              <a:rPr lang="en-US" dirty="0"/>
              <a:t>11/30/2021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F1211-4E0C-4AB3-B04F-585959BDAFE8}" type="datetimeFigureOut">
              <a:rPr lang="en-US" dirty="0"/>
              <a:t>11/30/2021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DECAF-D3BE-4069-9C78-642ECCD01477}" type="datetimeFigureOut">
              <a:rPr lang="en-US" dirty="0"/>
              <a:t>11/30/2021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BDC27-E420-4878-9EE6-7B9656D6442A}" type="datetimeFigureOut">
              <a:rPr lang="en-US" dirty="0"/>
              <a:t>11/30/2021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F47CF-67C9-420C-80A5-E2069FF0C2DF}" type="datetimeFigureOut">
              <a:rPr lang="en-US" dirty="0"/>
              <a:t>11/30/2021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2DC73-F065-42F5-A9F2-D90B2E42A0B3}" type="datetimeFigureOut">
              <a:rPr lang="en-US" dirty="0"/>
              <a:t>11/30/2021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A702-9B29-41CC-9BCC-3DF8A0D379FE}" type="datetimeFigureOut">
              <a:rPr lang="en-US" dirty="0"/>
              <a:t>11/30/2021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649AC-CB8F-4FF1-9A34-5861C74DD0A7}" type="datetimeFigureOut">
              <a:rPr lang="en-US" dirty="0"/>
              <a:t>11/30/2021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5CECA-2D3A-4680-9B49-752200DE467C}" type="datetimeFigureOut">
              <a:rPr lang="en-US" dirty="0"/>
              <a:t>11/30/2021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3BFE2-83B7-4B0A-B9D3-AB28331082B3}" type="datetimeFigureOut">
              <a:rPr lang="en-US" dirty="0"/>
              <a:t>11/30/2021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F78E3-FDA3-4D28-AAA2-0B81F349A39D}" type="datetimeFigureOut">
              <a:rPr lang="en-US" dirty="0"/>
              <a:t>11/30/2021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35BB1C6-BF8F-4481-8AB2-603A1C8A906A}" type="datetimeFigureOut">
              <a:rPr lang="en-US" dirty="0"/>
              <a:t>11/30/2021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907085" y="263330"/>
            <a:ext cx="10172031" cy="4160461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Aptauja</a:t>
            </a:r>
            <a:r>
              <a:rPr lang="en-US" dirty="0"/>
              <a:t> par </a:t>
            </a:r>
            <a:r>
              <a:rPr lang="en-US" dirty="0" err="1"/>
              <a:t>sabiedrības</a:t>
            </a:r>
            <a:r>
              <a:rPr lang="en-US" dirty="0"/>
              <a:t> </a:t>
            </a:r>
            <a:r>
              <a:rPr lang="en-US" dirty="0" err="1"/>
              <a:t>attieksmi</a:t>
            </a:r>
            <a:r>
              <a:rPr lang="en-US" dirty="0"/>
              <a:t> </a:t>
            </a:r>
            <a:r>
              <a:rPr lang="en-US" dirty="0" err="1"/>
              <a:t>pret</a:t>
            </a:r>
            <a:r>
              <a:rPr lang="en-US" dirty="0"/>
              <a:t> </a:t>
            </a:r>
            <a:r>
              <a:rPr lang="en-US" dirty="0" err="1"/>
              <a:t>spēļu</a:t>
            </a:r>
            <a:r>
              <a:rPr lang="en-US" dirty="0"/>
              <a:t> </a:t>
            </a:r>
            <a:r>
              <a:rPr lang="en-US" dirty="0" err="1"/>
              <a:t>zāļu</a:t>
            </a:r>
            <a:r>
              <a:rPr lang="en-US" dirty="0"/>
              <a:t> </a:t>
            </a:r>
            <a:r>
              <a:rPr lang="en-US" dirty="0" err="1"/>
              <a:t>darbību</a:t>
            </a:r>
            <a:r>
              <a:rPr lang="en-US" dirty="0"/>
              <a:t> Ādažu </a:t>
            </a:r>
            <a:r>
              <a:rPr lang="en-US" dirty="0" err="1"/>
              <a:t>novadā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34642">
            <a:off x="3983732" y="4329097"/>
            <a:ext cx="1260619" cy="185901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26528" y="4550447"/>
            <a:ext cx="1375770" cy="2028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5511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1668125" cy="1409700"/>
          </a:xfrm>
        </p:spPr>
        <p:txBody>
          <a:bodyPr>
            <a:normAutofit fontScale="90000"/>
          </a:bodyPr>
          <a:lstStyle/>
          <a:p>
            <a:r>
              <a:rPr lang="en-US" dirty="0"/>
              <a:t>Ja </a:t>
            </a:r>
            <a:r>
              <a:rPr lang="en-US" dirty="0" err="1"/>
              <a:t>saskaita</a:t>
            </a:r>
            <a:r>
              <a:rPr lang="en-US" dirty="0"/>
              <a:t> </a:t>
            </a:r>
            <a:r>
              <a:rPr lang="en-US" dirty="0" err="1"/>
              <a:t>atbildes</a:t>
            </a:r>
            <a:r>
              <a:rPr lang="en-US" dirty="0"/>
              <a:t> par </a:t>
            </a:r>
            <a:r>
              <a:rPr lang="en-US" dirty="0" err="1"/>
              <a:t>sabiedrības</a:t>
            </a:r>
            <a:r>
              <a:rPr lang="en-US" dirty="0"/>
              <a:t> </a:t>
            </a:r>
            <a:r>
              <a:rPr lang="en-US" dirty="0" err="1"/>
              <a:t>pozitīvu</a:t>
            </a:r>
            <a:r>
              <a:rPr lang="en-US" dirty="0"/>
              <a:t> </a:t>
            </a:r>
            <a:r>
              <a:rPr lang="en-US" dirty="0" err="1"/>
              <a:t>vai</a:t>
            </a:r>
            <a:r>
              <a:rPr lang="en-US" dirty="0"/>
              <a:t> </a:t>
            </a:r>
            <a:r>
              <a:rPr lang="en-US" dirty="0" err="1"/>
              <a:t>negatīvu</a:t>
            </a:r>
            <a:r>
              <a:rPr lang="en-US" dirty="0"/>
              <a:t> </a:t>
            </a:r>
            <a:r>
              <a:rPr lang="en-US" dirty="0" err="1"/>
              <a:t>ietekmēšanu</a:t>
            </a:r>
            <a:endParaRPr lang="en-US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E4740D68-4488-4B73-A787-BF7753E9DD79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230108545"/>
              </p:ext>
            </p:extLst>
          </p:nvPr>
        </p:nvGraphicFramePr>
        <p:xfrm>
          <a:off x="2381249" y="1581150"/>
          <a:ext cx="9201151" cy="4117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253569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6667499" cy="4476749"/>
          </a:xfrm>
        </p:spPr>
        <p:txBody>
          <a:bodyPr/>
          <a:lstStyle/>
          <a:p>
            <a:r>
              <a:rPr lang="en-US" dirty="0" err="1"/>
              <a:t>Paldies</a:t>
            </a:r>
            <a:r>
              <a:rPr lang="en-US" dirty="0"/>
              <a:t> par </a:t>
            </a:r>
            <a:r>
              <a:rPr lang="en-US" dirty="0" err="1"/>
              <a:t>uzmanību</a:t>
            </a:r>
            <a:r>
              <a:rPr lang="en-US" dirty="0"/>
              <a:t>!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3091" y="0"/>
            <a:ext cx="4650488" cy="6858000"/>
          </a:xfrm>
        </p:spPr>
      </p:pic>
    </p:spTree>
    <p:extLst>
      <p:ext uri="{BB962C8B-B14F-4D97-AF65-F5344CB8AC3E}">
        <p14:creationId xmlns:p14="http://schemas.microsoft.com/office/powerpoint/2010/main" val="19819820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52491" y="663669"/>
            <a:ext cx="9755187" cy="1287241"/>
          </a:xfrm>
        </p:spPr>
        <p:txBody>
          <a:bodyPr/>
          <a:lstStyle/>
          <a:p>
            <a:r>
              <a:rPr lang="en-US" dirty="0" err="1"/>
              <a:t>Aptaujas</a:t>
            </a:r>
            <a:r>
              <a:rPr lang="en-US" dirty="0"/>
              <a:t> </a:t>
            </a:r>
            <a:r>
              <a:rPr lang="en-US" dirty="0" err="1"/>
              <a:t>publicitāte</a:t>
            </a:r>
            <a:r>
              <a:rPr lang="en-US" dirty="0"/>
              <a:t>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96390" y="1887553"/>
            <a:ext cx="9755187" cy="4294245"/>
          </a:xfrm>
        </p:spPr>
        <p:txBody>
          <a:bodyPr/>
          <a:lstStyle/>
          <a:p>
            <a:r>
              <a:rPr lang="en-US" dirty="0" err="1"/>
              <a:t>Pirmā</a:t>
            </a:r>
            <a:r>
              <a:rPr lang="en-US" dirty="0"/>
              <a:t> </a:t>
            </a:r>
            <a:r>
              <a:rPr lang="en-US" dirty="0" err="1"/>
              <a:t>ziņa</a:t>
            </a:r>
            <a:r>
              <a:rPr lang="en-US" dirty="0"/>
              <a:t> Fb </a:t>
            </a:r>
            <a:r>
              <a:rPr lang="en-US" dirty="0" err="1"/>
              <a:t>mēnesi</a:t>
            </a:r>
            <a:endParaRPr lang="en-US" dirty="0"/>
          </a:p>
          <a:p>
            <a:r>
              <a:rPr lang="en-US" dirty="0" err="1"/>
              <a:t>LSM.lV</a:t>
            </a:r>
            <a:r>
              <a:rPr lang="en-US" dirty="0"/>
              <a:t> , LTV 7, LTV 1</a:t>
            </a:r>
          </a:p>
          <a:p>
            <a:r>
              <a:rPr lang="en-US" dirty="0"/>
              <a:t>LETA, lvportals.lv, </a:t>
            </a:r>
          </a:p>
          <a:p>
            <a:r>
              <a:rPr lang="en-US" dirty="0" err="1"/>
              <a:t>Diena</a:t>
            </a:r>
            <a:r>
              <a:rPr lang="en-US" dirty="0"/>
              <a:t> ,Re </a:t>
            </a:r>
            <a:r>
              <a:rPr lang="en-US" dirty="0" err="1"/>
              <a:t>tv</a:t>
            </a:r>
            <a:r>
              <a:rPr lang="en-US" dirty="0"/>
              <a:t>, </a:t>
            </a:r>
          </a:p>
          <a:p>
            <a:r>
              <a:rPr lang="en-US" dirty="0" err="1"/>
              <a:t>Rīgas</a:t>
            </a:r>
            <a:r>
              <a:rPr lang="en-US" dirty="0"/>
              <a:t> </a:t>
            </a:r>
            <a:r>
              <a:rPr lang="en-US" dirty="0" err="1"/>
              <a:t>Apriņķa</a:t>
            </a:r>
            <a:r>
              <a:rPr lang="en-US" dirty="0"/>
              <a:t> AVĪZE</a:t>
            </a:r>
          </a:p>
          <a:p>
            <a:r>
              <a:rPr lang="en-US" dirty="0"/>
              <a:t>Radio </a:t>
            </a:r>
            <a:r>
              <a:rPr lang="en-US" dirty="0" err="1"/>
              <a:t>Arēna</a:t>
            </a:r>
            <a:r>
              <a:rPr lang="en-US" dirty="0"/>
              <a:t>, arenanet.lv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27471"/>
            <a:ext cx="7041490" cy="414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6879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Datu</a:t>
            </a:r>
            <a:r>
              <a:rPr lang="en-US" dirty="0"/>
              <a:t> </a:t>
            </a:r>
            <a:r>
              <a:rPr lang="en-US" dirty="0" err="1"/>
              <a:t>apkopošana</a:t>
            </a:r>
            <a:r>
              <a:rPr lang="en-US" dirty="0"/>
              <a:t> un </a:t>
            </a:r>
            <a:r>
              <a:rPr lang="en-US" dirty="0" err="1"/>
              <a:t>pārbaude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1647826"/>
            <a:ext cx="10394707" cy="3726760"/>
          </a:xfrm>
        </p:spPr>
        <p:txBody>
          <a:bodyPr/>
          <a:lstStyle/>
          <a:p>
            <a:r>
              <a:rPr lang="en-US" dirty="0" err="1"/>
              <a:t>Pateicība</a:t>
            </a:r>
            <a:r>
              <a:rPr lang="en-US" dirty="0"/>
              <a:t> </a:t>
            </a:r>
            <a:r>
              <a:rPr lang="en-US" dirty="0" err="1"/>
              <a:t>kolēģiem</a:t>
            </a:r>
            <a:r>
              <a:rPr lang="en-US" dirty="0"/>
              <a:t> CARNIKAVĀ UN </a:t>
            </a:r>
            <a:r>
              <a:rPr lang="en-US" dirty="0" err="1"/>
              <a:t>ĀdaŽos</a:t>
            </a:r>
            <a:r>
              <a:rPr lang="en-US" dirty="0"/>
              <a:t> :</a:t>
            </a:r>
          </a:p>
          <a:p>
            <a:r>
              <a:rPr lang="en-US" dirty="0" err="1"/>
              <a:t>siNTIJAI</a:t>
            </a:r>
            <a:r>
              <a:rPr lang="en-US" dirty="0"/>
              <a:t> </a:t>
            </a:r>
            <a:r>
              <a:rPr lang="en-US" dirty="0" err="1"/>
              <a:t>ZankovskaI</a:t>
            </a:r>
            <a:r>
              <a:rPr lang="en-US" dirty="0"/>
              <a:t>, </a:t>
            </a:r>
            <a:r>
              <a:rPr lang="en-US" dirty="0" err="1"/>
              <a:t>Personāla</a:t>
            </a:r>
            <a:r>
              <a:rPr lang="en-US" dirty="0"/>
              <a:t> un </a:t>
            </a:r>
            <a:r>
              <a:rPr lang="en-US" dirty="0" err="1"/>
              <a:t>iedzīvotāju</a:t>
            </a:r>
            <a:r>
              <a:rPr lang="en-US" dirty="0"/>
              <a:t> </a:t>
            </a:r>
            <a:r>
              <a:rPr lang="en-US" dirty="0" err="1"/>
              <a:t>reģistrēšanas</a:t>
            </a:r>
            <a:r>
              <a:rPr lang="en-US" dirty="0"/>
              <a:t> </a:t>
            </a:r>
            <a:r>
              <a:rPr lang="en-US" dirty="0" err="1"/>
              <a:t>speciālisteI</a:t>
            </a:r>
            <a:endParaRPr lang="en-US" dirty="0"/>
          </a:p>
          <a:p>
            <a:r>
              <a:rPr lang="en-US" dirty="0" err="1"/>
              <a:t>NadeždaI</a:t>
            </a:r>
            <a:r>
              <a:rPr lang="en-US" dirty="0"/>
              <a:t> </a:t>
            </a:r>
            <a:r>
              <a:rPr lang="en-US" dirty="0" err="1"/>
              <a:t>RubinaI</a:t>
            </a:r>
            <a:r>
              <a:rPr lang="en-US" dirty="0"/>
              <a:t>, </a:t>
            </a:r>
            <a:r>
              <a:rPr lang="en-US" dirty="0" err="1"/>
              <a:t>Nekustamā</a:t>
            </a:r>
            <a:r>
              <a:rPr lang="en-US" dirty="0"/>
              <a:t> </a:t>
            </a:r>
            <a:r>
              <a:rPr lang="en-US" dirty="0" err="1"/>
              <a:t>īpašuma</a:t>
            </a:r>
            <a:r>
              <a:rPr lang="en-US" dirty="0"/>
              <a:t> </a:t>
            </a:r>
            <a:r>
              <a:rPr lang="en-US" dirty="0" err="1"/>
              <a:t>speciālista</a:t>
            </a:r>
            <a:r>
              <a:rPr lang="en-US" dirty="0"/>
              <a:t> </a:t>
            </a:r>
            <a:r>
              <a:rPr lang="en-US" dirty="0" err="1"/>
              <a:t>palīdzeI</a:t>
            </a:r>
            <a:endParaRPr lang="en-US" dirty="0"/>
          </a:p>
          <a:p>
            <a:r>
              <a:rPr lang="en-US" dirty="0" err="1"/>
              <a:t>IlgaI</a:t>
            </a:r>
            <a:r>
              <a:rPr lang="en-US" dirty="0"/>
              <a:t> </a:t>
            </a:r>
            <a:r>
              <a:rPr lang="en-US" dirty="0" err="1"/>
              <a:t>BalodeI</a:t>
            </a:r>
            <a:r>
              <a:rPr lang="en-US" dirty="0"/>
              <a:t>, </a:t>
            </a:r>
            <a:r>
              <a:rPr lang="en-US" dirty="0" err="1"/>
              <a:t>Nekustamā</a:t>
            </a:r>
            <a:r>
              <a:rPr lang="en-US" dirty="0"/>
              <a:t> </a:t>
            </a:r>
            <a:r>
              <a:rPr lang="en-US" dirty="0" err="1"/>
              <a:t>īpašuma</a:t>
            </a:r>
            <a:r>
              <a:rPr lang="en-US" dirty="0"/>
              <a:t> </a:t>
            </a:r>
            <a:r>
              <a:rPr lang="en-US" dirty="0" err="1"/>
              <a:t>nodokļu</a:t>
            </a:r>
            <a:r>
              <a:rPr lang="en-US" dirty="0"/>
              <a:t> </a:t>
            </a:r>
            <a:r>
              <a:rPr lang="en-US" dirty="0" err="1"/>
              <a:t>inspektoreI</a:t>
            </a:r>
            <a:endParaRPr lang="en-US" dirty="0"/>
          </a:p>
          <a:p>
            <a:r>
              <a:rPr lang="en-US" dirty="0" err="1"/>
              <a:t>Paldies</a:t>
            </a:r>
            <a:r>
              <a:rPr lang="en-US" dirty="0"/>
              <a:t> </a:t>
            </a:r>
            <a:r>
              <a:rPr lang="en-US" dirty="0" err="1"/>
              <a:t>visiem</a:t>
            </a:r>
            <a:r>
              <a:rPr lang="en-US" dirty="0"/>
              <a:t>, </a:t>
            </a:r>
            <a:r>
              <a:rPr lang="en-US" dirty="0" err="1"/>
              <a:t>kuri</a:t>
            </a:r>
            <a:r>
              <a:rPr lang="en-US" dirty="0"/>
              <a:t> </a:t>
            </a:r>
            <a:r>
              <a:rPr lang="en-US" dirty="0" err="1"/>
              <a:t>palīdzēja</a:t>
            </a:r>
            <a:r>
              <a:rPr lang="en-US" dirty="0"/>
              <a:t> </a:t>
            </a:r>
            <a:r>
              <a:rPr lang="en-US" dirty="0" err="1"/>
              <a:t>izplatīt</a:t>
            </a:r>
            <a:r>
              <a:rPr lang="en-US" dirty="0"/>
              <a:t> </a:t>
            </a:r>
            <a:r>
              <a:rPr lang="en-US" dirty="0" err="1"/>
              <a:t>ziņu</a:t>
            </a:r>
            <a:r>
              <a:rPr lang="en-US" dirty="0"/>
              <a:t>!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4942" y="1647826"/>
            <a:ext cx="2681283" cy="4113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7458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85751"/>
            <a:ext cx="10396882" cy="609600"/>
          </a:xfrm>
        </p:spPr>
        <p:txBody>
          <a:bodyPr>
            <a:normAutofit fontScale="90000"/>
          </a:bodyPr>
          <a:lstStyle/>
          <a:p>
            <a:r>
              <a:rPr lang="lv-LV" dirty="0"/>
              <a:t>Darba lapa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5445" y="895350"/>
            <a:ext cx="8615659" cy="4479925"/>
          </a:xfrm>
        </p:spPr>
      </p:pic>
    </p:spTree>
    <p:extLst>
      <p:ext uri="{BB962C8B-B14F-4D97-AF65-F5344CB8AC3E}">
        <p14:creationId xmlns:p14="http://schemas.microsoft.com/office/powerpoint/2010/main" val="9582556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96092"/>
            <a:ext cx="10396882" cy="809897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Respondenti</a:t>
            </a:r>
            <a:r>
              <a:rPr lang="en-US" dirty="0"/>
              <a:t> (</a:t>
            </a:r>
            <a:r>
              <a:rPr lang="en-US" dirty="0" err="1"/>
              <a:t>kopā</a:t>
            </a:r>
            <a:r>
              <a:rPr lang="en-US" dirty="0"/>
              <a:t> 626)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946940429"/>
              </p:ext>
            </p:extLst>
          </p:nvPr>
        </p:nvGraphicFramePr>
        <p:xfrm>
          <a:off x="685800" y="1019175"/>
          <a:ext cx="10394950" cy="4356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480" y="0"/>
            <a:ext cx="1882520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0576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916577"/>
          </a:xfrm>
        </p:spPr>
        <p:txBody>
          <a:bodyPr>
            <a:normAutofit fontScale="90000"/>
          </a:bodyPr>
          <a:lstStyle/>
          <a:p>
            <a:r>
              <a:rPr lang="en-US" dirty="0"/>
              <a:t>Ne </a:t>
            </a:r>
            <a:r>
              <a:rPr lang="en-US" dirty="0" err="1"/>
              <a:t>visi</a:t>
            </a:r>
            <a:r>
              <a:rPr lang="en-US" dirty="0"/>
              <a:t> </a:t>
            </a:r>
            <a:r>
              <a:rPr lang="en-US" dirty="0" err="1"/>
              <a:t>atbild</a:t>
            </a:r>
            <a:r>
              <a:rPr lang="en-US" dirty="0"/>
              <a:t> </a:t>
            </a:r>
            <a:r>
              <a:rPr lang="en-US" dirty="0" err="1"/>
              <a:t>uz</a:t>
            </a:r>
            <a:r>
              <a:rPr lang="en-US" dirty="0"/>
              <a:t> </a:t>
            </a:r>
            <a:r>
              <a:rPr lang="en-US" dirty="0" err="1"/>
              <a:t>abiem</a:t>
            </a:r>
            <a:r>
              <a:rPr lang="en-US" dirty="0"/>
              <a:t> </a:t>
            </a:r>
            <a:r>
              <a:rPr lang="en-US" dirty="0" err="1"/>
              <a:t>jautājumiem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842724229"/>
              </p:ext>
            </p:extLst>
          </p:nvPr>
        </p:nvGraphicFramePr>
        <p:xfrm>
          <a:off x="1175657" y="1793966"/>
          <a:ext cx="8647611" cy="36663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2537">
                  <a:extLst>
                    <a:ext uri="{9D8B030D-6E8A-4147-A177-3AD203B41FA5}">
                      <a16:colId xmlns:a16="http://schemas.microsoft.com/office/drawing/2014/main" val="3401318327"/>
                    </a:ext>
                  </a:extLst>
                </a:gridCol>
                <a:gridCol w="2882537">
                  <a:extLst>
                    <a:ext uri="{9D8B030D-6E8A-4147-A177-3AD203B41FA5}">
                      <a16:colId xmlns:a16="http://schemas.microsoft.com/office/drawing/2014/main" val="2481143652"/>
                    </a:ext>
                  </a:extLst>
                </a:gridCol>
                <a:gridCol w="2882537">
                  <a:extLst>
                    <a:ext uri="{9D8B030D-6E8A-4147-A177-3AD203B41FA5}">
                      <a16:colId xmlns:a16="http://schemas.microsoft.com/office/drawing/2014/main" val="3162528093"/>
                    </a:ext>
                  </a:extLst>
                </a:gridCol>
              </a:tblGrid>
              <a:tr h="144470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Cik piedalījās pavisam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Cik atbildēja uz jautājumu "Kā, Jūsuprāt, sabiedrību ietekmē azartspēļu zāļu darbība pašvaldības teritorijā?"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Cik no tiem, kuri atbildēja, ir deklarēti novadā vai novadā pieder īpašums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415615871"/>
                  </a:ext>
                </a:extLst>
              </a:tr>
              <a:tr h="388448"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626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572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633679427"/>
                  </a:ext>
                </a:extLst>
              </a:tr>
              <a:tr h="1444706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Cik atbildēja uz jautājumu "Vai pašvaldībai būtu jāaizliedz azartspēļu zāļu darbība pašvaldības teritorijā?"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205263476"/>
                  </a:ext>
                </a:extLst>
              </a:tr>
              <a:tr h="388448"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626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577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742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03685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v-LV" sz="4400" dirty="0"/>
              <a:t>Vai pašvaldībai būtu jāaizliedz azartspēļu zāļu darbība pašvaldības teritorijā?</a:t>
            </a:r>
            <a:br>
              <a:rPr lang="lv-LV" sz="4400" dirty="0"/>
            </a:br>
            <a:endParaRPr lang="en-US" sz="4400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BFA20F6A-358C-4A8A-836A-04DBED07A3B0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423783736"/>
              </p:ext>
            </p:extLst>
          </p:nvPr>
        </p:nvGraphicFramePr>
        <p:xfrm>
          <a:off x="685800" y="1562100"/>
          <a:ext cx="10394950" cy="3813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926515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95250"/>
            <a:ext cx="11649075" cy="1066800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dirty="0"/>
              <a:t>Ja </a:t>
            </a:r>
            <a:r>
              <a:rPr lang="en-US" dirty="0" err="1"/>
              <a:t>saskaita</a:t>
            </a:r>
            <a:r>
              <a:rPr lang="en-US" dirty="0"/>
              <a:t> </a:t>
            </a:r>
            <a:r>
              <a:rPr lang="en-US" dirty="0" err="1"/>
              <a:t>atbalstošās</a:t>
            </a:r>
            <a:r>
              <a:rPr lang="en-US" dirty="0"/>
              <a:t> un </a:t>
            </a:r>
            <a:r>
              <a:rPr lang="en-US" dirty="0" err="1"/>
              <a:t>noliedzošās</a:t>
            </a:r>
            <a:r>
              <a:rPr lang="en-US" dirty="0"/>
              <a:t> </a:t>
            </a:r>
            <a:r>
              <a:rPr lang="en-US" dirty="0" err="1"/>
              <a:t>atbildes</a:t>
            </a:r>
            <a:endParaRPr lang="en-US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5D8AA138-CD2D-40FE-B8D7-E3C7B79DFB94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785059158"/>
              </p:ext>
            </p:extLst>
          </p:nvPr>
        </p:nvGraphicFramePr>
        <p:xfrm>
          <a:off x="923925" y="1162050"/>
          <a:ext cx="10429876" cy="4333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988934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v-LV" sz="4000" dirty="0"/>
              <a:t>Kā, Jūsuprāt, sabiedrību ietekmē azartspēļu zāļu darbība pašvaldības teritorijā?</a:t>
            </a:r>
            <a:br>
              <a:rPr lang="lv-LV" sz="4000" dirty="0"/>
            </a:br>
            <a:endParaRPr lang="en-US" sz="4000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3657A8A8-7803-4139-A839-AEDBABF8C598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4094232229"/>
              </p:ext>
            </p:extLst>
          </p:nvPr>
        </p:nvGraphicFramePr>
        <p:xfrm>
          <a:off x="685800" y="1514476"/>
          <a:ext cx="10394950" cy="386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8840900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in Event">
  <a:themeElements>
    <a:clrScheme name="Main Event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Main Event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in Even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TM04033927[[fn=Main Event]]</Template>
  <TotalTime>366</TotalTime>
  <Words>216</Words>
  <Application>Microsoft Office PowerPoint</Application>
  <PresentationFormat>Widescreen</PresentationFormat>
  <Paragraphs>41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Impact</vt:lpstr>
      <vt:lpstr>Main Event</vt:lpstr>
      <vt:lpstr>Aptauja par sabiedrības attieksmi pret spēļu zāļu darbību Ādažu novadā</vt:lpstr>
      <vt:lpstr>Aptaujas publicitāte </vt:lpstr>
      <vt:lpstr>Datu apkopošana un pārbaude</vt:lpstr>
      <vt:lpstr>Darba lapa</vt:lpstr>
      <vt:lpstr>Respondenti (kopā 626)</vt:lpstr>
      <vt:lpstr>Ne visi atbild uz abiem jautājumiem</vt:lpstr>
      <vt:lpstr>Vai pašvaldībai būtu jāaizliedz azartspēļu zāļu darbība pašvaldības teritorijā? </vt:lpstr>
      <vt:lpstr> Ja saskaita atbalstošās un noliedzošās atbildes</vt:lpstr>
      <vt:lpstr>Kā, Jūsuprāt, sabiedrību ietekmē azartspēļu zāļu darbība pašvaldības teritorijā? </vt:lpstr>
      <vt:lpstr>Ja saskaita atbildes par sabiedrības pozitīvu vai negatīvu ietekmēšanu</vt:lpstr>
      <vt:lpstr>Paldies par uzmanību!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Aptauja par sabiedrības attieksmi pret  azartspelēm Ādažu novadā</dc:title>
  <dc:creator>Monika Griezne</dc:creator>
  <cp:lastModifiedBy>Jevgēnija Sviridenkova</cp:lastModifiedBy>
  <cp:revision>22</cp:revision>
  <dcterms:created xsi:type="dcterms:W3CDTF">2021-11-23T22:08:45Z</dcterms:created>
  <dcterms:modified xsi:type="dcterms:W3CDTF">2021-11-30T08:21:16Z</dcterms:modified>
</cp:coreProperties>
</file>