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79" r:id="rId3"/>
    <p:sldId id="281" r:id="rId4"/>
    <p:sldId id="286" r:id="rId5"/>
    <p:sldId id="289" r:id="rId6"/>
    <p:sldId id="290" r:id="rId7"/>
    <p:sldId id="288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F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1714785651795"/>
          <c:y val="0.14393518518518519"/>
          <c:w val="0.79858070866141728"/>
          <c:h val="0.497716170895304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Lilaste!$A$2</c:f>
              <c:strCache>
                <c:ptCount val="1"/>
                <c:pt idx="0">
                  <c:v>Stāvlaukuma izdevumi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Lilaste!$D$26</c:f>
              <c:numCache>
                <c:formatCode>#,##0.00</c:formatCode>
                <c:ptCount val="1"/>
                <c:pt idx="0">
                  <c:v>10666.699999999999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1-4F3F-9EF8-450276301AAD}"/>
            </c:ext>
          </c:extLst>
        </c:ser>
        <c:ser>
          <c:idx val="1"/>
          <c:order val="1"/>
          <c:tx>
            <c:strRef>
              <c:f>Lilaste!$F$2</c:f>
              <c:strCache>
                <c:ptCount val="1"/>
                <c:pt idx="0">
                  <c:v>Stāvlaukuma ieņēmumi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Lilaste!$H$15</c:f>
              <c:numCache>
                <c:formatCode>#,##0.00</c:formatCode>
                <c:ptCount val="1"/>
                <c:pt idx="0">
                  <c:v>30842.989999999998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1-4F3F-9EF8-450276301A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2438552"/>
        <c:axId val="242438944"/>
      </c:barChart>
      <c:catAx>
        <c:axId val="242438552"/>
        <c:scaling>
          <c:orientation val="minMax"/>
        </c:scaling>
        <c:delete val="1"/>
        <c:axPos val="l"/>
        <c:majorTickMark val="none"/>
        <c:minorTickMark val="none"/>
        <c:tickLblPos val="nextTo"/>
        <c:crossAx val="242438944"/>
        <c:crosses val="autoZero"/>
        <c:auto val="1"/>
        <c:lblAlgn val="ctr"/>
        <c:lblOffset val="100"/>
        <c:noMultiLvlLbl val="0"/>
      </c:catAx>
      <c:valAx>
        <c:axId val="2424389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4243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baseline="0" dirty="0">
                <a:effectLst/>
              </a:rPr>
              <a:t>2019. gads maijs-septembris</a:t>
            </a:r>
            <a:endParaRPr lang="lv-LV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Lilaste!$A$2</c:f>
              <c:strCache>
                <c:ptCount val="1"/>
                <c:pt idx="0">
                  <c:v>Izdevumi, EUR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Lilaste!$D$26</c:f>
              <c:numCache>
                <c:formatCode>#,##0.00</c:formatCode>
                <c:ptCount val="1"/>
                <c:pt idx="0">
                  <c:v>10611.300000000001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BB-430D-A815-8810573CA1B4}"/>
            </c:ext>
          </c:extLst>
        </c:ser>
        <c:ser>
          <c:idx val="1"/>
          <c:order val="1"/>
          <c:tx>
            <c:strRef>
              <c:f>Lilaste!$F$2</c:f>
              <c:strCache>
                <c:ptCount val="1"/>
                <c:pt idx="0">
                  <c:v>Ieņēmumi, EUR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Lilaste!$G$22</c:f>
              <c:numCache>
                <c:formatCode>#,##0.00_);[Red]\(#,##0.00\)</c:formatCode>
                <c:ptCount val="1"/>
                <c:pt idx="0">
                  <c:v>16921.480000000003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BB-430D-A815-8810573CA1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2439728"/>
        <c:axId val="242440120"/>
      </c:barChart>
      <c:catAx>
        <c:axId val="242439728"/>
        <c:scaling>
          <c:orientation val="minMax"/>
        </c:scaling>
        <c:delete val="1"/>
        <c:axPos val="l"/>
        <c:majorTickMark val="none"/>
        <c:minorTickMark val="none"/>
        <c:tickLblPos val="nextTo"/>
        <c:crossAx val="242440120"/>
        <c:crosses val="autoZero"/>
        <c:auto val="1"/>
        <c:lblAlgn val="ctr"/>
        <c:lblOffset val="100"/>
        <c:noMultiLvlLbl val="0"/>
      </c:catAx>
      <c:valAx>
        <c:axId val="2424401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4243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baseline="0" dirty="0">
                <a:effectLst/>
              </a:rPr>
              <a:t>2020. gads maijs-septembris</a:t>
            </a:r>
            <a:endParaRPr lang="lv-LV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Lilaste!$H$16</c:f>
              <c:strCache>
                <c:ptCount val="1"/>
                <c:pt idx="0">
                  <c:v>Izdevumi, EUR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Lilaste!$H$17</c:f>
              <c:numCache>
                <c:formatCode>#,##0.00_);[Red]\(#,##0.00\)</c:formatCode>
                <c:ptCount val="1"/>
                <c:pt idx="0">
                  <c:v>4924.74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FB-47DC-A9AF-06AEF17FDBCE}"/>
            </c:ext>
          </c:extLst>
        </c:ser>
        <c:ser>
          <c:idx val="1"/>
          <c:order val="1"/>
          <c:tx>
            <c:strRef>
              <c:f>Lilaste!$G$16</c:f>
              <c:strCache>
                <c:ptCount val="1"/>
                <c:pt idx="0">
                  <c:v>Ieņēmumi, EUR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Lilaste!$G$17</c:f>
              <c:numCache>
                <c:formatCode>#,##0.00_);[Red]\(#,##0.00\)</c:formatCode>
                <c:ptCount val="1"/>
                <c:pt idx="0">
                  <c:v>31493.46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FB-47DC-A9AF-06AEF17FDB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2440904"/>
        <c:axId val="242441296"/>
      </c:barChart>
      <c:catAx>
        <c:axId val="242440904"/>
        <c:scaling>
          <c:orientation val="minMax"/>
        </c:scaling>
        <c:delete val="1"/>
        <c:axPos val="l"/>
        <c:majorTickMark val="none"/>
        <c:minorTickMark val="none"/>
        <c:tickLblPos val="nextTo"/>
        <c:crossAx val="242441296"/>
        <c:crosses val="autoZero"/>
        <c:auto val="1"/>
        <c:lblAlgn val="ctr"/>
        <c:lblOffset val="100"/>
        <c:noMultiLvlLbl val="0"/>
      </c:catAx>
      <c:valAx>
        <c:axId val="2424412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/>
                  <a:t>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#,##0.00_);[Red]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4244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i="0" baseline="0" dirty="0">
                <a:effectLst/>
              </a:rPr>
              <a:t>2021. gads maijs-septembris</a:t>
            </a:r>
            <a:endParaRPr lang="lv-LV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Lilaste!$H$17</c:f>
              <c:strCache>
                <c:ptCount val="1"/>
                <c:pt idx="0">
                  <c:v>Izdevumi, EUR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Lilaste!$H$18</c:f>
              <c:numCache>
                <c:formatCode>#,##0.00_);[Red]\(#,##0.00\)</c:formatCode>
                <c:ptCount val="1"/>
                <c:pt idx="0">
                  <c:v>4417.8799999999992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8-4073-BFD7-146C8B71C796}"/>
            </c:ext>
          </c:extLst>
        </c:ser>
        <c:ser>
          <c:idx val="1"/>
          <c:order val="1"/>
          <c:tx>
            <c:strRef>
              <c:f>Lilaste!$G$17</c:f>
              <c:strCache>
                <c:ptCount val="1"/>
                <c:pt idx="0">
                  <c:v>Ieņēmumi, EUR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Lilaste!$G$18</c:f>
              <c:numCache>
                <c:formatCode>#,##0.00_);[Red]\(#,##0.00\)</c:formatCode>
                <c:ptCount val="1"/>
                <c:pt idx="0">
                  <c:v>33752.67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8-4073-BFD7-146C8B71C7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3061944"/>
        <c:axId val="243062336"/>
      </c:barChart>
      <c:catAx>
        <c:axId val="243061944"/>
        <c:scaling>
          <c:orientation val="minMax"/>
        </c:scaling>
        <c:delete val="1"/>
        <c:axPos val="l"/>
        <c:majorTickMark val="none"/>
        <c:minorTickMark val="none"/>
        <c:tickLblPos val="nextTo"/>
        <c:crossAx val="243062336"/>
        <c:crosses val="autoZero"/>
        <c:auto val="1"/>
        <c:lblAlgn val="ctr"/>
        <c:lblOffset val="100"/>
        <c:noMultiLvlLbl val="0"/>
      </c:catAx>
      <c:valAx>
        <c:axId val="2430623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dirty="0"/>
                  <a:t>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#,##0.00_);[Red]\(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4306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8B0B0C-230F-4BFA-8B42-D763620E5FC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79C0D-1B63-4A21-B830-5A1AF1E55D3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E6EB58A-693D-44E2-993B-78047DD24968}" type="datetime1">
              <a:rPr lang="lv-LV"/>
              <a:pPr lvl="0"/>
              <a:t>2021.12.21.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299082-0DE9-4755-AA8F-55E08028A3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074608-0566-42FA-8FD4-C8D02C23B0C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91B92-9700-4922-BA4A-A6FB45002A2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0C049-1344-4082-AA4C-342FC6AE07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64E94F6-1247-4542-B28B-1DED49C49025}" type="slidenum"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067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40F853-5BB5-49AD-A218-63DFFC3AA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77169-B950-49E5-8CA2-509D3E5294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7790A-54E6-4ADC-9C2B-B327F2A5BFB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99DB1C-99D3-4627-8559-E5A9621B3F3C}" type="slidenum">
              <a:t>1</a:t>
            </a:fld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94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64E94F6-1247-4542-B28B-1DED49C49025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5918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64E94F6-1247-4542-B28B-1DED49C4902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379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03AE4-E724-4CD4-BF43-0B94C91FF69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F0871-B55C-4950-B630-FA3F340C5BB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C7ACF-C5A4-4FC6-BFEE-D33E19B355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3E0C8F-625A-4F9F-AB43-337511EB585B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1BDFD-AC51-4819-AA9A-9EB0ED5A64A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708DA-1708-4085-83D0-478AF32DCEE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0CF51A-14D7-42F0-841C-0266BEB871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934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1C512-FA95-4116-9BED-3E822063D2B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C6C23-F793-475B-BD6E-9A91BDA608A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19872-CAE7-43B4-ADC5-DF730FA230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397477-CA75-40E4-B038-37419D3DE32B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28059-07F6-443B-A203-154F49D0B6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4797C-74D3-496C-A26F-98AB38064C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6D337A-5EC2-43D5-95B9-44B2F330FF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1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8591CF-ABF4-45C9-B3F9-1A4CFB506BA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360F9-97CD-4FCF-97A9-3B7A5001EF5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19357-04EB-4226-9B8D-E0339F3E60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25E623-1675-484C-9179-56B48CF742E2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8EF33-63E7-4BFA-89D0-D552449FEC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7AC0C-F613-493D-9F63-2D809A2056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403CBE-3974-4254-83A8-F8EDE902839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6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37E-11E1-49B2-9A27-D2D6930DE6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9BD65-4684-495E-AFD6-306ADEEAFBF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98779-185A-45F6-B13F-F48B51671B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477CC1-C18F-415E-AA4C-713626284457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4C5B0-953E-4BC9-906C-BE752BFB71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0FC1F-85AA-4BA1-8439-86479D6A55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9FEF70-EB49-42EA-96C1-2543C51B7A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139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023B-3686-406F-92E3-750EE2D52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B2B66-ADA4-4AC2-AD67-99EC717B49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3099F-29D6-44B8-A9F6-A2B34A30F72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9BF087-F845-44D2-9D69-C284FDA61B80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CFC69-F036-4758-A242-90735BD128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9CC1F-FB90-4333-AC82-12932B40DB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9F2858-F4DA-4B38-9D94-2CF7F5E5B4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7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5E11-0CF3-4C57-9F94-F2E43129BB3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5E828-2910-4327-8F58-CC7FFFCA340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FC9D-7CCC-4EE6-A8E1-09E1B19BAD6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ADDCC-2A0D-47EF-AED0-3B62DDE351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D8724F-C4C4-4675-AF49-FF4CE7E5FE6C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1240E-3E55-4D44-AD22-D959BF261E2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A2004-856B-4549-AA3E-08C6C1FB85A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B04E47-6FF4-40A6-887A-658990D12E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4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FA1E-8737-4339-B3BD-DF2FFD1F2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10644-D562-4FF2-A2C3-446BF44E4D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F6A7F-A10E-46BA-80A4-D1A45E4C5EF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8C8EB-3DC6-4B94-9BD1-3BC5F77FFA7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AE21F-6742-4BC0-92B8-1DBBAC07F24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F510B-733F-4937-8D3A-FED5928100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6264B-631D-472F-B95A-FDE6ED0FF269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BAE811-0DAA-45B9-8500-0945DEA0C95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598DC-0042-44C3-A67D-4B7ED6417E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B5DBC5-A870-402B-9ECF-A3747ECF67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731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11C0-C744-40A3-A3CD-CA4AA7E5D3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B8F37-1D72-4BB5-84AB-80B5E1D5D8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964B4-EF7F-468D-9CB9-77CE35B26671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450C5-F057-4F89-A953-8FBFBB2913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031B2-2ABB-41D3-8E64-C816848D4B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4B08FB-689A-4B3B-B10E-2D7903253D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76A885-BF2B-4685-A320-A3C5B534EF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ACCF81-9252-4DE0-A6B2-1FC22EDD0557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D6D0F-5326-4F24-A0B8-2B197574A8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CC378-965B-471E-84FC-EDD1173DCB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C2DBC5-7FD7-4CD7-9D99-18F18582D4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02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114C-04C7-4FE2-8659-8EFBD2B35E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B2B04-EEB0-4074-A984-BBCAEE0293C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97086-BF24-42FA-9BDA-5F89E68D4D4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E85F3-4745-47E7-BE69-320D44E5D0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F2191D-CB48-4E76-AF71-E8BB305A65DA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731AD-1347-43F2-86D9-21A22F8AEF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0E504-9158-4DAB-8CC1-8C4197B0282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332011-529C-4954-ACA4-6D2B7D1658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60A6-CCB7-4628-BEBE-8721088FD8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EA07CF-FA01-41DE-AC76-55BE69FDC10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lv-LV" sz="3200"/>
            </a:lvl1pPr>
          </a:lstStyle>
          <a:p>
            <a:pPr lvl="0"/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EBC46-4AE2-4C13-A264-A364940B230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AFBA-9CF0-42F2-BC35-22085A1F77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DAF791-C304-485D-B4C9-6D81CAF10C05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D5A17-225A-4C9A-96B3-4C797507C8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89417-E402-4449-A49E-C29433F030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BFFBF7-3231-4BF1-8539-A95334FDA8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103561-D731-4A8D-A355-168B504130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F63B3-9883-4785-B52B-09CD7FC428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C1AD9-2D73-42D2-A6D4-CB23963EA4E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0DB8CC5-1657-4070-A4CA-4B7EB9F96C17}" type="datetime1">
              <a:rPr lang="en-US"/>
              <a:pPr lvl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E7CF7-0C50-480D-8E80-5A09C7ADB14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DC38F-7714-4FAB-BCD3-508E7307851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5E6B073-1D33-4F28-93C2-431391DEC16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blipFill>
          <a:blip r:embed="rId3" cstate="print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304DDA7-5E46-4B0B-9FBF-8A44B872B2D0}"/>
              </a:ext>
            </a:extLst>
          </p:cNvPr>
          <p:cNvSpPr/>
          <p:nvPr/>
        </p:nvSpPr>
        <p:spPr>
          <a:xfrm>
            <a:off x="0" y="3865415"/>
            <a:ext cx="12191996" cy="2992584"/>
          </a:xfrm>
          <a:prstGeom prst="rect">
            <a:avLst/>
          </a:prstGeom>
          <a:solidFill>
            <a:srgbClr val="AAABAD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CB23F0EF-45F4-4DF9-BA69-7A7B6335A1FF}"/>
              </a:ext>
            </a:extLst>
          </p:cNvPr>
          <p:cNvSpPr txBox="1"/>
          <p:nvPr/>
        </p:nvSpPr>
        <p:spPr>
          <a:xfrm>
            <a:off x="5363248" y="6550222"/>
            <a:ext cx="1465499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CARNIKAVA</a:t>
            </a:r>
            <a:r>
              <a:rPr lang="lv-LV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lv-LV" sz="1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2021</a:t>
            </a:r>
            <a:endParaRPr lang="lv-LV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99B986-68CB-486D-8CEE-71D0569F80A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3993" y="4486531"/>
            <a:ext cx="9144000" cy="1473345"/>
          </a:xfrm>
        </p:spPr>
        <p:txBody>
          <a:bodyPr>
            <a:normAutofit fontScale="90000"/>
          </a:bodyPr>
          <a:lstStyle/>
          <a:p>
            <a:pPr lvl="0"/>
            <a:r>
              <a:rPr lang="lv-LV" sz="4400" dirty="0">
                <a:latin typeface="Calibri"/>
                <a:cs typeface="Times New Roman" pitchFamily="18"/>
              </a:rPr>
              <a:t>CARNIKAVAS PAGASTA AUTOSTĀVVIETU APMAKSAS PRIEKŠLIKUMI</a:t>
            </a:r>
            <a:endParaRPr lang="lv-LV" sz="4400" dirty="0"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C57C6-DE59-467C-A9F0-2C5AB8837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39" y="566167"/>
            <a:ext cx="2444708" cy="24264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744D53B-D206-4800-8A57-3BC9BF701A56}"/>
              </a:ext>
            </a:extLst>
          </p:cNvPr>
          <p:cNvSpPr/>
          <p:nvPr/>
        </p:nvSpPr>
        <p:spPr>
          <a:xfrm>
            <a:off x="8288770" y="2277038"/>
            <a:ext cx="3834563" cy="4465883"/>
          </a:xfrm>
          <a:prstGeom prst="rect">
            <a:avLst/>
          </a:prstGeom>
          <a:solidFill>
            <a:srgbClr val="E7E6E6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34B396-DB5F-4B62-81F3-C888B3F166C4}"/>
              </a:ext>
            </a:extLst>
          </p:cNvPr>
          <p:cNvSpPr/>
          <p:nvPr/>
        </p:nvSpPr>
        <p:spPr>
          <a:xfrm>
            <a:off x="68671" y="2265361"/>
            <a:ext cx="3802093" cy="4465883"/>
          </a:xfrm>
          <a:prstGeom prst="rect">
            <a:avLst/>
          </a:prstGeom>
          <a:solidFill>
            <a:srgbClr val="E7E6E6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lv-LV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287B06F0-1E23-4BBC-B8B2-8BD3CB0FC206}"/>
              </a:ext>
            </a:extLst>
          </p:cNvPr>
          <p:cNvSpPr txBox="1"/>
          <p:nvPr/>
        </p:nvSpPr>
        <p:spPr>
          <a:xfrm>
            <a:off x="224850" y="2972321"/>
            <a:ext cx="3678384" cy="3416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Ietilpība 111 a/stāvvietām, 2 paredzētas invalīdiem;</a:t>
            </a:r>
          </a:p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Asfalta segums</a:t>
            </a:r>
            <a:r>
              <a:rPr lang="lv-LV" sz="18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Infrastruktūra – stāvvietas iežogojums, atkritumu konteineri, tualete, duša un apgaismojums;</a:t>
            </a:r>
          </a:p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Tieša piekļuve pludmalei un DP ‘’Piejūra’;</a:t>
            </a:r>
            <a:endParaRPr lang="lv-LV" sz="1800" b="0" i="0" u="none" strike="noStrike" kern="1200" cap="none" spc="0" baseline="0" dirty="0"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Piekļuve pa Zieme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ļu ielu</a:t>
            </a:r>
            <a:r>
              <a:rPr lang="lv-LV" sz="18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(asfalta segums);</a:t>
            </a:r>
          </a:p>
          <a:p>
            <a:pPr marL="285750" marR="0" lvl="0" indent="-2857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Maksas stāvvieta </a:t>
            </a:r>
            <a:r>
              <a:rPr lang="lv-LV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maija līdz oktobrim. </a:t>
            </a:r>
            <a:endParaRPr lang="lv-LV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18DDDB62-DCAE-41F4-BCB9-7B4344CC0F26}"/>
              </a:ext>
            </a:extLst>
          </p:cNvPr>
          <p:cNvSpPr txBox="1"/>
          <p:nvPr/>
        </p:nvSpPr>
        <p:spPr>
          <a:xfrm>
            <a:off x="818168" y="2427421"/>
            <a:ext cx="298392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1" i="0" u="none" strike="noStrike" kern="1200" cap="none" spc="0" baseline="0">
                <a:solidFill>
                  <a:srgbClr val="2F5597"/>
                </a:solidFill>
                <a:uFillTx/>
                <a:latin typeface="Calibri"/>
              </a:rPr>
              <a:t>Esošā situācija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728CD0F8-A122-49D6-AAC4-79BDC248FF22}"/>
              </a:ext>
            </a:extLst>
          </p:cNvPr>
          <p:cNvSpPr txBox="1"/>
          <p:nvPr/>
        </p:nvSpPr>
        <p:spPr>
          <a:xfrm>
            <a:off x="9168853" y="2277038"/>
            <a:ext cx="272963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2000" b="1" i="0" u="none" strike="noStrike" kern="1200" cap="none" spc="0" baseline="0" dirty="0">
                <a:solidFill>
                  <a:srgbClr val="548235"/>
                </a:solidFill>
                <a:uFillTx/>
                <a:latin typeface="Calibri"/>
              </a:rPr>
              <a:t>Priekšlikums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5899CBC5-0DC6-4930-B79F-D3A63FC9A232}"/>
              </a:ext>
            </a:extLst>
          </p:cNvPr>
          <p:cNvSpPr txBox="1"/>
          <p:nvPr/>
        </p:nvSpPr>
        <p:spPr>
          <a:xfrm>
            <a:off x="1091958" y="503439"/>
            <a:ext cx="3550532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LILASTES STĀVVIETA</a:t>
            </a:r>
          </a:p>
        </p:txBody>
      </p:sp>
      <p:cxnSp>
        <p:nvCxnSpPr>
          <p:cNvPr id="8" name="Straight Connector 20">
            <a:extLst>
              <a:ext uri="{FF2B5EF4-FFF2-40B4-BE49-F238E27FC236}">
                <a16:creationId xmlns:a16="http://schemas.microsoft.com/office/drawing/2014/main" id="{B2023279-C08A-4415-A29F-EDF72637B735}"/>
              </a:ext>
            </a:extLst>
          </p:cNvPr>
          <p:cNvCxnSpPr/>
          <p:nvPr/>
        </p:nvCxnSpPr>
        <p:spPr>
          <a:xfrm>
            <a:off x="342991" y="1065897"/>
            <a:ext cx="5048466" cy="0"/>
          </a:xfrm>
          <a:prstGeom prst="straightConnector1">
            <a:avLst/>
          </a:prstGeom>
          <a:noFill/>
          <a:ln w="19046" cap="flat">
            <a:solidFill>
              <a:srgbClr val="C55A11"/>
            </a:solidFill>
            <a:prstDash val="solid"/>
            <a:miter/>
          </a:ln>
        </p:spPr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F3DF89A2-9AB8-4D49-A9CD-F5DF2F0D6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563" y="2277038"/>
            <a:ext cx="4454206" cy="4454206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miter/>
          </a:ln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F6E5F6F-D64B-4C6C-AA16-12ED27ED5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1119" y="0"/>
            <a:ext cx="3834563" cy="228023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01D1D2-8740-428F-9612-41DA1DF51E04}"/>
              </a:ext>
            </a:extLst>
          </p:cNvPr>
          <p:cNvSpPr txBox="1"/>
          <p:nvPr/>
        </p:nvSpPr>
        <p:spPr>
          <a:xfrm>
            <a:off x="8473439" y="2827535"/>
            <a:ext cx="364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maksas stāvvieta no maija līdz oktobrim.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3CDF-BAD2-45BB-A212-FAC044E9FD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5567" y="-31753"/>
            <a:ext cx="11058328" cy="875842"/>
          </a:xfrm>
        </p:spPr>
        <p:txBody>
          <a:bodyPr anchorCtr="1">
            <a:noAutofit/>
          </a:bodyPr>
          <a:lstStyle/>
          <a:p>
            <a:pPr lvl="0" algn="ctr"/>
            <a:r>
              <a:rPr lang="lv-LV" sz="2800" dirty="0">
                <a:latin typeface="+mn-lt"/>
              </a:rPr>
              <a:t>Lilastes stāvvietas ieņēmumi un izdevumi no 2018. -2021. gada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A04F19A-14DD-4733-8BFE-AEE7454E4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812341"/>
              </p:ext>
            </p:extLst>
          </p:nvPr>
        </p:nvGraphicFramePr>
        <p:xfrm>
          <a:off x="623599" y="8076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DF8197E-6B15-423D-BB3C-C33AEBED2D91}"/>
              </a:ext>
            </a:extLst>
          </p:cNvPr>
          <p:cNvSpPr txBox="1"/>
          <p:nvPr/>
        </p:nvSpPr>
        <p:spPr>
          <a:xfrm>
            <a:off x="77014" y="80591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  <a:ea typeface="+mn-ea"/>
                <a:cs typeface="+mn-cs"/>
              </a:defRPr>
            </a:pPr>
            <a:r>
              <a:rPr lang="lv-LV" sz="1800" b="1" i="0" u="none" strike="noStrike" kern="1200" cap="none" spc="0" baseline="0" dirty="0">
                <a:solidFill>
                  <a:srgbClr val="404040"/>
                </a:solidFill>
                <a:uFillTx/>
                <a:latin typeface="Calibri"/>
              </a:rPr>
              <a:t>2018.gads maijs-septembris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9A909FBC-FFD1-4A3A-8745-CD0D35357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972630"/>
              </p:ext>
            </p:extLst>
          </p:nvPr>
        </p:nvGraphicFramePr>
        <p:xfrm>
          <a:off x="623599" y="37496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B6AE070-C468-4487-A26A-42F935D46CA1}"/>
              </a:ext>
            </a:extLst>
          </p:cNvPr>
          <p:cNvSpPr txBox="1"/>
          <p:nvPr/>
        </p:nvSpPr>
        <p:spPr>
          <a:xfrm>
            <a:off x="4471480" y="4577175"/>
            <a:ext cx="136474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Bilance</a:t>
            </a:r>
          </a:p>
          <a:p>
            <a:pPr algn="ctr"/>
            <a:r>
              <a:rPr lang="lv-LV" sz="1600" b="1" dirty="0"/>
              <a:t>6310,18 EUR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1DBB6BFB-9FD3-43A1-8C93-103BB3655E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0590255"/>
              </p:ext>
            </p:extLst>
          </p:nvPr>
        </p:nvGraphicFramePr>
        <p:xfrm>
          <a:off x="6323598" y="8440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73D0B99-55EE-4D7F-A605-7B63CCA93A72}"/>
              </a:ext>
            </a:extLst>
          </p:cNvPr>
          <p:cNvSpPr txBox="1"/>
          <p:nvPr/>
        </p:nvSpPr>
        <p:spPr>
          <a:xfrm>
            <a:off x="10206580" y="1683844"/>
            <a:ext cx="144239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Bilance 26568,72 EUR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13D2D77D-C49C-4BAE-ADE3-EB5B5277C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324649"/>
              </p:ext>
            </p:extLst>
          </p:nvPr>
        </p:nvGraphicFramePr>
        <p:xfrm>
          <a:off x="6355776" y="37903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D9AEB5C-F4EF-40E8-95C1-52D49BF95593}"/>
              </a:ext>
            </a:extLst>
          </p:cNvPr>
          <p:cNvSpPr txBox="1"/>
          <p:nvPr/>
        </p:nvSpPr>
        <p:spPr>
          <a:xfrm>
            <a:off x="10206580" y="4536497"/>
            <a:ext cx="15934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Bilance 29334,79 EUR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467EC-3B80-4E39-892D-5B1C9D057A7A}"/>
              </a:ext>
            </a:extLst>
          </p:cNvPr>
          <p:cNvSpPr txBox="1"/>
          <p:nvPr/>
        </p:nvSpPr>
        <p:spPr>
          <a:xfrm>
            <a:off x="4471480" y="1546526"/>
            <a:ext cx="143691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/>
              <a:t>Bilance 20176,29 EUR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Lilastes autostāvvietas izmantošanas maksa </a:t>
            </a:r>
            <a:b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uz šo brīdi)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Minimālā maksa	1,21 euro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Pirmā stunda	1,21 euro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Otrā stunda	1,21 euro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trešās stundas 3,00 euro</a:t>
            </a:r>
          </a:p>
          <a:p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Norēķināšanās tikai bezskaidras naudas norēķinu veidā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Maksa laika periodā no 1.maija līdz 30.septembrim plkst.8:00 – 20:00.</a:t>
            </a:r>
          </a:p>
        </p:txBody>
      </p:sp>
    </p:spTree>
    <p:extLst>
      <p:ext uri="{BB962C8B-B14F-4D97-AF65-F5344CB8AC3E}">
        <p14:creationId xmlns:p14="http://schemas.microsoft.com/office/powerpoint/2010/main" val="329154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8">
            <a:extLst>
              <a:ext uri="{FF2B5EF4-FFF2-40B4-BE49-F238E27FC236}">
                <a16:creationId xmlns:a16="http://schemas.microsoft.com/office/drawing/2014/main" id="{5899CBC5-0DC6-4930-B79F-D3A63FC9A232}"/>
              </a:ext>
            </a:extLst>
          </p:cNvPr>
          <p:cNvSpPr txBox="1"/>
          <p:nvPr/>
        </p:nvSpPr>
        <p:spPr>
          <a:xfrm>
            <a:off x="1091958" y="503439"/>
            <a:ext cx="4019538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LAIVU</a:t>
            </a:r>
            <a:r>
              <a:rPr lang="lv-LV" sz="32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IELA</a:t>
            </a:r>
            <a:endParaRPr lang="lv-LV" sz="3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8" name="Straight Connector 20">
            <a:extLst>
              <a:ext uri="{FF2B5EF4-FFF2-40B4-BE49-F238E27FC236}">
                <a16:creationId xmlns:a16="http://schemas.microsoft.com/office/drawing/2014/main" id="{B2023279-C08A-4415-A29F-EDF72637B735}"/>
              </a:ext>
            </a:extLst>
          </p:cNvPr>
          <p:cNvCxnSpPr/>
          <p:nvPr/>
        </p:nvCxnSpPr>
        <p:spPr>
          <a:xfrm>
            <a:off x="342991" y="1065897"/>
            <a:ext cx="5048466" cy="0"/>
          </a:xfrm>
          <a:prstGeom prst="straightConnector1">
            <a:avLst/>
          </a:prstGeom>
          <a:noFill/>
          <a:ln w="19046" cap="flat">
            <a:solidFill>
              <a:srgbClr val="C55A11"/>
            </a:solidFill>
            <a:prstDash val="solid"/>
            <a:miter/>
          </a:ln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36579" y="-1824269"/>
            <a:ext cx="5172537" cy="12192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3096" y="795826"/>
            <a:ext cx="4931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Būvniecības izmaksu sadalījums: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ielas izbūvei 316 978,06 EUR (70%)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stāvlaukuma izbūvei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135 847,74 EUR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(30%)</a:t>
            </a:r>
          </a:p>
        </p:txBody>
      </p:sp>
    </p:spTree>
    <p:extLst>
      <p:ext uri="{BB962C8B-B14F-4D97-AF65-F5344CB8AC3E}">
        <p14:creationId xmlns:p14="http://schemas.microsoft.com/office/powerpoint/2010/main" val="126406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3CDF-BAD2-45BB-A212-FAC044E9FD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8707" y="-69927"/>
            <a:ext cx="11058328" cy="875842"/>
          </a:xfrm>
        </p:spPr>
        <p:txBody>
          <a:bodyPr anchorCtr="1">
            <a:noAutofit/>
          </a:bodyPr>
          <a:lstStyle/>
          <a:p>
            <a:pPr lvl="0" algn="ctr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Stāvvieta Laivu ielā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F8197E-6B15-423D-BB3C-C33AEBED2D91}"/>
              </a:ext>
            </a:extLst>
          </p:cNvPr>
          <p:cNvSpPr txBox="1"/>
          <p:nvPr/>
        </p:nvSpPr>
        <p:spPr>
          <a:xfrm>
            <a:off x="0" y="510254"/>
            <a:ext cx="6625538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  <a:ea typeface="+mn-ea"/>
                <a:cs typeface="+mn-cs"/>
              </a:defRPr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Plānotie:					</a:t>
            </a:r>
          </a:p>
          <a:p>
            <a:pPr marL="0" marR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  <a:ea typeface="+mn-ea"/>
                <a:cs typeface="+mn-cs"/>
              </a:defRPr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ieņēmumi gadā- 50 000 EUR*</a:t>
            </a:r>
          </a:p>
          <a:p>
            <a:pPr algn="ctr">
              <a:defRPr lang="en-US" sz="1800" b="1" i="0" u="none" strike="noStrike" kern="1200" baseline="0">
                <a:solidFill>
                  <a:srgbClr val="404040"/>
                </a:solidFill>
                <a:latin typeface="Calibri"/>
                <a:ea typeface="+mn-ea"/>
                <a:cs typeface="+mn-cs"/>
              </a:defRPr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izdevumi gadā- 13 000 EUR </a:t>
            </a:r>
          </a:p>
          <a:p>
            <a:pPr algn="ctr">
              <a:defRPr lang="en-US" sz="1800" b="1" i="0" u="none" strike="noStrike" kern="1200" baseline="0">
                <a:solidFill>
                  <a:srgbClr val="404040"/>
                </a:solidFill>
                <a:latin typeface="Calibri"/>
                <a:ea typeface="+mn-ea"/>
                <a:cs typeface="+mn-cs"/>
              </a:defRPr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(t.sk. novadnieka kartes īpašnieki)</a:t>
            </a:r>
          </a:p>
          <a:p>
            <a:pPr algn="ctr">
              <a:defRPr lang="en-US" sz="1800" b="1" i="0" u="none" strike="noStrike" kern="1200" baseline="0">
                <a:solidFill>
                  <a:srgbClr val="404040"/>
                </a:solidFill>
                <a:latin typeface="Calibri"/>
                <a:ea typeface="+mn-ea"/>
                <a:cs typeface="+mn-cs"/>
              </a:defRPr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  <a:ea typeface="+mn-ea"/>
                <a:cs typeface="+mn-cs"/>
              </a:defRPr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Bilance- 37 000 EUR** </a:t>
            </a:r>
          </a:p>
          <a:p>
            <a:pPr marL="0" marR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  <a:ea typeface="+mn-ea"/>
                <a:cs typeface="+mn-cs"/>
              </a:defRPr>
            </a:pP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gadu periodā- 180 000 EUR</a:t>
            </a:r>
          </a:p>
          <a:p>
            <a:pPr marR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  <a:ea typeface="+mn-ea"/>
                <a:cs typeface="+mn-cs"/>
              </a:defRPr>
            </a:pPr>
            <a:r>
              <a:rPr lang="lv-LV" sz="1200" i="0" u="none" strike="noStrike" kern="1200" cap="none" spc="0" dirty="0">
                <a:solidFill>
                  <a:srgbClr val="40404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*maksa </a:t>
            </a:r>
            <a:r>
              <a:rPr lang="lv-LV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lv-LV" sz="1200" i="0" u="none" strike="noStrike" kern="1200" cap="none" spc="0" dirty="0">
                <a:solidFill>
                  <a:srgbClr val="40404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euro</a:t>
            </a:r>
            <a:r>
              <a:rPr lang="lv-LV" sz="12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dienā</a:t>
            </a:r>
          </a:p>
          <a:p>
            <a:pPr marR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1800" b="1" i="0" u="none" strike="noStrike" kern="1200" baseline="0">
                <a:solidFill>
                  <a:srgbClr val="404040"/>
                </a:solidFill>
                <a:latin typeface="Calibri"/>
                <a:ea typeface="+mn-ea"/>
                <a:cs typeface="+mn-cs"/>
              </a:defRPr>
            </a:pPr>
            <a:r>
              <a:rPr lang="lv-LV" sz="1200" i="0" u="none" strike="noStrike" kern="1200" cap="none" spc="0" baseline="0" dirty="0">
                <a:solidFill>
                  <a:srgbClr val="40404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** 10 000 veikti maksājumi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8" y="2490282"/>
            <a:ext cx="11191287" cy="4262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9792" y="869923"/>
            <a:ext cx="416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Stāvvietas ietilpība:</a:t>
            </a:r>
          </a:p>
          <a:p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transportlīdzekļiem (pēc projekta)</a:t>
            </a:r>
          </a:p>
          <a:p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transportlīdzekļiem ( </a:t>
            </a:r>
            <a:r>
              <a:rPr lang="lv-LV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lv-LV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ietilpība) </a:t>
            </a:r>
          </a:p>
        </p:txBody>
      </p:sp>
    </p:spTree>
    <p:extLst>
      <p:ext uri="{BB962C8B-B14F-4D97-AF65-F5344CB8AC3E}">
        <p14:creationId xmlns:p14="http://schemas.microsoft.com/office/powerpoint/2010/main" val="83567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5682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30538</TotalTime>
  <Words>263</Words>
  <Application>Microsoft Office PowerPoint</Application>
  <PresentationFormat>Widescreen</PresentationFormat>
  <Paragraphs>58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CARNIKAVAS PAGASTA AUTOSTĀVVIETU APMAKSAS PRIEKŠLIKUMI</vt:lpstr>
      <vt:lpstr>PowerPoint Presentation</vt:lpstr>
      <vt:lpstr>Lilastes stāvvietas ieņēmumi un izdevumi no 2018. -2021. gada</vt:lpstr>
      <vt:lpstr>Lilastes autostāvvietas izmantošanas maksa  ( uz šo brīdi)</vt:lpstr>
      <vt:lpstr>PowerPoint Presentation</vt:lpstr>
      <vt:lpstr>Stāvvieta Laivu ielā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Jevgēnija Sviridenkova</cp:lastModifiedBy>
  <cp:revision>86</cp:revision>
  <dcterms:created xsi:type="dcterms:W3CDTF">2021-09-20T14:25:04Z</dcterms:created>
  <dcterms:modified xsi:type="dcterms:W3CDTF">2021-12-21T14:18:33Z</dcterms:modified>
</cp:coreProperties>
</file>