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4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5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6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851" r:id="rId2"/>
  </p:sldMasterIdLst>
  <p:notesMasterIdLst>
    <p:notesMasterId r:id="rId19"/>
  </p:notesMasterIdLst>
  <p:sldIdLst>
    <p:sldId id="431" r:id="rId3"/>
    <p:sldId id="293" r:id="rId4"/>
    <p:sldId id="296" r:id="rId5"/>
    <p:sldId id="442" r:id="rId6"/>
    <p:sldId id="306" r:id="rId7"/>
    <p:sldId id="444" r:id="rId8"/>
    <p:sldId id="298" r:id="rId9"/>
    <p:sldId id="304" r:id="rId10"/>
    <p:sldId id="299" r:id="rId11"/>
    <p:sldId id="300" r:id="rId12"/>
    <p:sldId id="301" r:id="rId13"/>
    <p:sldId id="307" r:id="rId14"/>
    <p:sldId id="443" r:id="rId15"/>
    <p:sldId id="302" r:id="rId16"/>
    <p:sldId id="303" r:id="rId17"/>
    <p:sldId id="441" r:id="rId18"/>
  </p:sldIdLst>
  <p:sldSz cx="12192000" cy="6858000"/>
  <p:notesSz cx="6797675" cy="9926638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959"/>
    <a:srgbClr val="C95B46"/>
    <a:srgbClr val="828847"/>
    <a:srgbClr val="D3A983"/>
    <a:srgbClr val="7395AD"/>
    <a:srgbClr val="404040"/>
    <a:srgbClr val="FFD966"/>
    <a:srgbClr val="FFFFFF"/>
    <a:srgbClr val="ED7E30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256" autoAdjust="0"/>
  </p:normalViewPr>
  <p:slideViewPr>
    <p:cSldViewPr snapToGrid="0">
      <p:cViewPr varScale="1">
        <p:scale>
          <a:sx n="123" d="100"/>
          <a:sy n="123" d="100"/>
        </p:scale>
        <p:origin x="114" y="24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aura\AppData\Local\Temp\pid-21144\Bud&#382;eta%20atskaite%202023_9%20m&#275;ne&#353;i-1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ownloads\Bud&#382;eta%20atskaite%202023_9%20m&#275;ne&#353;i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aura\AppData\Local\Temp\pid-21144\Bud&#382;eta%20atskaite%202023_9%20m&#275;ne&#353;i-1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aura\AppData\Local\Temp\pid-21144\Bud&#382;eta%20atskaite%202023_9%20m&#275;ne&#353;i-1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3275562150381921"/>
          <c:y val="0"/>
          <c:w val="0.63591714542390121"/>
          <c:h val="0.87508118992771866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Izdevumi!$B$7</c:f>
              <c:strCache>
                <c:ptCount val="1"/>
                <c:pt idx="0">
                  <c:v>Budžeta plāns EUR</c:v>
                </c:pt>
              </c:strCache>
            </c:strRef>
          </c:tx>
          <c:spPr>
            <a:solidFill>
              <a:srgbClr val="828847"/>
            </a:solidFill>
            <a:ln>
              <a:noFill/>
            </a:ln>
            <a:effectLst/>
            <a:sp3d/>
          </c:spPr>
          <c:invertIfNegative val="0"/>
          <c:dPt>
            <c:idx val="6"/>
            <c:invertIfNegative val="0"/>
            <c:bubble3D val="0"/>
            <c:spPr>
              <a:solidFill>
                <a:srgbClr val="828847"/>
              </a:solidFill>
              <a:ln>
                <a:solidFill>
                  <a:srgbClr val="595959"/>
                </a:solidFill>
              </a:ln>
              <a:effectLst/>
              <a:sp3d>
                <a:contourClr>
                  <a:srgbClr val="595959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2750-4F6F-A1E9-CD20CD4375CA}"/>
              </c:ext>
            </c:extLst>
          </c:dPt>
          <c:dLbls>
            <c:dLbl>
              <c:idx val="0"/>
              <c:layout>
                <c:manualLayout>
                  <c:x val="6.038647342995169E-3"/>
                  <c:y val="-1.2742392028398967E-16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2 739 376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E-2750-4F6F-A1E9-CD20CD4375CA}"/>
                </c:ext>
              </c:extLst>
            </c:dLbl>
            <c:dLbl>
              <c:idx val="1"/>
              <c:layout>
                <c:manualLayout>
                  <c:x val="6.038647342995169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1 860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D-2750-4F6F-A1E9-CD20CD4375CA}"/>
                </c:ext>
              </c:extLst>
            </c:dLbl>
            <c:dLbl>
              <c:idx val="2"/>
              <c:layout>
                <c:manualLayout>
                  <c:x val="9.6618357487922701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5 850 441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C-2750-4F6F-A1E9-CD20CD4375CA}"/>
                </c:ext>
              </c:extLst>
            </c:dLbl>
            <c:dLbl>
              <c:idx val="3"/>
              <c:layout>
                <c:manualLayout>
                  <c:x val="4.830917874396135E-3"/>
                  <c:y val="-6.3711960141994836E-17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745 775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4132-4165-BCD9-9BC2706EC4E4}"/>
                </c:ext>
              </c:extLst>
            </c:dLbl>
            <c:dLbl>
              <c:idx val="4"/>
              <c:layout>
                <c:manualLayout>
                  <c:x val="4.830917874396135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108 285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2750-4F6F-A1E9-CD20CD4375CA}"/>
                </c:ext>
              </c:extLst>
            </c:dLbl>
            <c:dLbl>
              <c:idx val="5"/>
              <c:layout>
                <c:manualLayout>
                  <c:x val="9.6618357487922701E-3"/>
                  <c:y val="-3.3981689615475049E-17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3 164 068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2750-4F6F-A1E9-CD20CD4375CA}"/>
                </c:ext>
              </c:extLst>
            </c:dLbl>
            <c:dLbl>
              <c:idx val="6"/>
              <c:layout>
                <c:manualLayout>
                  <c:x val="1.570048309178744E-2"/>
                  <c:y val="-3.7071362372567192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12 616 805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2750-4F6F-A1E9-CD20CD4375C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Izdevumi!$A$8:$A$14</c:f>
              <c:strCache>
                <c:ptCount val="7"/>
                <c:pt idx="0">
                  <c:v>Atlīdzība</c:v>
                </c:pt>
                <c:pt idx="1">
                  <c:v>Komandējumi un dienesta braucieni</c:v>
                </c:pt>
                <c:pt idx="2">
                  <c:v>Pakalpojumi (t.sk. elektroenerģijas plāns 910 429 EUR,
 izpilde 300 855 EUR, 
gāzes plāns 3 193 703 EUR, izpilde 1 056 877 EUR)</c:v>
                </c:pt>
                <c:pt idx="3">
                  <c:v>Krājumi </c:v>
                </c:pt>
                <c:pt idx="4">
                  <c:v>Budžeta iestāžu nodokļu maksājumi</c:v>
                </c:pt>
                <c:pt idx="5">
                  <c:v>Investīciju projekti</c:v>
                </c:pt>
                <c:pt idx="6">
                  <c:v>Kopā</c:v>
                </c:pt>
              </c:strCache>
            </c:strRef>
          </c:cat>
          <c:val>
            <c:numRef>
              <c:f>Izdevumi!$B$8:$B$14</c:f>
              <c:numCache>
                <c:formatCode>#,##0</c:formatCode>
                <c:ptCount val="7"/>
                <c:pt idx="0">
                  <c:v>2743376</c:v>
                </c:pt>
                <c:pt idx="1">
                  <c:v>1860</c:v>
                </c:pt>
                <c:pt idx="2">
                  <c:v>5850441</c:v>
                </c:pt>
                <c:pt idx="3">
                  <c:v>745775</c:v>
                </c:pt>
                <c:pt idx="4">
                  <c:v>108285</c:v>
                </c:pt>
                <c:pt idx="5">
                  <c:v>3164068</c:v>
                </c:pt>
                <c:pt idx="6">
                  <c:v>12613805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750-4F6F-A1E9-CD20CD4375CA}"/>
            </c:ext>
          </c:extLst>
        </c:ser>
        <c:ser>
          <c:idx val="1"/>
          <c:order val="1"/>
          <c:tx>
            <c:strRef>
              <c:f>Izdevumi!$C$7</c:f>
              <c:strCache>
                <c:ptCount val="1"/>
                <c:pt idx="0">
                  <c:v>Budžeta izpilde EUR</c:v>
                </c:pt>
              </c:strCache>
            </c:strRef>
          </c:tx>
          <c:spPr>
            <a:solidFill>
              <a:srgbClr val="C95B46"/>
            </a:solidFill>
            <a:ln>
              <a:noFill/>
            </a:ln>
            <a:effectLst/>
            <a:sp3d>
              <a:contourClr>
                <a:schemeClr val="bg1"/>
              </a:contourClr>
            </a:sp3d>
          </c:spPr>
          <c:invertIfNegative val="0"/>
          <c:dPt>
            <c:idx val="6"/>
            <c:invertIfNegative val="0"/>
            <c:bubble3D val="0"/>
            <c:spPr>
              <a:solidFill>
                <a:srgbClr val="C95B46"/>
              </a:solidFill>
              <a:ln>
                <a:noFill/>
              </a:ln>
              <a:effectLst/>
              <a:sp3d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2750-4F6F-A1E9-CD20CD4375CA}"/>
              </c:ext>
            </c:extLst>
          </c:dPt>
          <c:dLbls>
            <c:dLbl>
              <c:idx val="0"/>
              <c:layout>
                <c:manualLayout>
                  <c:x val="6.038647342995169E-3"/>
                  <c:y val="-3.8306973516497528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1 851 439 (67</a:t>
                    </a:r>
                    <a:r>
                      <a:rPr lang="en-US" baseline="0" dirty="0"/>
                      <a:t> </a:t>
                    </a:r>
                    <a:r>
                      <a:rPr lang="en-US" dirty="0"/>
                      <a:t>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2750-4F6F-A1E9-CD20CD4375CA}"/>
                </c:ext>
              </c:extLst>
            </c:dLbl>
            <c:dLbl>
              <c:idx val="2"/>
              <c:layout>
                <c:manualLayout>
                  <c:x val="8.4541062801931927E-3"/>
                  <c:y val="-6.9504759434177166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2 310 960 (40%)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2750-4F6F-A1E9-CD20CD4375CA}"/>
                </c:ext>
              </c:extLst>
            </c:dLbl>
            <c:dLbl>
              <c:idx val="3"/>
              <c:layout>
                <c:manualLayout>
                  <c:x val="7.2463768115941588E-3"/>
                  <c:y val="-1.0958766164645282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552</a:t>
                    </a:r>
                    <a:r>
                      <a:rPr lang="en-US" baseline="0" dirty="0"/>
                      <a:t> 558 </a:t>
                    </a:r>
                    <a:r>
                      <a:rPr lang="en-US" dirty="0"/>
                      <a:t>(74%)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2750-4F6F-A1E9-CD20CD4375CA}"/>
                </c:ext>
              </c:extLst>
            </c:dLbl>
            <c:dLbl>
              <c:idx val="4"/>
              <c:layout>
                <c:manualLayout>
                  <c:x val="6.038647342995169E-3"/>
                  <c:y val="-1.0904818547357207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54 672 (50%)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2750-4F6F-A1E9-CD20CD4375CA}"/>
                </c:ext>
              </c:extLst>
            </c:dLbl>
            <c:dLbl>
              <c:idx val="5"/>
              <c:layout>
                <c:manualLayout>
                  <c:x val="8.4541062801932361E-3"/>
                  <c:y val="-1.0958820138214883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365 738 (12%)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2750-4F6F-A1E9-CD20CD4375CA}"/>
                </c:ext>
              </c:extLst>
            </c:dLbl>
            <c:dLbl>
              <c:idx val="6"/>
              <c:layout>
                <c:manualLayout>
                  <c:x val="7.2463768115941588E-3"/>
                  <c:y val="-1.8264797530521844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5 135 397 (41 %)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2750-4F6F-A1E9-CD20CD4375C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Izdevumi!$A$8:$A$14</c:f>
              <c:strCache>
                <c:ptCount val="7"/>
                <c:pt idx="0">
                  <c:v>Atlīdzība</c:v>
                </c:pt>
                <c:pt idx="1">
                  <c:v>Komandējumi un dienesta braucieni</c:v>
                </c:pt>
                <c:pt idx="2">
                  <c:v>Pakalpojumi (t.sk. elektroenerģijas plāns 910 429 EUR,
 izpilde 300 855 EUR, 
gāzes plāns 3 193 703 EUR, izpilde 1 056 877 EUR)</c:v>
                </c:pt>
                <c:pt idx="3">
                  <c:v>Krājumi </c:v>
                </c:pt>
                <c:pt idx="4">
                  <c:v>Budžeta iestāžu nodokļu maksājumi</c:v>
                </c:pt>
                <c:pt idx="5">
                  <c:v>Investīciju projekti</c:v>
                </c:pt>
                <c:pt idx="6">
                  <c:v>Kopā</c:v>
                </c:pt>
              </c:strCache>
            </c:strRef>
          </c:cat>
          <c:val>
            <c:numRef>
              <c:f>Izdevumi!$C$8:$C$14</c:f>
              <c:numCache>
                <c:formatCode>#,##0</c:formatCode>
                <c:ptCount val="7"/>
                <c:pt idx="0">
                  <c:v>1851438.96</c:v>
                </c:pt>
                <c:pt idx="1">
                  <c:v>30</c:v>
                </c:pt>
                <c:pt idx="2">
                  <c:v>2310959.87</c:v>
                </c:pt>
                <c:pt idx="3">
                  <c:v>552557.90000000014</c:v>
                </c:pt>
                <c:pt idx="4">
                  <c:v>54671.729999999996</c:v>
                </c:pt>
                <c:pt idx="5">
                  <c:v>365738.04000000004</c:v>
                </c:pt>
                <c:pt idx="6">
                  <c:v>5135396.5000000009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750-4F6F-A1E9-CD20CD4375C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0"/>
        <c:shape val="box"/>
        <c:axId val="199357264"/>
        <c:axId val="199357656"/>
        <c:axId val="0"/>
      </c:bar3DChart>
      <c:catAx>
        <c:axId val="1993572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ysClr val="windowText" lastClr="000000"/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199357656"/>
        <c:crosses val="autoZero"/>
        <c:auto val="1"/>
        <c:lblAlgn val="ctr"/>
        <c:lblOffset val="100"/>
        <c:noMultiLvlLbl val="0"/>
      </c:catAx>
      <c:valAx>
        <c:axId val="19935765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993572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  <c:userShapes r:id="rId4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1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 ExtraLight" panose="00000300000000000000" pitchFamily="50" charset="-70"/>
                <a:ea typeface="+mn-ea"/>
                <a:cs typeface="+mn-cs"/>
              </a:defRPr>
            </a:pPr>
            <a:r>
              <a:rPr lang="lv-LV" sz="1400" b="1" i="0" dirty="0">
                <a:latin typeface="Montserrat" panose="00000500000000000000" pitchFamily="2" charset="-70"/>
              </a:rPr>
              <a:t>ŠAUBĪGIE</a:t>
            </a:r>
            <a:r>
              <a:rPr lang="lv-LV" sz="1400" b="1" i="0" baseline="0" dirty="0">
                <a:latin typeface="Montserrat" panose="00000500000000000000" pitchFamily="2" charset="-70"/>
              </a:rPr>
              <a:t> DEBITORI</a:t>
            </a:r>
            <a:endParaRPr lang="lv-LV" sz="1400" b="1" i="0" dirty="0">
              <a:latin typeface="Montserrat" panose="00000500000000000000" pitchFamily="2" charset="-70"/>
            </a:endParaRPr>
          </a:p>
        </c:rich>
      </c:tx>
      <c:layout>
        <c:manualLayout>
          <c:xMode val="edge"/>
          <c:yMode val="edge"/>
          <c:x val="0.32112881811020416"/>
          <c:y val="3.582822330857041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1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Montserrat ExtraLight" panose="00000300000000000000" pitchFamily="50" charset="-70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2.5833151496547566E-2"/>
          <c:y val="0.12695603978994374"/>
          <c:w val="0.94833369700690484"/>
          <c:h val="0.6784671943897038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'Debitori '!$E$3</c:f>
              <c:strCache>
                <c:ptCount val="1"/>
                <c:pt idx="0">
                  <c:v>Maksājumi kavēti 180-vairāk d</c:v>
                </c:pt>
              </c:strCache>
            </c:strRef>
          </c:tx>
          <c:spPr>
            <a:solidFill>
              <a:srgbClr val="828847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25 138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8D40-4E95-9968-2D5591C273FC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5 314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8D40-4E95-9968-2D5591C273FC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8 504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8D40-4E95-9968-2D5591C273FC}"/>
                </c:ext>
              </c:extLst>
            </c:dLbl>
            <c:dLbl>
              <c:idx val="3"/>
              <c:layout>
                <c:manualLayout>
                  <c:x val="-2.3148148148148997E-3"/>
                  <c:y val="-6.4025586035768205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8 635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8D40-4E95-9968-2D5591C273F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'Debitori '!$A$4:$A$7</c:f>
              <c:strCache>
                <c:ptCount val="4"/>
                <c:pt idx="0">
                  <c:v>Siltumapgādes</c:v>
                </c:pt>
                <c:pt idx="1">
                  <c:v>Ūdensapgādes </c:v>
                </c:pt>
                <c:pt idx="2">
                  <c:v>Kanalizācija</c:v>
                </c:pt>
                <c:pt idx="3">
                  <c:v>Pārējie debitori</c:v>
                </c:pt>
              </c:strCache>
            </c:strRef>
          </c:cat>
          <c:val>
            <c:numRef>
              <c:f>'Debitori '!$E$4:$E$7</c:f>
              <c:numCache>
                <c:formatCode>#,##0</c:formatCode>
                <c:ptCount val="4"/>
                <c:pt idx="0">
                  <c:v>25137.84</c:v>
                </c:pt>
                <c:pt idx="1">
                  <c:v>5314.23</c:v>
                </c:pt>
                <c:pt idx="2">
                  <c:v>8504.43</c:v>
                </c:pt>
                <c:pt idx="3">
                  <c:v>8635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D40-4E95-9968-2D5591C273FC}"/>
            </c:ext>
          </c:extLst>
        </c:ser>
        <c:ser>
          <c:idx val="1"/>
          <c:order val="1"/>
          <c:tx>
            <c:strRef>
              <c:f>'Debitori '!$G$3</c:f>
              <c:strCache>
                <c:ptCount val="1"/>
                <c:pt idx="0">
                  <c:v>Tai skaitā piespiedu izpildē</c:v>
                </c:pt>
              </c:strCache>
            </c:strRef>
          </c:tx>
          <c:spPr>
            <a:solidFill>
              <a:srgbClr val="595959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3148148148148147E-2"/>
                  <c:y val="-1.6006396508941905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9 567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8D40-4E95-9968-2D5591C273FC}"/>
                </c:ext>
              </c:extLst>
            </c:dLbl>
            <c:dLbl>
              <c:idx val="1"/>
              <c:layout>
                <c:manualLayout>
                  <c:x val="2.0833333333333332E-2"/>
                  <c:y val="-1.2805117207153641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2 161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8D40-4E95-9968-2D5591C273FC}"/>
                </c:ext>
              </c:extLst>
            </c:dLbl>
            <c:dLbl>
              <c:idx val="2"/>
              <c:layout>
                <c:manualLayout>
                  <c:x val="2.7777777777777776E-2"/>
                  <c:y val="-1.2805117207153523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3 594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8D40-4E95-9968-2D5591C273FC}"/>
                </c:ext>
              </c:extLst>
            </c:dLbl>
            <c:dLbl>
              <c:idx val="3"/>
              <c:layout>
                <c:manualLayout>
                  <c:x val="1.3888888888888888E-2"/>
                  <c:y val="-6.4025586035768205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7 375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8D40-4E95-9968-2D5591C273F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'Debitori '!$A$4:$A$7</c:f>
              <c:strCache>
                <c:ptCount val="4"/>
                <c:pt idx="0">
                  <c:v>Siltumapgādes</c:v>
                </c:pt>
                <c:pt idx="1">
                  <c:v>Ūdensapgādes </c:v>
                </c:pt>
                <c:pt idx="2">
                  <c:v>Kanalizācija</c:v>
                </c:pt>
                <c:pt idx="3">
                  <c:v>Pārējie debitori</c:v>
                </c:pt>
              </c:strCache>
            </c:strRef>
          </c:cat>
          <c:val>
            <c:numRef>
              <c:f>'Debitori '!$G$4:$G$7</c:f>
              <c:numCache>
                <c:formatCode>#,##0</c:formatCode>
                <c:ptCount val="4"/>
                <c:pt idx="0">
                  <c:v>9566.98</c:v>
                </c:pt>
                <c:pt idx="1">
                  <c:v>2161.4700000000003</c:v>
                </c:pt>
                <c:pt idx="2">
                  <c:v>3594.3199999999997</c:v>
                </c:pt>
                <c:pt idx="3">
                  <c:v>7374.5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D40-4E95-9968-2D5591C273F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472921136"/>
        <c:axId val="472921528"/>
      </c:barChart>
      <c:catAx>
        <c:axId val="4729211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472921528"/>
        <c:crosses val="autoZero"/>
        <c:auto val="1"/>
        <c:lblAlgn val="ctr"/>
        <c:lblOffset val="100"/>
        <c:noMultiLvlLbl val="0"/>
      </c:catAx>
      <c:valAx>
        <c:axId val="472921528"/>
        <c:scaling>
          <c:orientation val="minMax"/>
          <c:max val="35000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crossAx val="472921136"/>
        <c:crosses val="autoZero"/>
        <c:crossBetween val="between"/>
      </c:valAx>
      <c:spPr>
        <a:noFill/>
        <a:ln>
          <a:solidFill>
            <a:schemeClr val="bg2">
              <a:lumMod val="90000"/>
            </a:schemeClr>
          </a:solidFill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r>
              <a:rPr lang="lv-LV" b="1" dirty="0">
                <a:latin typeface="Montserrat" panose="00000500000000000000" pitchFamily="2" charset="-70"/>
              </a:rPr>
              <a:t>TERITORIJU</a:t>
            </a:r>
            <a:r>
              <a:rPr lang="lv-LV" b="1" baseline="0" dirty="0">
                <a:latin typeface="Montserrat" panose="00000500000000000000" pitchFamily="2" charset="-70"/>
              </a:rPr>
              <a:t> UN ĪPAŠUMU APSAIMNIEKŠANA</a:t>
            </a:r>
            <a:endParaRPr lang="lv-LV" b="1" dirty="0">
              <a:latin typeface="Montserrat" panose="00000500000000000000" pitchFamily="2" charset="-70"/>
            </a:endParaRPr>
          </a:p>
        </c:rich>
      </c:tx>
      <c:layout>
        <c:manualLayout>
          <c:xMode val="edge"/>
          <c:yMode val="edge"/>
          <c:x val="0.32845466794416583"/>
          <c:y val="1.945502623541724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5107053112675481"/>
          <c:y val="7.2716949127346026E-2"/>
          <c:w val="0.69521338840009328"/>
          <c:h val="0.83660140561376728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'EKK pašvaldības funkijas JAUNS'!$C$7</c:f>
              <c:strCache>
                <c:ptCount val="1"/>
                <c:pt idx="0">
                  <c:v>Budžeta plāns EUR</c:v>
                </c:pt>
              </c:strCache>
            </c:strRef>
          </c:tx>
          <c:spPr>
            <a:solidFill>
              <a:srgbClr val="828847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1 662 017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6-8AA0-48FC-AAFB-E5C3AEC10499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515 707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4-8AA0-48FC-AAFB-E5C3AEC10499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282 600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2-8AA0-48FC-AAFB-E5C3AEC10499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dirty="0"/>
                      <a:t>646 035 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0-8AA0-48FC-AAFB-E5C3AEC10499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115 000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E-8AA0-48FC-AAFB-E5C3AEC10499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dirty="0"/>
                      <a:t>527 717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C-8AA0-48FC-AAFB-E5C3AEC10499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 dirty="0"/>
                      <a:t>190 405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8AA0-48FC-AAFB-E5C3AEC10499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en-US" dirty="0"/>
                      <a:t>142 382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0-EFC5-4A1A-A5D3-933E1DD69D19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r>
                      <a:rPr lang="en-US" dirty="0"/>
                      <a:t>50 674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8AA0-48FC-AAFB-E5C3AEC10499}"/>
                </c:ext>
              </c:extLst>
            </c:dLbl>
            <c:dLbl>
              <c:idx val="9"/>
              <c:layout>
                <c:manualLayout>
                  <c:x val="5.2726320256680026E-3"/>
                  <c:y val="-2.1667940420063511E-17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704 661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8AA0-48FC-AAFB-E5C3AEC1049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'EKK pašvaldības funkijas JAUNS'!$B$9:$B$18</c:f>
              <c:strCache>
                <c:ptCount val="10"/>
                <c:pt idx="0">
                  <c:v>Atalgojums</c:v>
                </c:pt>
                <c:pt idx="1">
                  <c:v>Darba devēja VSAOI</c:v>
                </c:pt>
                <c:pt idx="2">
                  <c:v>Izdevumi par apkuri</c:v>
                </c:pt>
                <c:pt idx="3">
                  <c:v>Izdevumi par elektroenerģiju</c:v>
                </c:pt>
                <c:pt idx="4">
                  <c:v>Izdevumi par atkritumu izvešanu</c:v>
                </c:pt>
                <c:pt idx="5">
                  <c:v>Remontdarbi un iestāžu 
uzturēšana (t.sk.ventilāciju apkope, telpu remonts)</c:v>
                </c:pt>
                <c:pt idx="6">
                  <c:v>Degviela</c:v>
                </c:pt>
                <c:pt idx="7">
                  <c:v>Remonta un uzturēšanas 
materiāli (t.sk. a/m rezerves daļas)</c:v>
                </c:pt>
                <c:pt idx="8">
                  <c:v>Pamatlīdzekļi</c:v>
                </c:pt>
                <c:pt idx="9">
                  <c:v>Ceļu un ielu uzturēšana</c:v>
                </c:pt>
              </c:strCache>
            </c:strRef>
          </c:cat>
          <c:val>
            <c:numRef>
              <c:f>'EKK pašvaldības funkijas JAUNS'!$C$9:$C$18</c:f>
              <c:numCache>
                <c:formatCode>#,##0</c:formatCode>
                <c:ptCount val="10"/>
                <c:pt idx="0">
                  <c:v>1662017</c:v>
                </c:pt>
                <c:pt idx="1">
                  <c:v>512907</c:v>
                </c:pt>
                <c:pt idx="2">
                  <c:v>282600</c:v>
                </c:pt>
                <c:pt idx="3">
                  <c:v>646035</c:v>
                </c:pt>
                <c:pt idx="4">
                  <c:v>115000</c:v>
                </c:pt>
                <c:pt idx="5">
                  <c:v>527717</c:v>
                </c:pt>
                <c:pt idx="6">
                  <c:v>190405</c:v>
                </c:pt>
                <c:pt idx="7">
                  <c:v>142382</c:v>
                </c:pt>
                <c:pt idx="8">
                  <c:v>50674</c:v>
                </c:pt>
                <c:pt idx="9">
                  <c:v>704661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AA0-48FC-AAFB-E5C3AEC10499}"/>
            </c:ext>
          </c:extLst>
        </c:ser>
        <c:ser>
          <c:idx val="1"/>
          <c:order val="1"/>
          <c:tx>
            <c:strRef>
              <c:f>'EKK pašvaldības funkijas JAUNS'!$D$7</c:f>
              <c:strCache>
                <c:ptCount val="1"/>
                <c:pt idx="0">
                  <c:v>Budžeta izpilde EUR</c:v>
                </c:pt>
              </c:strCache>
            </c:strRef>
          </c:tx>
          <c:spPr>
            <a:solidFill>
              <a:srgbClr val="C95B46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8406960207920384E-3"/>
                  <c:y val="-7.8074170461938843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</a:t>
                    </a:r>
                    <a:r>
                      <a:rPr lang="en-US" baseline="0" dirty="0"/>
                      <a:t> 126 927 (68%)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5-8AA0-48FC-AAFB-E5C3AEC10499}"/>
                </c:ext>
              </c:extLst>
            </c:dLbl>
            <c:dLbl>
              <c:idx val="1"/>
              <c:layout>
                <c:manualLayout>
                  <c:x val="0"/>
                  <c:y val="-2.6024723487312949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330 863 (65%)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3-8AA0-48FC-AAFB-E5C3AEC10499}"/>
                </c:ext>
              </c:extLst>
            </c:dLbl>
            <c:dLbl>
              <c:idx val="2"/>
              <c:layout>
                <c:manualLayout>
                  <c:x val="-6.749140776253967E-17"/>
                  <c:y val="-5.2049446974626852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88 186 (31%)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1-8AA0-48FC-AAFB-E5C3AEC10499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dirty="0"/>
                      <a:t>211 606 33%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F-8AA0-48FC-AAFB-E5C3AEC10499}"/>
                </c:ext>
              </c:extLst>
            </c:dLbl>
            <c:dLbl>
              <c:idx val="4"/>
              <c:layout>
                <c:manualLayout>
                  <c:x val="0"/>
                  <c:y val="-7.8074170461938843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60 999(53%)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D-8AA0-48FC-AAFB-E5C3AEC10499}"/>
                </c:ext>
              </c:extLst>
            </c:dLbl>
            <c:dLbl>
              <c:idx val="5"/>
              <c:layout>
                <c:manualLayout>
                  <c:x val="3.6813920415840768E-3"/>
                  <c:y val="-5.2049446974625898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325 671 (62%)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8AA0-48FC-AAFB-E5C3AEC10499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 dirty="0"/>
                      <a:t>134 939 (71%)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8AA0-48FC-AAFB-E5C3AEC10499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en-US" dirty="0"/>
                      <a:t>119 583 (84%)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8AA0-48FC-AAFB-E5C3AEC10499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r>
                      <a:rPr lang="en-US" dirty="0"/>
                      <a:t>33 698 (66%)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8AA0-48FC-AAFB-E5C3AEC10499}"/>
                </c:ext>
              </c:extLst>
            </c:dLbl>
            <c:dLbl>
              <c:idx val="9"/>
              <c:layout>
                <c:manualLayout>
                  <c:x val="3.1635792154008019E-3"/>
                  <c:y val="-7.0914078752597155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499 659 (71%)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8AA0-48FC-AAFB-E5C3AEC1049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'EKK pašvaldības funkijas JAUNS'!$B$9:$B$18</c:f>
              <c:strCache>
                <c:ptCount val="10"/>
                <c:pt idx="0">
                  <c:v>Atalgojums</c:v>
                </c:pt>
                <c:pt idx="1">
                  <c:v>Darba devēja VSAOI</c:v>
                </c:pt>
                <c:pt idx="2">
                  <c:v>Izdevumi par apkuri</c:v>
                </c:pt>
                <c:pt idx="3">
                  <c:v>Izdevumi par elektroenerģiju</c:v>
                </c:pt>
                <c:pt idx="4">
                  <c:v>Izdevumi par atkritumu izvešanu</c:v>
                </c:pt>
                <c:pt idx="5">
                  <c:v>Remontdarbi un iestāžu 
uzturēšana (t.sk.ventilāciju apkope, telpu remonts)</c:v>
                </c:pt>
                <c:pt idx="6">
                  <c:v>Degviela</c:v>
                </c:pt>
                <c:pt idx="7">
                  <c:v>Remonta un uzturēšanas 
materiāli (t.sk. a/m rezerves daļas)</c:v>
                </c:pt>
                <c:pt idx="8">
                  <c:v>Pamatlīdzekļi</c:v>
                </c:pt>
                <c:pt idx="9">
                  <c:v>Ceļu un ielu uzturēšana</c:v>
                </c:pt>
              </c:strCache>
            </c:strRef>
          </c:cat>
          <c:val>
            <c:numRef>
              <c:f>'EKK pašvaldības funkijas JAUNS'!$D$9:$D$18</c:f>
              <c:numCache>
                <c:formatCode>#,##0</c:formatCode>
                <c:ptCount val="10"/>
                <c:pt idx="0">
                  <c:v>1126927</c:v>
                </c:pt>
                <c:pt idx="1">
                  <c:v>330863</c:v>
                </c:pt>
                <c:pt idx="2">
                  <c:v>88186</c:v>
                </c:pt>
                <c:pt idx="3">
                  <c:v>211606</c:v>
                </c:pt>
                <c:pt idx="4">
                  <c:v>60999</c:v>
                </c:pt>
                <c:pt idx="5">
                  <c:v>325671</c:v>
                </c:pt>
                <c:pt idx="6">
                  <c:v>134939</c:v>
                </c:pt>
                <c:pt idx="7">
                  <c:v>119583</c:v>
                </c:pt>
                <c:pt idx="8">
                  <c:v>33698</c:v>
                </c:pt>
                <c:pt idx="9">
                  <c:v>499659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AA0-48FC-AAFB-E5C3AEC1049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5568112"/>
        <c:axId val="118207304"/>
        <c:axId val="0"/>
      </c:bar3DChart>
      <c:catAx>
        <c:axId val="5568112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0" spcFirstLastPara="1" vertOverflow="ellipsis" wrap="square" anchor="ctr" anchorCtr="0"/>
          <a:lstStyle/>
          <a:p>
            <a:pPr>
              <a:lnSpc>
                <a:spcPct val="100000"/>
              </a:lnSpc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118207304"/>
        <c:crosses val="autoZero"/>
        <c:auto val="1"/>
        <c:lblAlgn val="l"/>
        <c:lblOffset val="100"/>
        <c:noMultiLvlLbl val="0"/>
      </c:catAx>
      <c:valAx>
        <c:axId val="118207304"/>
        <c:scaling>
          <c:orientation val="minMax"/>
          <c:max val="180000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5568112"/>
        <c:crosses val="autoZero"/>
        <c:crossBetween val="between"/>
        <c:majorUnit val="400000"/>
      </c:valAx>
      <c:spPr>
        <a:noFill/>
        <a:ln>
          <a:solidFill>
            <a:schemeClr val="bg2">
              <a:lumMod val="90000"/>
            </a:schemeClr>
          </a:solidFill>
        </a:ln>
        <a:effectLst/>
      </c:spPr>
    </c:plotArea>
    <c:legend>
      <c:legendPos val="b"/>
      <c:layout>
        <c:manualLayout>
          <c:xMode val="edge"/>
          <c:yMode val="edge"/>
          <c:x val="0.25677202211618011"/>
          <c:y val="0.95297844763548989"/>
          <c:w val="0.48645595576763984"/>
          <c:h val="4.702155236451006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rgbClr val="595959"/>
                </a:solidFill>
                <a:latin typeface="Montserrat" panose="00000500000000000000" pitchFamily="50" charset="-70"/>
                <a:ea typeface="+mn-ea"/>
                <a:cs typeface="+mn-cs"/>
              </a:defRPr>
            </a:pPr>
            <a:r>
              <a:rPr lang="lv-LV" b="1">
                <a:solidFill>
                  <a:srgbClr val="595959"/>
                </a:solidFill>
                <a:latin typeface="Montserrat" panose="00000500000000000000" pitchFamily="50" charset="-70"/>
              </a:rPr>
              <a:t>CARNIKAVAS PAMATSKOLA</a:t>
            </a:r>
          </a:p>
        </c:rich>
      </c:tx>
      <c:layout>
        <c:manualLayout>
          <c:xMode val="edge"/>
          <c:yMode val="edge"/>
          <c:x val="0.26365534654874651"/>
          <c:y val="3.615124753554033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rgbClr val="595959"/>
              </a:solidFill>
              <a:latin typeface="Montserrat" panose="00000500000000000000" pitchFamily="50" charset="-70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44980324829630275"/>
          <c:y val="0.1063849540741208"/>
          <c:w val="0.49298765288399715"/>
          <c:h val="0.77528266290395886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'EKK pašvaldības funkijas '!$C$44</c:f>
              <c:strCache>
                <c:ptCount val="1"/>
                <c:pt idx="0">
                  <c:v>Budžeta plāns EUR</c:v>
                </c:pt>
              </c:strCache>
            </c:strRef>
          </c:tx>
          <c:spPr>
            <a:solidFill>
              <a:srgbClr val="828847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50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'EKK pašvaldības funkijas '!$B$45:$B$49</c:f>
              <c:strCache>
                <c:ptCount val="5"/>
                <c:pt idx="0">
                  <c:v>Atalgojums</c:v>
                </c:pt>
                <c:pt idx="1">
                  <c:v>Darba devēja VSAOI</c:v>
                </c:pt>
                <c:pt idx="2">
                  <c:v>Izdevumi par atkritumu izvešanu</c:v>
                </c:pt>
                <c:pt idx="3">
                  <c:v>Remontdarbi un iestāžu uzturēšana (t.sk.ventilāciju apkope, telpu remonts)</c:v>
                </c:pt>
                <c:pt idx="4">
                  <c:v>Krājumi, materiāli, energopreces</c:v>
                </c:pt>
              </c:strCache>
            </c:strRef>
          </c:cat>
          <c:val>
            <c:numRef>
              <c:f>'EKK pašvaldības funkijas '!$C$45:$C$49</c:f>
              <c:numCache>
                <c:formatCode>#,##0</c:formatCode>
                <c:ptCount val="5"/>
                <c:pt idx="0">
                  <c:v>87365</c:v>
                </c:pt>
                <c:pt idx="1">
                  <c:v>25968</c:v>
                </c:pt>
                <c:pt idx="2">
                  <c:v>1924</c:v>
                </c:pt>
                <c:pt idx="3">
                  <c:v>116119</c:v>
                </c:pt>
                <c:pt idx="4">
                  <c:v>12429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2D6-409C-A6B2-B439AF4AE667}"/>
            </c:ext>
          </c:extLst>
        </c:ser>
        <c:ser>
          <c:idx val="1"/>
          <c:order val="1"/>
          <c:tx>
            <c:strRef>
              <c:f>'EKK pašvaldības funkijas '!$D$44</c:f>
              <c:strCache>
                <c:ptCount val="1"/>
                <c:pt idx="0">
                  <c:v>Budžeta izpilde EUR</c:v>
                </c:pt>
              </c:strCache>
            </c:strRef>
          </c:tx>
          <c:spPr>
            <a:solidFill>
              <a:srgbClr val="C95B46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A78EF949-08B4-4C33-83B7-74F300A9253A}" type="VALUE">
                      <a:rPr lang="en-US" smtClean="0"/>
                      <a:pPr/>
                      <a:t>[VALUE]</a:t>
                    </a:fld>
                    <a:r>
                      <a:rPr lang="en-US"/>
                      <a:t> (70%)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22D6-409C-A6B2-B439AF4AE667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C4E0DE75-B536-41B8-8DDE-2454F885A8E5}" type="VALUE">
                      <a:rPr lang="en-US" smtClean="0"/>
                      <a:pPr/>
                      <a:t>[VALUE]</a:t>
                    </a:fld>
                    <a:r>
                      <a:rPr lang="en-US"/>
                      <a:t> (71%)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22D6-409C-A6B2-B439AF4AE667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9E12A527-BE81-48E8-B26D-9216D69AE1E4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(78%)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22D6-409C-A6B2-B439AF4AE667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F1F1AA47-9FFF-4853-89F3-2AA2D87EB694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(85%)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22D6-409C-A6B2-B439AF4AE667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CF9D81B8-F52F-495F-A904-794A39880857}" type="VALUE">
                      <a:rPr lang="en-US" smtClean="0"/>
                      <a:pPr/>
                      <a:t>[VALUE]</a:t>
                    </a:fld>
                    <a:r>
                      <a:rPr lang="en-US"/>
                      <a:t> (32%)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22D6-409C-A6B2-B439AF4AE66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50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'EKK pašvaldības funkijas '!$B$45:$B$49</c:f>
              <c:strCache>
                <c:ptCount val="5"/>
                <c:pt idx="0">
                  <c:v>Atalgojums</c:v>
                </c:pt>
                <c:pt idx="1">
                  <c:v>Darba devēja VSAOI</c:v>
                </c:pt>
                <c:pt idx="2">
                  <c:v>Izdevumi par atkritumu izvešanu</c:v>
                </c:pt>
                <c:pt idx="3">
                  <c:v>Remontdarbi un iestāžu uzturēšana (t.sk.ventilāciju apkope, telpu remonts)</c:v>
                </c:pt>
                <c:pt idx="4">
                  <c:v>Krājumi, materiāli, energopreces</c:v>
                </c:pt>
              </c:strCache>
            </c:strRef>
          </c:cat>
          <c:val>
            <c:numRef>
              <c:f>'EKK pašvaldības funkijas '!$D$45:$D$49</c:f>
              <c:numCache>
                <c:formatCode>#,##0</c:formatCode>
                <c:ptCount val="5"/>
                <c:pt idx="0">
                  <c:v>60844</c:v>
                </c:pt>
                <c:pt idx="1">
                  <c:v>18498</c:v>
                </c:pt>
                <c:pt idx="2">
                  <c:v>1498</c:v>
                </c:pt>
                <c:pt idx="3">
                  <c:v>98976</c:v>
                </c:pt>
                <c:pt idx="4">
                  <c:v>3990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2D6-409C-A6B2-B439AF4AE66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415665512"/>
        <c:axId val="415666688"/>
        <c:axId val="0"/>
      </c:bar3DChart>
      <c:catAx>
        <c:axId val="41566551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-70"/>
                <a:ea typeface="+mn-ea"/>
                <a:cs typeface="+mn-cs"/>
              </a:defRPr>
            </a:pPr>
            <a:endParaRPr lang="lv-LV"/>
          </a:p>
        </c:txPr>
        <c:crossAx val="415666688"/>
        <c:crosses val="autoZero"/>
        <c:auto val="1"/>
        <c:lblAlgn val="ctr"/>
        <c:lblOffset val="100"/>
        <c:noMultiLvlLbl val="0"/>
      </c:catAx>
      <c:valAx>
        <c:axId val="41566668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15665512"/>
        <c:crosses val="autoZero"/>
        <c:crossBetween val="between"/>
      </c:valAx>
      <c:spPr>
        <a:noFill/>
        <a:ln>
          <a:solidFill>
            <a:schemeClr val="bg2">
              <a:lumMod val="90000"/>
            </a:schemeClr>
          </a:solidFill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50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-70"/>
                <a:ea typeface="+mn-ea"/>
                <a:cs typeface="+mn-cs"/>
              </a:defRPr>
            </a:pPr>
            <a:r>
              <a:rPr lang="lv-LV" sz="1400" b="1">
                <a:latin typeface="Montserrat" panose="00000500000000000000" pitchFamily="50" charset="-70"/>
              </a:rPr>
              <a:t>PIRMSKOLAS IZGLĪTĪBAS IESTĀDES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50" charset="-70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43559787373618797"/>
          <c:y val="9.7297896731128444E-2"/>
          <c:w val="0.50904501314465722"/>
          <c:h val="0.78594810101890022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'[Budžeta atskaite 2023_9 mēneši.xlsx]EKK pašvaldības funkijas '!$C$29</c:f>
              <c:strCache>
                <c:ptCount val="1"/>
                <c:pt idx="0">
                  <c:v>Budžeta plāns EUR</c:v>
                </c:pt>
              </c:strCache>
            </c:strRef>
          </c:tx>
          <c:spPr>
            <a:solidFill>
              <a:srgbClr val="828847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50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'[Budžeta atskaite 2023_9 mēneši.xlsx]EKK pašvaldības funkijas '!$B$30:$B$41</c:f>
              <c:strCache>
                <c:ptCount val="12"/>
                <c:pt idx="0">
                  <c:v>Atalgojums</c:v>
                </c:pt>
                <c:pt idx="1">
                  <c:v>Darba devēja VSAOI</c:v>
                </c:pt>
                <c:pt idx="2">
                  <c:v>Sakaru pakalpojumi</c:v>
                </c:pt>
                <c:pt idx="3">
                  <c:v>Izdevumi par atkritumu izvešanu</c:v>
                </c:pt>
                <c:pt idx="4">
                  <c:v>Ekspertu pakalpojumi, apmācības</c:v>
                </c:pt>
                <c:pt idx="5">
                  <c:v>Remontdarbi un iestāžu uzturēšana (t.sk.ventilāciju apkope, telpu remonts)</c:v>
                </c:pt>
                <c:pt idx="6">
                  <c:v>Informācijas tehnoloģiju pakalpojumi</c:v>
                </c:pt>
                <c:pt idx="7">
                  <c:v>Iekārtu un inventāra noma</c:v>
                </c:pt>
                <c:pt idx="8">
                  <c:v>Kurināmais (PII Piejūra granulas)</c:v>
                </c:pt>
                <c:pt idx="9">
                  <c:v>Krājumi, materiāli, energopreces</c:v>
                </c:pt>
                <c:pt idx="10">
                  <c:v>Budžeta iestāžu nodokļa maksājumi</c:v>
                </c:pt>
                <c:pt idx="11">
                  <c:v>Pamatlīdzekļi (t.sk.PII Riekstiņš siltumtrases pārbūve)</c:v>
                </c:pt>
              </c:strCache>
            </c:strRef>
          </c:cat>
          <c:val>
            <c:numRef>
              <c:f>'[Budžeta atskaite 2023_9 mēneši.xlsx]EKK pašvaldības funkijas '!$C$30:$C$41</c:f>
              <c:numCache>
                <c:formatCode>#,##0</c:formatCode>
                <c:ptCount val="12"/>
                <c:pt idx="0">
                  <c:v>143000</c:v>
                </c:pt>
                <c:pt idx="1">
                  <c:v>43109</c:v>
                </c:pt>
                <c:pt idx="2">
                  <c:v>190</c:v>
                </c:pt>
                <c:pt idx="3">
                  <c:v>3800</c:v>
                </c:pt>
                <c:pt idx="4">
                  <c:v>3380</c:v>
                </c:pt>
                <c:pt idx="5">
                  <c:v>33201</c:v>
                </c:pt>
                <c:pt idx="6">
                  <c:v>88</c:v>
                </c:pt>
                <c:pt idx="7">
                  <c:v>1100</c:v>
                </c:pt>
                <c:pt idx="8">
                  <c:v>39000</c:v>
                </c:pt>
                <c:pt idx="9">
                  <c:v>30417</c:v>
                </c:pt>
                <c:pt idx="10">
                  <c:v>2190</c:v>
                </c:pt>
                <c:pt idx="11">
                  <c:v>19621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4E6-4539-A4E6-FB54553A6971}"/>
            </c:ext>
          </c:extLst>
        </c:ser>
        <c:ser>
          <c:idx val="1"/>
          <c:order val="1"/>
          <c:tx>
            <c:strRef>
              <c:f>'[Budžeta atskaite 2023_9 mēneši.xlsx]EKK pašvaldības funkijas '!$D$29</c:f>
              <c:strCache>
                <c:ptCount val="1"/>
                <c:pt idx="0">
                  <c:v>Budžeta izpilde EUR</c:v>
                </c:pt>
              </c:strCache>
            </c:strRef>
          </c:tx>
          <c:spPr>
            <a:solidFill>
              <a:srgbClr val="C95B46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8027C957-2F95-4C94-B671-C7D5329E3335}" type="VALUE">
                      <a:rPr lang="en-US" smtClean="0"/>
                      <a:pPr/>
                      <a:t>[VALUE]</a:t>
                    </a:fld>
                    <a:r>
                      <a:rPr lang="en-US"/>
                      <a:t> (74%)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54E6-4539-A4E6-FB54553A6971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B0932078-2BBE-47C0-A8CB-D7899BEDD1D4}" type="VALUE">
                      <a:rPr lang="en-US" smtClean="0"/>
                      <a:pPr/>
                      <a:t>[VALUE]</a:t>
                    </a:fld>
                    <a:r>
                      <a:rPr lang="en-US"/>
                      <a:t> (73%)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54E6-4539-A4E6-FB54553A6971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CBA1D639-F7AD-4861-BB16-FF3611859C4A}" type="VALUE">
                      <a:rPr lang="en-US" smtClean="0"/>
                      <a:pPr/>
                      <a:t>[VALUE]</a:t>
                    </a:fld>
                    <a:r>
                      <a:rPr lang="en-US"/>
                      <a:t> (128%)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54E6-4539-A4E6-FB54553A6971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5F515436-A624-4864-B9BA-B3CAC4FB539D}" type="VALUE">
                      <a:rPr lang="en-US" smtClean="0"/>
                      <a:pPr/>
                      <a:t>[VALUE]</a:t>
                    </a:fld>
                    <a:r>
                      <a:rPr lang="en-US"/>
                      <a:t> (67%)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54E6-4539-A4E6-FB54553A6971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2D38B381-A379-4396-8451-225FDEA387DA}" type="VALUE">
                      <a:rPr lang="en-US" smtClean="0"/>
                      <a:pPr/>
                      <a:t>[VALUE]</a:t>
                    </a:fld>
                    <a:r>
                      <a:rPr lang="en-US"/>
                      <a:t> (7%)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54E6-4539-A4E6-FB54553A6971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157A8D6E-464D-409E-8C99-C6DCCEC5737D}" type="VALUE">
                      <a:rPr lang="en-US" smtClean="0"/>
                      <a:pPr/>
                      <a:t>[VALUE]</a:t>
                    </a:fld>
                    <a:r>
                      <a:rPr lang="en-US"/>
                      <a:t> (58%)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54E6-4539-A4E6-FB54553A6971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BE041F8D-02EF-4EBD-B5A3-5AA86C6096BD}" type="VALUE">
                      <a:rPr lang="en-US" smtClean="0"/>
                      <a:pPr/>
                      <a:t>[VALUE]</a:t>
                    </a:fld>
                    <a:r>
                      <a:rPr lang="en-US"/>
                      <a:t> (74%)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54E6-4539-A4E6-FB54553A6971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5A7FB071-6245-4400-A751-6D39FA1E99FC}" type="VALUE">
                      <a:rPr lang="en-US" smtClean="0"/>
                      <a:pPr/>
                      <a:t>[VALUE]</a:t>
                    </a:fld>
                    <a:r>
                      <a:rPr lang="en-US"/>
                      <a:t> (77%)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54E6-4539-A4E6-FB54553A6971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fld id="{3D0D78B5-8541-4CF7-86FB-DA40112B96FA}" type="VALUE">
                      <a:rPr lang="en-US" smtClean="0"/>
                      <a:pPr/>
                      <a:t>[VALUE]</a:t>
                    </a:fld>
                    <a:r>
                      <a:rPr lang="en-US"/>
                      <a:t> (40%)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54E6-4539-A4E6-FB54553A6971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4C84C0B2-45BF-4EC9-BD9A-45A7636DA497}" type="VALUE">
                      <a:rPr lang="en-US" smtClean="0"/>
                      <a:pPr/>
                      <a:t>[VALUE]</a:t>
                    </a:fld>
                    <a:r>
                      <a:rPr lang="en-US"/>
                      <a:t> (55%)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A-54E6-4539-A4E6-FB54553A6971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fld id="{983BD07D-EE0F-4D40-8E0A-A2043D9E7FDC}" type="VALUE">
                      <a:rPr lang="en-US" smtClean="0"/>
                      <a:pPr/>
                      <a:t>[VALUE]</a:t>
                    </a:fld>
                    <a:r>
                      <a:rPr lang="en-US"/>
                      <a:t> (69%)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54E6-4539-A4E6-FB54553A6971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fld id="{A6B79CB6-37EC-4B5D-A808-BF3B15B7CAF3}" type="VALUE">
                      <a:rPr lang="en-US" smtClean="0"/>
                      <a:pPr/>
                      <a:t>[VALUE]</a:t>
                    </a:fld>
                    <a:r>
                      <a:rPr lang="en-US"/>
                      <a:t> (96%)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C-54E6-4539-A4E6-FB54553A697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50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'[Budžeta atskaite 2023_9 mēneši.xlsx]EKK pašvaldības funkijas '!$B$30:$B$41</c:f>
              <c:strCache>
                <c:ptCount val="12"/>
                <c:pt idx="0">
                  <c:v>Atalgojums</c:v>
                </c:pt>
                <c:pt idx="1">
                  <c:v>Darba devēja VSAOI</c:v>
                </c:pt>
                <c:pt idx="2">
                  <c:v>Sakaru pakalpojumi</c:v>
                </c:pt>
                <c:pt idx="3">
                  <c:v>Izdevumi par atkritumu izvešanu</c:v>
                </c:pt>
                <c:pt idx="4">
                  <c:v>Ekspertu pakalpojumi, apmācības</c:v>
                </c:pt>
                <c:pt idx="5">
                  <c:v>Remontdarbi un iestāžu uzturēšana (t.sk.ventilāciju apkope, telpu remonts)</c:v>
                </c:pt>
                <c:pt idx="6">
                  <c:v>Informācijas tehnoloģiju pakalpojumi</c:v>
                </c:pt>
                <c:pt idx="7">
                  <c:v>Iekārtu un inventāra noma</c:v>
                </c:pt>
                <c:pt idx="8">
                  <c:v>Kurināmais (PII Piejūra granulas)</c:v>
                </c:pt>
                <c:pt idx="9">
                  <c:v>Krājumi, materiāli, energopreces</c:v>
                </c:pt>
                <c:pt idx="10">
                  <c:v>Budžeta iestāžu nodokļa maksājumi</c:v>
                </c:pt>
                <c:pt idx="11">
                  <c:v>Pamatlīdzekļi (t.sk.PII Riekstiņš siltumtrases pārbūve)</c:v>
                </c:pt>
              </c:strCache>
            </c:strRef>
          </c:cat>
          <c:val>
            <c:numRef>
              <c:f>'[Budžeta atskaite 2023_9 mēneši.xlsx]EKK pašvaldības funkijas '!$D$30:$D$41</c:f>
              <c:numCache>
                <c:formatCode>#,##0</c:formatCode>
                <c:ptCount val="12"/>
                <c:pt idx="0">
                  <c:v>106080</c:v>
                </c:pt>
                <c:pt idx="1">
                  <c:v>31545</c:v>
                </c:pt>
                <c:pt idx="2">
                  <c:v>244</c:v>
                </c:pt>
                <c:pt idx="3">
                  <c:v>2560</c:v>
                </c:pt>
                <c:pt idx="4">
                  <c:v>229</c:v>
                </c:pt>
                <c:pt idx="5">
                  <c:v>19398</c:v>
                </c:pt>
                <c:pt idx="6">
                  <c:v>65</c:v>
                </c:pt>
                <c:pt idx="7">
                  <c:v>847</c:v>
                </c:pt>
                <c:pt idx="8">
                  <c:v>15435</c:v>
                </c:pt>
                <c:pt idx="9">
                  <c:v>16811</c:v>
                </c:pt>
                <c:pt idx="10">
                  <c:v>1516</c:v>
                </c:pt>
                <c:pt idx="11">
                  <c:v>18827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54E6-4539-A4E6-FB54553A697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95844984"/>
        <c:axId val="95843416"/>
        <c:axId val="0"/>
      </c:bar3DChart>
      <c:catAx>
        <c:axId val="958449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-70"/>
                <a:ea typeface="+mn-ea"/>
                <a:cs typeface="+mn-cs"/>
              </a:defRPr>
            </a:pPr>
            <a:endParaRPr lang="lv-LV"/>
          </a:p>
        </c:txPr>
        <c:crossAx val="95843416"/>
        <c:crosses val="autoZero"/>
        <c:auto val="1"/>
        <c:lblAlgn val="ctr"/>
        <c:lblOffset val="100"/>
        <c:noMultiLvlLbl val="0"/>
      </c:catAx>
      <c:valAx>
        <c:axId val="9584341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95844984"/>
        <c:crosses val="autoZero"/>
        <c:crossBetween val="between"/>
      </c:valAx>
      <c:spPr>
        <a:noFill/>
        <a:ln>
          <a:solidFill>
            <a:schemeClr val="bg2">
              <a:lumMod val="90000"/>
            </a:schemeClr>
          </a:solidFill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50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3275562150381921"/>
          <c:y val="0"/>
          <c:w val="0.63591714542390121"/>
          <c:h val="0.87508118992771866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Izdevumi!$B$7</c:f>
              <c:strCache>
                <c:ptCount val="1"/>
                <c:pt idx="0">
                  <c:v>Budžeta plāns EUR</c:v>
                </c:pt>
              </c:strCache>
            </c:strRef>
          </c:tx>
          <c:spPr>
            <a:solidFill>
              <a:srgbClr val="828847"/>
            </a:solidFill>
            <a:ln>
              <a:noFill/>
            </a:ln>
            <a:effectLst/>
            <a:sp3d/>
          </c:spPr>
          <c:invertIfNegative val="0"/>
          <c:dPt>
            <c:idx val="6"/>
            <c:invertIfNegative val="0"/>
            <c:bubble3D val="0"/>
            <c:spPr>
              <a:solidFill>
                <a:srgbClr val="828847"/>
              </a:solidFill>
              <a:ln>
                <a:solidFill>
                  <a:srgbClr val="595959"/>
                </a:solidFill>
              </a:ln>
              <a:effectLst/>
              <a:sp3d>
                <a:contourClr>
                  <a:srgbClr val="595959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2750-4F6F-A1E9-CD20CD4375CA}"/>
              </c:ext>
            </c:extLst>
          </c:dPt>
          <c:dLbls>
            <c:dLbl>
              <c:idx val="0"/>
              <c:layout>
                <c:manualLayout>
                  <c:x val="6.038647342995169E-3"/>
                  <c:y val="-1.2742392028398967E-16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143 00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E-2750-4F6F-A1E9-CD20CD4375CA}"/>
                </c:ext>
              </c:extLst>
            </c:dLbl>
            <c:dLbl>
              <c:idx val="1"/>
              <c:layout>
                <c:manualLayout>
                  <c:x val="6.038647342995169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3 162 474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D-2750-4F6F-A1E9-CD20CD4375CA}"/>
                </c:ext>
              </c:extLst>
            </c:dLbl>
            <c:dLbl>
              <c:idx val="2"/>
              <c:layout>
                <c:manualLayout>
                  <c:x val="9.6618357487922701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229 613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C-2750-4F6F-A1E9-CD20CD4375CA}"/>
                </c:ext>
              </c:extLst>
            </c:dLbl>
            <c:dLbl>
              <c:idx val="3"/>
              <c:layout>
                <c:manualLayout>
                  <c:x val="4.830917874396135E-3"/>
                  <c:y val="-6.3711960141994836E-17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362 362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4132-4165-BCD9-9BC2706EC4E4}"/>
                </c:ext>
              </c:extLst>
            </c:dLbl>
            <c:dLbl>
              <c:idx val="4"/>
              <c:layout>
                <c:manualLayout>
                  <c:x val="4.830917874396135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25 000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2750-4F6F-A1E9-CD20CD4375CA}"/>
                </c:ext>
              </c:extLst>
            </c:dLbl>
            <c:dLbl>
              <c:idx val="5"/>
              <c:layout>
                <c:manualLayout>
                  <c:x val="9.6618357487922701E-3"/>
                  <c:y val="-3.3981689615475049E-17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2 000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2750-4F6F-A1E9-CD20CD4375CA}"/>
                </c:ext>
              </c:extLst>
            </c:dLbl>
            <c:dLbl>
              <c:idx val="6"/>
              <c:layout>
                <c:manualLayout>
                  <c:x val="1.570048309178744E-2"/>
                  <c:y val="-3.7071362372567192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8 000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2750-4F6F-A1E9-CD20CD4375C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Izdevumi!$A$8:$A$15</c:f>
              <c:strCache>
                <c:ptCount val="8"/>
                <c:pt idx="0">
                  <c:v>Piedzītie zaudējumi no SIA Tilts</c:v>
                </c:pt>
                <c:pt idx="1">
                  <c:v>Siltumapgāde</c:v>
                </c:pt>
                <c:pt idx="2">
                  <c:v>Ūdensapgāde</c:v>
                </c:pt>
                <c:pt idx="3">
                  <c:v>Kanalizācija</c:v>
                </c:pt>
                <c:pt idx="4">
                  <c:v>Notekūdeņu savākšana</c:v>
                </c:pt>
                <c:pt idx="5">
                  <c:v>Sludinājumi, kopēšana</c:v>
                </c:pt>
                <c:pt idx="6">
                  <c:v>Kapu ieņēmumi</c:v>
                </c:pt>
                <c:pt idx="7">
                  <c:v>Stāvvietu ieņēmumi</c:v>
                </c:pt>
              </c:strCache>
            </c:strRef>
          </c:cat>
          <c:val>
            <c:numRef>
              <c:f>Izdevumi!$B$8:$B$15</c:f>
              <c:numCache>
                <c:formatCode>#,##0</c:formatCode>
                <c:ptCount val="8"/>
                <c:pt idx="0">
                  <c:v>143000</c:v>
                </c:pt>
                <c:pt idx="1">
                  <c:v>3162474</c:v>
                </c:pt>
                <c:pt idx="2">
                  <c:v>229613</c:v>
                </c:pt>
                <c:pt idx="3">
                  <c:v>362362</c:v>
                </c:pt>
                <c:pt idx="4">
                  <c:v>25000</c:v>
                </c:pt>
                <c:pt idx="5">
                  <c:v>2000</c:v>
                </c:pt>
                <c:pt idx="6">
                  <c:v>8000</c:v>
                </c:pt>
                <c:pt idx="7">
                  <c:v>65000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750-4F6F-A1E9-CD20CD4375CA}"/>
            </c:ext>
          </c:extLst>
        </c:ser>
        <c:ser>
          <c:idx val="1"/>
          <c:order val="1"/>
          <c:tx>
            <c:strRef>
              <c:f>Izdevumi!$C$7</c:f>
              <c:strCache>
                <c:ptCount val="1"/>
                <c:pt idx="0">
                  <c:v>Budžeta izpilde EUR</c:v>
                </c:pt>
              </c:strCache>
            </c:strRef>
          </c:tx>
          <c:spPr>
            <a:solidFill>
              <a:srgbClr val="C95B46"/>
            </a:solidFill>
            <a:ln>
              <a:noFill/>
            </a:ln>
            <a:effectLst/>
            <a:sp3d>
              <a:contourClr>
                <a:schemeClr val="bg1"/>
              </a:contourClr>
            </a:sp3d>
          </c:spPr>
          <c:invertIfNegative val="0"/>
          <c:dPt>
            <c:idx val="6"/>
            <c:invertIfNegative val="0"/>
            <c:bubble3D val="0"/>
            <c:spPr>
              <a:solidFill>
                <a:srgbClr val="C95B46"/>
              </a:solidFill>
              <a:ln>
                <a:noFill/>
              </a:ln>
              <a:effectLst/>
              <a:sp3d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2750-4F6F-A1E9-CD20CD4375CA}"/>
              </c:ext>
            </c:extLst>
          </c:dPt>
          <c:dLbls>
            <c:dLbl>
              <c:idx val="0"/>
              <c:layout>
                <c:manualLayout>
                  <c:x val="6.038647342995169E-3"/>
                  <c:y val="-3.8306973516497528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143 216 (100%)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2750-4F6F-A1E9-CD20CD4375CA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967 029 (31%)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E588-460C-89AF-ED06EA80D3B0}"/>
                </c:ext>
              </c:extLst>
            </c:dLbl>
            <c:dLbl>
              <c:idx val="2"/>
              <c:layout>
                <c:manualLayout>
                  <c:x val="8.4541062801931927E-3"/>
                  <c:y val="-6.9504759434177166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178 358 (78%)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2750-4F6F-A1E9-CD20CD4375CA}"/>
                </c:ext>
              </c:extLst>
            </c:dLbl>
            <c:dLbl>
              <c:idx val="3"/>
              <c:layout>
                <c:manualLayout>
                  <c:x val="7.2463768115941588E-3"/>
                  <c:y val="-1.0958766164645282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262 318</a:t>
                    </a:r>
                    <a:r>
                      <a:rPr lang="en-US" baseline="0" dirty="0"/>
                      <a:t> (72%)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2750-4F6F-A1E9-CD20CD4375CA}"/>
                </c:ext>
              </c:extLst>
            </c:dLbl>
            <c:dLbl>
              <c:idx val="4"/>
              <c:layout>
                <c:manualLayout>
                  <c:x val="6.038647342995169E-3"/>
                  <c:y val="-1.0904818547357207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16 793 (67%)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2750-4F6F-A1E9-CD20CD4375CA}"/>
                </c:ext>
              </c:extLst>
            </c:dLbl>
            <c:dLbl>
              <c:idx val="5"/>
              <c:layout>
                <c:manualLayout>
                  <c:x val="8.4541062801932361E-3"/>
                  <c:y val="-1.0958820138214883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1 024 (51%)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2750-4F6F-A1E9-CD20CD4375CA}"/>
                </c:ext>
              </c:extLst>
            </c:dLbl>
            <c:dLbl>
              <c:idx val="6"/>
              <c:layout>
                <c:manualLayout>
                  <c:x val="7.2463768115941588E-3"/>
                  <c:y val="-1.8264797530521844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6 240 (78%)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2750-4F6F-A1E9-CD20CD4375C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Izdevumi!$A$8:$A$15</c:f>
              <c:strCache>
                <c:ptCount val="8"/>
                <c:pt idx="0">
                  <c:v>Piedzītie zaudējumi no SIA Tilts</c:v>
                </c:pt>
                <c:pt idx="1">
                  <c:v>Siltumapgāde</c:v>
                </c:pt>
                <c:pt idx="2">
                  <c:v>Ūdensapgāde</c:v>
                </c:pt>
                <c:pt idx="3">
                  <c:v>Kanalizācija</c:v>
                </c:pt>
                <c:pt idx="4">
                  <c:v>Notekūdeņu savākšana</c:v>
                </c:pt>
                <c:pt idx="5">
                  <c:v>Sludinājumi, kopēšana</c:v>
                </c:pt>
                <c:pt idx="6">
                  <c:v>Kapu ieņēmumi</c:v>
                </c:pt>
                <c:pt idx="7">
                  <c:v>Stāvvietu ieņēmumi</c:v>
                </c:pt>
              </c:strCache>
            </c:strRef>
          </c:cat>
          <c:val>
            <c:numRef>
              <c:f>Izdevumi!$C$8:$C$15</c:f>
              <c:numCache>
                <c:formatCode>#,##0</c:formatCode>
                <c:ptCount val="8"/>
                <c:pt idx="0">
                  <c:v>143216</c:v>
                </c:pt>
                <c:pt idx="1">
                  <c:v>967029</c:v>
                </c:pt>
                <c:pt idx="2">
                  <c:v>178358</c:v>
                </c:pt>
                <c:pt idx="3">
                  <c:v>262318</c:v>
                </c:pt>
                <c:pt idx="4">
                  <c:v>16792.689999999999</c:v>
                </c:pt>
                <c:pt idx="5">
                  <c:v>1024.27</c:v>
                </c:pt>
                <c:pt idx="6">
                  <c:v>6240</c:v>
                </c:pt>
                <c:pt idx="7">
                  <c:v>49073.15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750-4F6F-A1E9-CD20CD4375C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0"/>
        <c:shape val="box"/>
        <c:axId val="199357264"/>
        <c:axId val="199357656"/>
        <c:axId val="0"/>
      </c:bar3DChart>
      <c:catAx>
        <c:axId val="1993572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ysClr val="windowText" lastClr="000000"/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199357656"/>
        <c:crosses val="autoZero"/>
        <c:auto val="1"/>
        <c:lblAlgn val="ctr"/>
        <c:lblOffset val="100"/>
        <c:noMultiLvlLbl val="0"/>
      </c:catAx>
      <c:valAx>
        <c:axId val="19935765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993572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3446912304612017"/>
          <c:y val="6.8630738823977647E-2"/>
          <c:w val="0.5905699922052452"/>
          <c:h val="0.8759005111760223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'Naudas atlikums'!$E$13</c:f>
              <c:strCache>
                <c:ptCount val="1"/>
                <c:pt idx="0">
                  <c:v>Beigu atlikums EUR</c:v>
                </c:pt>
              </c:strCache>
            </c:strRef>
          </c:tx>
          <c:spPr>
            <a:solidFill>
              <a:srgbClr val="595959"/>
            </a:solidFill>
            <a:ln>
              <a:noFill/>
            </a:ln>
            <a:effectLst/>
            <a:sp3d/>
          </c:spPr>
          <c:invertIfNegative val="0"/>
          <c:dPt>
            <c:idx val="3"/>
            <c:invertIfNegative val="0"/>
            <c:bubble3D val="0"/>
            <c:spPr>
              <a:solidFill>
                <a:srgbClr val="C95B46"/>
              </a:solidFill>
              <a:ln>
                <a:solidFill>
                  <a:srgbClr val="C95B46"/>
                </a:solidFill>
              </a:ln>
              <a:effectLst/>
              <a:sp3d>
                <a:contourClr>
                  <a:srgbClr val="C95B46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0-6BA7-4EB9-9C07-7EACFDC4F82B}"/>
              </c:ext>
            </c:extLst>
          </c:dPt>
          <c:dLbls>
            <c:dLbl>
              <c:idx val="0"/>
              <c:layout>
                <c:manualLayout>
                  <c:x val="6.648936170212766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49 724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6BA7-4EB9-9C07-7EACFDC4F82B}"/>
                </c:ext>
              </c:extLst>
            </c:dLbl>
            <c:dLbl>
              <c:idx val="1"/>
              <c:layout>
                <c:manualLayout>
                  <c:x val="1.2189716312056738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BA7-4EB9-9C07-7EACFDC4F82B}"/>
                </c:ext>
              </c:extLst>
            </c:dLbl>
            <c:dLbl>
              <c:idx val="2"/>
              <c:layout>
                <c:manualLayout>
                  <c:x val="7.7570921985815602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4 549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6BA7-4EB9-9C07-7EACFDC4F82B}"/>
                </c:ext>
              </c:extLst>
            </c:dLbl>
            <c:dLbl>
              <c:idx val="3"/>
              <c:layout>
                <c:manualLayout>
                  <c:x val="-0.12730243410398168"/>
                  <c:y val="-3.7986966598934123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-36 603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6BA7-4EB9-9C07-7EACFDC4F82B}"/>
                </c:ext>
              </c:extLst>
            </c:dLbl>
            <c:dLbl>
              <c:idx val="4"/>
              <c:layout>
                <c:manualLayout>
                  <c:x val="1.551418439716312E-2"/>
                  <c:y val="0"/>
                </c:manualLayout>
              </c:layout>
              <c:tx>
                <c:rich>
                  <a:bodyPr rot="0" spcFirstLastPara="1" vertOverflow="overflow" horzOverflow="overflow" vert="horz" wrap="square" lIns="38100" tIns="19050" rIns="38100" bIns="19050" anchor="ctr" anchorCtr="0">
                    <a:sp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200" b="1" i="0" u="none" strike="noStrike" kern="1200" baseline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  <a:ea typeface="+mn-ea"/>
                        <a:cs typeface="+mn-cs"/>
                      </a:defRPr>
                    </a:pPr>
                    <a:r>
                      <a:rPr lang="en-US" sz="1200" dirty="0"/>
                      <a:t>60 788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overflow" horzOverflow="overflow" vert="horz" wrap="square" lIns="38100" tIns="19050" rIns="38100" bIns="19050" anchor="ctr" anchorCtr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sz="1200" b="1" i="0" u="none" strike="noStrike" kern="1200" baseline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ontserrat" panose="00000500000000000000" pitchFamily="2" charset="-70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  <c15:showDataLabelsRange val="0"/>
                </c:ext>
                <c:ext xmlns:c16="http://schemas.microsoft.com/office/drawing/2014/chart" uri="{C3380CC4-5D6E-409C-BE32-E72D297353CC}">
                  <c16:uniqueId val="{00000005-6BA7-4EB9-9C07-7EACFDC4F82B}"/>
                </c:ext>
              </c:extLst>
            </c:dLbl>
            <c:dLbl>
              <c:idx val="5"/>
              <c:layout>
                <c:manualLayout>
                  <c:x val="1.4406028368794245E-2"/>
                  <c:y val="-9.2404846509822529E-17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127 527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6BA7-4EB9-9C07-7EACFDC4F82B}"/>
                </c:ext>
              </c:extLst>
            </c:dLbl>
            <c:dLbl>
              <c:idx val="6"/>
              <c:layout>
                <c:manualLayout>
                  <c:x val="1.9946808510638299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599 923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6BA7-4EB9-9C07-7EACFDC4F82B}"/>
                </c:ext>
              </c:extLst>
            </c:dLbl>
            <c:dLbl>
              <c:idx val="7"/>
              <c:layout>
                <c:manualLayout>
                  <c:x val="1.6622340425531915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30 841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6BA7-4EB9-9C07-7EACFDC4F82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overflow" horzOverflow="overflow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19050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'Naudas atlikums'!$A$14:$A$24</c:f>
              <c:strCache>
                <c:ptCount val="11"/>
                <c:pt idx="0">
                  <c:v>Ielu un ceļu uzturēšana  - Valsts mērķdotācija</c:v>
                </c:pt>
                <c:pt idx="1">
                  <c:v>Ielu un ceļu uzturēšana - Pašvaldības finansējums</c:v>
                </c:pt>
                <c:pt idx="2">
                  <c:v>Vides aizsardzība - Valsts mērķdotācija</c:v>
                </c:pt>
                <c:pt idx="3">
                  <c:v>Siltumapgāde  - saimnieciskā darbība</c:v>
                </c:pt>
                <c:pt idx="4">
                  <c:v>Ūdensapgāde - saimnieciskā darbība</c:v>
                </c:pt>
                <c:pt idx="5">
                  <c:v>Attīrīšana - saimnieciskā darbība</c:v>
                </c:pt>
                <c:pt idx="6">
                  <c:v>Teritorijas un ēku apsaimniekošana </c:v>
                </c:pt>
                <c:pt idx="7">
                  <c:v>Izglītības iestāžu apsaimniekošana</c:v>
                </c:pt>
                <c:pt idx="8">
                  <c:v>Investīciju projekti</c:v>
                </c:pt>
                <c:pt idx="9">
                  <c:v>Kalngales NAI pārbūve</c:v>
                </c:pt>
                <c:pt idx="10">
                  <c:v>Katlu mājas pārbūve Carnikavā, Tulpju iela 5</c:v>
                </c:pt>
              </c:strCache>
            </c:strRef>
          </c:cat>
          <c:val>
            <c:numRef>
              <c:f>'Naudas atlikums'!$E$14:$E$24</c:f>
              <c:numCache>
                <c:formatCode>#,##0</c:formatCode>
                <c:ptCount val="11"/>
                <c:pt idx="0">
                  <c:v>49724.209999999992</c:v>
                </c:pt>
                <c:pt idx="1">
                  <c:v>-0.42000000001280569</c:v>
                </c:pt>
                <c:pt idx="2">
                  <c:v>4549</c:v>
                </c:pt>
                <c:pt idx="3">
                  <c:v>-36603.340000000084</c:v>
                </c:pt>
                <c:pt idx="4">
                  <c:v>60787.729999999981</c:v>
                </c:pt>
                <c:pt idx="5">
                  <c:v>127527.39999999991</c:v>
                </c:pt>
                <c:pt idx="6">
                  <c:v>599922.62000000011</c:v>
                </c:pt>
                <c:pt idx="7">
                  <c:v>30841.369999999995</c:v>
                </c:pt>
                <c:pt idx="8">
                  <c:v>-0.22000000003026798</c:v>
                </c:pt>
                <c:pt idx="9">
                  <c:v>0</c:v>
                </c:pt>
                <c:pt idx="1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BA7-4EB9-9C07-7EACFDC4F82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0"/>
        <c:shape val="box"/>
        <c:axId val="199358440"/>
        <c:axId val="199358832"/>
        <c:axId val="0"/>
      </c:bar3DChart>
      <c:catAx>
        <c:axId val="199358440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low"/>
        <c:spPr>
          <a:noFill/>
          <a:ln>
            <a:noFill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199358832"/>
        <c:crosses val="autoZero"/>
        <c:auto val="1"/>
        <c:lblAlgn val="ctr"/>
        <c:lblOffset val="100"/>
        <c:tickLblSkip val="1"/>
        <c:tickMarkSkip val="10"/>
        <c:noMultiLvlLbl val="0"/>
      </c:catAx>
      <c:valAx>
        <c:axId val="199358832"/>
        <c:scaling>
          <c:orientation val="minMax"/>
          <c:min val="-1000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ysClr val="windowText" lastClr="000000"/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1993584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pPr>
            <a:r>
              <a:rPr lang="lv-LV" sz="1400" dirty="0">
                <a:solidFill>
                  <a:srgbClr val="595959"/>
                </a:solidFill>
                <a:latin typeface="Montserrat" panose="00000500000000000000" pitchFamily="2" charset="-70"/>
              </a:rPr>
              <a:t>DEBTORU PARĀDI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rgbClr val="595959"/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8.8281944293750095E-2"/>
          <c:y val="0.16643492624101094"/>
          <c:w val="0.88460777892597064"/>
          <c:h val="0.5730176116574157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Debitori!$F$2</c:f>
              <c:strCache>
                <c:ptCount val="1"/>
                <c:pt idx="0">
                  <c:v>Pavisam kopā EUR</c:v>
                </c:pt>
              </c:strCache>
            </c:strRef>
          </c:tx>
          <c:spPr>
            <a:solidFill>
              <a:srgbClr val="7395AD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2.6483385529584307E-17"/>
                  <c:y val="-3.385046859058554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60 086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8792-4865-A04C-6611EB3CCE1F}"/>
                </c:ext>
              </c:extLst>
            </c:dLbl>
            <c:dLbl>
              <c:idx val="1"/>
              <c:layout>
                <c:manualLayout>
                  <c:x val="4.3336949674768139E-3"/>
                  <c:y val="-4.8895121297512591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27 656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8792-4865-A04C-6611EB3CCE1F}"/>
                </c:ext>
              </c:extLst>
            </c:dLbl>
            <c:dLbl>
              <c:idx val="2"/>
              <c:layout>
                <c:manualLayout>
                  <c:x val="-1.0593354211833723E-16"/>
                  <c:y val="-3.385046859058554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46 215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8792-4865-A04C-6611EB3CCE1F}"/>
                </c:ext>
              </c:extLst>
            </c:dLbl>
            <c:dLbl>
              <c:idx val="3"/>
              <c:layout>
                <c:manualLayout>
                  <c:x val="0"/>
                  <c:y val="-3.385046859058554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21 120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8792-4865-A04C-6611EB3CCE1F}"/>
                </c:ext>
              </c:extLst>
            </c:dLbl>
            <c:dLbl>
              <c:idx val="4"/>
              <c:layout>
                <c:manualLayout>
                  <c:x val="0"/>
                  <c:y val="-3.0089305413853816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155 078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8792-4865-A04C-6611EB3CCE1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2"/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Debitori!$A$3:$A$7</c:f>
              <c:strCache>
                <c:ptCount val="5"/>
                <c:pt idx="0">
                  <c:v>Siltumapgādes</c:v>
                </c:pt>
                <c:pt idx="1">
                  <c:v>Ūdensapgādes </c:v>
                </c:pt>
                <c:pt idx="2">
                  <c:v>Kanalizācija</c:v>
                </c:pt>
                <c:pt idx="3">
                  <c:v>Pārējie debitori</c:v>
                </c:pt>
                <c:pt idx="4">
                  <c:v>Kopā EUR</c:v>
                </c:pt>
              </c:strCache>
            </c:strRef>
          </c:cat>
          <c:val>
            <c:numRef>
              <c:f>Debitori!$F$3:$F$7</c:f>
              <c:numCache>
                <c:formatCode>#,##0</c:formatCode>
                <c:ptCount val="5"/>
                <c:pt idx="0">
                  <c:v>60085.67</c:v>
                </c:pt>
                <c:pt idx="1">
                  <c:v>27656.039999999997</c:v>
                </c:pt>
                <c:pt idx="2">
                  <c:v>46215.33</c:v>
                </c:pt>
                <c:pt idx="3">
                  <c:v>21120.489999999998</c:v>
                </c:pt>
                <c:pt idx="4">
                  <c:v>155077.52999999997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8792-4865-A04C-6611EB3CCE1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18418376"/>
        <c:axId val="118418768"/>
      </c:barChart>
      <c:catAx>
        <c:axId val="118418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50" b="1" i="0" u="none" strike="noStrike" kern="1200" baseline="0">
                <a:solidFill>
                  <a:srgbClr val="595959"/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118418768"/>
        <c:crosses val="autoZero"/>
        <c:auto val="1"/>
        <c:lblAlgn val="ctr"/>
        <c:lblOffset val="100"/>
        <c:noMultiLvlLbl val="0"/>
      </c:catAx>
      <c:valAx>
        <c:axId val="118418768"/>
        <c:scaling>
          <c:orientation val="minMax"/>
          <c:max val="2000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8418376"/>
        <c:crosses val="autoZero"/>
        <c:crossBetween val="between"/>
        <c:majorUnit val="40000"/>
        <c:minorUnit val="4000"/>
      </c:valAx>
      <c:spPr>
        <a:noFill/>
        <a:ln>
          <a:solidFill>
            <a:schemeClr val="bg2">
              <a:lumMod val="90000"/>
            </a:schemeClr>
          </a:solidFill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pPr>
            <a:r>
              <a:rPr lang="lv-LV" sz="1400" b="1" i="0" u="none" strike="noStrike" kern="1200" spc="0" baseline="0" dirty="0">
                <a:solidFill>
                  <a:srgbClr val="595959"/>
                </a:solidFill>
                <a:latin typeface="Montserrat" panose="00000500000000000000" pitchFamily="2" charset="-70"/>
                <a:cs typeface="Mongolian Baiti" panose="03000500000000000000" pitchFamily="66" charset="0"/>
              </a:rPr>
              <a:t>DEBITORI PA MĒNEŠIEM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rgbClr val="595959"/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6.4178364916278902E-2"/>
          <c:y val="7.3292064685972172E-2"/>
          <c:w val="0.92670208232689999"/>
          <c:h val="0.8282037137290639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'Debitori pa mēnešiem '!$A$14</c:f>
              <c:strCache>
                <c:ptCount val="1"/>
                <c:pt idx="0">
                  <c:v>Siltumapgādes</c:v>
                </c:pt>
              </c:strCache>
            </c:strRef>
          </c:tx>
          <c:spPr>
            <a:solidFill>
              <a:srgbClr val="828847"/>
            </a:solidFill>
            <a:ln>
              <a:noFill/>
            </a:ln>
            <a:effectLst/>
          </c:spPr>
          <c:invertIfNegative val="0"/>
          <c:cat>
            <c:strRef>
              <c:f>'Debitori pa mēnešiem '!$B$13:$J$13</c:f>
              <c:strCache>
                <c:ptCount val="9"/>
                <c:pt idx="0">
                  <c:v>janvāris</c:v>
                </c:pt>
                <c:pt idx="1">
                  <c:v>februāris</c:v>
                </c:pt>
                <c:pt idx="2">
                  <c:v>marts</c:v>
                </c:pt>
                <c:pt idx="3">
                  <c:v>aprīlis</c:v>
                </c:pt>
                <c:pt idx="4">
                  <c:v>maijs</c:v>
                </c:pt>
                <c:pt idx="5">
                  <c:v>jūnijs</c:v>
                </c:pt>
                <c:pt idx="6">
                  <c:v>jūlijs</c:v>
                </c:pt>
                <c:pt idx="7">
                  <c:v>augusts</c:v>
                </c:pt>
                <c:pt idx="8">
                  <c:v>septembris</c:v>
                </c:pt>
              </c:strCache>
            </c:strRef>
          </c:cat>
          <c:val>
            <c:numRef>
              <c:f>'Debitori pa mēnešiem '!$B$14:$J$14</c:f>
              <c:numCache>
                <c:formatCode>General</c:formatCode>
                <c:ptCount val="9"/>
                <c:pt idx="0">
                  <c:v>429651</c:v>
                </c:pt>
                <c:pt idx="1">
                  <c:v>159487</c:v>
                </c:pt>
                <c:pt idx="2">
                  <c:v>171371</c:v>
                </c:pt>
                <c:pt idx="3">
                  <c:v>110252</c:v>
                </c:pt>
                <c:pt idx="4">
                  <c:v>75450</c:v>
                </c:pt>
                <c:pt idx="5">
                  <c:v>58025</c:v>
                </c:pt>
                <c:pt idx="6">
                  <c:v>52318</c:v>
                </c:pt>
                <c:pt idx="7">
                  <c:v>57376</c:v>
                </c:pt>
                <c:pt idx="8">
                  <c:v>60086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21D-469E-BA3E-4262F050C6F7}"/>
            </c:ext>
          </c:extLst>
        </c:ser>
        <c:ser>
          <c:idx val="1"/>
          <c:order val="1"/>
          <c:tx>
            <c:strRef>
              <c:f>'Debitori pa mēnešiem '!$A$15</c:f>
              <c:strCache>
                <c:ptCount val="1"/>
                <c:pt idx="0">
                  <c:v>Ūdensapgādes </c:v>
                </c:pt>
              </c:strCache>
            </c:strRef>
          </c:tx>
          <c:spPr>
            <a:solidFill>
              <a:srgbClr val="C95B46"/>
            </a:solidFill>
            <a:ln>
              <a:noFill/>
            </a:ln>
            <a:effectLst/>
          </c:spPr>
          <c:invertIfNegative val="0"/>
          <c:cat>
            <c:strRef>
              <c:f>'Debitori pa mēnešiem '!$B$13:$J$13</c:f>
              <c:strCache>
                <c:ptCount val="9"/>
                <c:pt idx="0">
                  <c:v>janvāris</c:v>
                </c:pt>
                <c:pt idx="1">
                  <c:v>februāris</c:v>
                </c:pt>
                <c:pt idx="2">
                  <c:v>marts</c:v>
                </c:pt>
                <c:pt idx="3">
                  <c:v>aprīlis</c:v>
                </c:pt>
                <c:pt idx="4">
                  <c:v>maijs</c:v>
                </c:pt>
                <c:pt idx="5">
                  <c:v>jūnijs</c:v>
                </c:pt>
                <c:pt idx="6">
                  <c:v>jūlijs</c:v>
                </c:pt>
                <c:pt idx="7">
                  <c:v>augusts</c:v>
                </c:pt>
                <c:pt idx="8">
                  <c:v>septembris</c:v>
                </c:pt>
              </c:strCache>
            </c:strRef>
          </c:cat>
          <c:val>
            <c:numRef>
              <c:f>'Debitori pa mēnešiem '!$B$15:$J$15</c:f>
              <c:numCache>
                <c:formatCode>General</c:formatCode>
                <c:ptCount val="9"/>
                <c:pt idx="0">
                  <c:v>39241</c:v>
                </c:pt>
                <c:pt idx="1">
                  <c:v>40392</c:v>
                </c:pt>
                <c:pt idx="2">
                  <c:v>41017</c:v>
                </c:pt>
                <c:pt idx="3">
                  <c:v>41042</c:v>
                </c:pt>
                <c:pt idx="4">
                  <c:v>44122</c:v>
                </c:pt>
                <c:pt idx="5">
                  <c:v>47798</c:v>
                </c:pt>
                <c:pt idx="6">
                  <c:v>26792</c:v>
                </c:pt>
                <c:pt idx="7">
                  <c:v>28124</c:v>
                </c:pt>
                <c:pt idx="8">
                  <c:v>27656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21D-469E-BA3E-4262F050C6F7}"/>
            </c:ext>
          </c:extLst>
        </c:ser>
        <c:ser>
          <c:idx val="2"/>
          <c:order val="2"/>
          <c:tx>
            <c:strRef>
              <c:f>'Debitori pa mēnešiem '!$A$16</c:f>
              <c:strCache>
                <c:ptCount val="1"/>
                <c:pt idx="0">
                  <c:v>Kanalizācija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'Debitori pa mēnešiem '!$B$13:$J$13</c:f>
              <c:strCache>
                <c:ptCount val="9"/>
                <c:pt idx="0">
                  <c:v>janvāris</c:v>
                </c:pt>
                <c:pt idx="1">
                  <c:v>februāris</c:v>
                </c:pt>
                <c:pt idx="2">
                  <c:v>marts</c:v>
                </c:pt>
                <c:pt idx="3">
                  <c:v>aprīlis</c:v>
                </c:pt>
                <c:pt idx="4">
                  <c:v>maijs</c:v>
                </c:pt>
                <c:pt idx="5">
                  <c:v>jūnijs</c:v>
                </c:pt>
                <c:pt idx="6">
                  <c:v>jūlijs</c:v>
                </c:pt>
                <c:pt idx="7">
                  <c:v>augusts</c:v>
                </c:pt>
                <c:pt idx="8">
                  <c:v>septembris</c:v>
                </c:pt>
              </c:strCache>
            </c:strRef>
          </c:cat>
          <c:val>
            <c:numRef>
              <c:f>'Debitori pa mēnešiem '!$B$16:$J$16</c:f>
              <c:numCache>
                <c:formatCode>General</c:formatCode>
                <c:ptCount val="9"/>
                <c:pt idx="0">
                  <c:v>62403</c:v>
                </c:pt>
                <c:pt idx="1">
                  <c:v>64327</c:v>
                </c:pt>
                <c:pt idx="2">
                  <c:v>65255</c:v>
                </c:pt>
                <c:pt idx="3">
                  <c:v>63281</c:v>
                </c:pt>
                <c:pt idx="4">
                  <c:v>67187</c:v>
                </c:pt>
                <c:pt idx="5">
                  <c:v>71592</c:v>
                </c:pt>
                <c:pt idx="6">
                  <c:v>47594</c:v>
                </c:pt>
                <c:pt idx="7">
                  <c:v>48677</c:v>
                </c:pt>
                <c:pt idx="8">
                  <c:v>46215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21D-469E-BA3E-4262F050C6F7}"/>
            </c:ext>
          </c:extLst>
        </c:ser>
        <c:ser>
          <c:idx val="3"/>
          <c:order val="3"/>
          <c:tx>
            <c:strRef>
              <c:f>'Debitori pa mēnešiem '!$A$17</c:f>
              <c:strCache>
                <c:ptCount val="1"/>
                <c:pt idx="0">
                  <c:v>Pārējie debitori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'Debitori pa mēnešiem '!$B$13:$J$13</c:f>
              <c:strCache>
                <c:ptCount val="9"/>
                <c:pt idx="0">
                  <c:v>janvāris</c:v>
                </c:pt>
                <c:pt idx="1">
                  <c:v>februāris</c:v>
                </c:pt>
                <c:pt idx="2">
                  <c:v>marts</c:v>
                </c:pt>
                <c:pt idx="3">
                  <c:v>aprīlis</c:v>
                </c:pt>
                <c:pt idx="4">
                  <c:v>maijs</c:v>
                </c:pt>
                <c:pt idx="5">
                  <c:v>jūnijs</c:v>
                </c:pt>
                <c:pt idx="6">
                  <c:v>jūlijs</c:v>
                </c:pt>
                <c:pt idx="7">
                  <c:v>augusts</c:v>
                </c:pt>
                <c:pt idx="8">
                  <c:v>septembris</c:v>
                </c:pt>
              </c:strCache>
            </c:strRef>
          </c:cat>
          <c:val>
            <c:numRef>
              <c:f>'Debitori pa mēnešiem '!$B$17:$J$17</c:f>
              <c:numCache>
                <c:formatCode>General</c:formatCode>
                <c:ptCount val="9"/>
                <c:pt idx="0">
                  <c:v>11532</c:v>
                </c:pt>
                <c:pt idx="1">
                  <c:v>11440</c:v>
                </c:pt>
                <c:pt idx="2">
                  <c:v>13439</c:v>
                </c:pt>
                <c:pt idx="3">
                  <c:v>11863</c:v>
                </c:pt>
                <c:pt idx="4">
                  <c:v>12430</c:v>
                </c:pt>
                <c:pt idx="5">
                  <c:v>24689</c:v>
                </c:pt>
                <c:pt idx="6">
                  <c:v>27856</c:v>
                </c:pt>
                <c:pt idx="7">
                  <c:v>28173</c:v>
                </c:pt>
                <c:pt idx="8">
                  <c:v>21120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21D-469E-BA3E-4262F050C6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40"/>
        <c:overlap val="-15"/>
        <c:axId val="547286096"/>
        <c:axId val="547280336"/>
      </c:barChart>
      <c:lineChart>
        <c:grouping val="standard"/>
        <c:varyColors val="0"/>
        <c:ser>
          <c:idx val="4"/>
          <c:order val="4"/>
          <c:tx>
            <c:strRef>
              <c:f>'Debitori pa mēnešiem '!$A$18</c:f>
              <c:strCache>
                <c:ptCount val="1"/>
                <c:pt idx="0">
                  <c:v>Kopā:</c:v>
                </c:pt>
              </c:strCache>
            </c:strRef>
          </c:tx>
          <c:spPr>
            <a:ln w="28575" cap="rnd">
              <a:solidFill>
                <a:srgbClr val="595959"/>
              </a:solidFill>
              <a:round/>
            </a:ln>
            <a:effectLst/>
          </c:spPr>
          <c:marker>
            <c:symbol val="diamond"/>
            <c:size val="10"/>
            <c:spPr>
              <a:solidFill>
                <a:srgbClr val="595959"/>
              </a:solidFill>
              <a:ln w="9525">
                <a:solidFill>
                  <a:srgbClr val="595959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2.1636421879683711E-2"/>
                  <c:y val="-2.5781722452049644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542 827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C21D-469E-BA3E-4262F050C6F7}"/>
                </c:ext>
              </c:extLst>
            </c:dLbl>
            <c:dLbl>
              <c:idx val="1"/>
              <c:layout>
                <c:manualLayout>
                  <c:x val="-5.2884574789220588E-2"/>
                  <c:y val="3.4855960887551711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275 646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C21D-469E-BA3E-4262F050C6F7}"/>
                </c:ext>
              </c:extLst>
            </c:dLbl>
            <c:dLbl>
              <c:idx val="2"/>
              <c:layout>
                <c:manualLayout>
                  <c:x val="-4.0210103901477251E-2"/>
                  <c:y val="-3.8198570891312525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291 082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C21D-469E-BA3E-4262F050C6F7}"/>
                </c:ext>
              </c:extLst>
            </c:dLbl>
            <c:dLbl>
              <c:idx val="3"/>
              <c:layout>
                <c:manualLayout>
                  <c:x val="-2.3527446708801438E-2"/>
                  <c:y val="-3.3420834900338474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226 438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C21D-469E-BA3E-4262F050C6F7}"/>
                </c:ext>
              </c:extLst>
            </c:dLbl>
            <c:dLbl>
              <c:idx val="4"/>
              <c:layout>
                <c:manualLayout>
                  <c:x val="-5.1574064105649291E-2"/>
                  <c:y val="3.4374727341105679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199 189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C21D-469E-BA3E-4262F050C6F7}"/>
                </c:ext>
              </c:extLst>
            </c:dLbl>
            <c:dLbl>
              <c:idx val="5"/>
              <c:layout>
                <c:manualLayout>
                  <c:x val="-5.6819801020860511E-2"/>
                  <c:y val="-2.2914629559984887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202 104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C21D-469E-BA3E-4262F050C6F7}"/>
                </c:ext>
              </c:extLst>
            </c:dLbl>
            <c:dLbl>
              <c:idx val="6"/>
              <c:layout>
                <c:manualLayout>
                  <c:x val="-4.9898489185549205E-2"/>
                  <c:y val="-4.6791575780368633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154 560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C21D-469E-BA3E-4262F050C6F7}"/>
                </c:ext>
              </c:extLst>
            </c:dLbl>
            <c:dLbl>
              <c:idx val="7"/>
              <c:layout>
                <c:manualLayout>
                  <c:x val="-5.3395691107367672E-2"/>
                  <c:y val="-2.7211132004513115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162 350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C-C21D-469E-BA3E-4262F050C6F7}"/>
                </c:ext>
              </c:extLst>
            </c:dLbl>
            <c:dLbl>
              <c:idx val="8"/>
              <c:layout>
                <c:manualLayout>
                  <c:x val="-4.0776500998484328E-3"/>
                  <c:y val="-4.2016773223016168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155 077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020025741974562"/>
                      <c:h val="5.2813963563471247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D-C21D-469E-BA3E-4262F050C6F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rgbClr val="595959"/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'Debitori pa mēnešiem '!$B$13:$J$13</c:f>
              <c:strCache>
                <c:ptCount val="9"/>
                <c:pt idx="0">
                  <c:v>janvāris</c:v>
                </c:pt>
                <c:pt idx="1">
                  <c:v>februāris</c:v>
                </c:pt>
                <c:pt idx="2">
                  <c:v>marts</c:v>
                </c:pt>
                <c:pt idx="3">
                  <c:v>aprīlis</c:v>
                </c:pt>
                <c:pt idx="4">
                  <c:v>maijs</c:v>
                </c:pt>
                <c:pt idx="5">
                  <c:v>jūnijs</c:v>
                </c:pt>
                <c:pt idx="6">
                  <c:v>jūlijs</c:v>
                </c:pt>
                <c:pt idx="7">
                  <c:v>augusts</c:v>
                </c:pt>
                <c:pt idx="8">
                  <c:v>septembris</c:v>
                </c:pt>
              </c:strCache>
            </c:strRef>
          </c:cat>
          <c:val>
            <c:numRef>
              <c:f>'Debitori pa mēnešiem '!$B$18:$J$18</c:f>
              <c:numCache>
                <c:formatCode>General</c:formatCode>
                <c:ptCount val="9"/>
                <c:pt idx="0">
                  <c:v>542827</c:v>
                </c:pt>
                <c:pt idx="1">
                  <c:v>275646</c:v>
                </c:pt>
                <c:pt idx="2">
                  <c:v>291082</c:v>
                </c:pt>
                <c:pt idx="3">
                  <c:v>226438</c:v>
                </c:pt>
                <c:pt idx="4">
                  <c:v>199189</c:v>
                </c:pt>
                <c:pt idx="5">
                  <c:v>202104</c:v>
                </c:pt>
                <c:pt idx="6">
                  <c:v>154560</c:v>
                </c:pt>
                <c:pt idx="7">
                  <c:v>162350</c:v>
                </c:pt>
                <c:pt idx="8">
                  <c:v>155077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C21D-469E-BA3E-4262F050C6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47286096"/>
        <c:axId val="547280336"/>
      </c:lineChart>
      <c:catAx>
        <c:axId val="5472860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547280336"/>
        <c:crosses val="autoZero"/>
        <c:auto val="1"/>
        <c:lblAlgn val="ctr"/>
        <c:lblOffset val="100"/>
        <c:noMultiLvlLbl val="0"/>
      </c:catAx>
      <c:valAx>
        <c:axId val="5472803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547286096"/>
        <c:crosses val="autoZero"/>
        <c:crossBetween val="between"/>
      </c:valAx>
      <c:spPr>
        <a:noFill/>
        <a:ln>
          <a:solidFill>
            <a:schemeClr val="bg2">
              <a:lumMod val="90000"/>
            </a:schemeClr>
          </a:solidFill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r>
              <a:rPr lang="en-US" sz="1400" b="1">
                <a:latin typeface="Montserrat" panose="00000500000000000000" pitchFamily="2" charset="-70"/>
              </a:rPr>
              <a:t>DEBITORU SADALĪJUMS</a:t>
            </a:r>
          </a:p>
        </c:rich>
      </c:tx>
      <c:layout>
        <c:manualLayout>
          <c:xMode val="edge"/>
          <c:yMode val="edge"/>
          <c:x val="0.3479715865623591"/>
          <c:y val="2.216072436927274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'Debitori '!$A$4</c:f>
              <c:strCache>
                <c:ptCount val="1"/>
                <c:pt idx="0">
                  <c:v>Siltumapgādes</c:v>
                </c:pt>
              </c:strCache>
            </c:strRef>
          </c:tx>
          <c:spPr>
            <a:solidFill>
              <a:srgbClr val="C95B46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28 840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7BEC-48CD-BE6D-21E090ECCF55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4 187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7BEC-48CD-BE6D-21E090ECCF55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1 921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7BEC-48CD-BE6D-21E090ECCF55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dirty="0"/>
                      <a:t>25 138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E-7BEC-48CD-BE6D-21E090ECCF5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'Debitori '!$B$3:$E$3</c:f>
              <c:strCache>
                <c:ptCount val="4"/>
                <c:pt idx="0">
                  <c:v>Apmaksas termiņš  31.10.2023</c:v>
                </c:pt>
                <c:pt idx="1">
                  <c:v>Maksājumi kavēti 1-89 d</c:v>
                </c:pt>
                <c:pt idx="2">
                  <c:v>Maksājumi kavēti  90-179 d</c:v>
                </c:pt>
                <c:pt idx="3">
                  <c:v>Maksājumi kavēti 180-vairāk d</c:v>
                </c:pt>
              </c:strCache>
            </c:strRef>
          </c:cat>
          <c:val>
            <c:numRef>
              <c:f>'Debitori '!$B$4:$E$4</c:f>
              <c:numCache>
                <c:formatCode>#,##0</c:formatCode>
                <c:ptCount val="4"/>
                <c:pt idx="0">
                  <c:v>28839.98</c:v>
                </c:pt>
                <c:pt idx="1">
                  <c:v>4187.04</c:v>
                </c:pt>
                <c:pt idx="2">
                  <c:v>1920.81</c:v>
                </c:pt>
                <c:pt idx="3">
                  <c:v>25137.84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BEC-48CD-BE6D-21E090ECCF55}"/>
            </c:ext>
          </c:extLst>
        </c:ser>
        <c:ser>
          <c:idx val="1"/>
          <c:order val="1"/>
          <c:tx>
            <c:strRef>
              <c:f>'Debitori '!$A$5</c:f>
              <c:strCache>
                <c:ptCount val="1"/>
                <c:pt idx="0">
                  <c:v>Ūdensapgādes </c:v>
                </c:pt>
              </c:strCache>
            </c:strRef>
          </c:tx>
          <c:spPr>
            <a:solidFill>
              <a:srgbClr val="7395AD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18 242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7BEC-48CD-BE6D-21E090ECCF55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2 590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7BEC-48CD-BE6D-21E090ECCF55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1 510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C-7BEC-48CD-BE6D-21E090ECCF55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dirty="0"/>
                      <a:t>5 314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F-7BEC-48CD-BE6D-21E090ECCF5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'Debitori '!$B$3:$E$3</c:f>
              <c:strCache>
                <c:ptCount val="4"/>
                <c:pt idx="0">
                  <c:v>Apmaksas termiņš  31.10.2023</c:v>
                </c:pt>
                <c:pt idx="1">
                  <c:v>Maksājumi kavēti 1-89 d</c:v>
                </c:pt>
                <c:pt idx="2">
                  <c:v>Maksājumi kavēti  90-179 d</c:v>
                </c:pt>
                <c:pt idx="3">
                  <c:v>Maksājumi kavēti 180-vairāk d</c:v>
                </c:pt>
              </c:strCache>
            </c:strRef>
          </c:cat>
          <c:val>
            <c:numRef>
              <c:f>'Debitori '!$B$5:$E$5</c:f>
              <c:numCache>
                <c:formatCode>#,##0</c:formatCode>
                <c:ptCount val="4"/>
                <c:pt idx="0">
                  <c:v>18242.03</c:v>
                </c:pt>
                <c:pt idx="1">
                  <c:v>2589.98</c:v>
                </c:pt>
                <c:pt idx="2">
                  <c:v>1509.8</c:v>
                </c:pt>
                <c:pt idx="3">
                  <c:v>5314.23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BEC-48CD-BE6D-21E090ECCF55}"/>
            </c:ext>
          </c:extLst>
        </c:ser>
        <c:ser>
          <c:idx val="2"/>
          <c:order val="2"/>
          <c:tx>
            <c:strRef>
              <c:f>'Debitori '!$A$6</c:f>
              <c:strCache>
                <c:ptCount val="1"/>
                <c:pt idx="0">
                  <c:v>Kanalizācija</c:v>
                </c:pt>
              </c:strCache>
            </c:strRef>
          </c:tx>
          <c:spPr>
            <a:solidFill>
              <a:srgbClr val="D3A983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31 653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7BEC-48CD-BE6D-21E090ECCF55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3 794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7BEC-48CD-BE6D-21E090ECCF55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2 264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D-7BEC-48CD-BE6D-21E090ECCF55}"/>
                </c:ext>
              </c:extLst>
            </c:dLbl>
            <c:dLbl>
              <c:idx val="3"/>
              <c:layout>
                <c:manualLayout>
                  <c:x val="3.6255606594124052E-3"/>
                  <c:y val="-2.8835299128765382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8 504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0-7BEC-48CD-BE6D-21E090ECCF5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'Debitori '!$B$3:$E$3</c:f>
              <c:strCache>
                <c:ptCount val="4"/>
                <c:pt idx="0">
                  <c:v>Apmaksas termiņš  31.10.2023</c:v>
                </c:pt>
                <c:pt idx="1">
                  <c:v>Maksājumi kavēti 1-89 d</c:v>
                </c:pt>
                <c:pt idx="2">
                  <c:v>Maksājumi kavēti  90-179 d</c:v>
                </c:pt>
                <c:pt idx="3">
                  <c:v>Maksājumi kavēti 180-vairāk d</c:v>
                </c:pt>
              </c:strCache>
            </c:strRef>
          </c:cat>
          <c:val>
            <c:numRef>
              <c:f>'Debitori '!$B$6:$E$6</c:f>
              <c:numCache>
                <c:formatCode>#,##0</c:formatCode>
                <c:ptCount val="4"/>
                <c:pt idx="0">
                  <c:v>31653.43</c:v>
                </c:pt>
                <c:pt idx="1">
                  <c:v>3793.54</c:v>
                </c:pt>
                <c:pt idx="2">
                  <c:v>2263.9300000000003</c:v>
                </c:pt>
                <c:pt idx="3">
                  <c:v>8504.43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BEC-48CD-BE6D-21E090ECCF55}"/>
            </c:ext>
          </c:extLst>
        </c:ser>
        <c:ser>
          <c:idx val="3"/>
          <c:order val="3"/>
          <c:tx>
            <c:strRef>
              <c:f>'Debitori '!$A$7</c:f>
              <c:strCache>
                <c:ptCount val="1"/>
                <c:pt idx="0">
                  <c:v>Pārējie debitori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12 013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7BEC-48CD-BE6D-21E090ECCF55}"/>
                </c:ext>
              </c:extLst>
            </c:dLbl>
            <c:dLbl>
              <c:idx val="3"/>
              <c:layout>
                <c:manualLayout>
                  <c:x val="1.4502242637649621E-2"/>
                  <c:y val="-2.8835299128766334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8 635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1-7BEC-48CD-BE6D-21E090ECCF5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'Debitori '!$B$3:$E$3</c:f>
              <c:strCache>
                <c:ptCount val="4"/>
                <c:pt idx="0">
                  <c:v>Apmaksas termiņš  31.10.2023</c:v>
                </c:pt>
                <c:pt idx="1">
                  <c:v>Maksājumi kavēti 1-89 d</c:v>
                </c:pt>
                <c:pt idx="2">
                  <c:v>Maksājumi kavēti  90-179 d</c:v>
                </c:pt>
                <c:pt idx="3">
                  <c:v>Maksājumi kavēti 180-vairāk d</c:v>
                </c:pt>
              </c:strCache>
            </c:strRef>
          </c:cat>
          <c:val>
            <c:numRef>
              <c:f>'Debitori '!$B$7:$E$7</c:f>
              <c:numCache>
                <c:formatCode>#,##0</c:formatCode>
                <c:ptCount val="4"/>
                <c:pt idx="0">
                  <c:v>12012.71</c:v>
                </c:pt>
                <c:pt idx="1">
                  <c:v>236.89</c:v>
                </c:pt>
                <c:pt idx="2">
                  <c:v>235.89</c:v>
                </c:pt>
                <c:pt idx="3">
                  <c:v>8635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BEC-48CD-BE6D-21E090ECCF5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0"/>
        <c:axId val="472919960"/>
        <c:axId val="472920352"/>
      </c:barChart>
      <c:catAx>
        <c:axId val="4729199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472920352"/>
        <c:crosses val="autoZero"/>
        <c:auto val="1"/>
        <c:lblAlgn val="ctr"/>
        <c:lblOffset val="100"/>
        <c:noMultiLvlLbl val="0"/>
      </c:catAx>
      <c:valAx>
        <c:axId val="47292035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crossAx val="472919960"/>
        <c:crosses val="autoZero"/>
        <c:crossBetween val="between"/>
      </c:valAx>
      <c:spPr>
        <a:noFill/>
        <a:ln>
          <a:solidFill>
            <a:schemeClr val="bg2">
              <a:lumMod val="90000"/>
            </a:schemeClr>
          </a:solidFill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0.00174</cdr:x>
      <cdr:y>0.5</cdr:y>
    </cdr:from>
    <cdr:to>
      <cdr:x>0.34234</cdr:x>
      <cdr:y>0.65399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768F6940-C59E-A333-4ACB-10696506D762}"/>
            </a:ext>
          </a:extLst>
        </cdr:cNvPr>
        <cdr:cNvSpPr txBox="1"/>
      </cdr:nvSpPr>
      <cdr:spPr>
        <a:xfrm xmlns:a="http://schemas.openxmlformats.org/drawingml/2006/main">
          <a:off x="20715" y="1966070"/>
          <a:ext cx="4054794" cy="605512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r"/>
          <a:r>
            <a:rPr lang="lv-LV" dirty="0">
              <a:latin typeface="Montserrat" panose="00000500000000000000" pitchFamily="2" charset="-70"/>
            </a:rPr>
            <a:t>Pakalpojumi (t.sk. elektroenerģijas plāns 910 429 EUR, izpilde 300 855 EUR, </a:t>
          </a:r>
          <a:br>
            <a:rPr lang="lv-LV" dirty="0">
              <a:latin typeface="Montserrat" panose="00000500000000000000" pitchFamily="2" charset="-70"/>
            </a:rPr>
          </a:br>
          <a:r>
            <a:rPr lang="lv-LV" dirty="0">
              <a:latin typeface="Montserrat" panose="00000500000000000000" pitchFamily="2" charset="-70"/>
            </a:rPr>
            <a:t>gāzes plāns 3 193 703 EUR, izpilde 1 056 877 EUR)</a:t>
          </a:r>
          <a:endParaRPr lang="lv-LV" sz="1100" dirty="0">
            <a:latin typeface="Montserrat" panose="00000500000000000000" pitchFamily="2" charset="-7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A450BD-68D1-40F9-8570-F2E67B80A823}" type="datetimeFigureOut">
              <a:rPr lang="lv-LV" smtClean="0"/>
              <a:t>25.10.2023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D23CE6-85A1-4374-B09E-1FDCEE7367C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322497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973751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13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907284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14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259303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15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742008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192202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419571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432619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365776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894642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10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786764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11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492459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12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240889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EE0B74-42FE-00AF-29AB-44AD5B29B7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D83FBF-9187-3E83-28C7-877AADC370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9C4B0B-38CA-2ECE-7939-842C4AB3DD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16D81-8DF6-410F-AAE0-C963E3396CA2}" type="datetime1">
              <a:rPr lang="lv-LV" smtClean="0"/>
              <a:t>25.10.2023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4348B7-3AA4-7D33-7079-56654C3663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807D0B-0957-8825-75B5-3684355DE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07064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7E9586-EDE3-FB9E-EF7F-4546B4645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DE87A7E-2DD1-4E27-7978-CEB92BF5AB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842F14-2939-346F-37A4-F4CFF5E892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905ED-80CB-4131-AF6A-18CE0C023BE6}" type="datetime1">
              <a:rPr lang="lv-LV" smtClean="0"/>
              <a:t>25.10.2023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6C94D7-61FB-C664-FCDC-53B2289F99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00C153-9A0A-B471-069F-F3850FB1C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42018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85C0F67-6693-E3C1-4A92-C2580CA775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3EC0FB9-2444-62F7-E4F7-8DCA6739B7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6687DF-B808-98AE-1556-DC8B62F2B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71B6D-CBB8-47F6-8F4E-9C7C848E8D70}" type="datetime1">
              <a:rPr lang="lv-LV" smtClean="0"/>
              <a:t>25.10.2023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9273EA-9A4A-27DF-56DD-B73F36493E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02F604-233E-B639-B224-5D5DCC378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264449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541C8-3AEE-92D0-6BC7-43B9298F41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B5853E-7624-0FE6-9FFF-82B092C161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23" indent="0" algn="ctr">
              <a:buNone/>
              <a:defRPr sz="2000"/>
            </a:lvl2pPr>
            <a:lvl3pPr marL="914446" indent="0" algn="ctr">
              <a:buNone/>
              <a:defRPr sz="1800"/>
            </a:lvl3pPr>
            <a:lvl4pPr marL="1371669" indent="0" algn="ctr">
              <a:buNone/>
              <a:defRPr sz="1600"/>
            </a:lvl4pPr>
            <a:lvl5pPr marL="1828891" indent="0" algn="ctr">
              <a:buNone/>
              <a:defRPr sz="1600"/>
            </a:lvl5pPr>
            <a:lvl6pPr marL="2286114" indent="0" algn="ctr">
              <a:buNone/>
              <a:defRPr sz="1600"/>
            </a:lvl6pPr>
            <a:lvl7pPr marL="2743337" indent="0" algn="ctr">
              <a:buNone/>
              <a:defRPr sz="1600"/>
            </a:lvl7pPr>
            <a:lvl8pPr marL="3200560" indent="0" algn="ctr">
              <a:buNone/>
              <a:defRPr sz="1600"/>
            </a:lvl8pPr>
            <a:lvl9pPr marL="3657783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96A15C-33BA-109B-C718-857CACB99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DBD1-BBC6-144F-BB04-668AE50EEAA2}" type="datetime1">
              <a:rPr lang="en-US" smtClean="0"/>
              <a:t>10/25/2023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FF34E3-512D-C7E8-C9A1-C78861BE7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27C26C-60F9-7124-6965-208FDD909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1940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E5D27-CFB8-6153-AFDF-92C8AF72B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323432-3351-EE92-DC29-797117BD9D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366F2B-CBAE-511B-DF3A-726E8FE20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8FE41-FDFF-8047-B79B-356A78FD3E08}" type="datetime1">
              <a:rPr lang="en-US" smtClean="0"/>
              <a:t>10/25/2023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F8B86A-7330-3189-51EC-BC8929C52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C7A196-DFA2-AAF7-EC91-6BC8AA594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2567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DA6080-85A1-2BCE-DD4A-744EDE674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DCFDBD-BC6E-47B5-E97C-F392EFE330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2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4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1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3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5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78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7650B6-31BE-D0E5-FBBD-D6C76947F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B4E0E-0A54-0C4A-A6CD-2D1CE1D43E84}" type="datetime1">
              <a:rPr lang="en-US" smtClean="0"/>
              <a:t>10/25/2023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73D1AE-D253-228A-7B9E-C7AC2A943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A522A7-AC36-79E5-5420-725C999A1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6847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8E326-4237-8C99-A138-C1AD8BB9E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963024-7751-26EA-428C-2497E4D11A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FAC09D-1B7E-3147-32EF-ED6BCB15D3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6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8949EF-83E8-87AD-CBA1-DAC812DA5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80C60-2641-914D-8720-24CB9E1544F8}" type="datetime1">
              <a:rPr lang="en-US" smtClean="0"/>
              <a:t>10/25/2023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D8BB95-20DC-906F-19A8-2F37569E0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0908B5-0AAB-EE31-068F-43822183C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8724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33844F-BA58-53F9-0B1E-A3AE12488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5BB852-EB59-4733-F019-52D320C33E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41A709-738A-0ACA-8E91-C7EAE6E69E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E12C7B-5E80-8DB1-4700-6C29C2D72B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01D052-34EE-7525-5892-BA95E22BED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8A356C-9086-F788-A384-04A08B872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1618D-AFDF-4441-B6AC-AB7256007DBD}" type="datetime1">
              <a:rPr lang="en-US" smtClean="0"/>
              <a:t>10/25/2023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45E61E3-D88C-E4D3-B411-2D18686FF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AF31C9-BBD9-6921-93CF-46488A811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6525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0E216-8084-B633-9437-CBA62A0AA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691758F-5162-D689-4336-005E6C00D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D66EA-52B9-B847-AD9B-694F049B33E6}" type="datetime1">
              <a:rPr lang="en-US" smtClean="0"/>
              <a:t>10/25/2023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0B3810-4CF9-82A3-8E86-847DD431F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3C755D-5FC6-111E-7F40-7D4924788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6416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33EF83-3619-4F9B-E568-FE7EED132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9F490-1998-4A44-A624-42F54DBDC226}" type="datetime1">
              <a:rPr lang="en-US" smtClean="0"/>
              <a:t>10/25/2023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242AA65-086E-6BC2-BF9E-C82C5EEA6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E7080E-3244-9936-7994-24FEB990A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3181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556D6-553C-1328-806D-78813C4F0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BA23D2-74A7-7103-2CEB-12001FA2E5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E10250-889D-60F7-4147-A5FED3A264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086620-40C3-9948-9875-F0890D7559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BFAB0-4578-A449-A906-ABE38DB7018B}" type="datetime1">
              <a:rPr lang="en-US" smtClean="0"/>
              <a:t>10/25/2023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BE6BF5-E51A-4DAF-8676-D9C8C961F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DB26A9-C2C1-690A-C2BC-BF3517804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891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6314-E403-AFC0-1A46-E422809C9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A37EE6-FB5F-41CF-42C4-432E050254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ED0677-CA8C-B2FA-39B2-900F9B2F4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F3EF7-E8DF-4E52-B6AD-253C52C52CA8}" type="datetime1">
              <a:rPr lang="lv-LV" smtClean="0"/>
              <a:t>25.10.2023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C73EE2-F365-3491-DBB8-308173BC65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7D289E-FEC5-7A12-9ADE-C8E5E92F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231382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1927AA-DC63-A17E-AC4E-58AA75E6EA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719806E-8F6B-C676-3F01-A45287EFF5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C2FCF3-9663-C5C5-FA78-B176809D05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30C00F-2371-269C-218C-4EB909E1D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F1D72-1054-794F-87B7-D0056D5203D5}" type="datetime1">
              <a:rPr lang="en-US" smtClean="0"/>
              <a:t>10/25/2023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46921E-EAFD-D74A-0F32-ED7C19A8E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B1CAB2-07BA-9CE5-EC9C-2236DBE1E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9631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3CECC4-E968-3D5F-03A5-A4E8DD09E7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4C209E-3B70-2EEE-3172-85E0E4BC3A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E690F4-4792-117B-6615-1DA3855EC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2B9F0-4552-AC48-AA4F-42211AD280FC}" type="datetime1">
              <a:rPr lang="en-US" smtClean="0"/>
              <a:t>10/25/2023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E5E789-7E16-BCEA-D165-29D3EA95E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CCF779-A07C-29D5-7113-0D73DB7D8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9892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1F72C63-D56C-29F1-9C66-0F53431B77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6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B5D915-09E9-64BF-214D-C4117A112E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6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E2A7ED-2898-66C5-8B14-CAF10E38C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F4B85-EE1C-824B-90CF-74BDD2F38CBA}" type="datetime1">
              <a:rPr lang="en-US" smtClean="0"/>
              <a:t>10/25/2023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20F789-33AC-09E2-11AD-9629C7886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ED5682-811F-8F9D-7DA1-21B71EA85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156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F075F0-D03F-7D4C-8920-B75381E3AB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9ED87A-6B2E-A384-BB0A-DC7B1AB5E4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27EED9-6EA9-6B1D-AC62-B2FA28A214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87D45-E41D-4212-8A26-E3C173054877}" type="datetime1">
              <a:rPr lang="lv-LV" smtClean="0"/>
              <a:t>25.10.2023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D37290-706C-0ECC-6C0D-CECE87C2F7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F73C53-BF5D-AC95-D18F-69F746998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77675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A8D109-BC65-8082-92AD-0BBBFA1AE5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D6393C-68CA-0190-914D-C7FCAE4742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F2F66C-46ED-BF47-DAFE-240427C72B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F65CF9-9586-48D7-1F1C-DE1F43CFA4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5B477-112D-4307-A93A-665A33B331BD}" type="datetime1">
              <a:rPr lang="lv-LV" smtClean="0"/>
              <a:t>25.10.2023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FFEE6D-B7AE-08EE-B7D5-934F774FD3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61D4B1-821D-1AD9-5C56-5336DBE74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73680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0CBD99-046B-F283-0274-35597AC4D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6FE475-D2C2-F72A-B491-EE0030372D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CDBBC9-2CD5-D0AB-C7EE-60062375A7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8B28232-B2A5-BBCF-BF2A-F7D734A3FD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22D294-8D10-F9D2-C1C5-AC55AE31FF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6382BEC-DC39-DC38-D907-F99A4B68A6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66927-ED67-407D-AEE1-274E266042EF}" type="datetime1">
              <a:rPr lang="lv-LV" smtClean="0"/>
              <a:t>25.10.2023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2C2AE56-7099-9C1D-A10B-A64857AAE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9F0379A-692B-DA95-FD86-183585A0C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05136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57BF3-D731-79DD-A036-17E0E3EA7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E4DFAB8-E6DF-82BF-552B-BC9C92AB1E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324D5-D005-4D1B-9A66-ACD77F9F9B5C}" type="datetime1">
              <a:rPr lang="lv-LV" smtClean="0"/>
              <a:t>25.10.2023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5EE640-674F-49BB-9BC9-33C153915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459F49-7744-6378-BAC4-7E7FB7C9EE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06846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1802B5D-7988-0ABF-FA2E-8B96707B07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7530C-B699-4AE7-BBA8-90C10021A480}" type="datetime1">
              <a:rPr lang="lv-LV" smtClean="0"/>
              <a:t>25.10.2023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4E4BB0A-06B3-BB94-9272-C64AF3873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6F7BB2-FF1C-370B-72B6-39DC2E1FB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925725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07FBC-D597-9E97-0501-61D29D95C0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B619E5-6BFE-0A8D-328C-1974AE1E66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CBDC9E-9EAD-744A-D7AC-3CC7EB0FD3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4B36F2-EA2D-2DE9-2EA7-08CAECFC89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AFDF4-A49F-44C9-98E7-6F170D8B2905}" type="datetime1">
              <a:rPr lang="lv-LV" smtClean="0"/>
              <a:t>25.10.2023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856CA8-8871-76F2-CE0B-78C95A7CD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DBE963-7499-E9F4-F980-7DD0708A9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96798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25DE7A-58EA-343D-0ADA-178933C53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AD2F11A-201D-63A6-CACE-5B7543D420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A2E388-0DE3-470C-08E2-ECC702389A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852D74-2B9B-118C-08D9-B4E3146FA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445E3-80CD-4080-B052-024292CF15BC}" type="datetime1">
              <a:rPr lang="lv-LV" smtClean="0"/>
              <a:t>25.10.2023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8D0BBA-8464-CBF5-79AC-00635F9158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4E383B-E8A5-7BCF-6B06-C7F4B0AFE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44269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3E8E53C-282A-2B9F-BED9-440A07EED8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85427F-D370-343D-8DF1-8741CBA52A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EC96DC-B0D8-3E38-33D6-90DC9E0A4C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6D9554-4469-46EB-8880-1422571CEACE}" type="datetime1">
              <a:rPr lang="lv-LV" smtClean="0"/>
              <a:t>25.10.2023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87327A-A985-9CBF-C38F-6E355821A9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8FADE1-E8C3-9C18-8A29-7A533E6C8A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83095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E0916EE-EC74-18A7-E5A4-450427377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49A7A5-BDBE-5F10-6794-A795F3BF66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6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EF1445-A891-5DDD-B88C-909AC5DB63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3800B1-4C03-4D41-B773-165D95B0D0CA}" type="datetime1">
              <a:rPr lang="en-US" smtClean="0"/>
              <a:t>10/25/2023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9F3E9B-179C-D21C-7EF0-0D4601B545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6E1A7A-0032-9C2B-8E90-115F829F0D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097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2" r:id="rId1"/>
    <p:sldLayoutId id="2147483853" r:id="rId2"/>
    <p:sldLayoutId id="2147483854" r:id="rId3"/>
    <p:sldLayoutId id="2147483855" r:id="rId4"/>
    <p:sldLayoutId id="2147483856" r:id="rId5"/>
    <p:sldLayoutId id="2147483857" r:id="rId6"/>
    <p:sldLayoutId id="2147483858" r:id="rId7"/>
    <p:sldLayoutId id="2147483859" r:id="rId8"/>
    <p:sldLayoutId id="2147483860" r:id="rId9"/>
    <p:sldLayoutId id="2147483861" r:id="rId10"/>
    <p:sldLayoutId id="2147483862" r:id="rId11"/>
  </p:sldLayoutIdLst>
  <p:hf sldNum="0" hdr="0" dt="0"/>
  <p:txStyles>
    <p:titleStyle>
      <a:lvl1pPr algn="l" defTabSz="914446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91444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3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57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80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503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726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49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71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9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46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69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91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14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37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6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8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chart" Target="../charts/char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95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11" name="TextBox 4">
            <a:extLst>
              <a:ext uri="{FF2B5EF4-FFF2-40B4-BE49-F238E27FC236}">
                <a16:creationId xmlns:a16="http://schemas.microsoft.com/office/drawing/2014/main" id="{06254985-7120-C57B-662F-36B1141C0B14}"/>
              </a:ext>
            </a:extLst>
          </p:cNvPr>
          <p:cNvSpPr txBox="1"/>
          <p:nvPr/>
        </p:nvSpPr>
        <p:spPr>
          <a:xfrm>
            <a:off x="-3180" y="4191000"/>
            <a:ext cx="12195180" cy="20390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52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altLang="lv-LV" sz="36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P/A CARNIKAVAS KOMUNĀLSERVISA</a:t>
            </a:r>
            <a:br>
              <a:rPr kumimoji="0" lang="lv-LV" altLang="lv-LV" sz="36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lv-LV" altLang="lv-LV" sz="36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BUDŽETA IZPILDE </a:t>
            </a:r>
            <a:br>
              <a:rPr kumimoji="0" lang="lv-LV" altLang="lv-LV" sz="36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lv-LV" altLang="lv-LV" sz="3600" b="1" dirty="0">
                <a:solidFill>
                  <a:schemeClr val="bg1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DEVIŅU MĒNEŠU GRIEZUMĀ</a:t>
            </a:r>
            <a:endParaRPr kumimoji="0" lang="en-US" sz="3600" b="1" i="0" u="none" strike="noStrike" kern="1200" cap="all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" panose="00000500000000000000" pitchFamily="2" charset="-70"/>
              <a:ea typeface="+mn-ea"/>
              <a:cs typeface="+mn-cs"/>
            </a:endParaRPr>
          </a:p>
        </p:txBody>
      </p:sp>
      <p:sp>
        <p:nvSpPr>
          <p:cNvPr id="12" name="TextBox 2">
            <a:extLst>
              <a:ext uri="{FF2B5EF4-FFF2-40B4-BE49-F238E27FC236}">
                <a16:creationId xmlns:a16="http://schemas.microsoft.com/office/drawing/2014/main" id="{38DEB83C-A5E3-EA35-A943-63321E881E12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CARNIKAVAS KOMUNĀLSERVISS 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  GUNĀRS DZENIS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   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18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10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.2023.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DB2A215-8386-9EDE-5A19-F94513F13E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8376" y="380401"/>
            <a:ext cx="5160684" cy="2523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5567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19161A-2836-6727-39C8-B1BDE0EC31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3600" b="1" dirty="0">
                <a:solidFill>
                  <a:srgbClr val="58585B"/>
                </a:solidFill>
                <a:latin typeface="Montserrat" panose="00000500000000000000" pitchFamily="2" charset="-70"/>
              </a:rPr>
              <a:t>IEPIRKUMI III CETURKSNĪ</a:t>
            </a:r>
            <a:endParaRPr lang="lv-LV" b="1" dirty="0">
              <a:solidFill>
                <a:srgbClr val="58585B"/>
              </a:solidFill>
              <a:latin typeface="Montserrat" panose="00000500000000000000" pitchFamily="2" charset="-7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B10FBF-6BA7-96CF-4FCD-29F19EFFC1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6" y="1571347"/>
            <a:ext cx="10515601" cy="5084095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Bef>
                <a:spcPts val="0"/>
              </a:spcBef>
            </a:pPr>
            <a:r>
              <a:rPr lang="lv-LV" sz="1400" b="1" dirty="0">
                <a:solidFill>
                  <a:srgbClr val="000000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</a:rPr>
              <a:t>Trešajā ceturksnī izsludināti 13 iepirkumi. Aktuālā informācija uz </a:t>
            </a:r>
            <a:r>
              <a:rPr lang="lv-LV" sz="1400" b="1" dirty="0">
                <a:solidFill>
                  <a:srgbClr val="FF0000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</a:rPr>
              <a:t>11.10.2023:</a:t>
            </a:r>
            <a:endParaRPr lang="lv-LV" sz="1400" dirty="0">
              <a:solidFill>
                <a:srgbClr val="FF0000"/>
              </a:solidFill>
              <a:effectLst/>
              <a:latin typeface="Montserrat" panose="00000500000000000000" pitchFamily="2" charset="-7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lv-LV" sz="1400" dirty="0">
                <a:solidFill>
                  <a:srgbClr val="000000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Kopumā noslēgti 9 līgumi </a:t>
            </a:r>
            <a:endParaRPr lang="lv-LV" sz="1400" dirty="0">
              <a:effectLst/>
              <a:latin typeface="Montserrat" panose="00000500000000000000" pitchFamily="2" charset="-7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15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lv-LV" sz="1400" i="1" dirty="0">
                <a:solidFill>
                  <a:srgbClr val="000000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par grants, šķembu, frēzētā asfaltbetona un dabiskā seguma ielu un ceļu uzturēšanu Ādažu novadā;</a:t>
            </a:r>
            <a:endParaRPr lang="lv-LV" sz="1400" dirty="0">
              <a:effectLst/>
              <a:latin typeface="Montserrat" panose="00000500000000000000" pitchFamily="2" charset="-7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15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lv-LV" sz="1400" i="1" dirty="0">
                <a:solidFill>
                  <a:srgbClr val="000000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par PA “Carnikavas </a:t>
            </a:r>
            <a:r>
              <a:rPr lang="lv-LV" sz="1400" i="1" dirty="0" err="1">
                <a:solidFill>
                  <a:srgbClr val="000000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komunālserviss</a:t>
            </a:r>
            <a:r>
              <a:rPr lang="lv-LV" sz="1400" i="1" dirty="0">
                <a:solidFill>
                  <a:srgbClr val="000000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” ūdenssaimniecības un siltumapgādes pamatlīdzekļu novērtēšanu; </a:t>
            </a:r>
            <a:endParaRPr lang="lv-LV" sz="1400" dirty="0">
              <a:effectLst/>
              <a:latin typeface="Montserrat" panose="00000500000000000000" pitchFamily="2" charset="-7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15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lv-LV" sz="1400" i="1" dirty="0">
                <a:solidFill>
                  <a:srgbClr val="000000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par transportlīdzekļu tehnisko apkopi un remontu;</a:t>
            </a:r>
            <a:endParaRPr lang="lv-LV" sz="1400" dirty="0">
              <a:effectLst/>
              <a:latin typeface="Montserrat" panose="00000500000000000000" pitchFamily="2" charset="-7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15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lv-LV" sz="1400" i="1" dirty="0">
                <a:solidFill>
                  <a:srgbClr val="000000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par frēzētā (</a:t>
            </a:r>
            <a:r>
              <a:rPr lang="lv-LV" sz="1400" i="1" dirty="0" err="1">
                <a:solidFill>
                  <a:srgbClr val="000000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reciklētā</a:t>
            </a:r>
            <a:r>
              <a:rPr lang="lv-LV" sz="1400" i="1" dirty="0">
                <a:solidFill>
                  <a:srgbClr val="000000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) asfalta piegādi;</a:t>
            </a:r>
            <a:endParaRPr lang="lv-LV" sz="1400" dirty="0">
              <a:effectLst/>
              <a:latin typeface="Montserrat" panose="00000500000000000000" pitchFamily="2" charset="-7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15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lv-LV" sz="1400" i="1" dirty="0">
                <a:solidFill>
                  <a:srgbClr val="000000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par Atpūtas ielas pārbūvi posmā no Zvejnieku ielas līdz Nēģu ielai Carnikavā;</a:t>
            </a:r>
            <a:endParaRPr lang="lv-LV" sz="1400" dirty="0">
              <a:effectLst/>
              <a:latin typeface="Montserrat" panose="00000500000000000000" pitchFamily="2" charset="-7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15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lv-LV" sz="1400" i="1" dirty="0">
                <a:solidFill>
                  <a:srgbClr val="000000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par </a:t>
            </a:r>
            <a:r>
              <a:rPr lang="lv-LV" sz="1400" i="1" dirty="0" err="1">
                <a:solidFill>
                  <a:srgbClr val="000000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kokskaidu</a:t>
            </a:r>
            <a:r>
              <a:rPr lang="lv-LV" sz="1400" i="1" dirty="0">
                <a:solidFill>
                  <a:srgbClr val="000000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 granulu piegādi </a:t>
            </a:r>
            <a:r>
              <a:rPr lang="lv-LV" sz="1400" i="1" dirty="0" err="1">
                <a:solidFill>
                  <a:srgbClr val="000000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PII”Piejūra</a:t>
            </a:r>
            <a:r>
              <a:rPr lang="lv-LV" sz="1400" i="1" dirty="0">
                <a:solidFill>
                  <a:srgbClr val="000000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”;</a:t>
            </a:r>
            <a:endParaRPr lang="lv-LV" sz="1400" dirty="0">
              <a:effectLst/>
              <a:latin typeface="Montserrat" panose="00000500000000000000" pitchFamily="2" charset="-7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15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lv-LV" sz="1400" i="1" dirty="0">
                <a:solidFill>
                  <a:srgbClr val="000000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par divu dzīvokļu atjaunošanu </a:t>
            </a:r>
            <a:r>
              <a:rPr lang="lv-LV" sz="1400" i="1" dirty="0" err="1">
                <a:solidFill>
                  <a:srgbClr val="000000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Kadagā</a:t>
            </a:r>
            <a:r>
              <a:rPr lang="lv-LV" sz="1400" i="1" dirty="0">
                <a:solidFill>
                  <a:srgbClr val="000000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lv-LV" sz="1400" dirty="0">
              <a:effectLst/>
              <a:latin typeface="Montserrat" panose="00000500000000000000" pitchFamily="2" charset="-7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15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lv-LV" sz="1400" i="1" dirty="0">
                <a:solidFill>
                  <a:srgbClr val="000000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par kravas pašizgāzēja un ekskavatora iekrāvēja pakalpojumiem;</a:t>
            </a:r>
            <a:endParaRPr lang="lv-LV" sz="1400" dirty="0">
              <a:effectLst/>
              <a:latin typeface="Montserrat" panose="00000500000000000000" pitchFamily="2" charset="-7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15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lv-LV" sz="1400" i="1" dirty="0">
                <a:solidFill>
                  <a:srgbClr val="000000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pa lietus kanalizācijas tīklu apkopi, remontu un uzturēšanu</a:t>
            </a:r>
            <a:endParaRPr lang="lv-LV" sz="1400" i="1" dirty="0">
              <a:latin typeface="Montserrat" panose="00000500000000000000" pitchFamily="2" charset="-7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Bef>
                <a:spcPts val="0"/>
              </a:spcBef>
              <a:tabLst>
                <a:tab pos="914400" algn="l"/>
              </a:tabLst>
            </a:pPr>
            <a:r>
              <a:rPr lang="lv-LV" sz="1400" dirty="0">
                <a:solidFill>
                  <a:srgbClr val="000000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</a:rPr>
              <a:t>1 līgums noslēgšanas procesā (</a:t>
            </a:r>
            <a:r>
              <a:rPr lang="lv-LV" sz="1400" i="1" dirty="0">
                <a:solidFill>
                  <a:srgbClr val="000000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</a:rPr>
              <a:t>par komunālās tehnikas iegādi līzingā</a:t>
            </a:r>
            <a:r>
              <a:rPr lang="lv-LV" sz="1400" dirty="0">
                <a:solidFill>
                  <a:srgbClr val="000000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</a:rPr>
              <a:t> (</a:t>
            </a:r>
            <a:r>
              <a:rPr lang="lv-LV" sz="1400" i="1" dirty="0">
                <a:solidFill>
                  <a:srgbClr val="000000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</a:rPr>
              <a:t>līgumu slēdz Ādažu novada pašvaldība</a:t>
            </a:r>
            <a:r>
              <a:rPr lang="lv-LV" sz="1400" dirty="0">
                <a:solidFill>
                  <a:srgbClr val="000000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</a:rPr>
              <a:t>))</a:t>
            </a:r>
            <a:r>
              <a:rPr lang="lv-LV" sz="1400" i="1" dirty="0">
                <a:solidFill>
                  <a:srgbClr val="000000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</a:rPr>
              <a:t>;</a:t>
            </a:r>
            <a:endParaRPr lang="lv-LV" sz="1400" dirty="0">
              <a:effectLst/>
              <a:latin typeface="Montserrat" panose="00000500000000000000" pitchFamily="2" charset="-7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0"/>
              </a:spcBef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v-LV" sz="1400" dirty="0">
                <a:solidFill>
                  <a:srgbClr val="000000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</a:rPr>
              <a:t>Uz oktobra sākumu piedāvājumu vērtēšana 2 iepirkumos </a:t>
            </a:r>
            <a:r>
              <a:rPr lang="lv-LV" sz="1400" i="1" dirty="0">
                <a:solidFill>
                  <a:srgbClr val="000000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</a:rPr>
              <a:t>(par </a:t>
            </a:r>
            <a:r>
              <a:rPr lang="lv-LV" sz="1400" dirty="0">
                <a:solidFill>
                  <a:srgbClr val="000000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</a:rPr>
              <a:t>darba apģērba un individuālo aizsarglīdzekļu iegādi un Kempinga “</a:t>
            </a:r>
            <a:r>
              <a:rPr lang="lv-LV" sz="1400" dirty="0" err="1">
                <a:solidFill>
                  <a:srgbClr val="000000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</a:rPr>
              <a:t>Artibuss</a:t>
            </a:r>
            <a:r>
              <a:rPr lang="lv-LV" sz="1400" dirty="0">
                <a:solidFill>
                  <a:srgbClr val="000000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</a:rPr>
              <a:t>” 22 ēku demontāža);</a:t>
            </a:r>
          </a:p>
          <a:p>
            <a:pPr marL="342900" lvl="0" indent="-342900" algn="just">
              <a:lnSpc>
                <a:spcPct val="115000"/>
              </a:lnSpc>
              <a:spcBef>
                <a:spcPts val="0"/>
              </a:spcBef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v-LV" sz="1400" dirty="0">
                <a:solidFill>
                  <a:srgbClr val="000000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</a:rPr>
              <a:t>Pārtraukti un izbeigti 4 iepirkumi </a:t>
            </a:r>
            <a:r>
              <a:rPr lang="lv-LV" sz="1400" i="1" dirty="0">
                <a:solidFill>
                  <a:srgbClr val="000000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</a:rPr>
              <a:t>(par pāreju uz atjaunojamiem energoresursiem katlu mājā Tulpju ielā 5, Carnikavā (būvuzraudzība); par </a:t>
            </a:r>
            <a:r>
              <a:rPr lang="lv-LV" sz="1400" i="1" dirty="0" err="1">
                <a:solidFill>
                  <a:srgbClr val="000000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</a:rPr>
              <a:t>Kalngales</a:t>
            </a:r>
            <a:r>
              <a:rPr lang="lv-LV" sz="1400" i="1" dirty="0">
                <a:solidFill>
                  <a:srgbClr val="000000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</a:rPr>
              <a:t> NAI pārbūves 1.kārtu (būvdarbi); par </a:t>
            </a:r>
            <a:r>
              <a:rPr lang="lv-LV" sz="1400" i="1" dirty="0" err="1">
                <a:solidFill>
                  <a:srgbClr val="000000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</a:rPr>
              <a:t>Kalngales</a:t>
            </a:r>
            <a:r>
              <a:rPr lang="lv-LV" sz="1400" i="1" dirty="0">
                <a:solidFill>
                  <a:srgbClr val="000000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</a:rPr>
              <a:t> NAI 1.kārtas būvdarbu būvuzraudzību; par Liepu alejas asfaltbetona seguma atjaunošanu un pārbūvi);</a:t>
            </a:r>
            <a:endParaRPr lang="lv-LV" sz="1400" dirty="0">
              <a:solidFill>
                <a:srgbClr val="000000"/>
              </a:solidFill>
              <a:effectLst/>
              <a:latin typeface="Montserrat" panose="00000500000000000000" pitchFamily="2" charset="-7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0"/>
              </a:spcBef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v-LV" sz="1400" dirty="0">
                <a:solidFill>
                  <a:srgbClr val="000000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</a:rPr>
              <a:t>Iesniegta atkārtota sūdzība IUB par 1 iepirkumu (EKII).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lv-LV" sz="1400" i="1" dirty="0">
              <a:latin typeface="Montserrat" panose="00000500000000000000" pitchFamily="2" charset="-7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108006-6412-E671-40DB-5AAA43F30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0215" y="6492875"/>
            <a:ext cx="2743200" cy="365125"/>
          </a:xfrm>
        </p:spPr>
        <p:txBody>
          <a:bodyPr/>
          <a:lstStyle/>
          <a:p>
            <a:fld id="{F27F4D8E-CD65-4F35-8BD0-06266F968DF1}" type="slidenum">
              <a:rPr lang="lv-LV" smtClean="0"/>
              <a:t>10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2341905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C996CC-01B7-A837-2FD7-978AC76F00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6981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solidFill>
                  <a:srgbClr val="58585B"/>
                </a:solidFill>
                <a:latin typeface="Montserrat" panose="00000500000000000000" pitchFamily="2" charset="-70"/>
              </a:rPr>
              <a:t>IEPIRKUMI III CETURKSNĪ</a:t>
            </a:r>
            <a:endParaRPr lang="lv-LV" sz="3600" b="1" dirty="0">
              <a:solidFill>
                <a:srgbClr val="595959"/>
              </a:solidFill>
              <a:latin typeface="Montserrat" panose="00000500000000000000" pitchFamily="2" charset="-70"/>
            </a:endParaRP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C8EC6FF2-3837-5744-BE19-B62D13D15DA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1607810"/>
              </p:ext>
            </p:extLst>
          </p:nvPr>
        </p:nvGraphicFramePr>
        <p:xfrm>
          <a:off x="224456" y="1495380"/>
          <a:ext cx="11884718" cy="4897692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608152">
                  <a:extLst>
                    <a:ext uri="{9D8B030D-6E8A-4147-A177-3AD203B41FA5}">
                      <a16:colId xmlns:a16="http://schemas.microsoft.com/office/drawing/2014/main" val="4055029824"/>
                    </a:ext>
                  </a:extLst>
                </a:gridCol>
                <a:gridCol w="1540994">
                  <a:extLst>
                    <a:ext uri="{9D8B030D-6E8A-4147-A177-3AD203B41FA5}">
                      <a16:colId xmlns:a16="http://schemas.microsoft.com/office/drawing/2014/main" val="2140111292"/>
                    </a:ext>
                  </a:extLst>
                </a:gridCol>
                <a:gridCol w="1600262">
                  <a:extLst>
                    <a:ext uri="{9D8B030D-6E8A-4147-A177-3AD203B41FA5}">
                      <a16:colId xmlns:a16="http://schemas.microsoft.com/office/drawing/2014/main" val="1205885550"/>
                    </a:ext>
                  </a:extLst>
                </a:gridCol>
                <a:gridCol w="1274283">
                  <a:extLst>
                    <a:ext uri="{9D8B030D-6E8A-4147-A177-3AD203B41FA5}">
                      <a16:colId xmlns:a16="http://schemas.microsoft.com/office/drawing/2014/main" val="3531504803"/>
                    </a:ext>
                  </a:extLst>
                </a:gridCol>
                <a:gridCol w="1185380">
                  <a:extLst>
                    <a:ext uri="{9D8B030D-6E8A-4147-A177-3AD203B41FA5}">
                      <a16:colId xmlns:a16="http://schemas.microsoft.com/office/drawing/2014/main" val="600235530"/>
                    </a:ext>
                  </a:extLst>
                </a:gridCol>
                <a:gridCol w="879156">
                  <a:extLst>
                    <a:ext uri="{9D8B030D-6E8A-4147-A177-3AD203B41FA5}">
                      <a16:colId xmlns:a16="http://schemas.microsoft.com/office/drawing/2014/main" val="2497123531"/>
                    </a:ext>
                  </a:extLst>
                </a:gridCol>
                <a:gridCol w="1112226">
                  <a:extLst>
                    <a:ext uri="{9D8B030D-6E8A-4147-A177-3AD203B41FA5}">
                      <a16:colId xmlns:a16="http://schemas.microsoft.com/office/drawing/2014/main" val="1942509599"/>
                    </a:ext>
                  </a:extLst>
                </a:gridCol>
                <a:gridCol w="3684265">
                  <a:extLst>
                    <a:ext uri="{9D8B030D-6E8A-4147-A177-3AD203B41FA5}">
                      <a16:colId xmlns:a16="http://schemas.microsoft.com/office/drawing/2014/main" val="2571352310"/>
                    </a:ext>
                  </a:extLst>
                </a:gridCol>
              </a:tblGrid>
              <a:tr h="5176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50" dirty="0" err="1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Nr.p.k</a:t>
                      </a:r>
                      <a:r>
                        <a:rPr lang="lv-LV" sz="105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.</a:t>
                      </a:r>
                      <a:endParaRPr lang="lv-LV" sz="105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5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Plānotais iepirkuma izsludināšanas termiņš</a:t>
                      </a:r>
                      <a:endParaRPr lang="lv-LV" sz="105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5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Iepirkuma nosaukums</a:t>
                      </a:r>
                      <a:endParaRPr lang="lv-LV" sz="105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5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Iepirkuma summa (EUR bez PVN)</a:t>
                      </a:r>
                      <a:endParaRPr lang="lv-LV" sz="105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5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Budžeta summa (EUR ar PVN)</a:t>
                      </a:r>
                      <a:endParaRPr lang="lv-LV" sz="105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5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Iepirkuma veids</a:t>
                      </a:r>
                      <a:endParaRPr lang="lv-LV" sz="105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5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Iepirkuma veids </a:t>
                      </a:r>
                      <a:endParaRPr lang="lv-LV" sz="105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5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 </a:t>
                      </a:r>
                      <a:endParaRPr lang="lv-LV" sz="105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extLst>
                  <a:ext uri="{0D108BD9-81ED-4DB2-BD59-A6C34878D82A}">
                    <a16:rowId xmlns:a16="http://schemas.microsoft.com/office/drawing/2014/main" val="3333207886"/>
                  </a:ext>
                </a:extLst>
              </a:tr>
              <a:tr h="1721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00" b="1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1.</a:t>
                      </a:r>
                      <a:endParaRPr lang="lv-LV" sz="1000" b="1" dirty="0">
                        <a:solidFill>
                          <a:schemeClr val="bg1"/>
                        </a:solidFill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 strike="sng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janvāris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februāris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(2023/4/KF)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Tulpju ielas 5 katlu mājas būvdarbu būvuzraudzība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5000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6050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SPS vadlīnijas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pakalpojums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 b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II.cet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100" b="1">
                          <a:solidFill>
                            <a:srgbClr val="FFC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PIEDĀVĀJUMU VĒRTĒŠANA</a:t>
                      </a:r>
                      <a:r>
                        <a:rPr lang="lv-LV" sz="1100" b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.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100" b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III cet.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100" b="1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PĀRTRAUKTS</a:t>
                      </a:r>
                      <a:r>
                        <a:rPr lang="lv-LV" sz="1100" b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, </a:t>
                      </a:r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jo, saskaņā ar 06.09.2023. Ādažu novada pašvaldības lēmumu nolemts nepiedalīties projektu konkursā.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54383177"/>
                  </a:ext>
                </a:extLst>
              </a:tr>
              <a:tr h="231192">
                <a:tc>
                  <a:txBody>
                    <a:bodyPr/>
                    <a:lstStyle/>
                    <a:p>
                      <a:pPr algn="ctr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  <a:t>2.</a:t>
                      </a:r>
                      <a:br>
                        <a:rPr lang="lv-LV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</a:br>
                      <a:endParaRPr lang="lv-LV" sz="1000" b="1" i="0" u="none" strike="noStrike" dirty="0">
                        <a:solidFill>
                          <a:schemeClr val="bg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 strike="sng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februāris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100" strike="sng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marts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aprīlis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(2023/18)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10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 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Grants ceļu greiderēšana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 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26 446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pl-PL" sz="1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(79 338 uz 3 gadiem)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pl-PL" sz="1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79 338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 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32 000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pl-PL" sz="1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(96 000 uz 3 gadiem)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 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 b="1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apspriede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AK LV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piegāde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 b="1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II.cet</a:t>
                      </a:r>
                      <a:r>
                        <a:rPr lang="lv-LV" sz="1100" b="1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.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100" b="1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LĒMUMS PIEŅEMTS. 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10.06.2023.Iesniegta sūdzība IUB.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100" b="1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III cet.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05.07.2023.IUB pieņēma lēmumu par labu CKS.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100" b="1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LĪGUMS NOSLĒGTS</a:t>
                      </a:r>
                      <a:r>
                        <a:rPr lang="lv-LV" sz="1100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lv-LV" sz="1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ar VAS “Latvijas autoceļu uzturētājs” (vienības cena 328,32 EUR bez PVN)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2240526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  <a:t>3.</a:t>
                      </a:r>
                      <a:br>
                        <a:rPr lang="lv-LV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</a:br>
                      <a:endParaRPr lang="lv-LV" sz="1000" b="1" i="0" u="none" strike="noStrike" dirty="0">
                        <a:solidFill>
                          <a:schemeClr val="bg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 strike="sng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Marts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aprīlis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(2023/21)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Kalngales NAI pārbūve I.kārta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 strike="sng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495 867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600 000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600 000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 b="1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apspriede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AK LV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būvdarbi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 b="1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II.cet</a:t>
                      </a:r>
                      <a:r>
                        <a:rPr lang="lv-LV" sz="1100" b="1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. 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100" b="1" dirty="0">
                          <a:solidFill>
                            <a:srgbClr val="FFC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PIEDĀVĀJUMU VĒRTĒŠANA</a:t>
                      </a:r>
                      <a:r>
                        <a:rPr lang="lv-LV" sz="1100" b="1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.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100" b="1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III cet.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100" b="1" dirty="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PĀRTRAUKTS</a:t>
                      </a:r>
                      <a:r>
                        <a:rPr lang="lv-LV" sz="1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, jo finanšu līdzekļi ar 28.09.2023. Ādažu novada pašvaldības lēmumu novirzīti citam projektam (Atpūtas ielas pārbūvei).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621139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  <a:t>4.</a:t>
                      </a:r>
                      <a:br>
                        <a:rPr lang="lv-LV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</a:br>
                      <a:endParaRPr lang="lv-LV" sz="1000" b="1" i="0" u="none" strike="noStrike" dirty="0">
                        <a:solidFill>
                          <a:schemeClr val="bg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Maijs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lv-LV" sz="1100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(2023/32)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100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jūnijs (2023/33)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Ūdenssaimniecības  un siltumapgādes pamatlīdzekļu novērtēšana (ārpakalpojums)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 kern="12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20 661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100" b="1" kern="1200">
                          <a:solidFill>
                            <a:srgbClr val="00B0F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6800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25 000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 kern="12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9.pants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 kern="12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pakalpojums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1" kern="1200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II.cet</a:t>
                      </a:r>
                      <a:r>
                        <a:rPr lang="lv-LV" sz="1100" b="1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.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lv-LV" sz="1100" b="1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2023/32 </a:t>
                      </a:r>
                      <a:r>
                        <a:rPr lang="lv-LV" sz="1100" b="1" kern="1200" dirty="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PĀRTRAUKTS</a:t>
                      </a:r>
                      <a:r>
                        <a:rPr lang="lv-LV" sz="1100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, lai precizētu pamatlīdzekļu sarakstus.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100" b="1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2023/33</a:t>
                      </a:r>
                      <a:r>
                        <a:rPr lang="lv-LV" sz="1100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lv-LV" sz="1100" b="1" kern="1200" dirty="0">
                          <a:solidFill>
                            <a:srgbClr val="FFC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PIEDĀVĀJUMU VĒRTĒŠANA</a:t>
                      </a:r>
                      <a:r>
                        <a:rPr lang="lv-LV" sz="1100" b="1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.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100" b="1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III cet.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100" b="1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2023/33 </a:t>
                      </a:r>
                      <a:r>
                        <a:rPr lang="lv-LV" sz="1100" b="1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NOSLĒGTS LĪGUMS </a:t>
                      </a:r>
                      <a:r>
                        <a:rPr lang="lv-LV" sz="1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ar SIA “</a:t>
                      </a:r>
                      <a:r>
                        <a:rPr lang="lv-LV" sz="1100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Eiroeksperts</a:t>
                      </a:r>
                      <a:r>
                        <a:rPr lang="lv-LV" sz="1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” par 6800, - EUR bez PVN.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60574361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ED015B-AC1E-DA97-1008-F7CB95439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5974" y="6454426"/>
            <a:ext cx="2743200" cy="365125"/>
          </a:xfrm>
        </p:spPr>
        <p:txBody>
          <a:bodyPr/>
          <a:lstStyle/>
          <a:p>
            <a:fld id="{F27F4D8E-CD65-4F35-8BD0-06266F968DF1}" type="slidenum">
              <a:rPr lang="lv-LV" smtClean="0"/>
              <a:t>11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2873287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C996CC-01B7-A837-2FD7-978AC76F00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59454"/>
          </a:xfrm>
        </p:spPr>
        <p:txBody>
          <a:bodyPr>
            <a:normAutofit fontScale="90000"/>
          </a:bodyPr>
          <a:lstStyle/>
          <a:p>
            <a:pPr algn="ctr"/>
            <a:r>
              <a:rPr lang="lv-LV" sz="3600" b="1" dirty="0">
                <a:solidFill>
                  <a:srgbClr val="58585B"/>
                </a:solidFill>
                <a:latin typeface="Montserrat" panose="00000500000000000000" pitchFamily="2" charset="-70"/>
              </a:rPr>
              <a:t>IEPIRKUMI III CETURKSNĪ</a:t>
            </a:r>
            <a:endParaRPr lang="lv-LV" sz="3600" b="1" dirty="0">
              <a:solidFill>
                <a:srgbClr val="595959"/>
              </a:solidFill>
              <a:latin typeface="Montserrat" panose="00000500000000000000" pitchFamily="2" charset="-70"/>
            </a:endParaRP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C8EC6FF2-3837-5744-BE19-B62D13D15DA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1424788"/>
              </p:ext>
            </p:extLst>
          </p:nvPr>
        </p:nvGraphicFramePr>
        <p:xfrm>
          <a:off x="82826" y="863028"/>
          <a:ext cx="11937723" cy="6071172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610864">
                  <a:extLst>
                    <a:ext uri="{9D8B030D-6E8A-4147-A177-3AD203B41FA5}">
                      <a16:colId xmlns:a16="http://schemas.microsoft.com/office/drawing/2014/main" val="4055029824"/>
                    </a:ext>
                  </a:extLst>
                </a:gridCol>
                <a:gridCol w="1517075">
                  <a:extLst>
                    <a:ext uri="{9D8B030D-6E8A-4147-A177-3AD203B41FA5}">
                      <a16:colId xmlns:a16="http://schemas.microsoft.com/office/drawing/2014/main" val="2140111292"/>
                    </a:ext>
                  </a:extLst>
                </a:gridCol>
                <a:gridCol w="1238491">
                  <a:extLst>
                    <a:ext uri="{9D8B030D-6E8A-4147-A177-3AD203B41FA5}">
                      <a16:colId xmlns:a16="http://schemas.microsoft.com/office/drawing/2014/main" val="1205885550"/>
                    </a:ext>
                  </a:extLst>
                </a:gridCol>
                <a:gridCol w="1342663">
                  <a:extLst>
                    <a:ext uri="{9D8B030D-6E8A-4147-A177-3AD203B41FA5}">
                      <a16:colId xmlns:a16="http://schemas.microsoft.com/office/drawing/2014/main" val="3531504803"/>
                    </a:ext>
                  </a:extLst>
                </a:gridCol>
                <a:gridCol w="1111170">
                  <a:extLst>
                    <a:ext uri="{9D8B030D-6E8A-4147-A177-3AD203B41FA5}">
                      <a16:colId xmlns:a16="http://schemas.microsoft.com/office/drawing/2014/main" val="600235530"/>
                    </a:ext>
                  </a:extLst>
                </a:gridCol>
                <a:gridCol w="879676">
                  <a:extLst>
                    <a:ext uri="{9D8B030D-6E8A-4147-A177-3AD203B41FA5}">
                      <a16:colId xmlns:a16="http://schemas.microsoft.com/office/drawing/2014/main" val="2497123531"/>
                    </a:ext>
                  </a:extLst>
                </a:gridCol>
                <a:gridCol w="856526">
                  <a:extLst>
                    <a:ext uri="{9D8B030D-6E8A-4147-A177-3AD203B41FA5}">
                      <a16:colId xmlns:a16="http://schemas.microsoft.com/office/drawing/2014/main" val="1942509599"/>
                    </a:ext>
                  </a:extLst>
                </a:gridCol>
                <a:gridCol w="4381258">
                  <a:extLst>
                    <a:ext uri="{9D8B030D-6E8A-4147-A177-3AD203B41FA5}">
                      <a16:colId xmlns:a16="http://schemas.microsoft.com/office/drawing/2014/main" val="2571352310"/>
                    </a:ext>
                  </a:extLst>
                </a:gridCol>
              </a:tblGrid>
              <a:tr h="5176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50" dirty="0" err="1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Nr.p.k</a:t>
                      </a:r>
                      <a:r>
                        <a:rPr lang="lv-LV" sz="105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.</a:t>
                      </a:r>
                      <a:endParaRPr lang="lv-LV" sz="105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5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Plānotais iepirkuma izsludināšanas termiņš</a:t>
                      </a:r>
                      <a:endParaRPr lang="lv-LV" sz="105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5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Iepirkuma nosaukums</a:t>
                      </a:r>
                      <a:endParaRPr lang="lv-LV" sz="105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5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Iepirkuma summa (EUR bez PVN)</a:t>
                      </a:r>
                      <a:endParaRPr lang="lv-LV" sz="105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5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Budžeta summa (EUR ar PVN)</a:t>
                      </a:r>
                      <a:endParaRPr lang="lv-LV" sz="105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Iepirkuma veids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5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Iepirkuma veids </a:t>
                      </a:r>
                      <a:endParaRPr lang="lv-LV" sz="105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5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 </a:t>
                      </a:r>
                      <a:endParaRPr lang="lv-LV" sz="105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extLst>
                  <a:ext uri="{0D108BD9-81ED-4DB2-BD59-A6C34878D82A}">
                    <a16:rowId xmlns:a16="http://schemas.microsoft.com/office/drawing/2014/main" val="3333207886"/>
                  </a:ext>
                </a:extLst>
              </a:tr>
              <a:tr h="172101">
                <a:tc>
                  <a:txBody>
                    <a:bodyPr/>
                    <a:lstStyle/>
                    <a:p>
                      <a:pPr algn="ctr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  <a:t>5.</a:t>
                      </a:r>
                      <a:br>
                        <a:rPr lang="lv-LV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</a:br>
                      <a:endParaRPr lang="lv-LV" sz="1000" b="1" i="0" u="none" strike="noStrike" dirty="0">
                        <a:solidFill>
                          <a:schemeClr val="bg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marts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lv-LV" sz="1100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(2023/16)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100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Jūnijs (2023/34)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Transportlīdzekļu apkope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 kern="12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40 000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100" kern="12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40 000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 kern="12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48 400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 kern="12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9.pants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 kern="12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pakalpojums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100" b="1" kern="12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I.cet.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 fontAlgn="t"/>
                      <a:r>
                        <a:rPr lang="lv-LV" sz="1100" b="1" kern="12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2023/16 </a:t>
                      </a:r>
                      <a:r>
                        <a:rPr lang="lv-LV" sz="1100" b="1" kern="120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IZBEIGTS, </a:t>
                      </a:r>
                      <a:r>
                        <a:rPr lang="lv-LV" sz="1100" kern="12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, jo diviem pretendentiem ir nodokļu parādi, savukārt trešais iesniedza piedāvājumu, kuru parakstīja persona, kurai nav paraksttiesību.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 fontAlgn="t"/>
                      <a:r>
                        <a:rPr lang="lv-LV" sz="1100" b="1" kern="12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II.cet. 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100" b="1" kern="12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2023/34 </a:t>
                      </a:r>
                      <a:r>
                        <a:rPr lang="lv-LV" sz="1100" b="1" kern="1200">
                          <a:solidFill>
                            <a:srgbClr val="FFC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PIEDĀVĀJUMU VĒRTĒŠANA.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100" b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III cet.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100" b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2023/34 </a:t>
                      </a:r>
                      <a:r>
                        <a:rPr lang="lv-LV" sz="1100" b="1">
                          <a:solidFill>
                            <a:srgbClr val="00B05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NOSLĒGTS LĪGUMS </a:t>
                      </a:r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ar SIA “BBS Autocentrs” par 40 000,- EUR bez PVN.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100" b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 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48208131"/>
                  </a:ext>
                </a:extLst>
              </a:tr>
              <a:tr h="172101">
                <a:tc>
                  <a:txBody>
                    <a:bodyPr/>
                    <a:lstStyle/>
                    <a:p>
                      <a:pPr algn="ctr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  <a:t>6.</a:t>
                      </a:r>
                      <a:br>
                        <a:rPr lang="lv-LV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</a:br>
                      <a:endParaRPr lang="lv-LV" sz="1000" b="1" i="0" u="none" strike="noStrike" dirty="0">
                        <a:solidFill>
                          <a:schemeClr val="bg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 strike="sng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Marts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Jūnijs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(2023/35)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Komunālās tehnikas iegāde 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107 439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130 002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 b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apspriede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AK LV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piegāde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 b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III cet.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100" b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LĒMUMS PIEŅEMTS. </a:t>
                      </a:r>
                      <a:r>
                        <a:rPr lang="lv-LV" sz="1100" b="1">
                          <a:solidFill>
                            <a:srgbClr val="00B05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LĪGUMA PARAKSTĪŠANAS STADIJA</a:t>
                      </a:r>
                      <a:r>
                        <a:rPr lang="lv-LV" sz="1100" b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.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46910257"/>
                  </a:ext>
                </a:extLst>
              </a:tr>
              <a:tr h="172101">
                <a:tc>
                  <a:txBody>
                    <a:bodyPr/>
                    <a:lstStyle/>
                    <a:p>
                      <a:pPr algn="ctr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  <a:t>7.</a:t>
                      </a:r>
                      <a:br>
                        <a:rPr lang="lv-LV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</a:br>
                      <a:endParaRPr lang="lv-LV" sz="1000" b="1" i="0" u="none" strike="noStrike" dirty="0">
                        <a:solidFill>
                          <a:schemeClr val="bg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 strike="sng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Marts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100" strike="sng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Aprīlis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Jūlijs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(2023/36)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LED gaismekļu piegāde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451 876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546 771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 b="1" strike="sng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apspriede (?)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AK ES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pakalpojums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 b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III cet.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11.08.2023. Saņemta sūdzība IUB. 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05.09.2023.IUB pieņēma lēmumu par labu CKS.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08.09.2023.Saņemta atkārtota sūdzība. Lēmums IUB vēl nav pieņemts.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Piedāvājumu iesniegšanas termiņš – 13.10.2023.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00619572"/>
                  </a:ext>
                </a:extLst>
              </a:tr>
              <a:tr h="172101">
                <a:tc>
                  <a:txBody>
                    <a:bodyPr/>
                    <a:lstStyle/>
                    <a:p>
                      <a:pPr algn="ctr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  <a:t>8.</a:t>
                      </a:r>
                      <a:br>
                        <a:rPr lang="lv-LV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</a:br>
                      <a:endParaRPr lang="lv-LV" sz="1000" b="1" i="0" u="none" strike="noStrike" dirty="0">
                        <a:solidFill>
                          <a:schemeClr val="bg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Jūlijs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10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(2023/37)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Frēzētā (reciklēta) asfalta piegāde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27 650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10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27 650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35 000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 b="1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9.pants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 dirty="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piegāde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Netika iekļauts plānā cilvēcisku apstākļu dēļ.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100" b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III cet.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100" b="1">
                          <a:solidFill>
                            <a:srgbClr val="00B05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LĪGUMS NOSLĒGTS</a:t>
                      </a:r>
                      <a:r>
                        <a:rPr lang="lv-LV" sz="110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ar SIA”Minerālie materiāli” (vienības cena – 37,37 EUR bez PVN)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2240526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  <a:t>9.</a:t>
                      </a:r>
                      <a:br>
                        <a:rPr lang="lv-LV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</a:br>
                      <a:endParaRPr lang="lv-LV" sz="1000" b="1" i="0" u="none" strike="noStrike" dirty="0">
                        <a:solidFill>
                          <a:schemeClr val="bg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Jūlijs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(2023/38)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10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 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Atpūtas ielas asfaltbetona seguma atjaunošana un pārbūve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63 115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10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86 921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80 000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9.pants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būvdarbi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 b="1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III cet.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100" b="1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LĪGUMS NOSLĒGTS </a:t>
                      </a:r>
                      <a:r>
                        <a:rPr lang="lv-LV" sz="1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ar SIA “AL Ceļu Būve” par</a:t>
                      </a:r>
                      <a:r>
                        <a:rPr lang="lv-LV" sz="1100" b="1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lv-LV" sz="1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86921,49 EUR bez PVN. Papildus finansējums saskaņā ar Ādažu novada pašvaldības 28.009.2023. lēmumu Nr.389.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621139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  <a:t>10.</a:t>
                      </a:r>
                      <a:br>
                        <a:rPr lang="lv-LV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</a:br>
                      <a:endParaRPr lang="lv-LV" sz="1000" b="1" i="0" u="none" strike="noStrike" dirty="0">
                        <a:solidFill>
                          <a:schemeClr val="bg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Jūlijs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(2023/39)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Liepu alejas asfaltbetona seguma atjaunošana un pārbūve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148 760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180 000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9.pants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būvdarbi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lv-LV" sz="1100" dirty="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Netika iekļauts plānā, jo nebija paredzēts ņemt aizņēmumu.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100" b="1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III cet.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100" b="1" dirty="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IZBEIGTS</a:t>
                      </a:r>
                      <a:r>
                        <a:rPr lang="lv-LV" sz="1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, jo vienīgais piedāvājums pārsniedz PIL 9.panta līgumcenu sliekšņus.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60574361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ED015B-AC1E-DA97-1008-F7CB95439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5974" y="6454426"/>
            <a:ext cx="2743200" cy="365125"/>
          </a:xfrm>
        </p:spPr>
        <p:txBody>
          <a:bodyPr/>
          <a:lstStyle/>
          <a:p>
            <a:fld id="{F27F4D8E-CD65-4F35-8BD0-06266F968DF1}" type="slidenum">
              <a:rPr lang="lv-LV" smtClean="0"/>
              <a:t>12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4682208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C996CC-01B7-A837-2FD7-978AC76F00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59454"/>
          </a:xfrm>
        </p:spPr>
        <p:txBody>
          <a:bodyPr>
            <a:normAutofit fontScale="90000"/>
          </a:bodyPr>
          <a:lstStyle/>
          <a:p>
            <a:pPr algn="ctr"/>
            <a:r>
              <a:rPr lang="lv-LV" sz="3600" b="1" dirty="0">
                <a:solidFill>
                  <a:srgbClr val="58585B"/>
                </a:solidFill>
                <a:latin typeface="Montserrat" panose="00000500000000000000" pitchFamily="2" charset="-70"/>
              </a:rPr>
              <a:t>IEPIRKUMI III CETURKSNĪ</a:t>
            </a:r>
            <a:endParaRPr lang="lv-LV" sz="3600" b="1" dirty="0">
              <a:solidFill>
                <a:srgbClr val="595959"/>
              </a:solidFill>
              <a:latin typeface="Montserrat" panose="00000500000000000000" pitchFamily="2" charset="-70"/>
            </a:endParaRP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C8EC6FF2-3837-5744-BE19-B62D13D15DA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7130183"/>
              </p:ext>
            </p:extLst>
          </p:nvPr>
        </p:nvGraphicFramePr>
        <p:xfrm>
          <a:off x="82826" y="963938"/>
          <a:ext cx="11937723" cy="5812092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610864">
                  <a:extLst>
                    <a:ext uri="{9D8B030D-6E8A-4147-A177-3AD203B41FA5}">
                      <a16:colId xmlns:a16="http://schemas.microsoft.com/office/drawing/2014/main" val="4055029824"/>
                    </a:ext>
                  </a:extLst>
                </a:gridCol>
                <a:gridCol w="1544685">
                  <a:extLst>
                    <a:ext uri="{9D8B030D-6E8A-4147-A177-3AD203B41FA5}">
                      <a16:colId xmlns:a16="http://schemas.microsoft.com/office/drawing/2014/main" val="2140111292"/>
                    </a:ext>
                  </a:extLst>
                </a:gridCol>
                <a:gridCol w="2562225">
                  <a:extLst>
                    <a:ext uri="{9D8B030D-6E8A-4147-A177-3AD203B41FA5}">
                      <a16:colId xmlns:a16="http://schemas.microsoft.com/office/drawing/2014/main" val="1205885550"/>
                    </a:ext>
                  </a:extLst>
                </a:gridCol>
                <a:gridCol w="981075">
                  <a:extLst>
                    <a:ext uri="{9D8B030D-6E8A-4147-A177-3AD203B41FA5}">
                      <a16:colId xmlns:a16="http://schemas.microsoft.com/office/drawing/2014/main" val="3531504803"/>
                    </a:ext>
                  </a:extLst>
                </a:gridCol>
                <a:gridCol w="1085850">
                  <a:extLst>
                    <a:ext uri="{9D8B030D-6E8A-4147-A177-3AD203B41FA5}">
                      <a16:colId xmlns:a16="http://schemas.microsoft.com/office/drawing/2014/main" val="600235530"/>
                    </a:ext>
                  </a:extLst>
                </a:gridCol>
                <a:gridCol w="857250">
                  <a:extLst>
                    <a:ext uri="{9D8B030D-6E8A-4147-A177-3AD203B41FA5}">
                      <a16:colId xmlns:a16="http://schemas.microsoft.com/office/drawing/2014/main" val="2497123531"/>
                    </a:ext>
                  </a:extLst>
                </a:gridCol>
                <a:gridCol w="909939">
                  <a:extLst>
                    <a:ext uri="{9D8B030D-6E8A-4147-A177-3AD203B41FA5}">
                      <a16:colId xmlns:a16="http://schemas.microsoft.com/office/drawing/2014/main" val="1942509599"/>
                    </a:ext>
                  </a:extLst>
                </a:gridCol>
                <a:gridCol w="3385835">
                  <a:extLst>
                    <a:ext uri="{9D8B030D-6E8A-4147-A177-3AD203B41FA5}">
                      <a16:colId xmlns:a16="http://schemas.microsoft.com/office/drawing/2014/main" val="2571352310"/>
                    </a:ext>
                  </a:extLst>
                </a:gridCol>
              </a:tblGrid>
              <a:tr h="5176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50" dirty="0" err="1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Nr.p.k</a:t>
                      </a:r>
                      <a:r>
                        <a:rPr lang="lv-LV" sz="105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.</a:t>
                      </a:r>
                      <a:endParaRPr lang="lv-LV" sz="105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5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Plānotais iepirkuma izsludināšanas termiņš</a:t>
                      </a:r>
                      <a:endParaRPr lang="lv-LV" sz="105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5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Iepirkuma nosaukums</a:t>
                      </a:r>
                      <a:endParaRPr lang="lv-LV" sz="105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Iepirkuma summa (EUR bez PVN)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5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Budžeta summa (EUR ar PVN)</a:t>
                      </a:r>
                      <a:endParaRPr lang="lv-LV" sz="105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Iepirkuma veids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5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Iepirkuma veids </a:t>
                      </a:r>
                      <a:endParaRPr lang="lv-LV" sz="105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5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 </a:t>
                      </a:r>
                      <a:endParaRPr lang="lv-LV" sz="105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extLst>
                  <a:ext uri="{0D108BD9-81ED-4DB2-BD59-A6C34878D82A}">
                    <a16:rowId xmlns:a16="http://schemas.microsoft.com/office/drawing/2014/main" val="3333207886"/>
                  </a:ext>
                </a:extLst>
              </a:tr>
              <a:tr h="172101">
                <a:tc>
                  <a:txBody>
                    <a:bodyPr/>
                    <a:lstStyle/>
                    <a:p>
                      <a:pPr algn="ctr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  <a:t>11.</a:t>
                      </a:r>
                      <a:br>
                        <a:rPr lang="lv-LV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</a:br>
                      <a:endParaRPr lang="lv-LV" sz="1000" b="1" i="0" u="none" strike="noStrike" dirty="0">
                        <a:solidFill>
                          <a:schemeClr val="bg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 strike="sng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Marts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100" strike="sng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Aprīlis/maijs 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Augusts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(2023/40)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Kalngales NAI pārbūve I.kārta būvuzraudzība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37 190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45 000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9.pants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pakalpojums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 b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III cet.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100" b="1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PĀRTRAUKTS</a:t>
                      </a:r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, jo būvdarbi netiks veikti.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48208131"/>
                  </a:ext>
                </a:extLst>
              </a:tr>
              <a:tr h="172101">
                <a:tc>
                  <a:txBody>
                    <a:bodyPr/>
                    <a:lstStyle/>
                    <a:p>
                      <a:pPr algn="ctr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  <a:t>12.</a:t>
                      </a: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 strike="sng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Jūlijs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Augusts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(2023/41)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Kurināmo granulu piegāde PII “Piejūra”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max 19 249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100" b="1">
                          <a:solidFill>
                            <a:srgbClr val="00B0F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9275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max 23 291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9.pants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piegāde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 b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III cet.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100" b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lv-LV" sz="1100" b="1">
                          <a:solidFill>
                            <a:srgbClr val="00B05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LĪGUMS NOSLĒGTS</a:t>
                      </a:r>
                      <a:r>
                        <a:rPr lang="lv-LV" sz="110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ar SIA “AKVARIUS” (vienības cena 265 EUR bez PVN)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73816982"/>
                  </a:ext>
                </a:extLst>
              </a:tr>
              <a:tr h="172101">
                <a:tc>
                  <a:txBody>
                    <a:bodyPr/>
                    <a:lstStyle/>
                    <a:p>
                      <a:pPr algn="ctr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  <a:t>13.</a:t>
                      </a: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Augusts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(2023/42)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Divu dzīvokļu atjaunošanas būvdarbi </a:t>
                      </a:r>
                      <a:r>
                        <a:rPr lang="lv-LV" sz="1100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Kadagā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29 752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100" dirty="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37 571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36 000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9.pants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būvdarbi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lv-LV" sz="110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Netika iekļauts plānā, jo saskaņā ar 25.05.2023. Ādažu novada pašvaldības domes sēdes lēmumu piešķirts finansējums darbu izpildei.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100" b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III cet.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100" b="1">
                          <a:solidFill>
                            <a:srgbClr val="00B05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LĪGUMS NOSLĒGTS</a:t>
                      </a:r>
                      <a:r>
                        <a:rPr lang="lv-LV" sz="110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ar SIA “Universbūve” par </a:t>
                      </a:r>
                      <a:r>
                        <a:rPr lang="lv-LV" sz="1100"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</a:rPr>
                        <a:t>37 571,05 EUR bez PVN. (Papildus finansējums skatīt domes 28.09.2023. protokollēmumu)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73328507"/>
                  </a:ext>
                </a:extLst>
              </a:tr>
              <a:tr h="172101">
                <a:tc>
                  <a:txBody>
                    <a:bodyPr/>
                    <a:lstStyle/>
                    <a:p>
                      <a:pPr algn="ctr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  <a:t>14.</a:t>
                      </a: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 strike="sng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Aprīlis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Augusts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(2023/43)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10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 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 dirty="0"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Kravas pašizgāzēja noma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24 793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10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41 999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30 000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9.pants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pakalpojums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 b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III cet.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100" b="1">
                          <a:solidFill>
                            <a:srgbClr val="00B05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LĪGUMS NOSLĒGTS</a:t>
                      </a:r>
                      <a:r>
                        <a:rPr lang="lv-LV" sz="110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ar SIA “VISA 9” par 41 999 EUR bez PVN (uz 2 gadiem).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20800377"/>
                  </a:ext>
                </a:extLst>
              </a:tr>
              <a:tr h="172101">
                <a:tc>
                  <a:txBody>
                    <a:bodyPr/>
                    <a:lstStyle/>
                    <a:p>
                      <a:pPr algn="ctr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  <a:t>15.</a:t>
                      </a: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 strike="sng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Marts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100" strike="sng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Aprīlis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Augusts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(2023/44)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Lietus kanalizācijas uzturēšana Ādažos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20 661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100" dirty="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41 999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25 000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9.pants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pakalpojums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 b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III cet.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100" b="1">
                          <a:solidFill>
                            <a:srgbClr val="00B05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LĪGUMS NOSLĒGTS</a:t>
                      </a:r>
                      <a:r>
                        <a:rPr lang="lv-LV" sz="1100" b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ar SIA “Ūdensnesējs serviss” par 41 999 EUR bez PVN (uz 2 gadiem).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91485752"/>
                  </a:ext>
                </a:extLst>
              </a:tr>
              <a:tr h="172101">
                <a:tc>
                  <a:txBody>
                    <a:bodyPr/>
                    <a:lstStyle/>
                    <a:p>
                      <a:pPr algn="ctr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  <a:t>16.</a:t>
                      </a:r>
                      <a:br>
                        <a:rPr lang="lv-LV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</a:br>
                      <a:endParaRPr lang="lv-LV" sz="1000" b="1" i="0" u="none" strike="noStrike" dirty="0">
                        <a:solidFill>
                          <a:schemeClr val="bg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 strike="sng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Maijs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Augusts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(2023/45)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Darba apģērba un individuālo aizsarglīdzekļu iegāde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līdz 41 999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Nav zināms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9.pants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piegāde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100" b="1" kern="1200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II.cet</a:t>
                      </a:r>
                      <a:r>
                        <a:rPr lang="lv-LV" sz="1100" b="1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. 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100" b="1" kern="1200" dirty="0">
                          <a:solidFill>
                            <a:srgbClr val="FFC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PIEDĀVĀJUMU VĒRTĒŠANA.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46910257"/>
                  </a:ext>
                </a:extLst>
              </a:tr>
              <a:tr h="172101">
                <a:tc>
                  <a:txBody>
                    <a:bodyPr/>
                    <a:lstStyle/>
                    <a:p>
                      <a:pPr algn="ctr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  <a:t>17.</a:t>
                      </a:r>
                      <a:br>
                        <a:rPr lang="lv-LV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</a:br>
                      <a:endParaRPr lang="lv-LV" sz="1000" b="1" i="0" u="none" strike="noStrike" dirty="0">
                        <a:solidFill>
                          <a:schemeClr val="bg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 strike="sng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Aprīlis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Septembris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(2023/46)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Kempinga “Artibuss” 22 ēku demontāža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41 322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50 000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9.pants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būvdarbi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100" b="1" kern="1200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II.cet</a:t>
                      </a:r>
                      <a:r>
                        <a:rPr lang="lv-LV" sz="1100" b="1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. 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100" b="1" kern="1200" dirty="0">
                          <a:solidFill>
                            <a:srgbClr val="FFC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PIEDĀVĀJUMU VĒRTĒŠANA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00619572"/>
                  </a:ext>
                </a:extLst>
              </a:tr>
              <a:tr h="172101">
                <a:tc>
                  <a:txBody>
                    <a:bodyPr/>
                    <a:lstStyle/>
                    <a:p>
                      <a:pPr algn="ctr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  <a:t>18.</a:t>
                      </a:r>
                      <a:br>
                        <a:rPr lang="lv-LV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</a:br>
                      <a:endParaRPr lang="lv-LV" sz="1000" b="1" i="0" u="none" strike="noStrike" dirty="0">
                        <a:solidFill>
                          <a:schemeClr val="bg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 strike="sng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Augusts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Septembris (2023/47)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Jūras ielas gājēju pārejas ar ātrumvalni izbūve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41 322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50 000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9.pants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būvdarbi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 b="1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III cet.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100" b="1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LĒMUMS PIEŅEMTS. </a:t>
                      </a:r>
                      <a:r>
                        <a:rPr lang="lv-LV" sz="1100" b="1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LĪGUMA PARAKSTĪŠANAS STADIJA</a:t>
                      </a:r>
                      <a:r>
                        <a:rPr lang="lv-LV" sz="1100" b="1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.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22405265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ED015B-AC1E-DA97-1008-F7CB95439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5974" y="6454426"/>
            <a:ext cx="2743200" cy="365125"/>
          </a:xfrm>
        </p:spPr>
        <p:txBody>
          <a:bodyPr/>
          <a:lstStyle/>
          <a:p>
            <a:fld id="{F27F4D8E-CD65-4F35-8BD0-06266F968DF1}" type="slidenum">
              <a:rPr lang="lv-LV" smtClean="0"/>
              <a:t>13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1718287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EE78BE-C11D-D986-9FB0-DF850FCD8F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lv-LV" sz="3600" b="1" dirty="0">
                <a:solidFill>
                  <a:srgbClr val="595959"/>
                </a:solidFill>
                <a:latin typeface="Montserrat" panose="00000500000000000000" pitchFamily="2" charset="-70"/>
              </a:rPr>
              <a:t>CENU APTAUJAS </a:t>
            </a:r>
            <a:r>
              <a:rPr lang="lv-LV" sz="3600" b="1" dirty="0">
                <a:solidFill>
                  <a:srgbClr val="58585B"/>
                </a:solidFill>
                <a:latin typeface="Montserrat" panose="00000500000000000000" pitchFamily="2" charset="-70"/>
              </a:rPr>
              <a:t>III CETURKSNĪ</a:t>
            </a:r>
            <a:endParaRPr lang="lv-LV" sz="3600" b="1" dirty="0">
              <a:solidFill>
                <a:srgbClr val="595959"/>
              </a:solidFill>
              <a:latin typeface="Montserrat" panose="00000500000000000000" pitchFamily="2" charset="-7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1FD2B9-074B-6655-999B-72E8D2A8F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565900"/>
            <a:ext cx="2743200" cy="365125"/>
          </a:xfrm>
        </p:spPr>
        <p:txBody>
          <a:bodyPr/>
          <a:lstStyle/>
          <a:p>
            <a:fld id="{F27F4D8E-CD65-4F35-8BD0-06266F968DF1}" type="slidenum">
              <a:rPr lang="lv-LV" smtClean="0"/>
              <a:t>14</a:t>
            </a:fld>
            <a:endParaRPr lang="lv-LV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C77E801-B157-B2AD-BA89-1001C322F94D}"/>
              </a:ext>
            </a:extLst>
          </p:cNvPr>
          <p:cNvSpPr txBox="1"/>
          <p:nvPr/>
        </p:nvSpPr>
        <p:spPr>
          <a:xfrm>
            <a:off x="714375" y="1501519"/>
            <a:ext cx="10639425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</a:pPr>
            <a:r>
              <a:rPr lang="lv-LV" sz="1400" dirty="0">
                <a:latin typeface="Montserrat" panose="00000500000000000000" pitchFamily="2" charset="-70"/>
              </a:rPr>
              <a:t>Kopumā otrajā ceturksnī izsludinātas 8 cenu aptaujas. Aktuālā informācija uz 17.10.2023:</a:t>
            </a:r>
          </a:p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lv-LV" sz="1400" dirty="0">
                <a:latin typeface="Montserrat" panose="00000500000000000000" pitchFamily="2" charset="-70"/>
              </a:rPr>
              <a:t>Līgumi noslēgti 1 cenu aptaujās (</a:t>
            </a:r>
            <a:r>
              <a:rPr lang="lv-LV" sz="1400" i="1" dirty="0">
                <a:latin typeface="Montserrat" panose="00000500000000000000" pitchFamily="2" charset="-70"/>
              </a:rPr>
              <a:t>par pieturvietu remontu un Gaujas iela 33A telpu remontu);</a:t>
            </a:r>
          </a:p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lv-LV" sz="1400" dirty="0">
                <a:latin typeface="Montserrat" panose="00000500000000000000" pitchFamily="2" charset="-70"/>
              </a:rPr>
              <a:t>Cenu aptauja notiek </a:t>
            </a:r>
            <a:r>
              <a:rPr lang="lv-LV" sz="1400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-70"/>
              </a:rPr>
              <a:t>Caurtekas pārbūve </a:t>
            </a:r>
            <a:r>
              <a:rPr lang="lv-LV" sz="1400" b="0" i="0" u="none" strike="noStrike" dirty="0" err="1">
                <a:solidFill>
                  <a:srgbClr val="000000"/>
                </a:solidFill>
                <a:effectLst/>
                <a:latin typeface="Montserrat" panose="00000500000000000000" pitchFamily="2" charset="-70"/>
              </a:rPr>
              <a:t>Lielstapriņu</a:t>
            </a:r>
            <a:r>
              <a:rPr lang="lv-LV" sz="1400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-70"/>
              </a:rPr>
              <a:t> un </a:t>
            </a:r>
            <a:r>
              <a:rPr lang="lv-LV" sz="1400" b="0" i="0" u="none" strike="noStrike" dirty="0" err="1">
                <a:solidFill>
                  <a:srgbClr val="000000"/>
                </a:solidFill>
                <a:effectLst/>
                <a:latin typeface="Montserrat" panose="00000500000000000000" pitchFamily="2" charset="-70"/>
              </a:rPr>
              <a:t>Mazstapriņu</a:t>
            </a:r>
            <a:r>
              <a:rPr lang="lv-LV" sz="1400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-70"/>
              </a:rPr>
              <a:t> ielas krustojumā, </a:t>
            </a:r>
            <a:r>
              <a:rPr lang="lv-LV" sz="1400" b="0" i="0" u="none" strike="noStrike" dirty="0" err="1">
                <a:solidFill>
                  <a:srgbClr val="000000"/>
                </a:solidFill>
                <a:effectLst/>
                <a:latin typeface="Montserrat" panose="00000500000000000000" pitchFamily="2" charset="-70"/>
              </a:rPr>
              <a:t>Stapriņos</a:t>
            </a:r>
            <a:r>
              <a:rPr lang="lv-LV" sz="1400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-70"/>
              </a:rPr>
              <a:t> un caurtekas pārbūve Medus un Pureņu ielas krustojumā, </a:t>
            </a:r>
            <a:r>
              <a:rPr lang="lv-LV" sz="1400" b="0" i="0" u="none" strike="noStrike" dirty="0" err="1">
                <a:solidFill>
                  <a:srgbClr val="000000"/>
                </a:solidFill>
                <a:effectLst/>
                <a:latin typeface="Montserrat" panose="00000500000000000000" pitchFamily="2" charset="-70"/>
              </a:rPr>
              <a:t>Garupe</a:t>
            </a:r>
            <a:r>
              <a:rPr lang="lv-LV" sz="1400" dirty="0">
                <a:solidFill>
                  <a:srgbClr val="000000"/>
                </a:solidFill>
                <a:latin typeface="Montserrat" panose="00000500000000000000" pitchFamily="2" charset="-70"/>
              </a:rPr>
              <a:t> un par </a:t>
            </a:r>
            <a:r>
              <a:rPr lang="lv-LV" sz="1400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-70"/>
              </a:rPr>
              <a:t>Asfaltbetona un būvgružu drupināšana</a:t>
            </a:r>
          </a:p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lv-LV" sz="1400" dirty="0">
                <a:solidFill>
                  <a:srgbClr val="000000"/>
                </a:solidFill>
                <a:latin typeface="Montserrat" panose="00000500000000000000" pitchFamily="2" charset="-70"/>
              </a:rPr>
              <a:t>Atlikta cenu aptauja par j</a:t>
            </a:r>
            <a:r>
              <a:rPr lang="lv-LV" sz="1400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-70"/>
              </a:rPr>
              <a:t>aunas membrānas ieklāšanu peldbaseinā un ielu apgaismojuma remontiem.</a:t>
            </a:r>
            <a:endParaRPr lang="lv-LV" sz="1400" dirty="0">
              <a:effectLst/>
              <a:latin typeface="Montserrat" panose="00000500000000000000" pitchFamily="2" charset="-70"/>
            </a:endParaRPr>
          </a:p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endParaRPr lang="lv-LV" sz="1400" b="0" i="0" u="none" strike="noStrike" dirty="0">
              <a:solidFill>
                <a:srgbClr val="000000"/>
              </a:solidFill>
              <a:effectLst/>
              <a:latin typeface="Montserrat" panose="00000500000000000000" pitchFamily="2" charset="-70"/>
            </a:endParaRPr>
          </a:p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endParaRPr lang="lv-LV" sz="1400" dirty="0">
              <a:effectLst/>
              <a:latin typeface="Montserrat" panose="00000500000000000000" pitchFamily="2" charset="-70"/>
            </a:endParaRPr>
          </a:p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endParaRPr lang="lv-LV" sz="1400" dirty="0">
              <a:latin typeface="Montserrat" panose="00000500000000000000" pitchFamily="2" charset="-70"/>
            </a:endParaRPr>
          </a:p>
        </p:txBody>
      </p:sp>
      <p:graphicFrame>
        <p:nvGraphicFramePr>
          <p:cNvPr id="12" name="Content Placeholder 4">
            <a:extLst>
              <a:ext uri="{FF2B5EF4-FFF2-40B4-BE49-F238E27FC236}">
                <a16:creationId xmlns:a16="http://schemas.microsoft.com/office/drawing/2014/main" id="{C754F751-6D57-FB81-5C2B-AFD12A3D362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74880684"/>
              </p:ext>
            </p:extLst>
          </p:nvPr>
        </p:nvGraphicFramePr>
        <p:xfrm>
          <a:off x="290512" y="2936176"/>
          <a:ext cx="11610975" cy="3812286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518848">
                  <a:extLst>
                    <a:ext uri="{9D8B030D-6E8A-4147-A177-3AD203B41FA5}">
                      <a16:colId xmlns:a16="http://schemas.microsoft.com/office/drawing/2014/main" val="3488154158"/>
                    </a:ext>
                  </a:extLst>
                </a:gridCol>
                <a:gridCol w="1341232">
                  <a:extLst>
                    <a:ext uri="{9D8B030D-6E8A-4147-A177-3AD203B41FA5}">
                      <a16:colId xmlns:a16="http://schemas.microsoft.com/office/drawing/2014/main" val="3357810527"/>
                    </a:ext>
                  </a:extLst>
                </a:gridCol>
                <a:gridCol w="2415228">
                  <a:extLst>
                    <a:ext uri="{9D8B030D-6E8A-4147-A177-3AD203B41FA5}">
                      <a16:colId xmlns:a16="http://schemas.microsoft.com/office/drawing/2014/main" val="3465652962"/>
                    </a:ext>
                  </a:extLst>
                </a:gridCol>
                <a:gridCol w="935839">
                  <a:extLst>
                    <a:ext uri="{9D8B030D-6E8A-4147-A177-3AD203B41FA5}">
                      <a16:colId xmlns:a16="http://schemas.microsoft.com/office/drawing/2014/main" val="2760905290"/>
                    </a:ext>
                  </a:extLst>
                </a:gridCol>
                <a:gridCol w="866883">
                  <a:extLst>
                    <a:ext uri="{9D8B030D-6E8A-4147-A177-3AD203B41FA5}">
                      <a16:colId xmlns:a16="http://schemas.microsoft.com/office/drawing/2014/main" val="1427762328"/>
                    </a:ext>
                  </a:extLst>
                </a:gridCol>
                <a:gridCol w="1073753">
                  <a:extLst>
                    <a:ext uri="{9D8B030D-6E8A-4147-A177-3AD203B41FA5}">
                      <a16:colId xmlns:a16="http://schemas.microsoft.com/office/drawing/2014/main" val="3790705168"/>
                    </a:ext>
                  </a:extLst>
                </a:gridCol>
                <a:gridCol w="1290473">
                  <a:extLst>
                    <a:ext uri="{9D8B030D-6E8A-4147-A177-3AD203B41FA5}">
                      <a16:colId xmlns:a16="http://schemas.microsoft.com/office/drawing/2014/main" val="59433800"/>
                    </a:ext>
                  </a:extLst>
                </a:gridCol>
                <a:gridCol w="3168719">
                  <a:extLst>
                    <a:ext uri="{9D8B030D-6E8A-4147-A177-3AD203B41FA5}">
                      <a16:colId xmlns:a16="http://schemas.microsoft.com/office/drawing/2014/main" val="330227797"/>
                    </a:ext>
                  </a:extLst>
                </a:gridCol>
              </a:tblGrid>
              <a:tr h="5661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10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Nr. p.k.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507" marR="3450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10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Plānotais cenu aptaujas izsludināšanas termiņš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507" marR="3450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10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Cenu aptaujas nosaukums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507" marR="3450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10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Summa (EUR bez PVN)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507" marR="3450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10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Budžeta summa (EUR ar PVN)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507" marR="3450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10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Iepirkuma veids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507" marR="3450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10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Iepirkuma veids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507" marR="3450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10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 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507" marR="34507" marT="0" marB="0" anchor="ctr"/>
                </a:tc>
                <a:extLst>
                  <a:ext uri="{0D108BD9-81ED-4DB2-BD59-A6C34878D82A}">
                    <a16:rowId xmlns:a16="http://schemas.microsoft.com/office/drawing/2014/main" val="3564260173"/>
                  </a:ext>
                </a:extLst>
              </a:tr>
              <a:tr h="566166">
                <a:tc>
                  <a:txBody>
                    <a:bodyPr/>
                    <a:lstStyle/>
                    <a:p>
                      <a:pPr algn="ctr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  <a:t>1.</a:t>
                      </a:r>
                      <a:br>
                        <a:rPr lang="lv-LV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</a:br>
                      <a:endParaRPr lang="lv-LV" sz="1100" b="1" i="0" u="none" strike="noStrike" dirty="0">
                        <a:solidFill>
                          <a:schemeClr val="bg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-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Dzirnupes iela (satiksmes organizācijas izmaiņas)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8264</a:t>
                      </a:r>
                      <a:endParaRPr lang="lv-LV" sz="11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10 000</a:t>
                      </a:r>
                      <a:endParaRPr lang="lv-LV" sz="11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Cenu aptauja</a:t>
                      </a:r>
                      <a:endParaRPr lang="lv-LV" sz="11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pakalpojums</a:t>
                      </a:r>
                      <a:endParaRPr lang="lv-LV" sz="11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fontAlgn="ctr"/>
                      <a:br>
                        <a:rPr lang="lv-LV" sz="1100" dirty="0">
                          <a:effectLst/>
                          <a:latin typeface="Montserrat" panose="00000500000000000000" pitchFamily="2" charset="-70"/>
                        </a:rPr>
                      </a:br>
                      <a:endParaRPr lang="lv-LV" sz="110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val="317531858"/>
                  </a:ext>
                </a:extLst>
              </a:tr>
              <a:tr h="566166">
                <a:tc>
                  <a:txBody>
                    <a:bodyPr/>
                    <a:lstStyle/>
                    <a:p>
                      <a:pPr algn="ctr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  <a:t>2.</a:t>
                      </a: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Aprīlis</a:t>
                      </a: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Maijs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Pieturvietu remonts </a:t>
                      </a:r>
                      <a:endParaRPr lang="lv-LV" sz="11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3690</a:t>
                      </a:r>
                      <a:endParaRPr lang="lv-LV" sz="11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4465</a:t>
                      </a:r>
                      <a:endParaRPr lang="lv-LV" sz="11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Cenu aptauja</a:t>
                      </a:r>
                      <a:endParaRPr lang="lv-LV" sz="11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būvdarbi</a:t>
                      </a:r>
                      <a:endParaRPr lang="lv-LV" sz="11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1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II cet.</a:t>
                      </a:r>
                      <a:endParaRPr lang="lv-LV" sz="1100">
                        <a:effectLst/>
                        <a:latin typeface="Montserrat" panose="00000500000000000000" pitchFamily="2" charset="-70"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100" b="1" i="0" u="none" strike="noStrike">
                          <a:solidFill>
                            <a:srgbClr val="00B050"/>
                          </a:solidFill>
                          <a:effectLst/>
                          <a:latin typeface="Montserrat" panose="00000500000000000000" pitchFamily="2" charset="-70"/>
                        </a:rPr>
                        <a:t>NOSLĒGTS LĪGUMS </a:t>
                      </a:r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ar SIA “DIG” par 4412, - EUR bez PVN.</a:t>
                      </a:r>
                      <a:endParaRPr lang="lv-LV" sz="11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val="126039047"/>
                  </a:ext>
                </a:extLst>
              </a:tr>
              <a:tr h="566166">
                <a:tc>
                  <a:txBody>
                    <a:bodyPr/>
                    <a:lstStyle/>
                    <a:p>
                      <a:pPr algn="ctr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  <a:t>3.</a:t>
                      </a:r>
                      <a:br>
                        <a:rPr lang="lv-LV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</a:br>
                      <a:endParaRPr lang="lv-LV" sz="1100" b="1" i="0" u="none" strike="noStrike" dirty="0">
                        <a:solidFill>
                          <a:schemeClr val="bg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Aprīlis</a:t>
                      </a: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jūlijs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Jaunas membrānas ieklāšana peldbaseinā</a:t>
                      </a:r>
                      <a:endParaRPr lang="lv-LV" sz="11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6198</a:t>
                      </a:r>
                      <a:endParaRPr lang="lv-LV" sz="11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7500</a:t>
                      </a:r>
                      <a:endParaRPr lang="lv-LV" sz="11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Cenu aptauja</a:t>
                      </a:r>
                      <a:endParaRPr lang="lv-LV" sz="11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būvdarbi</a:t>
                      </a:r>
                      <a:endParaRPr lang="lv-LV" sz="11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Atlikts</a:t>
                      </a:r>
                      <a:endParaRPr lang="lv-LV" sz="11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val="87661459"/>
                  </a:ext>
                </a:extLst>
              </a:tr>
              <a:tr h="566166">
                <a:tc>
                  <a:txBody>
                    <a:bodyPr/>
                    <a:lstStyle/>
                    <a:p>
                      <a:pPr algn="ctr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  <a:t>4.</a:t>
                      </a:r>
                      <a:br>
                        <a:rPr lang="lv-LV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</a:br>
                      <a:endParaRPr lang="lv-LV" sz="1100" b="1" i="0" u="none" strike="noStrike" dirty="0">
                        <a:solidFill>
                          <a:schemeClr val="bg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Jūlijs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Ielu apgaismojuma remonts (neparedzētie darbi)</a:t>
                      </a:r>
                      <a:endParaRPr lang="lv-LV" sz="11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8264</a:t>
                      </a:r>
                      <a:endParaRPr lang="lv-LV" sz="11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10 000</a:t>
                      </a:r>
                      <a:endParaRPr lang="lv-LV" sz="11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Cenu aptauja</a:t>
                      </a:r>
                      <a:endParaRPr lang="lv-LV" sz="11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pakalpojums</a:t>
                      </a:r>
                      <a:endParaRPr lang="lv-LV" sz="11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Atlikta</a:t>
                      </a:r>
                      <a:endParaRPr lang="lv-LV" sz="11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val="3601520370"/>
                  </a:ext>
                </a:extLst>
              </a:tr>
              <a:tr h="566166">
                <a:tc>
                  <a:txBody>
                    <a:bodyPr/>
                    <a:lstStyle/>
                    <a:p>
                      <a:pPr algn="ctr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  <a:t>5.</a:t>
                      </a:r>
                      <a:br>
                        <a:rPr lang="lv-LV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</a:br>
                      <a:endParaRPr lang="lv-LV" sz="1100" b="1" i="0" u="none" strike="noStrike" dirty="0">
                        <a:solidFill>
                          <a:schemeClr val="bg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Jūlijs</a:t>
                      </a: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Jūlijs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Gaujas iela 33A telpu remonts, grīdas līstu nomaiņa 1. un 2. stāvā (330m) un skatuves grīdu atjaunošana</a:t>
                      </a:r>
                      <a:endParaRPr lang="lv-LV" sz="11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16 983</a:t>
                      </a:r>
                      <a:endParaRPr lang="lv-LV" sz="11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20 550</a:t>
                      </a:r>
                      <a:endParaRPr lang="lv-LV" sz="11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Cenu aptauja</a:t>
                      </a:r>
                      <a:endParaRPr lang="lv-LV" sz="11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būvdarbi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Cenu aptauja izsludināta.</a:t>
                      </a:r>
                      <a:endParaRPr lang="pt-BR" sz="1100" dirty="0">
                        <a:effectLst/>
                        <a:latin typeface="Montserrat" panose="00000500000000000000" pitchFamily="2" charset="-70"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2" charset="-70"/>
                        </a:rPr>
                        <a:t>NOSLĒGTS LĪGUMS </a:t>
                      </a:r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ar SIA Mansarde par summu EUR19899,54, Darbi pabeigti</a:t>
                      </a:r>
                      <a:endParaRPr lang="pt-BR" sz="110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val="9580707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28292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B0A1B3-2C89-5033-F51B-C39A13FDAE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3600" b="1" dirty="0">
                <a:solidFill>
                  <a:srgbClr val="595959"/>
                </a:solidFill>
                <a:latin typeface="Montserrat" panose="00000500000000000000" pitchFamily="2" charset="-70"/>
              </a:rPr>
              <a:t>CENU APTAUJAS </a:t>
            </a:r>
            <a:r>
              <a:rPr lang="lv-LV" sz="3600" b="1" dirty="0">
                <a:solidFill>
                  <a:srgbClr val="58585B"/>
                </a:solidFill>
                <a:latin typeface="Montserrat" panose="00000500000000000000" pitchFamily="2" charset="-70"/>
              </a:rPr>
              <a:t>III CETURKSNĪ</a:t>
            </a:r>
            <a:endParaRPr lang="lv-LV" sz="3600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95980E2F-E8B5-D7FD-7380-02AEBC24BAC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25763873"/>
              </p:ext>
            </p:extLst>
          </p:nvPr>
        </p:nvGraphicFramePr>
        <p:xfrm>
          <a:off x="257175" y="1792605"/>
          <a:ext cx="11610975" cy="4384548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518848">
                  <a:extLst>
                    <a:ext uri="{9D8B030D-6E8A-4147-A177-3AD203B41FA5}">
                      <a16:colId xmlns:a16="http://schemas.microsoft.com/office/drawing/2014/main" val="3488154158"/>
                    </a:ext>
                  </a:extLst>
                </a:gridCol>
                <a:gridCol w="1341232">
                  <a:extLst>
                    <a:ext uri="{9D8B030D-6E8A-4147-A177-3AD203B41FA5}">
                      <a16:colId xmlns:a16="http://schemas.microsoft.com/office/drawing/2014/main" val="3357810527"/>
                    </a:ext>
                  </a:extLst>
                </a:gridCol>
                <a:gridCol w="2415228">
                  <a:extLst>
                    <a:ext uri="{9D8B030D-6E8A-4147-A177-3AD203B41FA5}">
                      <a16:colId xmlns:a16="http://schemas.microsoft.com/office/drawing/2014/main" val="3465652962"/>
                    </a:ext>
                  </a:extLst>
                </a:gridCol>
                <a:gridCol w="935839">
                  <a:extLst>
                    <a:ext uri="{9D8B030D-6E8A-4147-A177-3AD203B41FA5}">
                      <a16:colId xmlns:a16="http://schemas.microsoft.com/office/drawing/2014/main" val="2760905290"/>
                    </a:ext>
                  </a:extLst>
                </a:gridCol>
                <a:gridCol w="866883">
                  <a:extLst>
                    <a:ext uri="{9D8B030D-6E8A-4147-A177-3AD203B41FA5}">
                      <a16:colId xmlns:a16="http://schemas.microsoft.com/office/drawing/2014/main" val="1427762328"/>
                    </a:ext>
                  </a:extLst>
                </a:gridCol>
                <a:gridCol w="1073753">
                  <a:extLst>
                    <a:ext uri="{9D8B030D-6E8A-4147-A177-3AD203B41FA5}">
                      <a16:colId xmlns:a16="http://schemas.microsoft.com/office/drawing/2014/main" val="3790705168"/>
                    </a:ext>
                  </a:extLst>
                </a:gridCol>
                <a:gridCol w="1290473">
                  <a:extLst>
                    <a:ext uri="{9D8B030D-6E8A-4147-A177-3AD203B41FA5}">
                      <a16:colId xmlns:a16="http://schemas.microsoft.com/office/drawing/2014/main" val="59433800"/>
                    </a:ext>
                  </a:extLst>
                </a:gridCol>
                <a:gridCol w="3168719">
                  <a:extLst>
                    <a:ext uri="{9D8B030D-6E8A-4147-A177-3AD203B41FA5}">
                      <a16:colId xmlns:a16="http://schemas.microsoft.com/office/drawing/2014/main" val="330227797"/>
                    </a:ext>
                  </a:extLst>
                </a:gridCol>
              </a:tblGrid>
              <a:tr h="5661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10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Nr. p.k.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507" marR="3450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10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Plānotais cenu aptaujas izsludināšanas termiņš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507" marR="3450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10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Cenu aptaujas nosaukums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507" marR="3450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10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Summa (EUR bez PVN)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507" marR="3450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10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Budžeta summa (EUR ar PVN)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507" marR="3450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10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Iepirkuma veids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507" marR="3450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10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Iepirkuma veids</a:t>
                      </a:r>
                      <a:endParaRPr lang="lv-LV" sz="11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507" marR="3450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10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 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507" marR="34507" marT="0" marB="0" anchor="ctr"/>
                </a:tc>
                <a:extLst>
                  <a:ext uri="{0D108BD9-81ED-4DB2-BD59-A6C34878D82A}">
                    <a16:rowId xmlns:a16="http://schemas.microsoft.com/office/drawing/2014/main" val="3564260173"/>
                  </a:ext>
                </a:extLst>
              </a:tr>
              <a:tr h="566166">
                <a:tc>
                  <a:txBody>
                    <a:bodyPr/>
                    <a:lstStyle/>
                    <a:p>
                      <a:pPr algn="ctr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  <a:t>6.</a:t>
                      </a:r>
                      <a:br>
                        <a:rPr lang="lv-LV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</a:br>
                      <a:endParaRPr lang="lv-LV" sz="1100" b="1" i="0" u="none" strike="noStrike" dirty="0">
                        <a:solidFill>
                          <a:schemeClr val="bg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Jūlijs</a:t>
                      </a: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Jūlijs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Ēku apdrošināšana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7024</a:t>
                      </a:r>
                      <a:endParaRPr lang="lv-LV" sz="11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8500</a:t>
                      </a:r>
                      <a:endParaRPr lang="lv-LV" sz="11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Cenu aptauja</a:t>
                      </a:r>
                      <a:endParaRPr lang="lv-LV" sz="11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pakalpojums</a:t>
                      </a:r>
                      <a:endParaRPr lang="lv-LV" sz="11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Balcia</a:t>
                      </a:r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</a:t>
                      </a:r>
                      <a:r>
                        <a:rPr lang="lv-LV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Insuiranse</a:t>
                      </a:r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Komercīpašuma apdrošināšanas polise LV22-LV082-00000126-4, Prēmija 6711,03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val="317531858"/>
                  </a:ext>
                </a:extLst>
              </a:tr>
              <a:tr h="566166">
                <a:tc>
                  <a:txBody>
                    <a:bodyPr/>
                    <a:lstStyle/>
                    <a:p>
                      <a:pPr algn="ctr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  <a:t>7.</a:t>
                      </a: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Oktobris</a:t>
                      </a: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Oktobris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Asfaltbetona un būvgružu drupināšana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6446</a:t>
                      </a:r>
                      <a:endParaRPr lang="lv-LV" sz="11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7800</a:t>
                      </a:r>
                      <a:endParaRPr lang="lv-LV" sz="11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Cenu aptauja</a:t>
                      </a:r>
                      <a:endParaRPr lang="lv-LV" sz="11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pakalpojums</a:t>
                      </a:r>
                      <a:endParaRPr lang="lv-LV" sz="11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100" b="1" i="0" u="none" strike="noStrike" dirty="0">
                          <a:solidFill>
                            <a:srgbClr val="FFC000"/>
                          </a:solidFill>
                          <a:effectLst/>
                          <a:latin typeface="Montserrat" panose="00000500000000000000" pitchFamily="2" charset="-70"/>
                        </a:rPr>
                        <a:t>Cenu aptauja izsludināta</a:t>
                      </a:r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.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Piedāvājumu vērtēšana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Uz </a:t>
                      </a:r>
                      <a:r>
                        <a:rPr lang="lv-LV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budžta</a:t>
                      </a:r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sastādīšanas brīdi nebija ieplānota </a:t>
                      </a:r>
                      <a:r>
                        <a:rPr lang="lv-LV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reciklēta</a:t>
                      </a:r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asfalta krājumi grunts </a:t>
                      </a:r>
                      <a:r>
                        <a:rPr lang="lv-LV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novētnē</a:t>
                      </a:r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 Elīzes 12.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Veicot Ķiršu ielas rekonstrukciju tika ievesti ap 500 m3 </a:t>
                      </a:r>
                      <a:r>
                        <a:rPr lang="lv-LV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reciklēta</a:t>
                      </a:r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asfalta kuriem nepieciešama drupināšana.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val="126039047"/>
                  </a:ext>
                </a:extLst>
              </a:tr>
              <a:tr h="566166">
                <a:tc>
                  <a:txBody>
                    <a:bodyPr/>
                    <a:lstStyle/>
                    <a:p>
                      <a:pPr algn="ctr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  <a:t>8.</a:t>
                      </a:r>
                      <a:br>
                        <a:rPr lang="lv-LV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</a:br>
                      <a:endParaRPr lang="lv-LV" sz="1100" b="1" i="0" u="none" strike="noStrike" dirty="0">
                        <a:solidFill>
                          <a:schemeClr val="bg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Oktobris</a:t>
                      </a: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Oktobris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Caurtekas pārbūve </a:t>
                      </a:r>
                      <a:r>
                        <a:rPr lang="lv-LV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Lielstapriņu</a:t>
                      </a:r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un </a:t>
                      </a:r>
                      <a:r>
                        <a:rPr lang="lv-LV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Mazstapriņu</a:t>
                      </a:r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ielas krustojumā, </a:t>
                      </a:r>
                      <a:r>
                        <a:rPr lang="lv-LV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Stapriņos</a:t>
                      </a:r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, Ādažu novadā un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caurtekas pārbūve Medus un Pureņu ielas krustojumā, </a:t>
                      </a:r>
                      <a:r>
                        <a:rPr lang="lv-LV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Garupe</a:t>
                      </a:r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, Carnikavas pagastā, Ādažu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novadā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fontAlgn="ctr"/>
                      <a:br>
                        <a:rPr lang="lv-LV" sz="1100">
                          <a:effectLst/>
                          <a:latin typeface="Montserrat" panose="00000500000000000000" pitchFamily="2" charset="-70"/>
                        </a:rPr>
                      </a:br>
                      <a:endParaRPr lang="lv-LV" sz="11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12000</a:t>
                      </a:r>
                      <a:endParaRPr lang="lv-LV" sz="11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Cenu aptauja</a:t>
                      </a:r>
                      <a:endParaRPr lang="lv-LV" sz="11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būvdarbi</a:t>
                      </a:r>
                      <a:endParaRPr lang="lv-LV" sz="110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100" b="1" i="0" u="none" strike="noStrike" dirty="0">
                          <a:solidFill>
                            <a:srgbClr val="FFC000"/>
                          </a:solidFill>
                          <a:effectLst/>
                          <a:latin typeface="Montserrat" panose="00000500000000000000" pitchFamily="2" charset="-70"/>
                        </a:rPr>
                        <a:t>Cenu aptauja izsludināta. </a:t>
                      </a:r>
                      <a:endParaRPr lang="lv-LV" sz="1100" b="1" dirty="0">
                        <a:solidFill>
                          <a:srgbClr val="FFC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val="87661459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3E5BD2-EF59-864E-E0F0-78FC1868C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15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69399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9" name="TextBox 2">
            <a:extLst>
              <a:ext uri="{FF2B5EF4-FFF2-40B4-BE49-F238E27FC236}">
                <a16:creationId xmlns:a16="http://schemas.microsoft.com/office/drawing/2014/main" id="{CFCB85BE-8443-54E6-377B-0D2895F60974}"/>
              </a:ext>
            </a:extLst>
          </p:cNvPr>
          <p:cNvSpPr txBox="1"/>
          <p:nvPr/>
        </p:nvSpPr>
        <p:spPr>
          <a:xfrm>
            <a:off x="1574800" y="2449957"/>
            <a:ext cx="8893177" cy="7434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3600" b="1" i="0" u="none" strike="noStrike" kern="1200" cap="all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Paldies par uzmanību!</a:t>
            </a:r>
            <a:endParaRPr kumimoji="0" lang="en-US" altLang="x-none" sz="3334" b="1" i="1" u="none" strike="noStrike" kern="1200" cap="all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Montserrat Medium" pitchFamily="2" charset="77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CC2B34-072D-EC58-F50A-01C9280DCCCA}"/>
              </a:ext>
            </a:extLst>
          </p:cNvPr>
          <p:cNvSpPr txBox="1"/>
          <p:nvPr/>
        </p:nvSpPr>
        <p:spPr>
          <a:xfrm>
            <a:off x="2106613" y="4296715"/>
            <a:ext cx="78295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lv-LV" altLang="lv-LV" sz="180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lv-LV" sz="180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PAŠVALDĪBAS AĢENTŪRA</a:t>
            </a:r>
            <a:br>
              <a:rPr kumimoji="0" lang="lv-LV" altLang="lv-LV" sz="180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Montserrat" panose="00000500000000000000" pitchFamily="2" charset="-70"/>
              </a:rPr>
            </a:br>
            <a:r>
              <a:rPr kumimoji="0" lang="en-US" altLang="lv-LV" sz="180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kumimoji="0" lang="lv-LV" altLang="lv-LV" sz="180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en-US" altLang="lv-LV" sz="180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“CARNIKAVAS KOMUNĀLSERVISS”</a:t>
            </a:r>
            <a:endParaRPr lang="lv-LV" dirty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25603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577F57-CA7E-F7EB-8F2E-95973321D3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3600" b="1" dirty="0">
                <a:solidFill>
                  <a:srgbClr val="595959"/>
                </a:solidFill>
                <a:latin typeface="Montserrat" panose="00000500000000000000" pitchFamily="2" charset="-70"/>
              </a:rPr>
              <a:t>IZDEVUMI KOPĀ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2D1CAF-F3B8-B21E-56F9-4918A3B88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2</a:t>
            </a:fld>
            <a:endParaRPr lang="lv-LV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2FFA78C-A86F-2645-8178-58570FAB723E}"/>
              </a:ext>
            </a:extLst>
          </p:cNvPr>
          <p:cNvSpPr txBox="1"/>
          <p:nvPr/>
        </p:nvSpPr>
        <p:spPr>
          <a:xfrm>
            <a:off x="1477818" y="1403158"/>
            <a:ext cx="9737553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400" dirty="0">
                <a:solidFill>
                  <a:srgbClr val="404040"/>
                </a:solidFill>
                <a:latin typeface="Montserrat" panose="00000500000000000000" pitchFamily="50" charset="-70"/>
              </a:rPr>
              <a:t>Aģentūras 2023. gada budžeta plānotie izdevumi veido </a:t>
            </a:r>
            <a:r>
              <a:rPr lang="lv-LV" sz="1400" b="1" dirty="0">
                <a:solidFill>
                  <a:srgbClr val="404040"/>
                </a:solidFill>
                <a:latin typeface="Montserrat" panose="00000500000000000000" pitchFamily="50" charset="-70"/>
              </a:rPr>
              <a:t>12 616 805 EUR</a:t>
            </a:r>
            <a:r>
              <a:rPr lang="lv-LV" sz="1400" dirty="0">
                <a:solidFill>
                  <a:srgbClr val="404040"/>
                </a:solidFill>
                <a:latin typeface="Montserrat" panose="00000500000000000000" pitchFamily="50" charset="-70"/>
              </a:rPr>
              <a:t>, no tiem 9 mēnešu laikā apgūti </a:t>
            </a:r>
            <a:r>
              <a:rPr lang="lv-LV" sz="1400" b="1" dirty="0">
                <a:solidFill>
                  <a:srgbClr val="404040"/>
                </a:solidFill>
                <a:latin typeface="Montserrat" panose="00000500000000000000" pitchFamily="50" charset="-70"/>
              </a:rPr>
              <a:t>41% </a:t>
            </a:r>
            <a:r>
              <a:rPr lang="lv-LV" sz="1400" dirty="0">
                <a:solidFill>
                  <a:srgbClr val="404040"/>
                </a:solidFill>
                <a:latin typeface="Montserrat" panose="00000500000000000000" pitchFamily="50" charset="-70"/>
              </a:rPr>
              <a:t>(5 135 397 EUR). </a:t>
            </a:r>
          </a:p>
          <a:p>
            <a:pPr algn="just"/>
            <a:r>
              <a:rPr lang="lv-LV" sz="1400" dirty="0">
                <a:solidFill>
                  <a:srgbClr val="404040"/>
                </a:solidFill>
                <a:latin typeface="Montserrat" panose="00000500000000000000" pitchFamily="50" charset="-70"/>
              </a:rPr>
              <a:t>Izpilde sastāv no: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400" dirty="0">
                <a:solidFill>
                  <a:srgbClr val="404040"/>
                </a:solidFill>
                <a:latin typeface="Montserrat" panose="00000500000000000000" pitchFamily="50" charset="-70"/>
              </a:rPr>
              <a:t>Pakalpojumiem, kas veido 40% no plānotās izpildes;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400" dirty="0">
                <a:solidFill>
                  <a:srgbClr val="404040"/>
                </a:solidFill>
                <a:latin typeface="Montserrat" panose="00000500000000000000" pitchFamily="50" charset="-70"/>
              </a:rPr>
              <a:t>Atlīdzības, kas veido 67% no plānotās  izpildes;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400" dirty="0">
                <a:solidFill>
                  <a:srgbClr val="404040"/>
                </a:solidFill>
                <a:latin typeface="Montserrat" panose="00000500000000000000" pitchFamily="50" charset="-70"/>
              </a:rPr>
              <a:t>Krājumiem, kas veido 74% no plānotās  izpildes;</a:t>
            </a:r>
          </a:p>
          <a:p>
            <a:pPr algn="just"/>
            <a:r>
              <a:rPr lang="lv-LV" sz="1400" dirty="0">
                <a:solidFill>
                  <a:srgbClr val="404040"/>
                </a:solidFill>
                <a:latin typeface="Montserrat" panose="00000500000000000000" pitchFamily="50" charset="-70"/>
              </a:rPr>
              <a:t>Tabulā apskatāma izdevumu izpilde attiecībā pret plānu.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C453AE8-8836-E2F9-6878-774202BEDCBB}"/>
              </a:ext>
            </a:extLst>
          </p:cNvPr>
          <p:cNvGrpSpPr/>
          <p:nvPr/>
        </p:nvGrpSpPr>
        <p:grpSpPr>
          <a:xfrm>
            <a:off x="133165" y="3003596"/>
            <a:ext cx="11904955" cy="3932138"/>
            <a:chOff x="699771" y="484685"/>
            <a:chExt cx="10515600" cy="6358685"/>
          </a:xfrm>
        </p:grpSpPr>
        <p:graphicFrame>
          <p:nvGraphicFramePr>
            <p:cNvPr id="9" name="Chart 8">
              <a:extLst>
                <a:ext uri="{FF2B5EF4-FFF2-40B4-BE49-F238E27FC236}">
                  <a16:creationId xmlns:a16="http://schemas.microsoft.com/office/drawing/2014/main" id="{00000000-0008-0000-0100-000004000000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929289181"/>
                </p:ext>
              </p:extLst>
            </p:nvPr>
          </p:nvGraphicFramePr>
          <p:xfrm>
            <a:off x="699771" y="484685"/>
            <a:ext cx="10515600" cy="635868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0A71B88C-A421-4427-0D62-FDB5E4B8F515}"/>
                </a:ext>
              </a:extLst>
            </p:cNvPr>
            <p:cNvSpPr txBox="1"/>
            <p:nvPr/>
          </p:nvSpPr>
          <p:spPr>
            <a:xfrm>
              <a:off x="3617794" y="941647"/>
              <a:ext cx="619125" cy="26161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lv-LV" sz="1100" b="1" u="sng" dirty="0">
                  <a:latin typeface="Montserrat" panose="00000500000000000000" pitchFamily="2" charset="-70"/>
                </a:rPr>
                <a:t>KOPĀ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87719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33067-EEBD-4B85-3481-EEE5C9016F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679" y="433028"/>
            <a:ext cx="11800665" cy="428505"/>
          </a:xfrm>
        </p:spPr>
        <p:txBody>
          <a:bodyPr>
            <a:noAutofit/>
          </a:bodyPr>
          <a:lstStyle/>
          <a:p>
            <a:pPr algn="ctr"/>
            <a:r>
              <a:rPr lang="lv-LV" sz="2400" b="1" cap="all" dirty="0" err="1">
                <a:solidFill>
                  <a:srgbClr val="58585B"/>
                </a:solidFill>
                <a:latin typeface="Montserrat" panose="00000500000000000000" pitchFamily="2" charset="-70"/>
              </a:rPr>
              <a:t>BuDŽETA</a:t>
            </a:r>
            <a:r>
              <a:rPr lang="lv-LV" sz="2400" b="1" cap="all" dirty="0">
                <a:solidFill>
                  <a:srgbClr val="58585B"/>
                </a:solidFill>
                <a:latin typeface="Montserrat" panose="00000500000000000000" pitchFamily="2" charset="-70"/>
              </a:rPr>
              <a:t> IZPILDE PA IZDEVUMU VEIDIEM</a:t>
            </a:r>
            <a:endParaRPr lang="lv-LV" sz="2400" dirty="0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00000000-0008-0000-02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35791235"/>
              </p:ext>
            </p:extLst>
          </p:nvPr>
        </p:nvGraphicFramePr>
        <p:xfrm>
          <a:off x="0" y="1118586"/>
          <a:ext cx="10611057" cy="55853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62FFA78C-A86F-2645-8178-58570FAB723E}"/>
              </a:ext>
            </a:extLst>
          </p:cNvPr>
          <p:cNvSpPr txBox="1"/>
          <p:nvPr/>
        </p:nvSpPr>
        <p:spPr>
          <a:xfrm>
            <a:off x="7288567" y="1518394"/>
            <a:ext cx="4660777" cy="3785652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lv-LV" sz="1200" dirty="0">
                <a:solidFill>
                  <a:srgbClr val="404040"/>
                </a:solidFill>
                <a:latin typeface="Montserrat" panose="00000500000000000000" pitchFamily="50" charset="-70"/>
              </a:rPr>
              <a:t>Ceļu un ielu uzturēšanas izmaksas sastāda 71%</a:t>
            </a:r>
          </a:p>
          <a:p>
            <a:pPr algn="just"/>
            <a:endParaRPr lang="lv-LV" sz="1200" dirty="0">
              <a:solidFill>
                <a:srgbClr val="404040"/>
              </a:solidFill>
              <a:latin typeface="Montserrat" panose="00000500000000000000" pitchFamily="50" charset="-7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lv-LV" sz="1200" dirty="0">
                <a:solidFill>
                  <a:srgbClr val="404040"/>
                </a:solidFill>
                <a:latin typeface="Montserrat" panose="00000500000000000000" pitchFamily="50" charset="-70"/>
              </a:rPr>
              <a:t>Teritorijas un īpašuma apsaimniekošanas izmaksas sastāv no: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sz="1200" dirty="0">
                <a:solidFill>
                  <a:srgbClr val="404040"/>
                </a:solidFill>
                <a:latin typeface="Montserrat" panose="00000500000000000000" pitchFamily="50" charset="-70"/>
              </a:rPr>
              <a:t>Atalgojums veido 68% no plānotajām izmaksām;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sz="1200" dirty="0">
                <a:solidFill>
                  <a:srgbClr val="404040"/>
                </a:solidFill>
                <a:latin typeface="Montserrat" panose="00000500000000000000" pitchFamily="50" charset="-70"/>
              </a:rPr>
              <a:t>Izdevumi par apkuri veido 31% no plānotajām izmaksām;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sz="1200" dirty="0">
                <a:solidFill>
                  <a:srgbClr val="404040"/>
                </a:solidFill>
                <a:latin typeface="Montserrat" panose="00000500000000000000" pitchFamily="50" charset="-70"/>
              </a:rPr>
              <a:t>Izdevumi par elektroenerģiju veido 33% no plānotajām izmaksām;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sz="1200" dirty="0">
                <a:solidFill>
                  <a:srgbClr val="404040"/>
                </a:solidFill>
                <a:latin typeface="Montserrat" panose="00000500000000000000" pitchFamily="50" charset="-70"/>
              </a:rPr>
              <a:t>Remontdarbi un iestāžu uzturēšana veido 62% no plānotajām izmaksām;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sz="1200" dirty="0">
                <a:solidFill>
                  <a:srgbClr val="404040"/>
                </a:solidFill>
                <a:latin typeface="Montserrat" panose="00000500000000000000" pitchFamily="50" charset="-70"/>
              </a:rPr>
              <a:t>Atkritumu izvešana veido 53% no plānotajām izmaksām.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lv-LV" sz="1200" dirty="0">
              <a:solidFill>
                <a:srgbClr val="404040"/>
              </a:solidFill>
              <a:latin typeface="Montserrat" panose="00000500000000000000" pitchFamily="50" charset="-70"/>
            </a:endParaRPr>
          </a:p>
          <a:p>
            <a:pPr algn="just"/>
            <a:endParaRPr lang="lv-LV" sz="1200" dirty="0">
              <a:solidFill>
                <a:srgbClr val="404040"/>
              </a:solidFill>
              <a:latin typeface="Montserrat" panose="00000500000000000000" pitchFamily="50" charset="-7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lv-LV" sz="1200" b="1" dirty="0">
                <a:solidFill>
                  <a:srgbClr val="404040"/>
                </a:solidFill>
                <a:latin typeface="Montserrat" panose="00000500000000000000" pitchFamily="50" charset="-70"/>
              </a:rPr>
              <a:t>Baltezera kapu atkritumi apsaimniekošanas izmaksas ir samazinājušās šajā gadā: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lv-LV" sz="1200" b="1" dirty="0">
                <a:solidFill>
                  <a:srgbClr val="404040"/>
                </a:solidFill>
                <a:latin typeface="Montserrat" panose="00000500000000000000" pitchFamily="50" charset="-70"/>
              </a:rPr>
              <a:t>2023. gadā - 14727,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lv-LV" sz="1200" b="1" dirty="0">
                <a:solidFill>
                  <a:srgbClr val="404040"/>
                </a:solidFill>
                <a:latin typeface="Montserrat" panose="00000500000000000000" pitchFamily="50" charset="-70"/>
              </a:rPr>
              <a:t>2022. gadā - 45600,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lv-LV" sz="1200" b="1" dirty="0">
                <a:solidFill>
                  <a:srgbClr val="404040"/>
                </a:solidFill>
                <a:latin typeface="Montserrat" panose="00000500000000000000" pitchFamily="50" charset="-70"/>
              </a:rPr>
              <a:t>2021. gadā - 37642.</a:t>
            </a:r>
          </a:p>
        </p:txBody>
      </p:sp>
    </p:spTree>
    <p:extLst>
      <p:ext uri="{BB962C8B-B14F-4D97-AF65-F5344CB8AC3E}">
        <p14:creationId xmlns:p14="http://schemas.microsoft.com/office/powerpoint/2010/main" val="17479849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33067-EEBD-4B85-3481-EEE5C9016F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0716" y="365125"/>
            <a:ext cx="10793083" cy="428505"/>
          </a:xfrm>
        </p:spPr>
        <p:txBody>
          <a:bodyPr>
            <a:noAutofit/>
          </a:bodyPr>
          <a:lstStyle/>
          <a:p>
            <a:pPr algn="ctr"/>
            <a:r>
              <a:rPr lang="lv-LV" sz="2400" b="1" cap="all" dirty="0" err="1">
                <a:solidFill>
                  <a:srgbClr val="58585B"/>
                </a:solidFill>
                <a:latin typeface="Montserrat" panose="00000500000000000000" pitchFamily="2" charset="-70"/>
              </a:rPr>
              <a:t>BuDŽETA</a:t>
            </a:r>
            <a:r>
              <a:rPr lang="lv-LV" sz="2400" b="1" cap="all" dirty="0">
                <a:solidFill>
                  <a:srgbClr val="58585B"/>
                </a:solidFill>
                <a:latin typeface="Montserrat" panose="00000500000000000000" pitchFamily="2" charset="-70"/>
              </a:rPr>
              <a:t> IZPILDE PA IZDEVUMU VEIDIEM</a:t>
            </a:r>
            <a:endParaRPr lang="lv-LV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2FFA78C-A86F-2645-8178-58570FAB723E}"/>
              </a:ext>
            </a:extLst>
          </p:cNvPr>
          <p:cNvSpPr txBox="1"/>
          <p:nvPr/>
        </p:nvSpPr>
        <p:spPr>
          <a:xfrm>
            <a:off x="521310" y="1119791"/>
            <a:ext cx="543256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1200" dirty="0">
                <a:solidFill>
                  <a:srgbClr val="404040"/>
                </a:solidFill>
                <a:latin typeface="Montserrat" panose="00000500000000000000" pitchFamily="50" charset="-70"/>
              </a:rPr>
              <a:t>Pirmsskolas izglītības iestāžu izmaksas: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200" dirty="0">
                <a:solidFill>
                  <a:srgbClr val="404040"/>
                </a:solidFill>
                <a:latin typeface="Montserrat" panose="00000500000000000000" pitchFamily="50" charset="-70"/>
              </a:rPr>
              <a:t>Darbinieku mēnešalgas veido 74% no plānotajām izmaksām;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200" dirty="0">
                <a:solidFill>
                  <a:srgbClr val="404040"/>
                </a:solidFill>
                <a:latin typeface="Montserrat" panose="00000500000000000000" pitchFamily="50" charset="-70"/>
              </a:rPr>
              <a:t>Remontdarbi un iestāžu uzturēšana veido 58% no plānotajām izmaksām</a:t>
            </a:r>
            <a:r>
              <a:rPr lang="lv-LV" sz="1200" b="1" dirty="0">
                <a:solidFill>
                  <a:srgbClr val="404040"/>
                </a:solidFill>
                <a:latin typeface="Montserrat" panose="00000500000000000000" pitchFamily="50" charset="-70"/>
              </a:rPr>
              <a:t>;</a:t>
            </a:r>
            <a:endParaRPr lang="lv-LV" sz="1200" dirty="0">
              <a:solidFill>
                <a:srgbClr val="404040"/>
              </a:solidFill>
              <a:latin typeface="Montserrat" panose="00000500000000000000" pitchFamily="50" charset="-7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200" dirty="0">
                <a:solidFill>
                  <a:srgbClr val="404040"/>
                </a:solidFill>
                <a:latin typeface="Montserrat" panose="00000500000000000000" pitchFamily="50" charset="-70"/>
              </a:rPr>
              <a:t>Iekārtu un inventāra noma veido 77% no plānotajām izmaksām;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200" dirty="0">
                <a:solidFill>
                  <a:srgbClr val="404040"/>
                </a:solidFill>
                <a:latin typeface="Montserrat" panose="00000500000000000000" pitchFamily="50" charset="-70"/>
              </a:rPr>
              <a:t>PII ‘’Piejūra’’ kurināmais materiāls – granulas veido 40% no plānotajām izmaksām.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CA4C7DB-C2B9-1E32-FFC2-1053354001CA}"/>
              </a:ext>
            </a:extLst>
          </p:cNvPr>
          <p:cNvSpPr txBox="1"/>
          <p:nvPr/>
        </p:nvSpPr>
        <p:spPr>
          <a:xfrm>
            <a:off x="6449997" y="1257287"/>
            <a:ext cx="55244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1200" dirty="0">
                <a:solidFill>
                  <a:srgbClr val="404040"/>
                </a:solidFill>
                <a:latin typeface="Montserrat" panose="00000500000000000000" pitchFamily="2" charset="-70"/>
              </a:rPr>
              <a:t>Carnikavas pamatskolas izmaksas: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lv-LV" sz="1200" dirty="0">
                <a:solidFill>
                  <a:srgbClr val="404040"/>
                </a:solidFill>
                <a:latin typeface="Montserrat" panose="00000500000000000000" pitchFamily="2" charset="-70"/>
              </a:rPr>
              <a:t>Remontdarbi un iestāžu uzturēšana veido 85% no plānotajām izmaksām;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lv-LV" sz="1200" dirty="0">
                <a:solidFill>
                  <a:srgbClr val="404040"/>
                </a:solidFill>
                <a:latin typeface="Montserrat" panose="00000500000000000000" pitchFamily="50" charset="-70"/>
              </a:rPr>
              <a:t>Krājumi, materiāli veido 32% no plānotajām izmaksām;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59E3CBC-4112-A641-7586-FD2869451251}"/>
              </a:ext>
            </a:extLst>
          </p:cNvPr>
          <p:cNvCxnSpPr>
            <a:cxnSpLocks/>
          </p:cNvCxnSpPr>
          <p:nvPr/>
        </p:nvCxnSpPr>
        <p:spPr>
          <a:xfrm>
            <a:off x="6232418" y="1181100"/>
            <a:ext cx="0" cy="110997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Chart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05265111"/>
              </p:ext>
            </p:extLst>
          </p:nvPr>
        </p:nvGraphicFramePr>
        <p:xfrm>
          <a:off x="6269770" y="2291076"/>
          <a:ext cx="5704652" cy="45669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Chart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91190210"/>
              </p:ext>
            </p:extLst>
          </p:nvPr>
        </p:nvGraphicFramePr>
        <p:xfrm>
          <a:off x="107496" y="2367276"/>
          <a:ext cx="6124922" cy="44907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3312248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0677EE-8EA1-2DE4-45F8-B9DD34FD72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3200" b="1" cap="all" dirty="0">
                <a:solidFill>
                  <a:srgbClr val="595959"/>
                </a:solidFill>
                <a:latin typeface="Montserrat" panose="00000500000000000000" pitchFamily="2" charset="-70"/>
              </a:rPr>
              <a:t>Pašvaldības iestāžu uzturēšanas izmaksas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11BEF1-18D1-CE1C-F209-3036152C5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5</a:t>
            </a:fld>
            <a:endParaRPr lang="lv-LV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B261C2D-95C6-EDA9-7A6E-893EFFEA56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0534863"/>
              </p:ext>
            </p:extLst>
          </p:nvPr>
        </p:nvGraphicFramePr>
        <p:xfrm>
          <a:off x="92363" y="1710250"/>
          <a:ext cx="12007274" cy="4466525"/>
        </p:xfrm>
        <a:graphic>
          <a:graphicData uri="http://schemas.openxmlformats.org/drawingml/2006/table">
            <a:tbl>
              <a:tblPr>
                <a:tableStyleId>{0505E3EF-67EA-436B-97B2-0124C06EBD24}</a:tableStyleId>
              </a:tblPr>
              <a:tblGrid>
                <a:gridCol w="2193637">
                  <a:extLst>
                    <a:ext uri="{9D8B030D-6E8A-4147-A177-3AD203B41FA5}">
                      <a16:colId xmlns:a16="http://schemas.microsoft.com/office/drawing/2014/main" val="1009362219"/>
                    </a:ext>
                  </a:extLst>
                </a:gridCol>
                <a:gridCol w="655320">
                  <a:extLst>
                    <a:ext uri="{9D8B030D-6E8A-4147-A177-3AD203B41FA5}">
                      <a16:colId xmlns:a16="http://schemas.microsoft.com/office/drawing/2014/main" val="1517401257"/>
                    </a:ext>
                  </a:extLst>
                </a:gridCol>
                <a:gridCol w="792480">
                  <a:extLst>
                    <a:ext uri="{9D8B030D-6E8A-4147-A177-3AD203B41FA5}">
                      <a16:colId xmlns:a16="http://schemas.microsoft.com/office/drawing/2014/main" val="3369721005"/>
                    </a:ext>
                  </a:extLst>
                </a:gridCol>
                <a:gridCol w="716280">
                  <a:extLst>
                    <a:ext uri="{9D8B030D-6E8A-4147-A177-3AD203B41FA5}">
                      <a16:colId xmlns:a16="http://schemas.microsoft.com/office/drawing/2014/main" val="1517229379"/>
                    </a:ext>
                  </a:extLst>
                </a:gridCol>
                <a:gridCol w="769620">
                  <a:extLst>
                    <a:ext uri="{9D8B030D-6E8A-4147-A177-3AD203B41FA5}">
                      <a16:colId xmlns:a16="http://schemas.microsoft.com/office/drawing/2014/main" val="1659966059"/>
                    </a:ext>
                  </a:extLst>
                </a:gridCol>
                <a:gridCol w="959917">
                  <a:extLst>
                    <a:ext uri="{9D8B030D-6E8A-4147-A177-3AD203B41FA5}">
                      <a16:colId xmlns:a16="http://schemas.microsoft.com/office/drawing/2014/main" val="32409581"/>
                    </a:ext>
                  </a:extLst>
                </a:gridCol>
                <a:gridCol w="618760">
                  <a:extLst>
                    <a:ext uri="{9D8B030D-6E8A-4147-A177-3AD203B41FA5}">
                      <a16:colId xmlns:a16="http://schemas.microsoft.com/office/drawing/2014/main" val="3965489870"/>
                    </a:ext>
                  </a:extLst>
                </a:gridCol>
                <a:gridCol w="652206">
                  <a:extLst>
                    <a:ext uri="{9D8B030D-6E8A-4147-A177-3AD203B41FA5}">
                      <a16:colId xmlns:a16="http://schemas.microsoft.com/office/drawing/2014/main" val="2139415304"/>
                    </a:ext>
                  </a:extLst>
                </a:gridCol>
                <a:gridCol w="785990">
                  <a:extLst>
                    <a:ext uri="{9D8B030D-6E8A-4147-A177-3AD203B41FA5}">
                      <a16:colId xmlns:a16="http://schemas.microsoft.com/office/drawing/2014/main" val="1741633575"/>
                    </a:ext>
                  </a:extLst>
                </a:gridCol>
                <a:gridCol w="710737">
                  <a:extLst>
                    <a:ext uri="{9D8B030D-6E8A-4147-A177-3AD203B41FA5}">
                      <a16:colId xmlns:a16="http://schemas.microsoft.com/office/drawing/2014/main" val="96451639"/>
                    </a:ext>
                  </a:extLst>
                </a:gridCol>
                <a:gridCol w="710737">
                  <a:extLst>
                    <a:ext uri="{9D8B030D-6E8A-4147-A177-3AD203B41FA5}">
                      <a16:colId xmlns:a16="http://schemas.microsoft.com/office/drawing/2014/main" val="2944102860"/>
                    </a:ext>
                  </a:extLst>
                </a:gridCol>
                <a:gridCol w="652206">
                  <a:extLst>
                    <a:ext uri="{9D8B030D-6E8A-4147-A177-3AD203B41FA5}">
                      <a16:colId xmlns:a16="http://schemas.microsoft.com/office/drawing/2014/main" val="1462556533"/>
                    </a:ext>
                  </a:extLst>
                </a:gridCol>
                <a:gridCol w="643844">
                  <a:extLst>
                    <a:ext uri="{9D8B030D-6E8A-4147-A177-3AD203B41FA5}">
                      <a16:colId xmlns:a16="http://schemas.microsoft.com/office/drawing/2014/main" val="2847079029"/>
                    </a:ext>
                  </a:extLst>
                </a:gridCol>
                <a:gridCol w="652206">
                  <a:extLst>
                    <a:ext uri="{9D8B030D-6E8A-4147-A177-3AD203B41FA5}">
                      <a16:colId xmlns:a16="http://schemas.microsoft.com/office/drawing/2014/main" val="963914639"/>
                    </a:ext>
                  </a:extLst>
                </a:gridCol>
                <a:gridCol w="493334">
                  <a:extLst>
                    <a:ext uri="{9D8B030D-6E8A-4147-A177-3AD203B41FA5}">
                      <a16:colId xmlns:a16="http://schemas.microsoft.com/office/drawing/2014/main" val="891050980"/>
                    </a:ext>
                  </a:extLst>
                </a:gridCol>
              </a:tblGrid>
              <a:tr h="592912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 dirty="0">
                          <a:effectLst/>
                          <a:latin typeface="Montserrat" panose="00000500000000000000" pitchFamily="2" charset="-70"/>
                        </a:rPr>
                        <a:t>Objekts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445" marR="6445" marT="644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 dirty="0">
                          <a:effectLst/>
                          <a:latin typeface="Montserrat" panose="00000500000000000000" pitchFamily="2" charset="-70"/>
                        </a:rPr>
                        <a:t>2221/2321 Apkure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445" marR="6445" marT="644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 dirty="0">
                          <a:effectLst/>
                          <a:latin typeface="Montserrat" panose="00000500000000000000" pitchFamily="2" charset="-70"/>
                        </a:rPr>
                        <a:t>2222     Ūdens un kanalizācija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445" marR="6445" marT="644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  <a:latin typeface="Montserrat" panose="00000500000000000000" pitchFamily="2" charset="-70"/>
                        </a:rPr>
                        <a:t>2223 Elektro-   enerģija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445" marR="6445" marT="644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 dirty="0">
                          <a:effectLst/>
                          <a:latin typeface="Montserrat" panose="00000500000000000000" pitchFamily="2" charset="-70"/>
                        </a:rPr>
                        <a:t>2224 Atkritumu izvešana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445" marR="6445" marT="644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2229 Komunālie pakalpojumi</a:t>
                      </a:r>
                    </a:p>
                  </a:txBody>
                  <a:tcPr marL="6445" marR="6445" marT="644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 dirty="0">
                          <a:effectLst/>
                          <a:latin typeface="Montserrat" panose="00000500000000000000" pitchFamily="2" charset="-70"/>
                        </a:rPr>
                        <a:t>2241    Telpu remonts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445" marR="6445" marT="644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 dirty="0">
                          <a:effectLst/>
                          <a:latin typeface="Montserrat" panose="00000500000000000000" pitchFamily="2" charset="-70"/>
                        </a:rPr>
                        <a:t>2243    Iekārtu remonts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445" marR="6445" marT="644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  <a:latin typeface="Montserrat" panose="00000500000000000000" pitchFamily="2" charset="-70"/>
                        </a:rPr>
                        <a:t>2244 Nekustamā īpašuma uzturēšana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445" marR="6445" marT="644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 dirty="0">
                          <a:effectLst/>
                          <a:latin typeface="Montserrat" panose="00000500000000000000" pitchFamily="2" charset="-70"/>
                        </a:rPr>
                        <a:t>2264   Iekārtu,  inventāra  noma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445" marR="6445" marT="644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2311/2314</a:t>
                      </a:r>
                    </a:p>
                    <a:p>
                      <a:pPr algn="ctr" fontAlgn="ctr"/>
                      <a:r>
                        <a:rPr lang="lv-LV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Biroja preces</a:t>
                      </a:r>
                    </a:p>
                  </a:txBody>
                  <a:tcPr marL="6445" marR="6445" marT="644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 dirty="0">
                          <a:effectLst/>
                          <a:latin typeface="Montserrat" panose="00000500000000000000" pitchFamily="2" charset="-70"/>
                        </a:rPr>
                        <a:t>2312 Inventārs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445" marR="6445" marT="644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  <a:latin typeface="Montserrat" panose="00000500000000000000" pitchFamily="2" charset="-70"/>
                        </a:rPr>
                        <a:t>2329         Elektro-   materiāli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445" marR="6445" marT="644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  <a:latin typeface="Montserrat" panose="00000500000000000000" pitchFamily="2" charset="-70"/>
                        </a:rPr>
                        <a:t>2359 Dažādi materiāli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445" marR="6445" marT="644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  <a:latin typeface="Montserrat" panose="00000500000000000000" pitchFamily="2" charset="-70"/>
                        </a:rPr>
                        <a:t>Kopā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445" marR="6445" marT="644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5775081"/>
                  </a:ext>
                </a:extLst>
              </a:tr>
              <a:tr h="148228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Stacijas 7, Carnikava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4770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803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12624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2572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6928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709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630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2293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718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3304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35351</a:t>
                      </a:r>
                    </a:p>
                  </a:txBody>
                  <a:tcPr marL="7620" marR="7620" marT="762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6076771"/>
                  </a:ext>
                </a:extLst>
              </a:tr>
              <a:tr h="148228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Stacijas 5, Carnikava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6828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480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6410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628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517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81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4707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19651</a:t>
                      </a:r>
                    </a:p>
                  </a:txBody>
                  <a:tcPr marL="7620" marR="7620" marT="762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3465283"/>
                  </a:ext>
                </a:extLst>
              </a:tr>
              <a:tr h="148228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Gaujas iela 33A, Ādaži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69233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3548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32573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2488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40942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12697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110095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331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4214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276120</a:t>
                      </a:r>
                    </a:p>
                  </a:txBody>
                  <a:tcPr marL="7620" marR="7620" marT="762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9300442"/>
                  </a:ext>
                </a:extLst>
              </a:tr>
              <a:tr h="148228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Gaujas iela 16, Ādaži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10080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339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2348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3256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617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182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606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387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1324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19139</a:t>
                      </a:r>
                    </a:p>
                  </a:txBody>
                  <a:tcPr marL="7620" marR="7620" marT="762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3923833"/>
                  </a:ext>
                </a:extLst>
              </a:tr>
              <a:tr h="148228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Pirmā iela 42a, Ādaži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8730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469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7548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1249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410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1641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1326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214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145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27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2081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23840</a:t>
                      </a:r>
                    </a:p>
                  </a:txBody>
                  <a:tcPr marL="7620" marR="7620" marT="762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1052304"/>
                  </a:ext>
                </a:extLst>
              </a:tr>
              <a:tr h="148228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Garā iela 20, Carnikava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4447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114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3581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436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17387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81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2785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66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920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2424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32240</a:t>
                      </a:r>
                    </a:p>
                  </a:txBody>
                  <a:tcPr marL="7620" marR="7620" marT="762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2521272"/>
                  </a:ext>
                </a:extLst>
              </a:tr>
              <a:tr h="148228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Jūras iela 4, Carnikava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2195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765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145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340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3459</a:t>
                      </a:r>
                    </a:p>
                  </a:txBody>
                  <a:tcPr marL="7620" marR="7620" marT="762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3621890"/>
                  </a:ext>
                </a:extLst>
              </a:tr>
              <a:tr h="148228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PII Riekstiņš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1387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10423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2024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203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52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670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1993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7635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24387</a:t>
                      </a:r>
                    </a:p>
                  </a:txBody>
                  <a:tcPr marL="7620" marR="7620" marT="762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9198978"/>
                  </a:ext>
                </a:extLst>
              </a:tr>
              <a:tr h="148228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PII Piejūra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15435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1173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1631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1909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615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5427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26190</a:t>
                      </a:r>
                    </a:p>
                  </a:txBody>
                  <a:tcPr marL="7620" marR="7620" marT="762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3689355"/>
                  </a:ext>
                </a:extLst>
              </a:tr>
              <a:tr h="148228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Carnikavas pamatskola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1470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6299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84495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33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3246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95543</a:t>
                      </a:r>
                    </a:p>
                  </a:txBody>
                  <a:tcPr marL="7620" marR="7620" marT="762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4881064"/>
                  </a:ext>
                </a:extLst>
              </a:tr>
              <a:tr h="74960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Kultūras nams Ozolaine, Carnikava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1419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1459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280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364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352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256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661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4791</a:t>
                      </a:r>
                    </a:p>
                  </a:txBody>
                  <a:tcPr marL="7620" marR="7620" marT="762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4671055"/>
                  </a:ext>
                </a:extLst>
              </a:tr>
              <a:tr h="148228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Novadpētniecības centrs, Carnikava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132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846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102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82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1178</a:t>
                      </a:r>
                    </a:p>
                  </a:txBody>
                  <a:tcPr marL="7620" marR="7620" marT="762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1068856"/>
                  </a:ext>
                </a:extLst>
              </a:tr>
              <a:tr h="148228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Ielu apgaismojums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95326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15999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7976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119301</a:t>
                      </a:r>
                    </a:p>
                  </a:txBody>
                  <a:tcPr marL="7620" marR="7620" marT="762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3269669"/>
                  </a:ext>
                </a:extLst>
              </a:tr>
              <a:tr h="148228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Polderi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37496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7708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45204</a:t>
                      </a:r>
                    </a:p>
                  </a:txBody>
                  <a:tcPr marL="7620" marR="7620" marT="762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7354036"/>
                  </a:ext>
                </a:extLst>
              </a:tr>
              <a:tr h="148228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Stadioni, Pumpu trase, Zibeņi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4401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12347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430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3494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20671</a:t>
                      </a:r>
                    </a:p>
                  </a:txBody>
                  <a:tcPr marL="7620" marR="7620" marT="762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1448859"/>
                  </a:ext>
                </a:extLst>
              </a:tr>
              <a:tr h="148228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Kapi </a:t>
                      </a:r>
                      <a:r>
                        <a:rPr lang="lv-LV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Siguļi</a:t>
                      </a:r>
                      <a:endParaRPr lang="lv-LV" sz="9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1719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229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1982</a:t>
                      </a:r>
                    </a:p>
                  </a:txBody>
                  <a:tcPr marL="7620" marR="7620" marT="762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3695602"/>
                  </a:ext>
                </a:extLst>
              </a:tr>
              <a:tr h="148228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Kapi Baltezers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45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14565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403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111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123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15247</a:t>
                      </a:r>
                    </a:p>
                  </a:txBody>
                  <a:tcPr marL="7620" marR="7620" marT="762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0245357"/>
                  </a:ext>
                </a:extLst>
              </a:tr>
              <a:tr h="148228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Angāri Carnikavas pagasts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96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5646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4774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14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215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1982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12727</a:t>
                      </a:r>
                    </a:p>
                  </a:txBody>
                  <a:tcPr marL="7620" marR="7620" marT="762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8393857"/>
                  </a:ext>
                </a:extLst>
              </a:tr>
              <a:tr h="148228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Angārs Elīzes iela 10, </a:t>
                      </a:r>
                      <a:r>
                        <a:rPr lang="lv-LV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Kadaga</a:t>
                      </a:r>
                      <a:endParaRPr lang="lv-LV" sz="9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8476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1622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10099</a:t>
                      </a:r>
                    </a:p>
                  </a:txBody>
                  <a:tcPr marL="7620" marR="7620" marT="762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646653"/>
                  </a:ext>
                </a:extLst>
              </a:tr>
              <a:tr h="148228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Stāvlaukumi, Carnikavas pagasts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933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462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5396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6791</a:t>
                      </a:r>
                    </a:p>
                  </a:txBody>
                  <a:tcPr marL="7620" marR="7620" marT="762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2176868"/>
                  </a:ext>
                </a:extLst>
              </a:tr>
              <a:tr h="148228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Līgo laukums, Ādaži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1372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1372</a:t>
                      </a:r>
                    </a:p>
                  </a:txBody>
                  <a:tcPr marL="7620" marR="7620" marT="762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1324804"/>
                  </a:ext>
                </a:extLst>
              </a:tr>
              <a:tr h="148228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Carnikavas parks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600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256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296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156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1776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3084</a:t>
                      </a:r>
                    </a:p>
                  </a:txBody>
                  <a:tcPr marL="7620" marR="7620" marT="762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9101484"/>
                  </a:ext>
                </a:extLst>
              </a:tr>
              <a:tr h="148228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Sabiedriskās tualetes Ādažu novads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962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539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324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161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2300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4286</a:t>
                      </a:r>
                    </a:p>
                  </a:txBody>
                  <a:tcPr marL="7620" marR="7620" marT="762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8402813"/>
                  </a:ext>
                </a:extLst>
              </a:tr>
              <a:tr h="148228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Sociālie dzīvokļi Carnikavas pagasts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1431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1956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127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2740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426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1308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8008</a:t>
                      </a:r>
                    </a:p>
                  </a:txBody>
                  <a:tcPr marL="7620" marR="7620" marT="762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6353732"/>
                  </a:ext>
                </a:extLst>
              </a:tr>
              <a:tr h="148228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Īres dzīvokļi Ādažu pagasts</a:t>
                      </a:r>
                    </a:p>
                  </a:txBody>
                  <a:tcPr marL="7620" marR="7620" marT="7620" marB="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38</a:t>
                      </a:r>
                    </a:p>
                  </a:txBody>
                  <a:tcPr marL="7620" marR="7620" marT="7620" marB="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1085</a:t>
                      </a:r>
                    </a:p>
                  </a:txBody>
                  <a:tcPr marL="7620" marR="7620" marT="7620" marB="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1123</a:t>
                      </a:r>
                    </a:p>
                  </a:txBody>
                  <a:tcPr marL="7620" marR="7620" marT="7620" marB="0" anchor="b">
                    <a:solidFill>
                      <a:srgbClr val="FFD9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8594604"/>
                  </a:ext>
                </a:extLst>
              </a:tr>
              <a:tr h="148228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Kopā</a:t>
                      </a:r>
                    </a:p>
                  </a:txBody>
                  <a:tcPr marL="7620" marR="7620" marT="762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121718</a:t>
                      </a:r>
                    </a:p>
                  </a:txBody>
                  <a:tcPr marL="7620" marR="7620" marT="762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6831</a:t>
                      </a:r>
                    </a:p>
                  </a:txBody>
                  <a:tcPr marL="7620" marR="7620" marT="762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212245</a:t>
                      </a:r>
                    </a:p>
                  </a:txBody>
                  <a:tcPr marL="7620" marR="7620" marT="762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41073</a:t>
                      </a:r>
                    </a:p>
                  </a:txBody>
                  <a:tcPr marL="7620" marR="7620" marT="762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2516</a:t>
                      </a:r>
                    </a:p>
                  </a:txBody>
                  <a:tcPr marL="7620" marR="7620" marT="762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75477</a:t>
                      </a:r>
                    </a:p>
                  </a:txBody>
                  <a:tcPr marL="7620" marR="7620" marT="762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41651</a:t>
                      </a:r>
                    </a:p>
                  </a:txBody>
                  <a:tcPr marL="7620" marR="7620" marT="762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243450</a:t>
                      </a:r>
                    </a:p>
                  </a:txBody>
                  <a:tcPr marL="7620" marR="7620" marT="762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3238</a:t>
                      </a:r>
                    </a:p>
                  </a:txBody>
                  <a:tcPr marL="7620" marR="7620" marT="762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2601</a:t>
                      </a:r>
                    </a:p>
                  </a:txBody>
                  <a:tcPr marL="7620" marR="7620" marT="762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670</a:t>
                      </a:r>
                    </a:p>
                  </a:txBody>
                  <a:tcPr marL="7620" marR="7620" marT="762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14212</a:t>
                      </a:r>
                    </a:p>
                  </a:txBody>
                  <a:tcPr marL="7620" marR="7620" marT="762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46104</a:t>
                      </a:r>
                    </a:p>
                  </a:txBody>
                  <a:tcPr marL="7620" marR="7620" marT="762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811783</a:t>
                      </a:r>
                    </a:p>
                  </a:txBody>
                  <a:tcPr marL="7620" marR="7620" marT="762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41404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11734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577F57-CA7E-F7EB-8F2E-95973321D3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3600" b="1" dirty="0">
                <a:solidFill>
                  <a:srgbClr val="595959"/>
                </a:solidFill>
                <a:latin typeface="Montserrat" panose="00000500000000000000" pitchFamily="2" charset="-70"/>
              </a:rPr>
              <a:t>PAŠU IEŅĒMUMI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2D1CAF-F3B8-B21E-56F9-4918A3B88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6</a:t>
            </a:fld>
            <a:endParaRPr lang="lv-LV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2FFA78C-A86F-2645-8178-58570FAB723E}"/>
              </a:ext>
            </a:extLst>
          </p:cNvPr>
          <p:cNvSpPr txBox="1"/>
          <p:nvPr/>
        </p:nvSpPr>
        <p:spPr>
          <a:xfrm>
            <a:off x="1477818" y="1403158"/>
            <a:ext cx="973755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1400" dirty="0">
                <a:solidFill>
                  <a:srgbClr val="404040"/>
                </a:solidFill>
                <a:latin typeface="Montserrat" panose="00000500000000000000" pitchFamily="50" charset="-70"/>
              </a:rPr>
              <a:t>Ieņēmumi sastāv no: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400" dirty="0">
                <a:solidFill>
                  <a:srgbClr val="404040"/>
                </a:solidFill>
                <a:latin typeface="Montserrat" panose="00000500000000000000" pitchFamily="50" charset="-70"/>
              </a:rPr>
              <a:t>Kanalizācijas, kas veido 72% no plānotās izpildes;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400" dirty="0">
                <a:solidFill>
                  <a:srgbClr val="404040"/>
                </a:solidFill>
                <a:latin typeface="Montserrat" panose="00000500000000000000" pitchFamily="50" charset="-70"/>
              </a:rPr>
              <a:t>Ūdensapgādes, kas veido 78% no plānotās  izpildes;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400" dirty="0">
                <a:solidFill>
                  <a:srgbClr val="404040"/>
                </a:solidFill>
                <a:latin typeface="Montserrat" panose="00000500000000000000" pitchFamily="50" charset="-70"/>
              </a:rPr>
              <a:t>Siltumapgādes, kas veido 31% no plānotās  izpildes.</a:t>
            </a:r>
          </a:p>
          <a:p>
            <a:pPr algn="just"/>
            <a:r>
              <a:rPr lang="lv-LV" sz="1400" dirty="0">
                <a:solidFill>
                  <a:srgbClr val="404040"/>
                </a:solidFill>
                <a:latin typeface="Montserrat" panose="00000500000000000000" pitchFamily="50" charset="-70"/>
              </a:rPr>
              <a:t>Tabulā apskatāma izdevumu izpilde attiecībā pret plānu.</a:t>
            </a: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00000000-0008-0000-0100-00000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0053087"/>
              </p:ext>
            </p:extLst>
          </p:nvPr>
        </p:nvGraphicFramePr>
        <p:xfrm>
          <a:off x="-283395" y="2925862"/>
          <a:ext cx="11904955" cy="39321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969532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8BA025-963A-4CC6-7E81-892AD7A467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014" y="199162"/>
            <a:ext cx="10499785" cy="853262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solidFill>
                  <a:srgbClr val="58585B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NAUDAS</a:t>
            </a:r>
            <a:r>
              <a:rPr lang="lv-LV" sz="3600" b="1" baseline="0" dirty="0">
                <a:solidFill>
                  <a:srgbClr val="58585B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 LĪDZEKĻU ATLIKUMS KONTĀ</a:t>
            </a:r>
            <a:endParaRPr lang="lv-LV" sz="3600" dirty="0">
              <a:solidFill>
                <a:srgbClr val="58585B"/>
              </a:solidFill>
              <a:latin typeface="Montserrat" panose="00000500000000000000" pitchFamily="2" charset="-7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F2A232-AB97-5B3E-BA2E-822DB87A4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75531" y="6476275"/>
            <a:ext cx="2743200" cy="365125"/>
          </a:xfrm>
        </p:spPr>
        <p:txBody>
          <a:bodyPr/>
          <a:lstStyle/>
          <a:p>
            <a:fld id="{F27F4D8E-CD65-4F35-8BD0-06266F968DF1}" type="slidenum">
              <a:rPr lang="lv-LV" smtClean="0"/>
              <a:t>7</a:t>
            </a:fld>
            <a:endParaRPr lang="lv-LV" dirty="0"/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00000000-0008-0000-04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28885932"/>
              </p:ext>
            </p:extLst>
          </p:nvPr>
        </p:nvGraphicFramePr>
        <p:xfrm>
          <a:off x="365760" y="1741040"/>
          <a:ext cx="11485929" cy="5039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62FFA78C-A86F-2645-8178-58570FAB723E}"/>
              </a:ext>
            </a:extLst>
          </p:cNvPr>
          <p:cNvSpPr txBox="1"/>
          <p:nvPr/>
        </p:nvSpPr>
        <p:spPr>
          <a:xfrm>
            <a:off x="1081271" y="1091057"/>
            <a:ext cx="10515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1400" dirty="0">
                <a:solidFill>
                  <a:srgbClr val="404040"/>
                </a:solidFill>
                <a:latin typeface="Montserrat" panose="00000500000000000000" pitchFamily="50" charset="-70"/>
              </a:rPr>
              <a:t>Naudas līdzekļu atlikumu veido: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400" dirty="0">
                <a:solidFill>
                  <a:srgbClr val="404040"/>
                </a:solidFill>
                <a:latin typeface="Montserrat" panose="00000500000000000000" pitchFamily="50" charset="-70"/>
              </a:rPr>
              <a:t>Teritorijas un ēku apsaimniekošanai saņemtais finansējums;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400" dirty="0">
                <a:solidFill>
                  <a:srgbClr val="404040"/>
                </a:solidFill>
                <a:latin typeface="Montserrat" panose="00000500000000000000" pitchFamily="50" charset="-70"/>
              </a:rPr>
              <a:t>Ielu un ceļu uzturēšanai saņemtais finansējums;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400" dirty="0">
                <a:solidFill>
                  <a:srgbClr val="404040"/>
                </a:solidFill>
                <a:latin typeface="Montserrat" panose="00000500000000000000" pitchFamily="50" charset="-70"/>
              </a:rPr>
              <a:t>Saimnieciskās darbības ieņēmumi, kur siltumapgādes atlikums uz trešā ceturkšņa beigām ir negatīvs .</a:t>
            </a:r>
          </a:p>
        </p:txBody>
      </p:sp>
    </p:spTree>
    <p:extLst>
      <p:ext uri="{BB962C8B-B14F-4D97-AF65-F5344CB8AC3E}">
        <p14:creationId xmlns:p14="http://schemas.microsoft.com/office/powerpoint/2010/main" val="18939606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C66CE7-3C2C-66D1-977D-A76920632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423" y="105250"/>
            <a:ext cx="5246255" cy="1325563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solidFill>
                  <a:srgbClr val="58585B"/>
                </a:solidFill>
                <a:latin typeface="Montserrat" panose="00000500000000000000" pitchFamily="2" charset="-70"/>
              </a:rPr>
              <a:t>DEBITORI</a:t>
            </a:r>
            <a:endParaRPr lang="lv-LV" sz="3600" cap="all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93DE82-566F-6976-545D-F454DEBC2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605732"/>
            <a:ext cx="2743200" cy="365125"/>
          </a:xfrm>
        </p:spPr>
        <p:txBody>
          <a:bodyPr/>
          <a:lstStyle/>
          <a:p>
            <a:fld id="{F27F4D8E-CD65-4F35-8BD0-06266F968DF1}" type="slidenum">
              <a:rPr lang="lv-LV" smtClean="0"/>
              <a:t>8</a:t>
            </a:fld>
            <a:endParaRPr lang="lv-LV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F701F7F-4A54-801A-38DB-E5F3B9DC6E27}"/>
              </a:ext>
            </a:extLst>
          </p:cNvPr>
          <p:cNvSpPr txBox="1"/>
          <p:nvPr/>
        </p:nvSpPr>
        <p:spPr>
          <a:xfrm>
            <a:off x="328125" y="1536063"/>
            <a:ext cx="445528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300" dirty="0">
                <a:latin typeface="Montserrat" panose="00000500000000000000" pitchFamily="2" charset="-70"/>
              </a:rPr>
              <a:t>Pirmajā pusgadā kopējais debitoru parāds veido 155 tūkst. </a:t>
            </a:r>
            <a:r>
              <a:rPr lang="lv-LV" sz="1300" i="1" dirty="0">
                <a:latin typeface="Montserrat" panose="00000500000000000000" pitchFamily="2" charset="-70"/>
              </a:rPr>
              <a:t>eiro</a:t>
            </a:r>
            <a:r>
              <a:rPr lang="lv-LV" sz="1300" dirty="0">
                <a:latin typeface="Montserrat" panose="00000500000000000000" pitchFamily="2" charset="-7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sz="1300" dirty="0">
                <a:latin typeface="Montserrat" panose="00000500000000000000" pitchFamily="2" charset="-70"/>
              </a:rPr>
              <a:t>Siltumapgādes debitori veido 39% (60 086 EUR);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sz="1300" dirty="0">
                <a:latin typeface="Montserrat" panose="00000500000000000000" pitchFamily="2" charset="-70"/>
              </a:rPr>
              <a:t>Ūdensapgādes debitori veido 18% (27 656 EUR);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sz="1300" dirty="0">
                <a:latin typeface="Montserrat" panose="00000500000000000000" pitchFamily="2" charset="-70"/>
              </a:rPr>
              <a:t>Kanalizācijas debitori veido 30% (46 215 EUR);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sz="1300" dirty="0">
                <a:latin typeface="Montserrat" panose="00000500000000000000" pitchFamily="2" charset="-70"/>
              </a:rPr>
              <a:t>Pārējie debitori veido 14% (21 120 EUR).</a:t>
            </a:r>
          </a:p>
          <a:p>
            <a:r>
              <a:rPr lang="lv-LV" sz="1300" dirty="0">
                <a:latin typeface="Montserrat" panose="00000500000000000000" pitchFamily="2" charset="-70"/>
              </a:rPr>
              <a:t>Debitoru kopējai parāds 9 mēnešu laikā samazinās.</a:t>
            </a: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00000000-0008-0000-0500-000005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72999097"/>
              </p:ext>
            </p:extLst>
          </p:nvPr>
        </p:nvGraphicFramePr>
        <p:xfrm>
          <a:off x="-22881" y="3584463"/>
          <a:ext cx="5038725" cy="3723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B64DC711-8D7E-8C30-6AC9-A14CB7F6E6F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40692139"/>
              </p:ext>
            </p:extLst>
          </p:nvPr>
        </p:nvGraphicFramePr>
        <p:xfrm>
          <a:off x="4783412" y="0"/>
          <a:ext cx="7408587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7052672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854926-D707-E9CF-1B42-7463AB2794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079" y="21847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solidFill>
                  <a:srgbClr val="58585B"/>
                </a:solidFill>
                <a:latin typeface="Montserrat" panose="00000500000000000000" pitchFamily="2" charset="-70"/>
              </a:rPr>
              <a:t>DEBITORI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9A1857-0726-653E-3AC4-C0372C4D7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86849" y="6492875"/>
            <a:ext cx="2743200" cy="365125"/>
          </a:xfrm>
        </p:spPr>
        <p:txBody>
          <a:bodyPr/>
          <a:lstStyle/>
          <a:p>
            <a:fld id="{F27F4D8E-CD65-4F35-8BD0-06266F968DF1}" type="slidenum">
              <a:rPr lang="lv-LV" smtClean="0"/>
              <a:t>9</a:t>
            </a:fld>
            <a:endParaRPr lang="lv-LV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4AFFE6F-8301-56BB-84F6-ECF4132CCBA8}"/>
              </a:ext>
            </a:extLst>
          </p:cNvPr>
          <p:cNvSpPr txBox="1"/>
          <p:nvPr/>
        </p:nvSpPr>
        <p:spPr>
          <a:xfrm>
            <a:off x="358339" y="1377886"/>
            <a:ext cx="1160144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400" dirty="0">
                <a:latin typeface="Montserrat" panose="00000500000000000000" pitchFamily="2" charset="-70"/>
              </a:rPr>
              <a:t>Debitori, kuriem vēl nav iestājies apmaksas termiņš veido 59% (90 748 EUR);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400" dirty="0">
                <a:latin typeface="Montserrat" panose="00000500000000000000" pitchFamily="2" charset="-70"/>
              </a:rPr>
              <a:t>Debitoru parādi, kas kavēti līdz 3 mēnešiem, veido 7% (10 807 EUR);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400" dirty="0">
                <a:latin typeface="Montserrat" panose="00000500000000000000" pitchFamily="2" charset="-70"/>
              </a:rPr>
              <a:t>Debitoru parādi, kas kavēti 6 mēnešus un vairāk, veido 31% (47 592EUR) no tiem 47% (22 697 EUR) atrodas piespiedu izpildē</a:t>
            </a:r>
            <a:r>
              <a:rPr lang="lv-LV" sz="1400" i="1" dirty="0">
                <a:latin typeface="Montserrat" panose="00000500000000000000" pitchFamily="2" charset="-70"/>
              </a:rPr>
              <a:t>.</a:t>
            </a: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00000000-0008-0000-0700-00000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29084738"/>
              </p:ext>
            </p:extLst>
          </p:nvPr>
        </p:nvGraphicFramePr>
        <p:xfrm>
          <a:off x="-18723" y="2235200"/>
          <a:ext cx="7005813" cy="44043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Oval 5">
            <a:extLst>
              <a:ext uri="{FF2B5EF4-FFF2-40B4-BE49-F238E27FC236}">
                <a16:creationId xmlns:a16="http://schemas.microsoft.com/office/drawing/2014/main" id="{34C96ABD-C483-E625-D93E-94798A95F257}"/>
              </a:ext>
            </a:extLst>
          </p:cNvPr>
          <p:cNvSpPr/>
          <p:nvPr/>
        </p:nvSpPr>
        <p:spPr>
          <a:xfrm>
            <a:off x="4765132" y="3172656"/>
            <a:ext cx="2181225" cy="2529411"/>
          </a:xfrm>
          <a:prstGeom prst="ellipse">
            <a:avLst/>
          </a:pr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00000000-0008-0000-07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1974901"/>
              </p:ext>
            </p:extLst>
          </p:nvPr>
        </p:nvGraphicFramePr>
        <p:xfrm>
          <a:off x="6784220" y="2116550"/>
          <a:ext cx="5407780" cy="46080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8" name="Graphic 7" descr="Back RTL">
            <a:extLst>
              <a:ext uri="{FF2B5EF4-FFF2-40B4-BE49-F238E27FC236}">
                <a16:creationId xmlns:a16="http://schemas.microsoft.com/office/drawing/2014/main" id="{E18F07D5-8B47-62B2-1CF4-63C755CAC18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423756">
            <a:off x="6039381" y="2513257"/>
            <a:ext cx="1228724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6806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48059</TotalTime>
  <Words>2977</Words>
  <Application>Microsoft Office PowerPoint</Application>
  <PresentationFormat>Widescreen</PresentationFormat>
  <Paragraphs>988</Paragraphs>
  <Slides>16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Arial</vt:lpstr>
      <vt:lpstr>Calibri</vt:lpstr>
      <vt:lpstr>Calibri Light</vt:lpstr>
      <vt:lpstr>Montserrat</vt:lpstr>
      <vt:lpstr>Montserrat Medium</vt:lpstr>
      <vt:lpstr>Symbol</vt:lpstr>
      <vt:lpstr>Wingdings</vt:lpstr>
      <vt:lpstr>Office Theme</vt:lpstr>
      <vt:lpstr>1_Office Theme</vt:lpstr>
      <vt:lpstr>PowerPoint Presentation</vt:lpstr>
      <vt:lpstr>IZDEVUMI KOPĀ</vt:lpstr>
      <vt:lpstr>BuDŽETA IZPILDE PA IZDEVUMU VEIDIEM</vt:lpstr>
      <vt:lpstr>BuDŽETA IZPILDE PA IZDEVUMU VEIDIEM</vt:lpstr>
      <vt:lpstr>Pašvaldības iestāžu uzturēšanas izmaksas</vt:lpstr>
      <vt:lpstr>PAŠU IEŅĒMUMI</vt:lpstr>
      <vt:lpstr>NAUDAS LĪDZEKĻU ATLIKUMS KONTĀ</vt:lpstr>
      <vt:lpstr>DEBITORI</vt:lpstr>
      <vt:lpstr>DEBITORI</vt:lpstr>
      <vt:lpstr>IEPIRKUMI III CETURKSNĪ</vt:lpstr>
      <vt:lpstr>IEPIRKUMI III CETURKSNĪ</vt:lpstr>
      <vt:lpstr>IEPIRKUMI III CETURKSNĪ</vt:lpstr>
      <vt:lpstr>IEPIRKUMI III CETURKSNĪ</vt:lpstr>
      <vt:lpstr>CENU APTAUJAS III CETURKSNĪ</vt:lpstr>
      <vt:lpstr>CENU APTAUJAS III CETURKSNĪ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Laura</dc:creator>
  <cp:lastModifiedBy>Linda Pavlovska</cp:lastModifiedBy>
  <cp:revision>253</cp:revision>
  <cp:lastPrinted>2023-04-17T13:39:24Z</cp:lastPrinted>
  <dcterms:created xsi:type="dcterms:W3CDTF">2022-12-08T15:15:20Z</dcterms:created>
  <dcterms:modified xsi:type="dcterms:W3CDTF">2023-10-25T07:05:02Z</dcterms:modified>
</cp:coreProperties>
</file>