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851" r:id="rId2"/>
  </p:sldMasterIdLst>
  <p:notesMasterIdLst>
    <p:notesMasterId r:id="rId19"/>
  </p:notesMasterIdLst>
  <p:sldIdLst>
    <p:sldId id="431" r:id="rId3"/>
    <p:sldId id="293" r:id="rId4"/>
    <p:sldId id="296" r:id="rId5"/>
    <p:sldId id="442" r:id="rId6"/>
    <p:sldId id="306" r:id="rId7"/>
    <p:sldId id="444" r:id="rId8"/>
    <p:sldId id="298" r:id="rId9"/>
    <p:sldId id="304" r:id="rId10"/>
    <p:sldId id="299" r:id="rId11"/>
    <p:sldId id="300" r:id="rId12"/>
    <p:sldId id="301" r:id="rId13"/>
    <p:sldId id="307" r:id="rId14"/>
    <p:sldId id="443" r:id="rId15"/>
    <p:sldId id="302" r:id="rId16"/>
    <p:sldId id="303" r:id="rId17"/>
    <p:sldId id="441" r:id="rId18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C95B46"/>
    <a:srgbClr val="828847"/>
    <a:srgbClr val="D3A983"/>
    <a:srgbClr val="7395AD"/>
    <a:srgbClr val="404040"/>
    <a:srgbClr val="FFD966"/>
    <a:srgbClr val="FFFFFF"/>
    <a:srgbClr val="ED7E3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56" autoAdjust="0"/>
  </p:normalViewPr>
  <p:slideViewPr>
    <p:cSldViewPr snapToGrid="0">
      <p:cViewPr varScale="1">
        <p:scale>
          <a:sx n="123" d="100"/>
          <a:sy n="123" d="100"/>
        </p:scale>
        <p:origin x="114" y="2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\AppData\Local\Temp\pid-21144\Bud&#382;eta%20atskaite%202023_9%20m&#275;ne&#353;i-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Bud&#382;eta%20atskaite%202023_9%20m&#275;ne&#353;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\AppData\Local\Temp\pid-21144\Bud&#382;eta%20atskaite%202023_9%20m&#275;ne&#353;i-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ura\AppData\Local\Temp\pid-21144\Bud&#382;eta%20atskaite%202023_9%20m&#275;ne&#353;i-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8750811899277186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2 739 376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1 860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5 850 441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745 775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108 285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3 164 068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1.570048309178744E-2"/>
                  <c:y val="-3.707136237256719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12 616 805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(t.sk. elektroenerģijas plāns 910 429 EUR,
 izpilde 300 855 EUR, 
gāzes plāns 3 193 703 EUR, izpilde 1 056 877 EUR)</c:v>
                </c:pt>
                <c:pt idx="3">
                  <c:v>Krājumi </c:v>
                </c:pt>
                <c:pt idx="4">
                  <c:v>Budžeta iestāžu nodokļu maksājumi</c:v>
                </c:pt>
                <c:pt idx="5">
                  <c:v>Investīciju projekti</c:v>
                </c:pt>
                <c:pt idx="6">
                  <c:v>Kopā</c:v>
                </c:pt>
              </c:strCache>
            </c:strRef>
          </c:cat>
          <c:val>
            <c:numRef>
              <c:f>Izdevumi!$B$8:$B$14</c:f>
              <c:numCache>
                <c:formatCode>#,##0</c:formatCode>
                <c:ptCount val="7"/>
                <c:pt idx="0">
                  <c:v>2743376</c:v>
                </c:pt>
                <c:pt idx="1">
                  <c:v>1860</c:v>
                </c:pt>
                <c:pt idx="2">
                  <c:v>5850441</c:v>
                </c:pt>
                <c:pt idx="3">
                  <c:v>745775</c:v>
                </c:pt>
                <c:pt idx="4">
                  <c:v>108285</c:v>
                </c:pt>
                <c:pt idx="5">
                  <c:v>3164068</c:v>
                </c:pt>
                <c:pt idx="6">
                  <c:v>12613805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1 851 439 (67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2 310 960 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552</a:t>
                    </a:r>
                    <a:r>
                      <a:rPr lang="en-US" baseline="0" dirty="0"/>
                      <a:t> 558 </a:t>
                    </a:r>
                    <a:r>
                      <a:rPr lang="en-US" dirty="0"/>
                      <a:t>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54 672 (50%)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365 738 (12%)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5 135 397 (41 %)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Izdevumi!$A$8:$A$14</c:f>
              <c:strCache>
                <c:ptCount val="7"/>
                <c:pt idx="0">
                  <c:v>Atlīdzība</c:v>
                </c:pt>
                <c:pt idx="1">
                  <c:v>Komandējumi un dienesta braucieni</c:v>
                </c:pt>
                <c:pt idx="2">
                  <c:v>Pakalpojumi (t.sk. elektroenerģijas plāns 910 429 EUR,
 izpilde 300 855 EUR, 
gāzes plāns 3 193 703 EUR, izpilde 1 056 877 EUR)</c:v>
                </c:pt>
                <c:pt idx="3">
                  <c:v>Krājumi </c:v>
                </c:pt>
                <c:pt idx="4">
                  <c:v>Budžeta iestāžu nodokļu maksājumi</c:v>
                </c:pt>
                <c:pt idx="5">
                  <c:v>Investīciju projekti</c:v>
                </c:pt>
                <c:pt idx="6">
                  <c:v>Kopā</c:v>
                </c:pt>
              </c:strCache>
            </c:strRef>
          </c:cat>
          <c:val>
            <c:numRef>
              <c:f>Izdevumi!$C$8:$C$14</c:f>
              <c:numCache>
                <c:formatCode>#,##0</c:formatCode>
                <c:ptCount val="7"/>
                <c:pt idx="0">
                  <c:v>1851438.96</c:v>
                </c:pt>
                <c:pt idx="1">
                  <c:v>30</c:v>
                </c:pt>
                <c:pt idx="2">
                  <c:v>2310959.87</c:v>
                </c:pt>
                <c:pt idx="3">
                  <c:v>552557.90000000014</c:v>
                </c:pt>
                <c:pt idx="4">
                  <c:v>54671.729999999996</c:v>
                </c:pt>
                <c:pt idx="5">
                  <c:v>365738.04000000004</c:v>
                </c:pt>
                <c:pt idx="6">
                  <c:v>5135396.5000000009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 ExtraLight" panose="00000300000000000000" pitchFamily="50" charset="-70"/>
                <a:ea typeface="+mn-ea"/>
                <a:cs typeface="+mn-cs"/>
              </a:defRPr>
            </a:pPr>
            <a:r>
              <a:rPr lang="lv-LV" sz="1400" b="1" i="0" dirty="0">
                <a:latin typeface="Montserrat" panose="00000500000000000000" pitchFamily="2" charset="-70"/>
              </a:rPr>
              <a:t>ŠAUBĪGIE</a:t>
            </a:r>
            <a:r>
              <a:rPr lang="lv-LV" sz="1400" b="1" i="0" baseline="0" dirty="0">
                <a:latin typeface="Montserrat" panose="00000500000000000000" pitchFamily="2" charset="-70"/>
              </a:rPr>
              <a:t> DEBITORI</a:t>
            </a:r>
            <a:endParaRPr lang="lv-LV" sz="1400" b="1" i="0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2112881811020416"/>
          <c:y val="3.58282233085704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 ExtraLight" panose="00000300000000000000" pitchFamily="50" charset="-70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2.5833151496547566E-2"/>
          <c:y val="0.12695603978994374"/>
          <c:w val="0.94833369700690484"/>
          <c:h val="0.67846719438970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'Debitori '!$E$3</c:f>
              <c:strCache>
                <c:ptCount val="1"/>
                <c:pt idx="0">
                  <c:v>Maksājumi kavēti 180-vairāk d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25 138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D40-4E95-9968-2D5591C273F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5 314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D40-4E95-9968-2D5591C273F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8 504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D40-4E95-9968-2D5591C273FC}"/>
                </c:ext>
              </c:extLst>
            </c:dLbl>
            <c:dLbl>
              <c:idx val="3"/>
              <c:layout>
                <c:manualLayout>
                  <c:x val="-2.3148148148148997E-3"/>
                  <c:y val="-6.40255860357682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8 635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D40-4E95-9968-2D5591C27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'!$A$4:$A$7</c:f>
              <c:strCache>
                <c:ptCount val="4"/>
                <c:pt idx="0">
                  <c:v>Siltumapgādes</c:v>
                </c:pt>
                <c:pt idx="1">
                  <c:v>Ūdensapgādes </c:v>
                </c:pt>
                <c:pt idx="2">
                  <c:v>Kanalizācija</c:v>
                </c:pt>
                <c:pt idx="3">
                  <c:v>Pārējie debitori</c:v>
                </c:pt>
              </c:strCache>
            </c:strRef>
          </c:cat>
          <c:val>
            <c:numRef>
              <c:f>'Debitori '!$E$4:$E$7</c:f>
              <c:numCache>
                <c:formatCode>#,##0</c:formatCode>
                <c:ptCount val="4"/>
                <c:pt idx="0">
                  <c:v>25137.84</c:v>
                </c:pt>
                <c:pt idx="1">
                  <c:v>5314.23</c:v>
                </c:pt>
                <c:pt idx="2">
                  <c:v>8504.43</c:v>
                </c:pt>
                <c:pt idx="3">
                  <c:v>8635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40-4E95-9968-2D5591C273FC}"/>
            </c:ext>
          </c:extLst>
        </c:ser>
        <c:ser>
          <c:idx val="1"/>
          <c:order val="1"/>
          <c:tx>
            <c:strRef>
              <c:f>'Debitori '!$G$3</c:f>
              <c:strCache>
                <c:ptCount val="1"/>
                <c:pt idx="0">
                  <c:v>Tai skaitā piespiedu izpildē</c:v>
                </c:pt>
              </c:strCache>
            </c:strRef>
          </c:tx>
          <c:spPr>
            <a:solidFill>
              <a:srgbClr val="59595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148148148148147E-2"/>
                  <c:y val="-1.600639650894190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9 567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D40-4E95-9968-2D5591C273FC}"/>
                </c:ext>
              </c:extLst>
            </c:dLbl>
            <c:dLbl>
              <c:idx val="1"/>
              <c:layout>
                <c:manualLayout>
                  <c:x val="2.0833333333333332E-2"/>
                  <c:y val="-1.280511720715364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2 161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D40-4E95-9968-2D5591C273FC}"/>
                </c:ext>
              </c:extLst>
            </c:dLbl>
            <c:dLbl>
              <c:idx val="2"/>
              <c:layout>
                <c:manualLayout>
                  <c:x val="2.7777777777777776E-2"/>
                  <c:y val="-1.28051172071535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D40-4E95-9968-2D5591C273FC}"/>
                </c:ext>
              </c:extLst>
            </c:dLbl>
            <c:dLbl>
              <c:idx val="3"/>
              <c:layout>
                <c:manualLayout>
                  <c:x val="1.3888888888888888E-2"/>
                  <c:y val="-6.40255860357682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7 375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D40-4E95-9968-2D5591C27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'!$A$4:$A$7</c:f>
              <c:strCache>
                <c:ptCount val="4"/>
                <c:pt idx="0">
                  <c:v>Siltumapgādes</c:v>
                </c:pt>
                <c:pt idx="1">
                  <c:v>Ūdensapgādes </c:v>
                </c:pt>
                <c:pt idx="2">
                  <c:v>Kanalizācija</c:v>
                </c:pt>
                <c:pt idx="3">
                  <c:v>Pārējie debitori</c:v>
                </c:pt>
              </c:strCache>
            </c:strRef>
          </c:cat>
          <c:val>
            <c:numRef>
              <c:f>'Debitori '!$G$4:$G$7</c:f>
              <c:numCache>
                <c:formatCode>#,##0</c:formatCode>
                <c:ptCount val="4"/>
                <c:pt idx="0">
                  <c:v>9566.98</c:v>
                </c:pt>
                <c:pt idx="1">
                  <c:v>2161.4700000000003</c:v>
                </c:pt>
                <c:pt idx="2">
                  <c:v>3594.3199999999997</c:v>
                </c:pt>
                <c:pt idx="3">
                  <c:v>7374.5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40-4E95-9968-2D5591C273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72921136"/>
        <c:axId val="472921528"/>
      </c:barChart>
      <c:catAx>
        <c:axId val="47292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472921528"/>
        <c:crosses val="autoZero"/>
        <c:auto val="1"/>
        <c:lblAlgn val="ctr"/>
        <c:lblOffset val="100"/>
        <c:noMultiLvlLbl val="0"/>
      </c:catAx>
      <c:valAx>
        <c:axId val="472921528"/>
        <c:scaling>
          <c:orientation val="minMax"/>
          <c:max val="350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472921136"/>
        <c:crosses val="autoZero"/>
        <c:crossBetween val="between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lv-LV" b="1" dirty="0">
                <a:latin typeface="Montserrat" panose="00000500000000000000" pitchFamily="2" charset="-70"/>
              </a:rPr>
              <a:t>TERITORIJU</a:t>
            </a:r>
            <a:r>
              <a:rPr lang="lv-LV" b="1" baseline="0" dirty="0">
                <a:latin typeface="Montserrat" panose="00000500000000000000" pitchFamily="2" charset="-70"/>
              </a:rPr>
              <a:t> UN ĪPAŠUMU APSAIMNIEKŠANA</a:t>
            </a:r>
            <a:endParaRPr lang="lv-LV" b="1" dirty="0">
              <a:latin typeface="Montserrat" panose="00000500000000000000" pitchFamily="2" charset="-70"/>
            </a:endParaRPr>
          </a:p>
        </c:rich>
      </c:tx>
      <c:layout>
        <c:manualLayout>
          <c:xMode val="edge"/>
          <c:yMode val="edge"/>
          <c:x val="0.32845466794416583"/>
          <c:y val="1.94550262354172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5107053112675481"/>
          <c:y val="7.2716949127346026E-2"/>
          <c:w val="0.69521338840009328"/>
          <c:h val="0.8366014056137672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JAUNS'!$C$7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1 662 017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8AA0-48FC-AAFB-E5C3AEC1049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515 707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8AA0-48FC-AAFB-E5C3AEC1049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282 600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646 035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8AA0-48FC-AAFB-E5C3AEC1049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115 000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8AA0-48FC-AAFB-E5C3AEC1049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527 717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8AA0-48FC-AAFB-E5C3AEC1049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190 405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142 382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EFC5-4A1A-A5D3-933E1DD69D1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50 674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AA0-48FC-AAFB-E5C3AEC10499}"/>
                </c:ext>
              </c:extLst>
            </c:dLbl>
            <c:dLbl>
              <c:idx val="9"/>
              <c:layout>
                <c:manualLayout>
                  <c:x val="5.2726320256680026E-3"/>
                  <c:y val="-2.1667940420063511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704 661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JAUNS'!$B$9:$B$18</c:f>
              <c:strCache>
                <c:ptCount val="10"/>
                <c:pt idx="0">
                  <c:v>Atalgojums</c:v>
                </c:pt>
                <c:pt idx="1">
                  <c:v>Darba devēja VSAOI</c:v>
                </c:pt>
                <c:pt idx="2">
                  <c:v>Izdevumi par apkuri</c:v>
                </c:pt>
                <c:pt idx="3">
                  <c:v>Izdevumi par elektroenerģiju</c:v>
                </c:pt>
                <c:pt idx="4">
                  <c:v>Izdevumi par atkritumu izvešanu</c:v>
                </c:pt>
                <c:pt idx="5">
                  <c:v>Remontdarbi un iestāžu 
uzturēšana (t.sk.ventilāciju apkope, telpu remonts)</c:v>
                </c:pt>
                <c:pt idx="6">
                  <c:v>Degviela</c:v>
                </c:pt>
                <c:pt idx="7">
                  <c:v>Remonta un uzturēšanas 
materiāli (t.sk. a/m rezerves daļas)</c:v>
                </c:pt>
                <c:pt idx="8">
                  <c:v>Pamatlīdzekļi</c:v>
                </c:pt>
                <c:pt idx="9">
                  <c:v>Ceļu un ielu uzturēšana</c:v>
                </c:pt>
              </c:strCache>
            </c:strRef>
          </c:cat>
          <c:val>
            <c:numRef>
              <c:f>'EKK pašvaldības funkijas JAUNS'!$C$9:$C$18</c:f>
              <c:numCache>
                <c:formatCode>#,##0</c:formatCode>
                <c:ptCount val="10"/>
                <c:pt idx="0">
                  <c:v>1662017</c:v>
                </c:pt>
                <c:pt idx="1">
                  <c:v>512907</c:v>
                </c:pt>
                <c:pt idx="2">
                  <c:v>282600</c:v>
                </c:pt>
                <c:pt idx="3">
                  <c:v>646035</c:v>
                </c:pt>
                <c:pt idx="4">
                  <c:v>115000</c:v>
                </c:pt>
                <c:pt idx="5">
                  <c:v>527717</c:v>
                </c:pt>
                <c:pt idx="6">
                  <c:v>190405</c:v>
                </c:pt>
                <c:pt idx="7">
                  <c:v>142382</c:v>
                </c:pt>
                <c:pt idx="8">
                  <c:v>50674</c:v>
                </c:pt>
                <c:pt idx="9">
                  <c:v>704661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8FC-AAFB-E5C3AEC10499}"/>
            </c:ext>
          </c:extLst>
        </c:ser>
        <c:ser>
          <c:idx val="1"/>
          <c:order val="1"/>
          <c:tx>
            <c:strRef>
              <c:f>'EKK pašvaldības funkijas JAUNS'!$D$7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406960207920384E-3"/>
                  <c:y val="-7.80741704619388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</a:t>
                    </a:r>
                    <a:r>
                      <a:rPr lang="en-US" baseline="0" dirty="0"/>
                      <a:t> 126 927 (68%)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8AA0-48FC-AAFB-E5C3AEC10499}"/>
                </c:ext>
              </c:extLst>
            </c:dLbl>
            <c:dLbl>
              <c:idx val="1"/>
              <c:layout>
                <c:manualLayout>
                  <c:x val="0"/>
                  <c:y val="-2.602472348731294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330 863 (65%)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8AA0-48FC-AAFB-E5C3AEC10499}"/>
                </c:ext>
              </c:extLst>
            </c:dLbl>
            <c:dLbl>
              <c:idx val="2"/>
              <c:layout>
                <c:manualLayout>
                  <c:x val="-6.749140776253967E-17"/>
                  <c:y val="-5.204944697462685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88 186 (31%)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8AA0-48FC-AAFB-E5C3AEC1049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211 606 33%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8AA0-48FC-AAFB-E5C3AEC10499}"/>
                </c:ext>
              </c:extLst>
            </c:dLbl>
            <c:dLbl>
              <c:idx val="4"/>
              <c:layout>
                <c:manualLayout>
                  <c:x val="0"/>
                  <c:y val="-7.807417046193884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60 999(53%)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8AA0-48FC-AAFB-E5C3AEC10499}"/>
                </c:ext>
              </c:extLst>
            </c:dLbl>
            <c:dLbl>
              <c:idx val="5"/>
              <c:layout>
                <c:manualLayout>
                  <c:x val="3.6813920415840768E-3"/>
                  <c:y val="-5.204944697462589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325 671 (62%)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A0-48FC-AAFB-E5C3AEC1049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134 939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8AA0-48FC-AAFB-E5C3AEC1049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119 583 (84%)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AA0-48FC-AAFB-E5C3AEC1049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33 698 (66%)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8AA0-48FC-AAFB-E5C3AEC10499}"/>
                </c:ext>
              </c:extLst>
            </c:dLbl>
            <c:dLbl>
              <c:idx val="9"/>
              <c:layout>
                <c:manualLayout>
                  <c:x val="3.1635792154008019E-3"/>
                  <c:y val="-7.091407875259715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499 659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AA0-48FC-AAFB-E5C3AEC10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JAUNS'!$B$9:$B$18</c:f>
              <c:strCache>
                <c:ptCount val="10"/>
                <c:pt idx="0">
                  <c:v>Atalgojums</c:v>
                </c:pt>
                <c:pt idx="1">
                  <c:v>Darba devēja VSAOI</c:v>
                </c:pt>
                <c:pt idx="2">
                  <c:v>Izdevumi par apkuri</c:v>
                </c:pt>
                <c:pt idx="3">
                  <c:v>Izdevumi par elektroenerģiju</c:v>
                </c:pt>
                <c:pt idx="4">
                  <c:v>Izdevumi par atkritumu izvešanu</c:v>
                </c:pt>
                <c:pt idx="5">
                  <c:v>Remontdarbi un iestāžu 
uzturēšana (t.sk.ventilāciju apkope, telpu remonts)</c:v>
                </c:pt>
                <c:pt idx="6">
                  <c:v>Degviela</c:v>
                </c:pt>
                <c:pt idx="7">
                  <c:v>Remonta un uzturēšanas 
materiāli (t.sk. a/m rezerves daļas)</c:v>
                </c:pt>
                <c:pt idx="8">
                  <c:v>Pamatlīdzekļi</c:v>
                </c:pt>
                <c:pt idx="9">
                  <c:v>Ceļu un ielu uzturēšana</c:v>
                </c:pt>
              </c:strCache>
            </c:strRef>
          </c:cat>
          <c:val>
            <c:numRef>
              <c:f>'EKK pašvaldības funkijas JAUNS'!$D$9:$D$18</c:f>
              <c:numCache>
                <c:formatCode>#,##0</c:formatCode>
                <c:ptCount val="10"/>
                <c:pt idx="0">
                  <c:v>1126927</c:v>
                </c:pt>
                <c:pt idx="1">
                  <c:v>330863</c:v>
                </c:pt>
                <c:pt idx="2">
                  <c:v>88186</c:v>
                </c:pt>
                <c:pt idx="3">
                  <c:v>211606</c:v>
                </c:pt>
                <c:pt idx="4">
                  <c:v>60999</c:v>
                </c:pt>
                <c:pt idx="5">
                  <c:v>325671</c:v>
                </c:pt>
                <c:pt idx="6">
                  <c:v>134939</c:v>
                </c:pt>
                <c:pt idx="7">
                  <c:v>119583</c:v>
                </c:pt>
                <c:pt idx="8">
                  <c:v>33698</c:v>
                </c:pt>
                <c:pt idx="9">
                  <c:v>499659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8FC-AAFB-E5C3AEC104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68112"/>
        <c:axId val="118207304"/>
        <c:axId val="0"/>
      </c:bar3DChart>
      <c:catAx>
        <c:axId val="55681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0"/>
          <a:lstStyle/>
          <a:p>
            <a:pPr>
              <a:lnSpc>
                <a:spcPct val="100000"/>
              </a:lnSpc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207304"/>
        <c:crosses val="autoZero"/>
        <c:auto val="1"/>
        <c:lblAlgn val="l"/>
        <c:lblOffset val="100"/>
        <c:noMultiLvlLbl val="0"/>
      </c:catAx>
      <c:valAx>
        <c:axId val="118207304"/>
        <c:scaling>
          <c:orientation val="minMax"/>
          <c:max val="18000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5568112"/>
        <c:crosses val="autoZero"/>
        <c:crossBetween val="between"/>
        <c:majorUnit val="400000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5677202211618011"/>
          <c:y val="0.95297844763548989"/>
          <c:w val="0.48645595576763984"/>
          <c:h val="4.70215523645100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595959"/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r>
              <a:rPr lang="lv-LV" b="1">
                <a:solidFill>
                  <a:srgbClr val="595959"/>
                </a:solidFill>
                <a:latin typeface="Montserrat" panose="00000500000000000000" pitchFamily="50" charset="-70"/>
              </a:rPr>
              <a:t>CARNIKAVAS PAMATSKOLA</a:t>
            </a:r>
          </a:p>
        </c:rich>
      </c:tx>
      <c:layout>
        <c:manualLayout>
          <c:xMode val="edge"/>
          <c:yMode val="edge"/>
          <c:x val="0.26365534654874651"/>
          <c:y val="3.61512475355403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595959"/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4980324829630275"/>
          <c:y val="0.1063849540741208"/>
          <c:w val="0.49298765288399715"/>
          <c:h val="0.7752826629039588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'EKK pašvaldības funkijas '!$C$44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'!$B$45:$B$49</c:f>
              <c:strCache>
                <c:ptCount val="5"/>
                <c:pt idx="0">
                  <c:v>Atalgojums</c:v>
                </c:pt>
                <c:pt idx="1">
                  <c:v>Darba devēja VSAOI</c:v>
                </c:pt>
                <c:pt idx="2">
                  <c:v>Izdevumi par atkritumu izvešanu</c:v>
                </c:pt>
                <c:pt idx="3">
                  <c:v>Remontdarbi un iestāžu uzturēšana (t.sk.ventilāciju apkope, telpu remonts)</c:v>
                </c:pt>
                <c:pt idx="4">
                  <c:v>Krājumi, materiāli, energopreces</c:v>
                </c:pt>
              </c:strCache>
            </c:strRef>
          </c:cat>
          <c:val>
            <c:numRef>
              <c:f>'EKK pašvaldības funkijas '!$C$45:$C$49</c:f>
              <c:numCache>
                <c:formatCode>#,##0</c:formatCode>
                <c:ptCount val="5"/>
                <c:pt idx="0">
                  <c:v>87365</c:v>
                </c:pt>
                <c:pt idx="1">
                  <c:v>25968</c:v>
                </c:pt>
                <c:pt idx="2">
                  <c:v>1924</c:v>
                </c:pt>
                <c:pt idx="3">
                  <c:v>116119</c:v>
                </c:pt>
                <c:pt idx="4">
                  <c:v>12429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6-409C-A6B2-B439AF4AE667}"/>
            </c:ext>
          </c:extLst>
        </c:ser>
        <c:ser>
          <c:idx val="1"/>
          <c:order val="1"/>
          <c:tx>
            <c:strRef>
              <c:f>'EKK pašvaldības funkijas '!$D$44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78EF949-08B4-4C33-83B7-74F300A9253A}" type="VALUE">
                      <a:rPr lang="en-US" smtClean="0"/>
                      <a:pPr/>
                      <a:t>[VALUE]</a:t>
                    </a:fld>
                    <a:r>
                      <a:rPr lang="en-US"/>
                      <a:t> (70%)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2D6-409C-A6B2-B439AF4AE6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4E0DE75-B536-41B8-8DDE-2454F885A8E5}" type="VALUE">
                      <a:rPr lang="en-US" smtClean="0"/>
                      <a:pPr/>
                      <a:t>[VALUE]</a:t>
                    </a:fld>
                    <a:r>
                      <a:rPr lang="en-US"/>
                      <a:t> (71%)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2D6-409C-A6B2-B439AF4AE66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E12A527-BE81-48E8-B26D-9216D69AE1E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(78%)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2D6-409C-A6B2-B439AF4AE66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1F1AA47-9FFF-4853-89F3-2AA2D87EB694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 (85%)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2D6-409C-A6B2-B439AF4AE66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CF9D81B8-F52F-495F-A904-794A39880857}" type="VALUE">
                      <a:rPr lang="en-US" smtClean="0"/>
                      <a:pPr/>
                      <a:t>[VALUE]</a:t>
                    </a:fld>
                    <a:r>
                      <a:rPr lang="en-US"/>
                      <a:t> (32%)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2D6-409C-A6B2-B439AF4AE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'EKK pašvaldības funkijas '!$B$45:$B$49</c:f>
              <c:strCache>
                <c:ptCount val="5"/>
                <c:pt idx="0">
                  <c:v>Atalgojums</c:v>
                </c:pt>
                <c:pt idx="1">
                  <c:v>Darba devēja VSAOI</c:v>
                </c:pt>
                <c:pt idx="2">
                  <c:v>Izdevumi par atkritumu izvešanu</c:v>
                </c:pt>
                <c:pt idx="3">
                  <c:v>Remontdarbi un iestāžu uzturēšana (t.sk.ventilāciju apkope, telpu remonts)</c:v>
                </c:pt>
                <c:pt idx="4">
                  <c:v>Krājumi, materiāli, energopreces</c:v>
                </c:pt>
              </c:strCache>
            </c:strRef>
          </c:cat>
          <c:val>
            <c:numRef>
              <c:f>'EKK pašvaldības funkijas '!$D$45:$D$49</c:f>
              <c:numCache>
                <c:formatCode>#,##0</c:formatCode>
                <c:ptCount val="5"/>
                <c:pt idx="0">
                  <c:v>60844</c:v>
                </c:pt>
                <c:pt idx="1">
                  <c:v>18498</c:v>
                </c:pt>
                <c:pt idx="2">
                  <c:v>1498</c:v>
                </c:pt>
                <c:pt idx="3">
                  <c:v>98976</c:v>
                </c:pt>
                <c:pt idx="4">
                  <c:v>3990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D6-409C-A6B2-B439AF4AE6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5665512"/>
        <c:axId val="415666688"/>
        <c:axId val="0"/>
      </c:bar3DChart>
      <c:catAx>
        <c:axId val="415665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415666688"/>
        <c:crosses val="autoZero"/>
        <c:auto val="1"/>
        <c:lblAlgn val="ctr"/>
        <c:lblOffset val="100"/>
        <c:noMultiLvlLbl val="0"/>
      </c:catAx>
      <c:valAx>
        <c:axId val="415666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15665512"/>
        <c:crosses val="autoZero"/>
        <c:crossBetween val="between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r>
              <a:rPr lang="lv-LV" sz="1400" b="1">
                <a:latin typeface="Montserrat" panose="00000500000000000000" pitchFamily="50" charset="-70"/>
              </a:rPr>
              <a:t>PIRMSKOLAS IZGLĪTĪBAS IESTĀDES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3559787373618797"/>
          <c:y val="9.7297896731128444E-2"/>
          <c:w val="0.50904501314465722"/>
          <c:h val="0.7859481010189002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'[Budžeta atskaite 2023_9 mēneši.xlsx]EKK pašvaldības funkijas '!$C$29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'[Budžeta atskaite 2023_9 mēneši.xlsx]EKK pašvaldības funkijas '!$B$30:$B$41</c:f>
              <c:strCache>
                <c:ptCount val="12"/>
                <c:pt idx="0">
                  <c:v>Atalgojums</c:v>
                </c:pt>
                <c:pt idx="1">
                  <c:v>Darba devēja VSAOI</c:v>
                </c:pt>
                <c:pt idx="2">
                  <c:v>Sakaru pakalpojumi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5">
                  <c:v>Remontdarbi un iestāžu uzturēšana (t.sk.ventilāciju apkope, telpu remonts)</c:v>
                </c:pt>
                <c:pt idx="6">
                  <c:v>Informācijas tehnoloģiju pakalpojumi</c:v>
                </c:pt>
                <c:pt idx="7">
                  <c:v>Iekārtu un inventāra noma</c:v>
                </c:pt>
                <c:pt idx="8">
                  <c:v>Kurināmais (PII Piejūra granulas)</c:v>
                </c:pt>
                <c:pt idx="9">
                  <c:v>Krājumi, materiāli, energopreces</c:v>
                </c:pt>
                <c:pt idx="10">
                  <c:v>Budžeta iestāžu nodokļa maksājumi</c:v>
                </c:pt>
                <c:pt idx="11">
                  <c:v>Pamatlīdzekļi (t.sk.PII Riekstiņš siltumtrases pārbūve)</c:v>
                </c:pt>
              </c:strCache>
            </c:strRef>
          </c:cat>
          <c:val>
            <c:numRef>
              <c:f>'[Budžeta atskaite 2023_9 mēneši.xlsx]EKK pašvaldības funkijas '!$C$30:$C$41</c:f>
              <c:numCache>
                <c:formatCode>#,##0</c:formatCode>
                <c:ptCount val="12"/>
                <c:pt idx="0">
                  <c:v>143000</c:v>
                </c:pt>
                <c:pt idx="1">
                  <c:v>43109</c:v>
                </c:pt>
                <c:pt idx="2">
                  <c:v>190</c:v>
                </c:pt>
                <c:pt idx="3">
                  <c:v>3800</c:v>
                </c:pt>
                <c:pt idx="4">
                  <c:v>3380</c:v>
                </c:pt>
                <c:pt idx="5">
                  <c:v>33201</c:v>
                </c:pt>
                <c:pt idx="6">
                  <c:v>88</c:v>
                </c:pt>
                <c:pt idx="7">
                  <c:v>1100</c:v>
                </c:pt>
                <c:pt idx="8">
                  <c:v>39000</c:v>
                </c:pt>
                <c:pt idx="9">
                  <c:v>30417</c:v>
                </c:pt>
                <c:pt idx="10">
                  <c:v>2190</c:v>
                </c:pt>
                <c:pt idx="11">
                  <c:v>19621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6-4539-A4E6-FB54553A6971}"/>
            </c:ext>
          </c:extLst>
        </c:ser>
        <c:ser>
          <c:idx val="1"/>
          <c:order val="1"/>
          <c:tx>
            <c:strRef>
              <c:f>'[Budžeta atskaite 2023_9 mēneši.xlsx]EKK pašvaldības funkijas '!$D$29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027C957-2F95-4C94-B671-C7D5329E3335}" type="VALUE">
                      <a:rPr lang="en-US" smtClean="0"/>
                      <a:pPr/>
                      <a:t>[VALUE]</a:t>
                    </a:fld>
                    <a:r>
                      <a:rPr lang="en-US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4E6-4539-A4E6-FB54553A697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0932078-2BBE-47C0-A8CB-D7899BEDD1D4}" type="VALUE">
                      <a:rPr lang="en-US" smtClean="0"/>
                      <a:pPr/>
                      <a:t>[VALUE]</a:t>
                    </a:fld>
                    <a:r>
                      <a:rPr lang="en-US"/>
                      <a:t> (73%)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4E6-4539-A4E6-FB54553A697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BA1D639-F7AD-4861-BB16-FF3611859C4A}" type="VALUE">
                      <a:rPr lang="en-US" smtClean="0"/>
                      <a:pPr/>
                      <a:t>[VALUE]</a:t>
                    </a:fld>
                    <a:r>
                      <a:rPr lang="en-US"/>
                      <a:t> (128%)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4E6-4539-A4E6-FB54553A697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F515436-A624-4864-B9BA-B3CAC4FB539D}" type="VALUE">
                      <a:rPr lang="en-US" smtClean="0"/>
                      <a:pPr/>
                      <a:t>[VALUE]</a:t>
                    </a:fld>
                    <a:r>
                      <a:rPr lang="en-US"/>
                      <a:t>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54E6-4539-A4E6-FB54553A697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D38B381-A379-4396-8451-225FDEA387DA}" type="VALUE">
                      <a:rPr lang="en-US" smtClean="0"/>
                      <a:pPr/>
                      <a:t>[VALUE]</a:t>
                    </a:fld>
                    <a:r>
                      <a:rPr lang="en-US"/>
                      <a:t> (7%)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4E6-4539-A4E6-FB54553A697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157A8D6E-464D-409E-8C99-C6DCCEC5737D}" type="VALUE">
                      <a:rPr lang="en-US" smtClean="0"/>
                      <a:pPr/>
                      <a:t>[VALUE]</a:t>
                    </a:fld>
                    <a:r>
                      <a:rPr lang="en-US"/>
                      <a:t> (58%)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54E6-4539-A4E6-FB54553A6971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BE041F8D-02EF-4EBD-B5A3-5AA86C6096BD}" type="VALUE">
                      <a:rPr lang="en-US" smtClean="0"/>
                      <a:pPr/>
                      <a:t>[VALUE]</a:t>
                    </a:fld>
                    <a:r>
                      <a:rPr lang="en-US"/>
                      <a:t> (74%)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4E6-4539-A4E6-FB54553A6971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A7FB071-6245-4400-A751-6D39FA1E99FC}" type="VALUE">
                      <a:rPr lang="en-US" smtClean="0"/>
                      <a:pPr/>
                      <a:t>[VALUE]</a:t>
                    </a:fld>
                    <a:r>
                      <a:rPr lang="en-US"/>
                      <a:t> (77%)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54E6-4539-A4E6-FB54553A697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D0D78B5-8541-4CF7-86FB-DA40112B96FA}" type="VALUE">
                      <a:rPr lang="en-US" smtClean="0"/>
                      <a:pPr/>
                      <a:t>[VALUE]</a:t>
                    </a:fld>
                    <a:r>
                      <a:rPr lang="en-US"/>
                      <a:t> (40%)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4E6-4539-A4E6-FB54553A6971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C84C0B2-45BF-4EC9-BD9A-45A7636DA497}" type="VALUE">
                      <a:rPr lang="en-US" smtClean="0"/>
                      <a:pPr/>
                      <a:t>[VALUE]</a:t>
                    </a:fld>
                    <a:r>
                      <a:rPr lang="en-US"/>
                      <a:t> (55%)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4E6-4539-A4E6-FB54553A6971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983BD07D-EE0F-4D40-8E0A-A2043D9E7FDC}" type="VALUE">
                      <a:rPr lang="en-US" smtClean="0"/>
                      <a:pPr/>
                      <a:t>[VALUE]</a:t>
                    </a:fld>
                    <a:r>
                      <a:rPr lang="en-US"/>
                      <a:t> (69%)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4E6-4539-A4E6-FB54553A6971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A6B79CB6-37EC-4B5D-A808-BF3B15B7CAF3}" type="VALUE">
                      <a:rPr lang="en-US" smtClean="0"/>
                      <a:pPr/>
                      <a:t>[VALUE]</a:t>
                    </a:fld>
                    <a:r>
                      <a:rPr lang="en-US"/>
                      <a:t> (96%)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54E6-4539-A4E6-FB54553A69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50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'[Budžeta atskaite 2023_9 mēneši.xlsx]EKK pašvaldības funkijas '!$B$30:$B$41</c:f>
              <c:strCache>
                <c:ptCount val="12"/>
                <c:pt idx="0">
                  <c:v>Atalgojums</c:v>
                </c:pt>
                <c:pt idx="1">
                  <c:v>Darba devēja VSAOI</c:v>
                </c:pt>
                <c:pt idx="2">
                  <c:v>Sakaru pakalpojumi</c:v>
                </c:pt>
                <c:pt idx="3">
                  <c:v>Izdevumi par atkritumu izvešanu</c:v>
                </c:pt>
                <c:pt idx="4">
                  <c:v>Ekspertu pakalpojumi, apmācības</c:v>
                </c:pt>
                <c:pt idx="5">
                  <c:v>Remontdarbi un iestāžu uzturēšana (t.sk.ventilāciju apkope, telpu remonts)</c:v>
                </c:pt>
                <c:pt idx="6">
                  <c:v>Informācijas tehnoloģiju pakalpojumi</c:v>
                </c:pt>
                <c:pt idx="7">
                  <c:v>Iekārtu un inventāra noma</c:v>
                </c:pt>
                <c:pt idx="8">
                  <c:v>Kurināmais (PII Piejūra granulas)</c:v>
                </c:pt>
                <c:pt idx="9">
                  <c:v>Krājumi, materiāli, energopreces</c:v>
                </c:pt>
                <c:pt idx="10">
                  <c:v>Budžeta iestāžu nodokļa maksājumi</c:v>
                </c:pt>
                <c:pt idx="11">
                  <c:v>Pamatlīdzekļi (t.sk.PII Riekstiņš siltumtrases pārbūve)</c:v>
                </c:pt>
              </c:strCache>
            </c:strRef>
          </c:cat>
          <c:val>
            <c:numRef>
              <c:f>'[Budžeta atskaite 2023_9 mēneši.xlsx]EKK pašvaldības funkijas '!$D$30:$D$41</c:f>
              <c:numCache>
                <c:formatCode>#,##0</c:formatCode>
                <c:ptCount val="12"/>
                <c:pt idx="0">
                  <c:v>106080</c:v>
                </c:pt>
                <c:pt idx="1">
                  <c:v>31545</c:v>
                </c:pt>
                <c:pt idx="2">
                  <c:v>244</c:v>
                </c:pt>
                <c:pt idx="3">
                  <c:v>2560</c:v>
                </c:pt>
                <c:pt idx="4">
                  <c:v>229</c:v>
                </c:pt>
                <c:pt idx="5">
                  <c:v>19398</c:v>
                </c:pt>
                <c:pt idx="6">
                  <c:v>65</c:v>
                </c:pt>
                <c:pt idx="7">
                  <c:v>847</c:v>
                </c:pt>
                <c:pt idx="8">
                  <c:v>15435</c:v>
                </c:pt>
                <c:pt idx="9">
                  <c:v>16811</c:v>
                </c:pt>
                <c:pt idx="10">
                  <c:v>1516</c:v>
                </c:pt>
                <c:pt idx="11">
                  <c:v>18827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4E6-4539-A4E6-FB54553A697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5844984"/>
        <c:axId val="95843416"/>
        <c:axId val="0"/>
      </c:bar3DChart>
      <c:catAx>
        <c:axId val="95844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50" charset="-70"/>
                <a:ea typeface="+mn-ea"/>
                <a:cs typeface="+mn-cs"/>
              </a:defRPr>
            </a:pPr>
            <a:endParaRPr lang="lv-LV"/>
          </a:p>
        </c:txPr>
        <c:crossAx val="95843416"/>
        <c:crosses val="autoZero"/>
        <c:auto val="1"/>
        <c:lblAlgn val="ctr"/>
        <c:lblOffset val="100"/>
        <c:noMultiLvlLbl val="0"/>
      </c:catAx>
      <c:valAx>
        <c:axId val="95843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5844984"/>
        <c:crosses val="autoZero"/>
        <c:crossBetween val="between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50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275562150381921"/>
          <c:y val="0"/>
          <c:w val="0.63591714542390121"/>
          <c:h val="0.8750811899277186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Izdevumi!$B$7</c:f>
              <c:strCache>
                <c:ptCount val="1"/>
                <c:pt idx="0">
                  <c:v>Budžeta plāns EUR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  <a:sp3d/>
          </c:spPr>
          <c:invertIfNegative val="0"/>
          <c:dPt>
            <c:idx val="6"/>
            <c:invertIfNegative val="0"/>
            <c:bubble3D val="0"/>
            <c:spPr>
              <a:solidFill>
                <a:srgbClr val="828847"/>
              </a:solidFill>
              <a:ln>
                <a:solidFill>
                  <a:srgbClr val="595959"/>
                </a:solidFill>
              </a:ln>
              <a:effectLst/>
              <a:sp3d>
                <a:contourClr>
                  <a:srgbClr val="595959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1.2742392028398967E-1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143 00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750-4F6F-A1E9-CD20CD4375CA}"/>
                </c:ext>
              </c:extLst>
            </c:dLbl>
            <c:dLbl>
              <c:idx val="1"/>
              <c:layout>
                <c:manualLayout>
                  <c:x val="6.03864734299516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3 162 474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2750-4F6F-A1E9-CD20CD4375CA}"/>
                </c:ext>
              </c:extLst>
            </c:dLbl>
            <c:dLbl>
              <c:idx val="2"/>
              <c:layout>
                <c:manualLayout>
                  <c:x val="9.661835748792270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229 613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2750-4F6F-A1E9-CD20CD4375CA}"/>
                </c:ext>
              </c:extLst>
            </c:dLbl>
            <c:dLbl>
              <c:idx val="3"/>
              <c:layout>
                <c:manualLayout>
                  <c:x val="4.830917874396135E-3"/>
                  <c:y val="-6.371196014199483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362 362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32-4165-BCD9-9BC2706EC4E4}"/>
                </c:ext>
              </c:extLst>
            </c:dLbl>
            <c:dLbl>
              <c:idx val="4"/>
              <c:layout>
                <c:manualLayout>
                  <c:x val="4.83091787439613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25 000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750-4F6F-A1E9-CD20CD4375CA}"/>
                </c:ext>
              </c:extLst>
            </c:dLbl>
            <c:dLbl>
              <c:idx val="5"/>
              <c:layout>
                <c:manualLayout>
                  <c:x val="9.6618357487922701E-3"/>
                  <c:y val="-3.398168961547504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2750-4F6F-A1E9-CD20CD4375CA}"/>
                </c:ext>
              </c:extLst>
            </c:dLbl>
            <c:dLbl>
              <c:idx val="6"/>
              <c:layout>
                <c:manualLayout>
                  <c:x val="1.570048309178744E-2"/>
                  <c:y val="-3.707136237256719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8 000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Piedzītie zaudējumi no SIA Tilts</c:v>
                </c:pt>
                <c:pt idx="1">
                  <c:v>Siltumapgāde</c:v>
                </c:pt>
                <c:pt idx="2">
                  <c:v>Ūdensapgāde</c:v>
                </c:pt>
                <c:pt idx="3">
                  <c:v>Kanalizācija</c:v>
                </c:pt>
                <c:pt idx="4">
                  <c:v>Notekūdeņu savākšana</c:v>
                </c:pt>
                <c:pt idx="5">
                  <c:v>Sludinājumi, kopēšana</c:v>
                </c:pt>
                <c:pt idx="6">
                  <c:v>Kapu ieņēmumi</c:v>
                </c:pt>
                <c:pt idx="7">
                  <c:v>Stāvvietu ieņēmumi</c:v>
                </c:pt>
              </c:strCache>
            </c:strRef>
          </c:cat>
          <c:val>
            <c:numRef>
              <c:f>Izdevumi!$B$8:$B$15</c:f>
              <c:numCache>
                <c:formatCode>#,##0</c:formatCode>
                <c:ptCount val="8"/>
                <c:pt idx="0">
                  <c:v>143000</c:v>
                </c:pt>
                <c:pt idx="1">
                  <c:v>3162474</c:v>
                </c:pt>
                <c:pt idx="2">
                  <c:v>229613</c:v>
                </c:pt>
                <c:pt idx="3">
                  <c:v>362362</c:v>
                </c:pt>
                <c:pt idx="4">
                  <c:v>25000</c:v>
                </c:pt>
                <c:pt idx="5">
                  <c:v>2000</c:v>
                </c:pt>
                <c:pt idx="6">
                  <c:v>8000</c:v>
                </c:pt>
                <c:pt idx="7">
                  <c:v>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50-4F6F-A1E9-CD20CD4375CA}"/>
            </c:ext>
          </c:extLst>
        </c:ser>
        <c:ser>
          <c:idx val="1"/>
          <c:order val="1"/>
          <c:tx>
            <c:strRef>
              <c:f>Izdevumi!$C$7</c:f>
              <c:strCache>
                <c:ptCount val="1"/>
                <c:pt idx="0">
                  <c:v>Budžeta izpilde EUR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C95B46"/>
              </a:solidFill>
              <a:ln>
                <a:noFill/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750-4F6F-A1E9-CD20CD4375CA}"/>
              </c:ext>
            </c:extLst>
          </c:dPt>
          <c:dLbls>
            <c:dLbl>
              <c:idx val="0"/>
              <c:layout>
                <c:manualLayout>
                  <c:x val="6.038647342995169E-3"/>
                  <c:y val="-3.83069735164975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143 216 (100%)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0-4F6F-A1E9-CD20CD4375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967 029 (31%)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588-460C-89AF-ED06EA80D3B0}"/>
                </c:ext>
              </c:extLst>
            </c:dLbl>
            <c:dLbl>
              <c:idx val="2"/>
              <c:layout>
                <c:manualLayout>
                  <c:x val="8.4541062801931927E-3"/>
                  <c:y val="-6.950475943417716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178 358 (78%)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2750-4F6F-A1E9-CD20CD4375CA}"/>
                </c:ext>
              </c:extLst>
            </c:dLbl>
            <c:dLbl>
              <c:idx val="3"/>
              <c:layout>
                <c:manualLayout>
                  <c:x val="7.2463768115941588E-3"/>
                  <c:y val="-1.09587661646452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262 318</a:t>
                    </a:r>
                    <a:r>
                      <a:rPr lang="en-US" baseline="0" dirty="0"/>
                      <a:t> (72%)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750-4F6F-A1E9-CD20CD4375CA}"/>
                </c:ext>
              </c:extLst>
            </c:dLbl>
            <c:dLbl>
              <c:idx val="4"/>
              <c:layout>
                <c:manualLayout>
                  <c:x val="6.038647342995169E-3"/>
                  <c:y val="-1.09048185473572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16 793 (67%)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50-4F6F-A1E9-CD20CD4375CA}"/>
                </c:ext>
              </c:extLst>
            </c:dLbl>
            <c:dLbl>
              <c:idx val="5"/>
              <c:layout>
                <c:manualLayout>
                  <c:x val="8.4541062801932361E-3"/>
                  <c:y val="-1.095882013821488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1 024 (51%)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2750-4F6F-A1E9-CD20CD4375CA}"/>
                </c:ext>
              </c:extLst>
            </c:dLbl>
            <c:dLbl>
              <c:idx val="6"/>
              <c:layout>
                <c:manualLayout>
                  <c:x val="7.2463768115941588E-3"/>
                  <c:y val="-1.82647975305218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6 240 (78%)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750-4F6F-A1E9-CD20CD437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Izdevumi!$A$8:$A$15</c:f>
              <c:strCache>
                <c:ptCount val="8"/>
                <c:pt idx="0">
                  <c:v>Piedzītie zaudējumi no SIA Tilts</c:v>
                </c:pt>
                <c:pt idx="1">
                  <c:v>Siltumapgāde</c:v>
                </c:pt>
                <c:pt idx="2">
                  <c:v>Ūdensapgāde</c:v>
                </c:pt>
                <c:pt idx="3">
                  <c:v>Kanalizācija</c:v>
                </c:pt>
                <c:pt idx="4">
                  <c:v>Notekūdeņu savākšana</c:v>
                </c:pt>
                <c:pt idx="5">
                  <c:v>Sludinājumi, kopēšana</c:v>
                </c:pt>
                <c:pt idx="6">
                  <c:v>Kapu ieņēmumi</c:v>
                </c:pt>
                <c:pt idx="7">
                  <c:v>Stāvvietu ieņēmumi</c:v>
                </c:pt>
              </c:strCache>
            </c:strRef>
          </c:cat>
          <c:val>
            <c:numRef>
              <c:f>Izdevumi!$C$8:$C$15</c:f>
              <c:numCache>
                <c:formatCode>#,##0</c:formatCode>
                <c:ptCount val="8"/>
                <c:pt idx="0">
                  <c:v>143216</c:v>
                </c:pt>
                <c:pt idx="1">
                  <c:v>967029</c:v>
                </c:pt>
                <c:pt idx="2">
                  <c:v>178358</c:v>
                </c:pt>
                <c:pt idx="3">
                  <c:v>262318</c:v>
                </c:pt>
                <c:pt idx="4">
                  <c:v>16792.689999999999</c:v>
                </c:pt>
                <c:pt idx="5">
                  <c:v>1024.27</c:v>
                </c:pt>
                <c:pt idx="6">
                  <c:v>6240</c:v>
                </c:pt>
                <c:pt idx="7">
                  <c:v>49073.15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50-4F6F-A1E9-CD20CD4375C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7264"/>
        <c:axId val="199357656"/>
        <c:axId val="0"/>
      </c:bar3DChart>
      <c:catAx>
        <c:axId val="199357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7656"/>
        <c:crosses val="autoZero"/>
        <c:auto val="1"/>
        <c:lblAlgn val="ctr"/>
        <c:lblOffset val="100"/>
        <c:noMultiLvlLbl val="0"/>
      </c:catAx>
      <c:valAx>
        <c:axId val="199357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99357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446912304612017"/>
          <c:y val="6.8630738823977647E-2"/>
          <c:w val="0.5905699922052452"/>
          <c:h val="0.87590051117602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'Naudas atlikums'!$E$13</c:f>
              <c:strCache>
                <c:ptCount val="1"/>
                <c:pt idx="0">
                  <c:v>Beigu atlikums EUR</c:v>
                </c:pt>
              </c:strCache>
            </c:strRef>
          </c:tx>
          <c:spPr>
            <a:solidFill>
              <a:srgbClr val="595959"/>
            </a:solidFill>
            <a:ln>
              <a:noFill/>
            </a:ln>
            <a:effectLst/>
            <a:sp3d/>
          </c:spPr>
          <c:invertIfNegative val="0"/>
          <c:dPt>
            <c:idx val="3"/>
            <c:invertIfNegative val="0"/>
            <c:bubble3D val="0"/>
            <c:spPr>
              <a:solidFill>
                <a:srgbClr val="C95B46"/>
              </a:solidFill>
              <a:ln>
                <a:solidFill>
                  <a:srgbClr val="C95B46"/>
                </a:solidFill>
              </a:ln>
              <a:effectLst/>
              <a:sp3d>
                <a:contourClr>
                  <a:srgbClr val="C95B4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6BA7-4EB9-9C07-7EACFDC4F82B}"/>
              </c:ext>
            </c:extLst>
          </c:dPt>
          <c:dLbls>
            <c:dLbl>
              <c:idx val="0"/>
              <c:layout>
                <c:manualLayout>
                  <c:x val="6.64893617021276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49 724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BA7-4EB9-9C07-7EACFDC4F82B}"/>
                </c:ext>
              </c:extLst>
            </c:dLbl>
            <c:dLbl>
              <c:idx val="1"/>
              <c:layout>
                <c:manualLayout>
                  <c:x val="1.21897163120567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BA7-4EB9-9C07-7EACFDC4F82B}"/>
                </c:ext>
              </c:extLst>
            </c:dLbl>
            <c:dLbl>
              <c:idx val="2"/>
              <c:layout>
                <c:manualLayout>
                  <c:x val="7.757092198581560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4 549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BA7-4EB9-9C07-7EACFDC4F82B}"/>
                </c:ext>
              </c:extLst>
            </c:dLbl>
            <c:dLbl>
              <c:idx val="3"/>
              <c:layout>
                <c:manualLayout>
                  <c:x val="-0.12730243410398168"/>
                  <c:y val="-3.79869665989341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-36 603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BA7-4EB9-9C07-7EACFDC4F82B}"/>
                </c:ext>
              </c:extLst>
            </c:dLbl>
            <c:dLbl>
              <c:idx val="4"/>
              <c:layout>
                <c:manualLayout>
                  <c:x val="1.551418439716312E-2"/>
                  <c:y val="0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1" i="0" u="none" strike="noStrike" kern="1200" baseline="0"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latin typeface="Montserrat" panose="00000500000000000000" pitchFamily="2" charset="-70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60 788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2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Montserrat" panose="00000500000000000000" pitchFamily="2" charset="-70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5-6BA7-4EB9-9C07-7EACFDC4F82B}"/>
                </c:ext>
              </c:extLst>
            </c:dLbl>
            <c:dLbl>
              <c:idx val="5"/>
              <c:layout>
                <c:manualLayout>
                  <c:x val="1.4406028368794245E-2"/>
                  <c:y val="-9.2404846509822529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127 527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BA7-4EB9-9C07-7EACFDC4F82B}"/>
                </c:ext>
              </c:extLst>
            </c:dLbl>
            <c:dLbl>
              <c:idx val="6"/>
              <c:layout>
                <c:manualLayout>
                  <c:x val="1.9946808510638299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599 923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BA7-4EB9-9C07-7EACFDC4F82B}"/>
                </c:ext>
              </c:extLst>
            </c:dLbl>
            <c:dLbl>
              <c:idx val="7"/>
              <c:layout>
                <c:manualLayout>
                  <c:x val="1.66223404255319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30 841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BA7-4EB9-9C07-7EACFDC4F8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19050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'Naudas atlikums'!$A$14:$A$24</c:f>
              <c:strCache>
                <c:ptCount val="11"/>
                <c:pt idx="0">
                  <c:v>Ielu un ceļu uzturēšana  - Valsts mērķdotācija</c:v>
                </c:pt>
                <c:pt idx="1">
                  <c:v>Ielu un ceļu uzturēšana - Pašvaldības finansējums</c:v>
                </c:pt>
                <c:pt idx="2">
                  <c:v>Vides aizsardzība - Valsts mērķdotācija</c:v>
                </c:pt>
                <c:pt idx="3">
                  <c:v>Siltumapgāde  - saimnieciskā darbība</c:v>
                </c:pt>
                <c:pt idx="4">
                  <c:v>Ūdensapgāde - saimnieciskā darbība</c:v>
                </c:pt>
                <c:pt idx="5">
                  <c:v>Attīrīšana - saimnieciskā darbība</c:v>
                </c:pt>
                <c:pt idx="6">
                  <c:v>Teritorijas un ēku apsaimniekošana </c:v>
                </c:pt>
                <c:pt idx="7">
                  <c:v>Izglītības iestāžu apsaimniekošana</c:v>
                </c:pt>
                <c:pt idx="8">
                  <c:v>Investīciju projekti</c:v>
                </c:pt>
                <c:pt idx="9">
                  <c:v>Kalngales NAI pārbūve</c:v>
                </c:pt>
                <c:pt idx="10">
                  <c:v>Katlu mājas pārbūve Carnikavā, Tulpju iela 5</c:v>
                </c:pt>
              </c:strCache>
            </c:strRef>
          </c:cat>
          <c:val>
            <c:numRef>
              <c:f>'Naudas atlikums'!$E$14:$E$24</c:f>
              <c:numCache>
                <c:formatCode>#,##0</c:formatCode>
                <c:ptCount val="11"/>
                <c:pt idx="0">
                  <c:v>49724.209999999992</c:v>
                </c:pt>
                <c:pt idx="1">
                  <c:v>-0.42000000001280569</c:v>
                </c:pt>
                <c:pt idx="2">
                  <c:v>4549</c:v>
                </c:pt>
                <c:pt idx="3">
                  <c:v>-36603.340000000084</c:v>
                </c:pt>
                <c:pt idx="4">
                  <c:v>60787.729999999981</c:v>
                </c:pt>
                <c:pt idx="5">
                  <c:v>127527.39999999991</c:v>
                </c:pt>
                <c:pt idx="6">
                  <c:v>599922.62000000011</c:v>
                </c:pt>
                <c:pt idx="7">
                  <c:v>30841.369999999995</c:v>
                </c:pt>
                <c:pt idx="8">
                  <c:v>-0.22000000003026798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A7-4EB9-9C07-7EACFDC4F8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shape val="box"/>
        <c:axId val="199358440"/>
        <c:axId val="199358832"/>
        <c:axId val="0"/>
      </c:bar3DChart>
      <c:catAx>
        <c:axId val="1993584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8832"/>
        <c:crosses val="autoZero"/>
        <c:auto val="1"/>
        <c:lblAlgn val="ctr"/>
        <c:lblOffset val="100"/>
        <c:tickLblSkip val="1"/>
        <c:tickMarkSkip val="10"/>
        <c:noMultiLvlLbl val="0"/>
      </c:catAx>
      <c:valAx>
        <c:axId val="199358832"/>
        <c:scaling>
          <c:orientation val="minMax"/>
          <c:min val="-100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99358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lv-LV" sz="1400" dirty="0">
                <a:solidFill>
                  <a:srgbClr val="595959"/>
                </a:solidFill>
                <a:latin typeface="Montserrat" panose="00000500000000000000" pitchFamily="2" charset="-70"/>
              </a:rPr>
              <a:t>DEBTORU PARĀDI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8.8281944293750095E-2"/>
          <c:y val="0.16643492624101094"/>
          <c:w val="0.88460777892597064"/>
          <c:h val="0.573017611657415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Debitori!$F$2</c:f>
              <c:strCache>
                <c:ptCount val="1"/>
                <c:pt idx="0">
                  <c:v>Pavisam kopā EUR</c:v>
                </c:pt>
              </c:strCache>
            </c:strRef>
          </c:tx>
          <c:spPr>
            <a:solidFill>
              <a:srgbClr val="7395AD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6483385529584307E-17"/>
                  <c:y val="-3.3850468590585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60 086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792-4865-A04C-6611EB3CCE1F}"/>
                </c:ext>
              </c:extLst>
            </c:dLbl>
            <c:dLbl>
              <c:idx val="1"/>
              <c:layout>
                <c:manualLayout>
                  <c:x val="4.3336949674768139E-3"/>
                  <c:y val="-4.88951212975125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27 656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792-4865-A04C-6611EB3CCE1F}"/>
                </c:ext>
              </c:extLst>
            </c:dLbl>
            <c:dLbl>
              <c:idx val="2"/>
              <c:layout>
                <c:manualLayout>
                  <c:x val="-1.0593354211833723E-16"/>
                  <c:y val="-3.3850468590585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46 215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792-4865-A04C-6611EB3CCE1F}"/>
                </c:ext>
              </c:extLst>
            </c:dLbl>
            <c:dLbl>
              <c:idx val="3"/>
              <c:layout>
                <c:manualLayout>
                  <c:x val="0"/>
                  <c:y val="-3.38504685905855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21 120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792-4865-A04C-6611EB3CCE1F}"/>
                </c:ext>
              </c:extLst>
            </c:dLbl>
            <c:dLbl>
              <c:idx val="4"/>
              <c:layout>
                <c:manualLayout>
                  <c:x val="0"/>
                  <c:y val="-3.008930541385381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155 078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792-4865-A04C-6611EB3CCE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Debitori!$A$3:$A$7</c:f>
              <c:strCache>
                <c:ptCount val="5"/>
                <c:pt idx="0">
                  <c:v>Siltumapgādes</c:v>
                </c:pt>
                <c:pt idx="1">
                  <c:v>Ūdensapgādes </c:v>
                </c:pt>
                <c:pt idx="2">
                  <c:v>Kanalizācija</c:v>
                </c:pt>
                <c:pt idx="3">
                  <c:v>Pārējie debitori</c:v>
                </c:pt>
                <c:pt idx="4">
                  <c:v>Kopā EUR</c:v>
                </c:pt>
              </c:strCache>
            </c:strRef>
          </c:cat>
          <c:val>
            <c:numRef>
              <c:f>Debitori!$F$3:$F$7</c:f>
              <c:numCache>
                <c:formatCode>#,##0</c:formatCode>
                <c:ptCount val="5"/>
                <c:pt idx="0">
                  <c:v>60085.67</c:v>
                </c:pt>
                <c:pt idx="1">
                  <c:v>27656.039999999997</c:v>
                </c:pt>
                <c:pt idx="2">
                  <c:v>46215.33</c:v>
                </c:pt>
                <c:pt idx="3">
                  <c:v>21120.489999999998</c:v>
                </c:pt>
                <c:pt idx="4">
                  <c:v>155077.52999999997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92-4865-A04C-6611EB3CCE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8418376"/>
        <c:axId val="118418768"/>
      </c:barChart>
      <c:catAx>
        <c:axId val="118418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50" b="1" i="0" u="none" strike="noStrike" kern="1200" baseline="0">
                <a:solidFill>
                  <a:srgbClr val="595959"/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118418768"/>
        <c:crosses val="autoZero"/>
        <c:auto val="1"/>
        <c:lblAlgn val="ctr"/>
        <c:lblOffset val="100"/>
        <c:noMultiLvlLbl val="0"/>
      </c:catAx>
      <c:valAx>
        <c:axId val="118418768"/>
        <c:scaling>
          <c:orientation val="minMax"/>
          <c:max val="2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18418376"/>
        <c:crosses val="autoZero"/>
        <c:crossBetween val="between"/>
        <c:majorUnit val="40000"/>
        <c:minorUnit val="4000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pPr>
            <a:r>
              <a:rPr lang="lv-LV" sz="1400" b="1" i="0" u="none" strike="noStrike" kern="1200" spc="0" baseline="0" dirty="0">
                <a:solidFill>
                  <a:srgbClr val="595959"/>
                </a:solidFill>
                <a:latin typeface="Montserrat" panose="00000500000000000000" pitchFamily="2" charset="-70"/>
                <a:cs typeface="Mongolian Baiti" panose="03000500000000000000" pitchFamily="66" charset="0"/>
              </a:rPr>
              <a:t>DEBITORI PA MĒNEŠIEM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595959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6.4178364916278902E-2"/>
          <c:y val="7.3292064685972172E-2"/>
          <c:w val="0.92670208232689999"/>
          <c:h val="0.828203713729063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'Debitori pa mēnešiem '!$A$14</c:f>
              <c:strCache>
                <c:ptCount val="1"/>
                <c:pt idx="0">
                  <c:v>Siltumapgādes</c:v>
                </c:pt>
              </c:strCache>
            </c:strRef>
          </c:tx>
          <c:spPr>
            <a:solidFill>
              <a:srgbClr val="828847"/>
            </a:solidFill>
            <a:ln>
              <a:noFill/>
            </a:ln>
            <a:effectLst/>
          </c:spPr>
          <c:invertIfNegative val="0"/>
          <c:cat>
            <c:strRef>
              <c:f>'Debitori pa mēnešiem '!$B$13:$J$13</c:f>
              <c:strCache>
                <c:ptCount val="9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</c:strCache>
            </c:strRef>
          </c:cat>
          <c:val>
            <c:numRef>
              <c:f>'Debitori pa mēnešiem '!$B$14:$J$14</c:f>
              <c:numCache>
                <c:formatCode>General</c:formatCode>
                <c:ptCount val="9"/>
                <c:pt idx="0">
                  <c:v>429651</c:v>
                </c:pt>
                <c:pt idx="1">
                  <c:v>159487</c:v>
                </c:pt>
                <c:pt idx="2">
                  <c:v>171371</c:v>
                </c:pt>
                <c:pt idx="3">
                  <c:v>110252</c:v>
                </c:pt>
                <c:pt idx="4">
                  <c:v>75450</c:v>
                </c:pt>
                <c:pt idx="5">
                  <c:v>58025</c:v>
                </c:pt>
                <c:pt idx="6">
                  <c:v>52318</c:v>
                </c:pt>
                <c:pt idx="7">
                  <c:v>57376</c:v>
                </c:pt>
                <c:pt idx="8">
                  <c:v>60086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1D-469E-BA3E-4262F050C6F7}"/>
            </c:ext>
          </c:extLst>
        </c:ser>
        <c:ser>
          <c:idx val="1"/>
          <c:order val="1"/>
          <c:tx>
            <c:strRef>
              <c:f>'Debitori pa mēnešiem '!$A$15</c:f>
              <c:strCache>
                <c:ptCount val="1"/>
                <c:pt idx="0">
                  <c:v>Ūdensapgādes 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</c:spPr>
          <c:invertIfNegative val="0"/>
          <c:cat>
            <c:strRef>
              <c:f>'Debitori pa mēnešiem '!$B$13:$J$13</c:f>
              <c:strCache>
                <c:ptCount val="9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</c:strCache>
            </c:strRef>
          </c:cat>
          <c:val>
            <c:numRef>
              <c:f>'Debitori pa mēnešiem '!$B$15:$J$15</c:f>
              <c:numCache>
                <c:formatCode>General</c:formatCode>
                <c:ptCount val="9"/>
                <c:pt idx="0">
                  <c:v>39241</c:v>
                </c:pt>
                <c:pt idx="1">
                  <c:v>40392</c:v>
                </c:pt>
                <c:pt idx="2">
                  <c:v>41017</c:v>
                </c:pt>
                <c:pt idx="3">
                  <c:v>41042</c:v>
                </c:pt>
                <c:pt idx="4">
                  <c:v>44122</c:v>
                </c:pt>
                <c:pt idx="5">
                  <c:v>47798</c:v>
                </c:pt>
                <c:pt idx="6">
                  <c:v>26792</c:v>
                </c:pt>
                <c:pt idx="7">
                  <c:v>28124</c:v>
                </c:pt>
                <c:pt idx="8">
                  <c:v>27656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1D-469E-BA3E-4262F050C6F7}"/>
            </c:ext>
          </c:extLst>
        </c:ser>
        <c:ser>
          <c:idx val="2"/>
          <c:order val="2"/>
          <c:tx>
            <c:strRef>
              <c:f>'Debitori pa mēnešiem '!$A$16</c:f>
              <c:strCache>
                <c:ptCount val="1"/>
                <c:pt idx="0">
                  <c:v>Kanalizācija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'Debitori pa mēnešiem '!$B$13:$J$13</c:f>
              <c:strCache>
                <c:ptCount val="9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</c:strCache>
            </c:strRef>
          </c:cat>
          <c:val>
            <c:numRef>
              <c:f>'Debitori pa mēnešiem '!$B$16:$J$16</c:f>
              <c:numCache>
                <c:formatCode>General</c:formatCode>
                <c:ptCount val="9"/>
                <c:pt idx="0">
                  <c:v>62403</c:v>
                </c:pt>
                <c:pt idx="1">
                  <c:v>64327</c:v>
                </c:pt>
                <c:pt idx="2">
                  <c:v>65255</c:v>
                </c:pt>
                <c:pt idx="3">
                  <c:v>63281</c:v>
                </c:pt>
                <c:pt idx="4">
                  <c:v>67187</c:v>
                </c:pt>
                <c:pt idx="5">
                  <c:v>71592</c:v>
                </c:pt>
                <c:pt idx="6">
                  <c:v>47594</c:v>
                </c:pt>
                <c:pt idx="7">
                  <c:v>48677</c:v>
                </c:pt>
                <c:pt idx="8">
                  <c:v>46215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1D-469E-BA3E-4262F050C6F7}"/>
            </c:ext>
          </c:extLst>
        </c:ser>
        <c:ser>
          <c:idx val="3"/>
          <c:order val="3"/>
          <c:tx>
            <c:strRef>
              <c:f>'Debitori pa mēnešiem '!$A$17</c:f>
              <c:strCache>
                <c:ptCount val="1"/>
                <c:pt idx="0">
                  <c:v>Pārējie debitori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'Debitori pa mēnešiem '!$B$13:$J$13</c:f>
              <c:strCache>
                <c:ptCount val="9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</c:strCache>
            </c:strRef>
          </c:cat>
          <c:val>
            <c:numRef>
              <c:f>'Debitori pa mēnešiem '!$B$17:$J$17</c:f>
              <c:numCache>
                <c:formatCode>General</c:formatCode>
                <c:ptCount val="9"/>
                <c:pt idx="0">
                  <c:v>11532</c:v>
                </c:pt>
                <c:pt idx="1">
                  <c:v>11440</c:v>
                </c:pt>
                <c:pt idx="2">
                  <c:v>13439</c:v>
                </c:pt>
                <c:pt idx="3">
                  <c:v>11863</c:v>
                </c:pt>
                <c:pt idx="4">
                  <c:v>12430</c:v>
                </c:pt>
                <c:pt idx="5">
                  <c:v>24689</c:v>
                </c:pt>
                <c:pt idx="6">
                  <c:v>27856</c:v>
                </c:pt>
                <c:pt idx="7">
                  <c:v>28173</c:v>
                </c:pt>
                <c:pt idx="8">
                  <c:v>21120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1D-469E-BA3E-4262F050C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0"/>
        <c:overlap val="-15"/>
        <c:axId val="547286096"/>
        <c:axId val="547280336"/>
      </c:barChart>
      <c:lineChart>
        <c:grouping val="standard"/>
        <c:varyColors val="0"/>
        <c:ser>
          <c:idx val="4"/>
          <c:order val="4"/>
          <c:tx>
            <c:strRef>
              <c:f>'Debitori pa mēnešiem '!$A$18</c:f>
              <c:strCache>
                <c:ptCount val="1"/>
                <c:pt idx="0">
                  <c:v>Kopā:</c:v>
                </c:pt>
              </c:strCache>
            </c:strRef>
          </c:tx>
          <c:spPr>
            <a:ln w="28575" cap="rnd">
              <a:solidFill>
                <a:srgbClr val="595959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595959"/>
              </a:solidFill>
              <a:ln w="9525">
                <a:solidFill>
                  <a:srgbClr val="595959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1636421879683711E-2"/>
                  <c:y val="-2.578172245204964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542 827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21D-469E-BA3E-4262F050C6F7}"/>
                </c:ext>
              </c:extLst>
            </c:dLbl>
            <c:dLbl>
              <c:idx val="1"/>
              <c:layout>
                <c:manualLayout>
                  <c:x val="-5.2884574789220588E-2"/>
                  <c:y val="3.485596088755171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275 646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21D-469E-BA3E-4262F050C6F7}"/>
                </c:ext>
              </c:extLst>
            </c:dLbl>
            <c:dLbl>
              <c:idx val="2"/>
              <c:layout>
                <c:manualLayout>
                  <c:x val="-4.0210103901477251E-2"/>
                  <c:y val="-3.81985708913125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291 082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21D-469E-BA3E-4262F050C6F7}"/>
                </c:ext>
              </c:extLst>
            </c:dLbl>
            <c:dLbl>
              <c:idx val="3"/>
              <c:layout>
                <c:manualLayout>
                  <c:x val="-2.3527446708801438E-2"/>
                  <c:y val="-3.342083490033847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226 438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21D-469E-BA3E-4262F050C6F7}"/>
                </c:ext>
              </c:extLst>
            </c:dLbl>
            <c:dLbl>
              <c:idx val="4"/>
              <c:layout>
                <c:manualLayout>
                  <c:x val="-5.1574064105649291E-2"/>
                  <c:y val="3.437472734110567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199 189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21D-469E-BA3E-4262F050C6F7}"/>
                </c:ext>
              </c:extLst>
            </c:dLbl>
            <c:dLbl>
              <c:idx val="5"/>
              <c:layout>
                <c:manualLayout>
                  <c:x val="-5.6819801020860511E-2"/>
                  <c:y val="-2.291462955998488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202 104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21D-469E-BA3E-4262F050C6F7}"/>
                </c:ext>
              </c:extLst>
            </c:dLbl>
            <c:dLbl>
              <c:idx val="6"/>
              <c:layout>
                <c:manualLayout>
                  <c:x val="-4.9898489185549205E-2"/>
                  <c:y val="-4.679157578036863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154 560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21D-469E-BA3E-4262F050C6F7}"/>
                </c:ext>
              </c:extLst>
            </c:dLbl>
            <c:dLbl>
              <c:idx val="7"/>
              <c:layout>
                <c:manualLayout>
                  <c:x val="-5.3395691107367672E-2"/>
                  <c:y val="-2.721113200451311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162 350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21D-469E-BA3E-4262F050C6F7}"/>
                </c:ext>
              </c:extLst>
            </c:dLbl>
            <c:dLbl>
              <c:idx val="8"/>
              <c:layout>
                <c:manualLayout>
                  <c:x val="-4.0776500998484328E-3"/>
                  <c:y val="-4.20167732230161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155 077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20025741974562"/>
                      <c:h val="5.281396356347124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D-C21D-469E-BA3E-4262F050C6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595959"/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pa mēnešiem '!$B$13:$J$13</c:f>
              <c:strCache>
                <c:ptCount val="9"/>
                <c:pt idx="0">
                  <c:v>janvāris</c:v>
                </c:pt>
                <c:pt idx="1">
                  <c:v>februāris</c:v>
                </c:pt>
                <c:pt idx="2">
                  <c:v>marts</c:v>
                </c:pt>
                <c:pt idx="3">
                  <c:v>aprīlis</c:v>
                </c:pt>
                <c:pt idx="4">
                  <c:v>maijs</c:v>
                </c:pt>
                <c:pt idx="5">
                  <c:v>jūnijs</c:v>
                </c:pt>
                <c:pt idx="6">
                  <c:v>jūlijs</c:v>
                </c:pt>
                <c:pt idx="7">
                  <c:v>augusts</c:v>
                </c:pt>
                <c:pt idx="8">
                  <c:v>septembris</c:v>
                </c:pt>
              </c:strCache>
            </c:strRef>
          </c:cat>
          <c:val>
            <c:numRef>
              <c:f>'Debitori pa mēnešiem '!$B$18:$J$18</c:f>
              <c:numCache>
                <c:formatCode>General</c:formatCode>
                <c:ptCount val="9"/>
                <c:pt idx="0">
                  <c:v>542827</c:v>
                </c:pt>
                <c:pt idx="1">
                  <c:v>275646</c:v>
                </c:pt>
                <c:pt idx="2">
                  <c:v>291082</c:v>
                </c:pt>
                <c:pt idx="3">
                  <c:v>226438</c:v>
                </c:pt>
                <c:pt idx="4">
                  <c:v>199189</c:v>
                </c:pt>
                <c:pt idx="5">
                  <c:v>202104</c:v>
                </c:pt>
                <c:pt idx="6">
                  <c:v>154560</c:v>
                </c:pt>
                <c:pt idx="7">
                  <c:v>162350</c:v>
                </c:pt>
                <c:pt idx="8">
                  <c:v>155077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21D-469E-BA3E-4262F050C6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7286096"/>
        <c:axId val="547280336"/>
      </c:lineChart>
      <c:catAx>
        <c:axId val="54728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547280336"/>
        <c:crosses val="autoZero"/>
        <c:auto val="1"/>
        <c:lblAlgn val="ctr"/>
        <c:lblOffset val="100"/>
        <c:noMultiLvlLbl val="0"/>
      </c:catAx>
      <c:valAx>
        <c:axId val="547280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47286096"/>
        <c:crosses val="autoZero"/>
        <c:crossBetween val="between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r>
              <a:rPr lang="en-US" sz="1400" b="1">
                <a:latin typeface="Montserrat" panose="00000500000000000000" pitchFamily="2" charset="-70"/>
              </a:rPr>
              <a:t>DEBITORU SADALĪJUMS</a:t>
            </a:r>
          </a:p>
        </c:rich>
      </c:tx>
      <c:layout>
        <c:manualLayout>
          <c:xMode val="edge"/>
          <c:yMode val="edge"/>
          <c:x val="0.3479715865623591"/>
          <c:y val="2.21607243692727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'Debitori '!$A$4</c:f>
              <c:strCache>
                <c:ptCount val="1"/>
                <c:pt idx="0">
                  <c:v>Siltumapgādes</c:v>
                </c:pt>
              </c:strCache>
            </c:strRef>
          </c:tx>
          <c:spPr>
            <a:solidFill>
              <a:srgbClr val="C95B4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28 840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7BEC-48CD-BE6D-21E090ECCF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4 187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BEC-48CD-BE6D-21E090ECCF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1 921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BEC-48CD-BE6D-21E090ECCF5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25 138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7BEC-48CD-BE6D-21E090ECCF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'!$B$3:$E$3</c:f>
              <c:strCache>
                <c:ptCount val="4"/>
                <c:pt idx="0">
                  <c:v>Apmaksas termiņš  31.10.2023</c:v>
                </c:pt>
                <c:pt idx="1">
                  <c:v>Maksājumi kavēti 1-89 d</c:v>
                </c:pt>
                <c:pt idx="2">
                  <c:v>Maksājumi kavēti  90-179 d</c:v>
                </c:pt>
                <c:pt idx="3">
                  <c:v>Maksājumi kavēti 180-vairāk d</c:v>
                </c:pt>
              </c:strCache>
            </c:strRef>
          </c:cat>
          <c:val>
            <c:numRef>
              <c:f>'Debitori '!$B$4:$E$4</c:f>
              <c:numCache>
                <c:formatCode>#,##0</c:formatCode>
                <c:ptCount val="4"/>
                <c:pt idx="0">
                  <c:v>28839.98</c:v>
                </c:pt>
                <c:pt idx="1">
                  <c:v>4187.04</c:v>
                </c:pt>
                <c:pt idx="2">
                  <c:v>1920.81</c:v>
                </c:pt>
                <c:pt idx="3">
                  <c:v>25137.84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C-48CD-BE6D-21E090ECCF55}"/>
            </c:ext>
          </c:extLst>
        </c:ser>
        <c:ser>
          <c:idx val="1"/>
          <c:order val="1"/>
          <c:tx>
            <c:strRef>
              <c:f>'Debitori '!$A$5</c:f>
              <c:strCache>
                <c:ptCount val="1"/>
                <c:pt idx="0">
                  <c:v>Ūdensapgādes </c:v>
                </c:pt>
              </c:strCache>
            </c:strRef>
          </c:tx>
          <c:spPr>
            <a:solidFill>
              <a:srgbClr val="7395AD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18 242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BEC-48CD-BE6D-21E090ECCF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2 590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BEC-48CD-BE6D-21E090ECCF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1 510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BEC-48CD-BE6D-21E090ECCF5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5 314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BEC-48CD-BE6D-21E090ECCF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'!$B$3:$E$3</c:f>
              <c:strCache>
                <c:ptCount val="4"/>
                <c:pt idx="0">
                  <c:v>Apmaksas termiņš  31.10.2023</c:v>
                </c:pt>
                <c:pt idx="1">
                  <c:v>Maksājumi kavēti 1-89 d</c:v>
                </c:pt>
                <c:pt idx="2">
                  <c:v>Maksājumi kavēti  90-179 d</c:v>
                </c:pt>
                <c:pt idx="3">
                  <c:v>Maksājumi kavēti 180-vairāk d</c:v>
                </c:pt>
              </c:strCache>
            </c:strRef>
          </c:cat>
          <c:val>
            <c:numRef>
              <c:f>'Debitori '!$B$5:$E$5</c:f>
              <c:numCache>
                <c:formatCode>#,##0</c:formatCode>
                <c:ptCount val="4"/>
                <c:pt idx="0">
                  <c:v>18242.03</c:v>
                </c:pt>
                <c:pt idx="1">
                  <c:v>2589.98</c:v>
                </c:pt>
                <c:pt idx="2">
                  <c:v>1509.8</c:v>
                </c:pt>
                <c:pt idx="3">
                  <c:v>5314.23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C-48CD-BE6D-21E090ECCF55}"/>
            </c:ext>
          </c:extLst>
        </c:ser>
        <c:ser>
          <c:idx val="2"/>
          <c:order val="2"/>
          <c:tx>
            <c:strRef>
              <c:f>'Debitori '!$A$6</c:f>
              <c:strCache>
                <c:ptCount val="1"/>
                <c:pt idx="0">
                  <c:v>Kanalizācija</c:v>
                </c:pt>
              </c:strCache>
            </c:strRef>
          </c:tx>
          <c:spPr>
            <a:solidFill>
              <a:srgbClr val="D3A98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31 653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BEC-48CD-BE6D-21E090ECCF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3 794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7BEC-48CD-BE6D-21E090ECCF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2 264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BEC-48CD-BE6D-21E090ECCF55}"/>
                </c:ext>
              </c:extLst>
            </c:dLbl>
            <c:dLbl>
              <c:idx val="3"/>
              <c:layout>
                <c:manualLayout>
                  <c:x val="3.6255606594124052E-3"/>
                  <c:y val="-2.883529912876538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8 504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7BEC-48CD-BE6D-21E090ECCF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'!$B$3:$E$3</c:f>
              <c:strCache>
                <c:ptCount val="4"/>
                <c:pt idx="0">
                  <c:v>Apmaksas termiņš  31.10.2023</c:v>
                </c:pt>
                <c:pt idx="1">
                  <c:v>Maksājumi kavēti 1-89 d</c:v>
                </c:pt>
                <c:pt idx="2">
                  <c:v>Maksājumi kavēti  90-179 d</c:v>
                </c:pt>
                <c:pt idx="3">
                  <c:v>Maksājumi kavēti 180-vairāk d</c:v>
                </c:pt>
              </c:strCache>
            </c:strRef>
          </c:cat>
          <c:val>
            <c:numRef>
              <c:f>'Debitori '!$B$6:$E$6</c:f>
              <c:numCache>
                <c:formatCode>#,##0</c:formatCode>
                <c:ptCount val="4"/>
                <c:pt idx="0">
                  <c:v>31653.43</c:v>
                </c:pt>
                <c:pt idx="1">
                  <c:v>3793.54</c:v>
                </c:pt>
                <c:pt idx="2">
                  <c:v>2263.9300000000003</c:v>
                </c:pt>
                <c:pt idx="3">
                  <c:v>8504.43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EC-48CD-BE6D-21E090ECCF55}"/>
            </c:ext>
          </c:extLst>
        </c:ser>
        <c:ser>
          <c:idx val="3"/>
          <c:order val="3"/>
          <c:tx>
            <c:strRef>
              <c:f>'Debitori '!$A$7</c:f>
              <c:strCache>
                <c:ptCount val="1"/>
                <c:pt idx="0">
                  <c:v>Pārējie debitori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12 013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BEC-48CD-BE6D-21E090ECCF55}"/>
                </c:ext>
              </c:extLst>
            </c:dLbl>
            <c:dLbl>
              <c:idx val="3"/>
              <c:layout>
                <c:manualLayout>
                  <c:x val="1.4502242637649621E-2"/>
                  <c:y val="-2.8835299128766334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8 635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BEC-48CD-BE6D-21E090ECCF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ontserrat" panose="00000500000000000000" pitchFamily="2" charset="-70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'Debitori '!$B$3:$E$3</c:f>
              <c:strCache>
                <c:ptCount val="4"/>
                <c:pt idx="0">
                  <c:v>Apmaksas termiņš  31.10.2023</c:v>
                </c:pt>
                <c:pt idx="1">
                  <c:v>Maksājumi kavēti 1-89 d</c:v>
                </c:pt>
                <c:pt idx="2">
                  <c:v>Maksājumi kavēti  90-179 d</c:v>
                </c:pt>
                <c:pt idx="3">
                  <c:v>Maksājumi kavēti 180-vairāk d</c:v>
                </c:pt>
              </c:strCache>
            </c:strRef>
          </c:cat>
          <c:val>
            <c:numRef>
              <c:f>'Debitori '!$B$7:$E$7</c:f>
              <c:numCache>
                <c:formatCode>#,##0</c:formatCode>
                <c:ptCount val="4"/>
                <c:pt idx="0">
                  <c:v>12012.71</c:v>
                </c:pt>
                <c:pt idx="1">
                  <c:v>236.89</c:v>
                </c:pt>
                <c:pt idx="2">
                  <c:v>235.89</c:v>
                </c:pt>
                <c:pt idx="3">
                  <c:v>8635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EC-48CD-BE6D-21E090ECCF5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72919960"/>
        <c:axId val="472920352"/>
      </c:barChart>
      <c:catAx>
        <c:axId val="472919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anose="00000500000000000000" pitchFamily="2" charset="-70"/>
                <a:ea typeface="+mn-ea"/>
                <a:cs typeface="+mn-cs"/>
              </a:defRPr>
            </a:pPr>
            <a:endParaRPr lang="lv-LV"/>
          </a:p>
        </c:txPr>
        <c:crossAx val="472920352"/>
        <c:crosses val="autoZero"/>
        <c:auto val="1"/>
        <c:lblAlgn val="ctr"/>
        <c:lblOffset val="100"/>
        <c:noMultiLvlLbl val="0"/>
      </c:catAx>
      <c:valAx>
        <c:axId val="4729203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72919960"/>
        <c:crosses val="autoZero"/>
        <c:crossBetween val="between"/>
      </c:valAx>
      <c:spPr>
        <a:noFill/>
        <a:ln>
          <a:solidFill>
            <a:schemeClr val="bg2">
              <a:lumMod val="9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anose="00000500000000000000" pitchFamily="2" charset="-7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0.00174</cdr:x>
      <cdr:y>0.5</cdr:y>
    </cdr:from>
    <cdr:to>
      <cdr:x>0.34234</cdr:x>
      <cdr:y>0.65399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68F6940-C59E-A333-4ACB-10696506D762}"/>
            </a:ext>
          </a:extLst>
        </cdr:cNvPr>
        <cdr:cNvSpPr txBox="1"/>
      </cdr:nvSpPr>
      <cdr:spPr>
        <a:xfrm xmlns:a="http://schemas.openxmlformats.org/drawingml/2006/main">
          <a:off x="20715" y="1966070"/>
          <a:ext cx="4054794" cy="60551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lv-LV" dirty="0">
              <a:latin typeface="Montserrat" panose="00000500000000000000" pitchFamily="2" charset="-70"/>
            </a:rPr>
            <a:t>Pakalpojumi (t.sk. elektroenerģijas plāns 910 429 EUR, izpilde 300 855 EUR, </a:t>
          </a:r>
          <a:br>
            <a:rPr lang="lv-LV" dirty="0">
              <a:latin typeface="Montserrat" panose="00000500000000000000" pitchFamily="2" charset="-70"/>
            </a:rPr>
          </a:br>
          <a:r>
            <a:rPr lang="lv-LV" dirty="0">
              <a:latin typeface="Montserrat" panose="00000500000000000000" pitchFamily="2" charset="-70"/>
            </a:rPr>
            <a:t>gāzes plāns 3 193 703 EUR, izpilde 1 056 877 EUR)</a:t>
          </a:r>
          <a:endParaRPr lang="lv-LV" sz="1100" dirty="0">
            <a:latin typeface="Montserrat" panose="00000500000000000000" pitchFamily="2" charset="-7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50BD-68D1-40F9-8570-F2E67B80A823}" type="datetimeFigureOut">
              <a:rPr lang="lv-LV" smtClean="0"/>
              <a:t>25.10.2023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23CE6-85A1-4374-B09E-1FDCEE7367C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2249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73751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07284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5930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4200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922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95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3261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6577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9464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867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9245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23CE6-85A1-4374-B09E-1FDCEE7367C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408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E0B74-42FE-00AF-29AB-44AD5B29B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83FBF-9187-3E83-28C7-877AADC370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C4B0B-38CA-2ECE-7939-842C4AB3D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6D81-8DF6-410F-AAE0-C963E3396CA2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348B7-3AA4-7D33-7079-56654C366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7D0B-0957-8825-75B5-3684355D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706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E9586-EDE3-FB9E-EF7F-4546B46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A7E-2DD1-4E27-7978-CEB92BF5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42F14-2939-346F-37A4-F4CFF5E89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05ED-80CB-4131-AF6A-18CE0C023BE6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C94D7-61FB-C664-FCDC-53B2289F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0C153-9A0A-B471-069F-F3850FB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201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C0F67-6693-E3C1-4A92-C2580CA77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C0FB9-2444-62F7-E4F7-8DCA6739B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687DF-B808-98AE-1556-DC8B62F2B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1B6D-CBB8-47F6-8F4E-9C7C848E8D70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273EA-9A4A-27DF-56DD-B73F36493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F604-233E-B639-B224-5D5DCC378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26444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41C8-3AEE-92D0-6BC7-43B9298F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B5853E-7624-0FE6-9FFF-82B092C16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6A15C-33BA-109B-C718-857CACB9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DBD1-BBC6-144F-BB04-668AE50EEAA2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F34E3-512D-C7E8-C9A1-C78861B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7C26C-60F9-7124-6965-208FDD909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94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E5D27-CFB8-6153-AFDF-92C8AF72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23432-3351-EE92-DC29-797117BD9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66F2B-CBAE-511B-DF3A-726E8FE20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8FE41-FDFF-8047-B79B-356A78FD3E08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8B86A-7330-3189-51EC-BC8929C5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7A196-DFA2-AAF7-EC91-6BC8AA59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256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6080-85A1-2BCE-DD4A-744EDE674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CFDBD-BC6E-47B5-E97C-F392EFE33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650B6-31BE-D0E5-FBBD-D6C76947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B4E0E-0A54-0C4A-A6CD-2D1CE1D43E84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73D1AE-D253-228A-7B9E-C7AC2A94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22A7-AC36-79E5-5420-725C999A1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4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E326-4237-8C99-A138-C1AD8BB9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63024-7751-26EA-428C-2497E4D11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FAC09D-1B7E-3147-32EF-ED6BCB15D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949EF-83E8-87AD-CBA1-DAC812DA5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80C60-2641-914D-8720-24CB9E1544F8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BB95-20DC-906F-19A8-2F37569E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908B5-0AAB-EE31-068F-43822183C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844F-BA58-53F9-0B1E-A3AE12488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BB852-EB59-4733-F019-52D320C33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1A709-738A-0ACA-8E91-C7EAE6E69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12C7B-5E80-8DB1-4700-6C29C2D72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6" indent="0">
              <a:buNone/>
              <a:defRPr sz="1800" b="1"/>
            </a:lvl3pPr>
            <a:lvl4pPr marL="1371669" indent="0">
              <a:buNone/>
              <a:defRPr sz="1600" b="1"/>
            </a:lvl4pPr>
            <a:lvl5pPr marL="1828891" indent="0">
              <a:buNone/>
              <a:defRPr sz="1600" b="1"/>
            </a:lvl5pPr>
            <a:lvl6pPr marL="2286114" indent="0">
              <a:buNone/>
              <a:defRPr sz="1600" b="1"/>
            </a:lvl6pPr>
            <a:lvl7pPr marL="2743337" indent="0">
              <a:buNone/>
              <a:defRPr sz="1600" b="1"/>
            </a:lvl7pPr>
            <a:lvl8pPr marL="3200560" indent="0">
              <a:buNone/>
              <a:defRPr sz="1600" b="1"/>
            </a:lvl8pPr>
            <a:lvl9pPr marL="3657783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1D052-34EE-7525-5892-BA95E22BE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8A356C-9086-F788-A384-04A08B872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618D-AFDF-4441-B6AC-AB7256007DBD}" type="datetime1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5E61E3-D88C-E4D3-B411-2D18686F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AF31C9-BBD9-6921-93CF-46488A81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52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E216-8084-B633-9437-CBA62A0A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91758F-5162-D689-4336-005E6C00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D66EA-52B9-B847-AD9B-694F049B33E6}" type="datetime1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B3810-4CF9-82A3-8E86-847DD4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C755D-5FC6-111E-7F40-7D4924788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4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33EF83-3619-4F9B-E568-FE7EED13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9F490-1998-4A44-A624-42F54DBDC226}" type="datetime1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2AA65-086E-6BC2-BF9E-C82C5EEA6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7080E-3244-9936-7994-24FEB990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181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556D6-553C-1328-806D-78813C4F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A23D2-74A7-7103-2CEB-12001FA2E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0250-889D-60F7-4147-A5FED3A26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86620-40C3-9948-9875-F0890D755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BFAB0-4578-A449-A906-ABE38DB7018B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E6BF5-E51A-4DAF-8676-D9C8C961F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DB26A9-C2C1-690A-C2BC-BF351780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9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6314-E403-AFC0-1A46-E422809C9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7EE6-FB5F-41CF-42C4-432E05025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0677-CA8C-B2FA-39B2-900F9B2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F3EF7-E8DF-4E52-B6AD-253C52C52CA8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3EE2-F365-3491-DBB8-308173BC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289E-FEC5-7A12-9ADE-C8E5E92F7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31382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27AA-DC63-A17E-AC4E-58AA75E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19806E-8F6B-C676-3F01-A45287EFF5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C2FCF3-9663-C5C5-FA78-B176809D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0C00F-2371-269C-218C-4EB909E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F1D72-1054-794F-87B7-D0056D5203D5}" type="datetime1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921E-EAFD-D74A-0F32-ED7C19A8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1CAB2-07BA-9CE5-EC9C-2236DBE1E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63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CECC4-E968-3D5F-03A5-A4E8DD09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C209E-3B70-2EEE-3172-85E0E4BC3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90F4-4792-117B-6615-1DA3855EC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2B9F0-4552-AC48-AA4F-42211AD280FC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5E789-7E16-BCEA-D165-29D3EA95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CF779-A07C-29D5-7113-0D73DB7D8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989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72C63-D56C-29F1-9C66-0F53431B7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5D915-09E9-64BF-214D-C4117A11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6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2A7ED-2898-66C5-8B14-CAF10E38C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F4B85-EE1C-824B-90CF-74BDD2F38CBA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0F789-33AC-09E2-11AD-9629C788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D5682-811F-8F9D-7DA1-21B71EA8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15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075F0-D03F-7D4C-8920-B75381E3A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ED87A-6B2E-A384-BB0A-DC7B1AB5E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EED9-6EA9-6B1D-AC62-B2FA28A2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7D45-E41D-4212-8A26-E3C173054877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37290-706C-0ECC-6C0D-CECE87C2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73C53-BF5D-AC95-D18F-69F74699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767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8D109-BC65-8082-92AD-0BBBFA1AE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393C-68CA-0190-914D-C7FCAE474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2F66C-46ED-BF47-DAFE-240427C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65CF9-9586-48D7-1F1C-DE1F43CF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B477-112D-4307-A93A-665A33B331BD}" type="datetime1">
              <a:rPr lang="lv-LV" smtClean="0"/>
              <a:t>25.10.2023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FEE6D-B7AE-08EE-B7D5-934F774F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1D4B1-821D-1AD9-5C56-5336DBE7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368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CBD99-046B-F283-0274-35597AC4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FE475-D2C2-F72A-B491-EE0030372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DBBC9-2CD5-D0AB-C7EE-60062375A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28232-B2A5-BBCF-BF2A-F7D734A3F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2D294-8D10-F9D2-C1C5-AC55AE31F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82BEC-DC39-DC38-D907-F99A4B68A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66927-ED67-407D-AEE1-274E266042EF}" type="datetime1">
              <a:rPr lang="lv-LV" smtClean="0"/>
              <a:t>25.10.2023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C2AE56-7099-9C1D-A10B-A64857AA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F0379A-692B-DA95-FD86-183585A0C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1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57BF3-D731-79DD-A036-17E0E3EA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4DFAB8-E6DF-82BF-552B-BC9C92AB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324D5-D005-4D1B-9A66-ACD77F9F9B5C}" type="datetime1">
              <a:rPr lang="lv-LV" smtClean="0"/>
              <a:t>25.10.2023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5EE640-674F-49BB-9BC9-33C153915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459F49-7744-6378-BAC4-7E7FB7C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8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02B5D-7988-0ABF-FA2E-8B96707B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7530C-B699-4AE7-BBA8-90C10021A480}" type="datetime1">
              <a:rPr lang="lv-LV" smtClean="0"/>
              <a:t>25.10.2023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E4BB0A-06B3-BB94-9272-C64AF3873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6F7BB2-FF1C-370B-72B6-39DC2E1F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257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7FBC-D597-9E97-0501-61D29D95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19E5-6BFE-0A8D-328C-1974AE1E6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BDC9E-9EAD-744A-D7AC-3CC7EB0FD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4B36F2-EA2D-2DE9-2EA7-08CAECFC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FDF4-A49F-44C9-98E7-6F170D8B2905}" type="datetime1">
              <a:rPr lang="lv-LV" smtClean="0"/>
              <a:t>25.10.2023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56CA8-8871-76F2-CE0B-78C95A7C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DBE963-7499-E9F4-F980-7DD0708A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679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DE7A-58EA-343D-0ADA-178933C53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F11A-201D-63A6-CACE-5B7543D42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2E388-0DE3-470C-08E2-ECC702389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52D74-2B9B-118C-08D9-B4E3146FA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445E3-80CD-4080-B052-024292CF15BC}" type="datetime1">
              <a:rPr lang="lv-LV" smtClean="0"/>
              <a:t>25.10.2023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8D0BBA-8464-CBF5-79AC-00635F91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E383B-E8A5-7BCF-6B06-C7F4B0AF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26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E8E53C-282A-2B9F-BED9-440A07EE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5427F-D370-343D-8DF1-8741CBA52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C96DC-B0D8-3E38-33D6-90DC9E0A4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D9554-4469-46EB-8880-1422571CEACE}" type="datetime1">
              <a:rPr lang="lv-LV" smtClean="0"/>
              <a:t>25.10.2023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7327A-A985-9CBF-C38F-6E355821A9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FADE1-E8C3-9C18-8A29-7A533E6C8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4D8E-CD65-4F35-8BD0-06266F968DF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830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916EE-EC74-18A7-E5A4-45042737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9A7A5-BDBE-5F10-6794-A795F3BF6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EF1445-A891-5DDD-B88C-909AC5DB6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00B1-4C03-4D41-B773-165D95B0D0CA}" type="datetime1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F3E9B-179C-D21C-7EF0-0D4601B5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Ādažu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1A7A-0032-9C2B-8E90-115F829F0D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sldNum="0" hdr="0" dt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91444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395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06254985-7120-C57B-662F-36B1141C0B14}"/>
              </a:ext>
            </a:extLst>
          </p:cNvPr>
          <p:cNvSpPr txBox="1"/>
          <p:nvPr/>
        </p:nvSpPr>
        <p:spPr>
          <a:xfrm>
            <a:off x="-3180" y="4191000"/>
            <a:ext cx="12195180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5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P/A CARNIKAVAS KOMUNĀLSERVISA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BUDŽETA IZPILDE </a:t>
            </a:r>
            <a:br>
              <a:rPr kumimoji="0" lang="lv-LV" altLang="lv-LV" sz="3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lv-LV" altLang="lv-LV" sz="3600" b="1" dirty="0">
                <a:solidFill>
                  <a:schemeClr val="bg1"/>
                </a:solidFill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DEVIŅU MĒNEŠU GRIEZUMĀ</a:t>
            </a:r>
            <a:endParaRPr kumimoji="0" lang="en-US" sz="3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ontserrat" panose="00000500000000000000" pitchFamily="2" charset="-70"/>
              <a:ea typeface="+mn-ea"/>
              <a:cs typeface="+mn-cs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38DEB83C-A5E3-EA35-A943-63321E881E12}"/>
              </a:ext>
            </a:extLst>
          </p:cNvPr>
          <p:cNvSpPr txBox="1"/>
          <p:nvPr/>
        </p:nvSpPr>
        <p:spPr>
          <a:xfrm>
            <a:off x="60960" y="6380480"/>
            <a:ext cx="12070080" cy="1538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CARNIKAVAS KOMUNĀLSERVISS 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  GUNĀRS DZENIS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I   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18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</a:t>
            </a:r>
            <a:r>
              <a:rPr kumimoji="0" lang="lv-LV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10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" pitchFamily="2" charset="77"/>
                <a:ea typeface="+mn-ea"/>
                <a:cs typeface="+mn-cs"/>
              </a:rPr>
              <a:t>.2023.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B2A215-8386-9EDE-5A19-F94513F13E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376" y="380401"/>
            <a:ext cx="5160684" cy="25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556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161A-2836-6727-39C8-B1BDE0EC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b="1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B10FBF-6BA7-96CF-4FCD-29F19EFFC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571347"/>
            <a:ext cx="10515601" cy="5084095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lv-LV" sz="1400" b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Trešajā ceturksnī izsludināti 13 iepirkumi. Aktuālā informācija uz </a:t>
            </a:r>
            <a:r>
              <a:rPr lang="lv-LV" sz="1400" b="1" dirty="0">
                <a:solidFill>
                  <a:srgbClr val="FF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11.10.2023:</a:t>
            </a:r>
            <a:endParaRPr lang="lv-LV" sz="1400" dirty="0">
              <a:solidFill>
                <a:srgbClr val="FF000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Kopumā noslēgti 9 līgumi 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grants, šķembu, frēzētā asfaltbetona un dabiskā seguma ielu un ceļu uzturēšanu Ādažu novadā;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PA “Carnikavas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komunālserviss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” ūdenssaimniecības un siltumapgādes pamatlīdzekļu novērtēšanu; 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transportlīdzekļu tehnisko apkopi un remontu;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frēzētā (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reciklētā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) asfalta piegādi;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Atpūtas ielas pārbūvi posmā no Zvejnieku ielas līdz Nēģu ielai Carnikavā;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kokskaidu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 granulu piegādi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PII”Piejūra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divu dzīvokļu atjaunošanu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Kadagā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par kravas pašizgāzēja un ekskavatora iekrāvēja pakalpojumiem;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15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  <a:cs typeface="Times New Roman" panose="02020603050405020304" pitchFamily="18" charset="0"/>
              </a:rPr>
              <a:t>pa lietus kanalizācijas tīklu apkopi, remontu un uzturēšanu</a:t>
            </a:r>
            <a:endParaRPr lang="lv-LV" sz="1400" i="1" dirty="0">
              <a:latin typeface="Montserrat" panose="00000500000000000000" pitchFamily="2" charset="-7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0"/>
              </a:spcBef>
              <a:tabLst>
                <a:tab pos="914400" algn="l"/>
              </a:tabLst>
            </a:pP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1 līgums noslēgšanas procesā (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par komunālās tehnikas iegādi līzingā</a:t>
            </a: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 (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līgumu slēdz Ādažu novada pašvaldība</a:t>
            </a: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))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;</a:t>
            </a:r>
            <a:endParaRPr lang="lv-LV" sz="1400" dirty="0"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Uz oktobra sākumu piedāvājumu vērtēšana 2 iepirkumos 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(par </a:t>
            </a: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darba apģērba un individuālo aizsarglīdzekļu iegādi un Kempinga “</a:t>
            </a:r>
            <a:r>
              <a:rPr lang="lv-LV" sz="1400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Artibuss</a:t>
            </a: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” 22 ēku demontāža);</a:t>
            </a: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Pārtraukti un izbeigti 4 iepirkumi 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(par pāreju uz atjaunojamiem energoresursiem katlu mājā Tulpju ielā 5, Carnikavā (būvuzraudzība); par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Kalngales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 NAI pārbūves 1.kārtu (būvdarbi); par </a:t>
            </a:r>
            <a:r>
              <a:rPr lang="lv-LV" sz="1400" i="1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Kalngales</a:t>
            </a:r>
            <a:r>
              <a:rPr lang="lv-LV" sz="1400" i="1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 NAI 1.kārtas būvdarbu būvuzraudzību; par Liepu alejas asfaltbetona seguma atjaunošanu un pārbūvi);</a:t>
            </a:r>
            <a:endParaRPr lang="lv-LV" sz="1400" dirty="0">
              <a:solidFill>
                <a:srgbClr val="000000"/>
              </a:solidFill>
              <a:effectLst/>
              <a:latin typeface="Montserrat" panose="00000500000000000000" pitchFamily="2" charset="-7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v-LV" sz="1400" dirty="0">
                <a:solidFill>
                  <a:srgbClr val="000000"/>
                </a:solidFill>
                <a:effectLst/>
                <a:latin typeface="Montserrat" panose="00000500000000000000" pitchFamily="2" charset="-70"/>
                <a:ea typeface="Times New Roman" panose="02020603050405020304" pitchFamily="18" charset="0"/>
              </a:rPr>
              <a:t>Iesniegta atkārtota sūdzība IUB par 1 iepirkumu (EKII).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lv-LV" sz="1400" i="1" dirty="0"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08006-6412-E671-40DB-5AAA43F3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50215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10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34190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96CC-01B7-A837-2FD7-978AC76F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698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sz="3600" b="1" dirty="0">
              <a:solidFill>
                <a:srgbClr val="595959"/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8EC6FF2-3837-5744-BE19-B62D13D15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607810"/>
              </p:ext>
            </p:extLst>
          </p:nvPr>
        </p:nvGraphicFramePr>
        <p:xfrm>
          <a:off x="224456" y="1495380"/>
          <a:ext cx="11884718" cy="489769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08152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540994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600262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274283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18538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879156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1112226">
                  <a:extLst>
                    <a:ext uri="{9D8B030D-6E8A-4147-A177-3AD203B41FA5}">
                      <a16:colId xmlns:a16="http://schemas.microsoft.com/office/drawing/2014/main" val="1942509599"/>
                    </a:ext>
                  </a:extLst>
                </a:gridCol>
                <a:gridCol w="3684265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51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 err="1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.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summa (EUR bez PVN)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 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 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1.</a:t>
                      </a:r>
                      <a:endParaRPr lang="lv-LV" sz="1000" b="1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janvāris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februāris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(2023/4/KF)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Tulpju ielas 5 katlu mājas būvdarbu būvuzraudzība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5000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6050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SPS vadlīnijas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</a:t>
                      </a: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PĀRTRAUKTS</a:t>
                      </a: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jo, saskaņā ar 06.09.2023. Ādažu novada pašvaldības lēmumu nolemts nepiedalīties projektu konkursā.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54383177"/>
                  </a:ext>
                </a:extLst>
              </a:tr>
              <a:tr h="231192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2.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februāris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(2023/18)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Grants ceļu greiderēšana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26 446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(79 338 uz 3 gadiem)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79 338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32 000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(96 000 uz 3 gadiem)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apspriede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AK LV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piegāde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LĒMUMS PIEŅEMTS. 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10.06.2023.Iesniegta sūdzība IUB.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05.07.2023.IUB pieņēma lēmumu par labu CKS.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VAS “Latvijas autoceļu uzturētājs” (vienības cena 328,32 EUR bez PVN)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405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3.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(2023/21)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Kalngales NAI pārbūve I.kārta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495 867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600 000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600 000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apspriede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AK LV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PĀRTRAUKTS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jo finanšu līdzekļi ar 28.09.2023. Ādažu novada pašvaldības lēmumu novirzīti citam projektam (Atpūtas ielas pārbūvei).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2113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4.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(2023/32)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jūnijs (2023/33)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Ūdenssaimniecības  un siltumapgādes pamatlīdzekļu novērtēšana (ārpakalpojums)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20 661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kern="1200">
                          <a:solidFill>
                            <a:srgbClr val="00B0F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6800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25 000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1" kern="12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2023/32 </a:t>
                      </a:r>
                      <a:r>
                        <a:rPr lang="lv-LV" sz="1100" b="1" kern="1200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PĀRTRAUKTS</a:t>
                      </a:r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lai precizētu pamatlīdzekļu sarakstus.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2023/33</a:t>
                      </a:r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 b="1" kern="1200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</a:t>
                      </a:r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2023/33 </a:t>
                      </a:r>
                      <a:r>
                        <a:rPr lang="lv-LV" sz="1100" b="1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NOSLĒGTS LĪGUMS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</a:t>
                      </a:r>
                      <a:r>
                        <a:rPr lang="lv-LV" sz="11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Eiroeksperts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” par 6800, - EUR bez PVN.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057436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D015B-AC1E-DA97-1008-F7CB9543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974" y="6454426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87328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96CC-01B7-A837-2FD7-978AC76F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9454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sz="3600" b="1" dirty="0">
              <a:solidFill>
                <a:srgbClr val="595959"/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8EC6FF2-3837-5744-BE19-B62D13D15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424788"/>
              </p:ext>
            </p:extLst>
          </p:nvPr>
        </p:nvGraphicFramePr>
        <p:xfrm>
          <a:off x="82826" y="863028"/>
          <a:ext cx="11937723" cy="60711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10864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517075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1238491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1342663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11117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879676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856526">
                  <a:extLst>
                    <a:ext uri="{9D8B030D-6E8A-4147-A177-3AD203B41FA5}">
                      <a16:colId xmlns:a16="http://schemas.microsoft.com/office/drawing/2014/main" val="1942509599"/>
                    </a:ext>
                  </a:extLst>
                </a:gridCol>
                <a:gridCol w="4381258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51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 err="1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.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summa (EUR bez PVN)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05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 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 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5.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(2023/16)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Jūnijs (2023/34)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Transportlīdzekļu apkope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48 400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I.cet.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lv-LV" sz="1100" b="1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2023/16 </a:t>
                      </a:r>
                      <a:r>
                        <a:rPr lang="lv-LV" sz="1100" b="1" kern="12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IZBEIGTS, </a:t>
                      </a:r>
                      <a:r>
                        <a:rPr lang="lv-LV" sz="1100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jo diviem pretendentiem ir nodokļu parādi, savukārt trešais iesniedza piedāvājumu, kuru parakstīja persona, kurai nav paraksttiesību.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lv-LV" sz="1100" b="1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II.cet. 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kern="12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2023/34 </a:t>
                      </a:r>
                      <a:r>
                        <a:rPr lang="lv-LV" sz="1100" b="1" kern="120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2023/34 </a:t>
                      </a:r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NOSLĒGTS LĪGUMS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“BBS Autocentrs” par 40 000,- EUR bez PVN.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6.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Jūnijs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(2023/35)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Komunālās tehnikas iegāde 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107 439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130 002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apspriede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AK LV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piegāde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LĒMUMS PIEŅEMTS. </a:t>
                      </a:r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LĪGUMA PARAKSTĪŠANAS STADIJA</a:t>
                      </a: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6910257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7.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Jūlijs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(2023/36)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LED gaismekļu piegāde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451 876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546 771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apspriede (?)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AK ES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11.08.2023. Saņemta sūdzība IUB. 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05.09.2023.IUB pieņēma lēmumu par labu CKS.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08.09.2023.Saņemta atkārtota sūdzība. Lēmums IUB vēl nav pieņemts.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iesniegšanas termiņš – 13.10.2023.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0619572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8.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Jūlijs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(2023/37)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Frēzētā (reciklēta) asfalta piegāde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27 650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27 650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35 000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piegāde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Netika iekļauts plānā cilvēcisku apstākļu dēļ.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SIA”Minerālie materiāli” (vienības cena – 37,37 EUR bez PVN)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405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9.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Jūlijs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(2023/38)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Atpūtas ielas asfaltbetona seguma atjaunošana un pārbūve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63 115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86 921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80 000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“AL Ceļu Būve” par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86921,49 EUR bez PVN. Papildus finansējums saskaņā ar Ādažu novada pašvaldības 28.009.2023. lēmumu Nr.389.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621139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10.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Jūlijs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(2023/39)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Liepu alejas asfaltbetona seguma atjaunošana un pārbūve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148 760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180 000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100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Netika iekļauts plānā, jo nebija paredzēts ņemt aizņēmumu.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IZBEIGTS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jo vienīgais piedāvājums pārsniedz PIL 9.panta līgumcenu sliekšņus.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6057436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D015B-AC1E-DA97-1008-F7CB9543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974" y="6454426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68220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996CC-01B7-A837-2FD7-978AC76F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9454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IEPIRKUMI III CETURKSNĪ</a:t>
            </a:r>
            <a:endParaRPr lang="lv-LV" sz="3600" b="1" dirty="0">
              <a:solidFill>
                <a:srgbClr val="595959"/>
              </a:solidFill>
              <a:latin typeface="Montserrat" panose="00000500000000000000" pitchFamily="2" charset="-7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8EC6FF2-3837-5744-BE19-B62D13D15D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30183"/>
              </p:ext>
            </p:extLst>
          </p:nvPr>
        </p:nvGraphicFramePr>
        <p:xfrm>
          <a:off x="82826" y="963938"/>
          <a:ext cx="11937723" cy="581209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10864">
                  <a:extLst>
                    <a:ext uri="{9D8B030D-6E8A-4147-A177-3AD203B41FA5}">
                      <a16:colId xmlns:a16="http://schemas.microsoft.com/office/drawing/2014/main" val="4055029824"/>
                    </a:ext>
                  </a:extLst>
                </a:gridCol>
                <a:gridCol w="1544685">
                  <a:extLst>
                    <a:ext uri="{9D8B030D-6E8A-4147-A177-3AD203B41FA5}">
                      <a16:colId xmlns:a16="http://schemas.microsoft.com/office/drawing/2014/main" val="2140111292"/>
                    </a:ext>
                  </a:extLst>
                </a:gridCol>
                <a:gridCol w="2562225">
                  <a:extLst>
                    <a:ext uri="{9D8B030D-6E8A-4147-A177-3AD203B41FA5}">
                      <a16:colId xmlns:a16="http://schemas.microsoft.com/office/drawing/2014/main" val="1205885550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3531504803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600235530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val="2497123531"/>
                    </a:ext>
                  </a:extLst>
                </a:gridCol>
                <a:gridCol w="909939">
                  <a:extLst>
                    <a:ext uri="{9D8B030D-6E8A-4147-A177-3AD203B41FA5}">
                      <a16:colId xmlns:a16="http://schemas.microsoft.com/office/drawing/2014/main" val="1942509599"/>
                    </a:ext>
                  </a:extLst>
                </a:gridCol>
                <a:gridCol w="3385835">
                  <a:extLst>
                    <a:ext uri="{9D8B030D-6E8A-4147-A177-3AD203B41FA5}">
                      <a16:colId xmlns:a16="http://schemas.microsoft.com/office/drawing/2014/main" val="2571352310"/>
                    </a:ext>
                  </a:extLst>
                </a:gridCol>
              </a:tblGrid>
              <a:tr h="517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 err="1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Nr.p.k</a:t>
                      </a: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.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Plānotais iepirkuma izsludināšanas termiņš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nosaukums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summa (EUR bez PVN)</a:t>
                      </a:r>
                      <a:endParaRPr lang="lv-LV" sz="105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05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 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05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 </a:t>
                      </a:r>
                      <a:endParaRPr lang="lv-LV" sz="105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15" marR="23115" marT="0" marB="0" anchor="ctr"/>
                </a:tc>
                <a:extLst>
                  <a:ext uri="{0D108BD9-81ED-4DB2-BD59-A6C34878D82A}">
                    <a16:rowId xmlns:a16="http://schemas.microsoft.com/office/drawing/2014/main" val="3333207886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11.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strike="sng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Aprīlis/maijs 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(2023/40)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Kalngales NAI pārbūve I.kārta būvuzraudzība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37 190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45 000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PĀRTRAUKTS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, jo būvdarbi netiks veikti.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208131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12.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Jūlijs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(2023/41)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Kurināmo granulu piegāde PII “Piejūra”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max 19 249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B0F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9275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max 23 291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piegāde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“AKVARIUS” (vienības cena 265 EUR bez PVN)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3816982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13.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(2023/42)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Divu dzīvokļu atjaunošanas būvdarbi </a:t>
                      </a:r>
                      <a:r>
                        <a:rPr lang="lv-LV" sz="11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Kadagā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29 752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37 571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36 000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Netika iekļauts plānā, jo saskaņā ar 25.05.2023. Ādažu novada pašvaldības domes sēdes lēmumu piešķirts finansējums darbu izpildei.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“Universbūve” par </a:t>
                      </a:r>
                      <a:r>
                        <a:rPr lang="lv-LV" sz="1100">
                          <a:effectLst/>
                          <a:latin typeface="Montserrat" panose="00000500000000000000" pitchFamily="2" charset="-70"/>
                          <a:ea typeface="Calibri" panose="020F0502020204030204" pitchFamily="34" charset="0"/>
                        </a:rPr>
                        <a:t>37 571,05 EUR bez PVN. (Papildus finansējums skatīt domes 28.09.2023. protokollēmumu)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3328507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14.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(2023/43)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 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Kravas pašizgāzēja noma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24 793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41 999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30 000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“VISA 9” par 41 999 EUR bez PVN (uz 2 gadiem).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20800377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15.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Marts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(2023/44)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Lietus kanalizācijas uzturēšana Ādažos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20 661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41 999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25 000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pakalpojums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LĪGUMS NOSLĒGTS</a:t>
                      </a:r>
                      <a:r>
                        <a:rPr lang="lv-LV" sz="1100" b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ar SIA “Ūdensnesējs serviss” par 41 999 EUR bez PVN (uz 2 gadiem).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91485752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16.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Maijs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(2023/45)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Darba apģērba un individuālo aizsarglīdzekļu iegāde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līdz 41 999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Nav zināms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piegāde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kern="12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kern="1200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46910257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17.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Aprīlis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Septembris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(2023/46)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Kempinga “Artibuss” 22 ēku demontāža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41 322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50 000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kern="1200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II.cet</a:t>
                      </a:r>
                      <a:r>
                        <a:rPr lang="lv-LV" sz="1100" b="1" kern="120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kern="1200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PIEDĀVĀJUMU VĒRTĒŠANA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0619572"/>
                  </a:ext>
                </a:extLst>
              </a:tr>
              <a:tr h="172101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18.</a:t>
                      </a:r>
                      <a:br>
                        <a:rPr lang="lv-LV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0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strike="sng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Augusts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Septembris (2023/47)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Jūras ielas gājēju pārejas ar ātrumvalni izbūve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41 322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50 000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9.pants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III cet.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LĒMUMS PIEŅEMTS. </a:t>
                      </a:r>
                      <a:r>
                        <a:rPr lang="lv-LV" sz="1100" b="1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LĪGUMA PARAKSTĪŠANAS STADIJA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  <a:ea typeface="Times New Roman" panose="02020603050405020304" pitchFamily="18" charset="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240526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ED015B-AC1E-DA97-1008-F7CB9543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5974" y="6454426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71828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E78BE-C11D-D986-9FB0-DF850FCD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CENU APTAUJAS </a:t>
            </a:r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III CETURKSNĪ</a:t>
            </a:r>
            <a:endParaRPr lang="lv-LV" sz="3600" b="1" dirty="0">
              <a:solidFill>
                <a:srgbClr val="595959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FD2B9-074B-6655-999B-72E8D2A8F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65900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14</a:t>
            </a:fld>
            <a:endParaRPr lang="lv-LV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7E801-B157-B2AD-BA89-1001C322F94D}"/>
              </a:ext>
            </a:extLst>
          </p:cNvPr>
          <p:cNvSpPr txBox="1"/>
          <p:nvPr/>
        </p:nvSpPr>
        <p:spPr>
          <a:xfrm>
            <a:off x="714375" y="1501519"/>
            <a:ext cx="1063942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v-LV" sz="1400" dirty="0">
                <a:latin typeface="Montserrat" panose="00000500000000000000" pitchFamily="2" charset="-70"/>
              </a:rPr>
              <a:t>Kopumā otrajā ceturksnī izsludinātas 8 cenu aptaujas. Aktuālā informācija uz 17.10.2023: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Līgumi noslēgti 1 cenu aptaujās (</a:t>
            </a:r>
            <a:r>
              <a:rPr lang="lv-LV" sz="1400" i="1" dirty="0">
                <a:latin typeface="Montserrat" panose="00000500000000000000" pitchFamily="2" charset="-70"/>
              </a:rPr>
              <a:t>par pieturvietu remontu un Gaujas iela 33A telpu remontu);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Cenu aptauja notiek 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Caurtekas pārbūve </a:t>
            </a:r>
            <a:r>
              <a:rPr lang="lv-LV" sz="1400" b="0" i="0" u="none" strike="noStrike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Lielstapriņu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 un </a:t>
            </a:r>
            <a:r>
              <a:rPr lang="lv-LV" sz="1400" b="0" i="0" u="none" strike="noStrike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Mazstapriņu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 ielas krustojumā, </a:t>
            </a:r>
            <a:r>
              <a:rPr lang="lv-LV" sz="1400" b="0" i="0" u="none" strike="noStrike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Stapriņos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 un caurtekas pārbūve Medus un Pureņu ielas krustojumā, </a:t>
            </a:r>
            <a:r>
              <a:rPr lang="lv-LV" sz="1400" b="0" i="0" u="none" strike="noStrike" dirty="0" err="1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Garupe</a:t>
            </a:r>
            <a:r>
              <a:rPr lang="lv-LV" sz="1400" dirty="0">
                <a:solidFill>
                  <a:srgbClr val="000000"/>
                </a:solidFill>
                <a:latin typeface="Montserrat" panose="00000500000000000000" pitchFamily="2" charset="-70"/>
              </a:rPr>
              <a:t> un par 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Asfaltbetona un būvgružu drupināšana</a:t>
            </a: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000000"/>
                </a:solidFill>
                <a:latin typeface="Montserrat" panose="00000500000000000000" pitchFamily="2" charset="-70"/>
              </a:rPr>
              <a:t>Atlikta cenu aptauja par j</a:t>
            </a:r>
            <a:r>
              <a:rPr lang="lv-LV" sz="1400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70"/>
              </a:rPr>
              <a:t>aunas membrānas ieklāšanu peldbaseinā un ielu apgaismojuma remontiem.</a:t>
            </a:r>
            <a:endParaRPr lang="lv-LV" sz="1400" dirty="0">
              <a:effectLst/>
              <a:latin typeface="Montserrat" panose="00000500000000000000" pitchFamily="2" charset="-70"/>
            </a:endParaRP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sz="1400" b="0" i="0" u="none" strike="noStrike" dirty="0">
              <a:solidFill>
                <a:srgbClr val="000000"/>
              </a:solidFill>
              <a:effectLst/>
              <a:latin typeface="Montserrat" panose="00000500000000000000" pitchFamily="2" charset="-70"/>
            </a:endParaRP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sz="1400" dirty="0">
              <a:effectLst/>
              <a:latin typeface="Montserrat" panose="00000500000000000000" pitchFamily="2" charset="-70"/>
            </a:endParaRPr>
          </a:p>
          <a:p>
            <a:pPr marL="28575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sz="1400" dirty="0">
              <a:latin typeface="Montserrat" panose="00000500000000000000" pitchFamily="2" charset="-70"/>
            </a:endParaRPr>
          </a:p>
        </p:txBody>
      </p:sp>
      <p:graphicFrame>
        <p:nvGraphicFramePr>
          <p:cNvPr id="12" name="Content Placeholder 4">
            <a:extLst>
              <a:ext uri="{FF2B5EF4-FFF2-40B4-BE49-F238E27FC236}">
                <a16:creationId xmlns:a16="http://schemas.microsoft.com/office/drawing/2014/main" id="{C754F751-6D57-FB81-5C2B-AFD12A3D36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880684"/>
              </p:ext>
            </p:extLst>
          </p:nvPr>
        </p:nvGraphicFramePr>
        <p:xfrm>
          <a:off x="290512" y="2936176"/>
          <a:ext cx="11610975" cy="381228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18848">
                  <a:extLst>
                    <a:ext uri="{9D8B030D-6E8A-4147-A177-3AD203B41FA5}">
                      <a16:colId xmlns:a16="http://schemas.microsoft.com/office/drawing/2014/main" val="3488154158"/>
                    </a:ext>
                  </a:extLst>
                </a:gridCol>
                <a:gridCol w="1341232">
                  <a:extLst>
                    <a:ext uri="{9D8B030D-6E8A-4147-A177-3AD203B41FA5}">
                      <a16:colId xmlns:a16="http://schemas.microsoft.com/office/drawing/2014/main" val="3357810527"/>
                    </a:ext>
                  </a:extLst>
                </a:gridCol>
                <a:gridCol w="2415228">
                  <a:extLst>
                    <a:ext uri="{9D8B030D-6E8A-4147-A177-3AD203B41FA5}">
                      <a16:colId xmlns:a16="http://schemas.microsoft.com/office/drawing/2014/main" val="3465652962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2760905290"/>
                    </a:ext>
                  </a:extLst>
                </a:gridCol>
                <a:gridCol w="866883">
                  <a:extLst>
                    <a:ext uri="{9D8B030D-6E8A-4147-A177-3AD203B41FA5}">
                      <a16:colId xmlns:a16="http://schemas.microsoft.com/office/drawing/2014/main" val="1427762328"/>
                    </a:ext>
                  </a:extLst>
                </a:gridCol>
                <a:gridCol w="1073753">
                  <a:extLst>
                    <a:ext uri="{9D8B030D-6E8A-4147-A177-3AD203B41FA5}">
                      <a16:colId xmlns:a16="http://schemas.microsoft.com/office/drawing/2014/main" val="3790705168"/>
                    </a:ext>
                  </a:extLst>
                </a:gridCol>
                <a:gridCol w="1290473">
                  <a:extLst>
                    <a:ext uri="{9D8B030D-6E8A-4147-A177-3AD203B41FA5}">
                      <a16:colId xmlns:a16="http://schemas.microsoft.com/office/drawing/2014/main" val="59433800"/>
                    </a:ext>
                  </a:extLst>
                </a:gridCol>
                <a:gridCol w="3168719">
                  <a:extLst>
                    <a:ext uri="{9D8B030D-6E8A-4147-A177-3AD203B41FA5}">
                      <a16:colId xmlns:a16="http://schemas.microsoft.com/office/drawing/2014/main" val="330227797"/>
                    </a:ext>
                  </a:extLst>
                </a:gridCol>
              </a:tblGrid>
              <a:tr h="566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Nr. p.k.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Plānotais cenu aptaujas izsludināšanas termiņš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Cenu aptaujas nosaukums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Summa (EUR bez PVN)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extLst>
                  <a:ext uri="{0D108BD9-81ED-4DB2-BD59-A6C34878D82A}">
                    <a16:rowId xmlns:a16="http://schemas.microsoft.com/office/drawing/2014/main" val="3564260173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1.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-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Dzirnupes iela (satiksmes organizācijas izmaiņas)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8264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10 000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lv-LV" sz="1100" dirty="0"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7531858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2.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Aprīlis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Maijs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Pieturvietu remonts 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3690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4465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II cet.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1" i="0" u="none" strike="noStrike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</a:rPr>
                        <a:t>NOSLĒGTS LĪGUMS 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ar SIA “DIG” par 4412, - EUR bez PVN.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26039047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3.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Aprīlis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Jaunas membrānas ieklāšana peldbaseinā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6198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7500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būvdarbi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Atlikts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7661459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4.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Ielu apgaismojuma remonts (neparedzētie darbi)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8264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10 000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Atlikta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601520370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5.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Gaujas iela 33A telpu remonts, grīdas līstu nomaiņa 1. un 2. stāvā (330m) un skatuves grīdu atjaunošana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16 983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20 550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būvdarbi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 izsludināta.</a:t>
                      </a:r>
                      <a:endParaRPr lang="pt-BR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Montserrat" panose="00000500000000000000" pitchFamily="2" charset="-70"/>
                        </a:rPr>
                        <a:t>NOSLĒGTS LĪGUMS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ar SIA Mansarde par summu EUR19899,54, Darbi pabeigti</a:t>
                      </a:r>
                      <a:endParaRPr lang="pt-BR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958070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829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0A1B3-2C89-5033-F51B-C39A13FDA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CENU APTAUJAS </a:t>
            </a:r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III CETURKSNĪ</a:t>
            </a:r>
            <a:endParaRPr lang="lv-LV" sz="36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5980E2F-E8B5-D7FD-7380-02AEBC24BA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763873"/>
              </p:ext>
            </p:extLst>
          </p:nvPr>
        </p:nvGraphicFramePr>
        <p:xfrm>
          <a:off x="257175" y="1792605"/>
          <a:ext cx="11610975" cy="438454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18848">
                  <a:extLst>
                    <a:ext uri="{9D8B030D-6E8A-4147-A177-3AD203B41FA5}">
                      <a16:colId xmlns:a16="http://schemas.microsoft.com/office/drawing/2014/main" val="3488154158"/>
                    </a:ext>
                  </a:extLst>
                </a:gridCol>
                <a:gridCol w="1341232">
                  <a:extLst>
                    <a:ext uri="{9D8B030D-6E8A-4147-A177-3AD203B41FA5}">
                      <a16:colId xmlns:a16="http://schemas.microsoft.com/office/drawing/2014/main" val="3357810527"/>
                    </a:ext>
                  </a:extLst>
                </a:gridCol>
                <a:gridCol w="2415228">
                  <a:extLst>
                    <a:ext uri="{9D8B030D-6E8A-4147-A177-3AD203B41FA5}">
                      <a16:colId xmlns:a16="http://schemas.microsoft.com/office/drawing/2014/main" val="3465652962"/>
                    </a:ext>
                  </a:extLst>
                </a:gridCol>
                <a:gridCol w="935839">
                  <a:extLst>
                    <a:ext uri="{9D8B030D-6E8A-4147-A177-3AD203B41FA5}">
                      <a16:colId xmlns:a16="http://schemas.microsoft.com/office/drawing/2014/main" val="2760905290"/>
                    </a:ext>
                  </a:extLst>
                </a:gridCol>
                <a:gridCol w="866883">
                  <a:extLst>
                    <a:ext uri="{9D8B030D-6E8A-4147-A177-3AD203B41FA5}">
                      <a16:colId xmlns:a16="http://schemas.microsoft.com/office/drawing/2014/main" val="1427762328"/>
                    </a:ext>
                  </a:extLst>
                </a:gridCol>
                <a:gridCol w="1073753">
                  <a:extLst>
                    <a:ext uri="{9D8B030D-6E8A-4147-A177-3AD203B41FA5}">
                      <a16:colId xmlns:a16="http://schemas.microsoft.com/office/drawing/2014/main" val="3790705168"/>
                    </a:ext>
                  </a:extLst>
                </a:gridCol>
                <a:gridCol w="1290473">
                  <a:extLst>
                    <a:ext uri="{9D8B030D-6E8A-4147-A177-3AD203B41FA5}">
                      <a16:colId xmlns:a16="http://schemas.microsoft.com/office/drawing/2014/main" val="59433800"/>
                    </a:ext>
                  </a:extLst>
                </a:gridCol>
                <a:gridCol w="3168719">
                  <a:extLst>
                    <a:ext uri="{9D8B030D-6E8A-4147-A177-3AD203B41FA5}">
                      <a16:colId xmlns:a16="http://schemas.microsoft.com/office/drawing/2014/main" val="330227797"/>
                    </a:ext>
                  </a:extLst>
                </a:gridCol>
              </a:tblGrid>
              <a:tr h="5661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Nr. p.k.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Plānotais cenu aptaujas izsludināšanas termiņš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Cenu aptaujas nosaukums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Summa (EUR bez PVN)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Budžeta summa (EUR ar PVN)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Iepirkuma veids</a:t>
                      </a:r>
                      <a:endParaRPr lang="lv-LV" sz="110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lv-LV" sz="1100" dirty="0">
                          <a:effectLst/>
                          <a:latin typeface="Montserrat" panose="00000500000000000000" pitchFamily="2" charset="-70"/>
                          <a:cs typeface="Times New Roman" panose="02020603050405020304" pitchFamily="18" charset="0"/>
                        </a:rPr>
                        <a:t> 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507" marR="34507" marT="0" marB="0" anchor="ctr"/>
                </a:tc>
                <a:extLst>
                  <a:ext uri="{0D108BD9-81ED-4DB2-BD59-A6C34878D82A}">
                    <a16:rowId xmlns:a16="http://schemas.microsoft.com/office/drawing/2014/main" val="3564260173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6.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Jūlijs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Ēku apdrošināšana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7024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8500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Balcia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Insuiranse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Komercīpašuma apdrošināšanas polise LV22-LV082-00000126-4, Prēmija 6711,03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17531858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7.</a:t>
                      </a: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Oktobris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Oktobris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Asfaltbetona un būvgružu drupināšana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6446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7800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pakalpojums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 izsludināta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Piedāvājumu vērtēšana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Uz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budžta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sastādīšanas brīdi nebija ieplānota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reciklēta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asfalta krājumi grunts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novētnē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 Elīzes 12.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Veicot Ķiršu ielas rekonstrukciju tika ievesti ap 500 m3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reciklēta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asfalta kuriem nepieciešama drupināšana.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26039047"/>
                  </a:ext>
                </a:extLst>
              </a:tr>
              <a:tr h="566166">
                <a:tc>
                  <a:txBody>
                    <a:bodyPr/>
                    <a:lstStyle/>
                    <a:p>
                      <a:pPr algn="ctr"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  <a:t>8.</a:t>
                      </a:r>
                      <a:br>
                        <a:rPr lang="lv-LV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 b="1" i="0" u="none" strike="noStrike" dirty="0">
                        <a:solidFill>
                          <a:schemeClr val="bg1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Oktobris</a:t>
                      </a: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Oktobris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Caurtekas pārbūve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Lielstapriņu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un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Mazstapriņu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 ielas krustojumā,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Stapriņos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, Ādažu novadā un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caurtekas pārbūve Medus un Pureņu ielas krustojumā, </a:t>
                      </a:r>
                      <a:r>
                        <a:rPr lang="lv-LV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Garupe</a:t>
                      </a: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, Carnikavas pagastā, Ādažu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novadā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fontAlgn="ctr"/>
                      <a:br>
                        <a:rPr lang="lv-LV" sz="1100">
                          <a:effectLst/>
                          <a:latin typeface="Montserrat" panose="00000500000000000000" pitchFamily="2" charset="-70"/>
                        </a:rPr>
                      </a:b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12000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</a:t>
                      </a:r>
                      <a:endParaRPr lang="lv-LV" sz="110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būvdarbi</a:t>
                      </a:r>
                      <a:endParaRPr lang="lv-LV" sz="1100" dirty="0"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lv-LV" sz="1100" b="1" i="0" u="none" strike="noStrike" dirty="0">
                          <a:solidFill>
                            <a:srgbClr val="FFC000"/>
                          </a:solidFill>
                          <a:effectLst/>
                          <a:latin typeface="Montserrat" panose="00000500000000000000" pitchFamily="2" charset="-70"/>
                        </a:rPr>
                        <a:t>Cenu aptauja izsludināta. </a:t>
                      </a:r>
                      <a:endParaRPr lang="lv-LV" sz="1100" b="1" dirty="0">
                        <a:solidFill>
                          <a:srgbClr val="FFC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8766145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E5BD2-EF59-864E-E0F0-78FC1868C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939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/>
          <p:nvPr/>
        </p:nvSpPr>
        <p:spPr>
          <a:xfrm rot="1789">
            <a:off x="-3176" y="6326505"/>
            <a:ext cx="12198351" cy="0"/>
          </a:xfrm>
          <a:prstGeom prst="line">
            <a:avLst/>
          </a:prstGeom>
          <a:ln w="9525" cap="rnd">
            <a:solidFill>
              <a:schemeClr val="tx1">
                <a:lumMod val="65000"/>
                <a:lumOff val="35000"/>
              </a:scheme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lv-LV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FCB85BE-8443-54E6-377B-0D2895F60974}"/>
              </a:ext>
            </a:extLst>
          </p:cNvPr>
          <p:cNvSpPr txBox="1"/>
          <p:nvPr/>
        </p:nvSpPr>
        <p:spPr>
          <a:xfrm>
            <a:off x="1574800" y="2449957"/>
            <a:ext cx="8893177" cy="7434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60963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1" i="0" u="none" strike="noStrike" kern="1200" cap="all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Paldies par uzmanību!</a:t>
            </a:r>
            <a:endParaRPr kumimoji="0" lang="en-US" altLang="x-none" sz="3334" b="1" i="1" u="none" strike="noStrike" kern="1200" cap="all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Montserrat Medium" pitchFamily="2" charset="77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CC2B34-072D-EC58-F50A-01C9280DCCCA}"/>
              </a:ext>
            </a:extLst>
          </p:cNvPr>
          <p:cNvSpPr txBox="1"/>
          <p:nvPr/>
        </p:nvSpPr>
        <p:spPr>
          <a:xfrm>
            <a:off x="2106613" y="4296715"/>
            <a:ext cx="7829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PAŠVALDĪBAS AĢENTŪRA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lv-LV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lv-LV" sz="180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Montserrat" panose="00000500000000000000" pitchFamily="2" charset="-70"/>
                <a:ea typeface="Calibri" panose="020F0502020204030204" pitchFamily="34" charset="0"/>
                <a:cs typeface="Times New Roman" panose="02020603050405020304" pitchFamily="18" charset="0"/>
              </a:rPr>
              <a:t>“CARNIKAVAS KOMUNĀLSERVISS”</a:t>
            </a:r>
            <a:endParaRPr lang="lv-LV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56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IZDEVUMI KOPĀ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2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477818" y="1403158"/>
            <a:ext cx="973755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Aģentūras 2023. gada budžeta plānotie izdevumi veido </a:t>
            </a:r>
            <a:r>
              <a:rPr lang="lv-LV" sz="1400" b="1" dirty="0">
                <a:solidFill>
                  <a:srgbClr val="404040"/>
                </a:solidFill>
                <a:latin typeface="Montserrat" panose="00000500000000000000" pitchFamily="50" charset="-70"/>
              </a:rPr>
              <a:t>12 616 805 EUR</a:t>
            </a: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, no tiem 9 mēnešu laikā apgūti </a:t>
            </a:r>
            <a:r>
              <a:rPr lang="lv-LV" sz="1400" b="1" dirty="0">
                <a:solidFill>
                  <a:srgbClr val="404040"/>
                </a:solidFill>
                <a:latin typeface="Montserrat" panose="00000500000000000000" pitchFamily="50" charset="-70"/>
              </a:rPr>
              <a:t>41% </a:t>
            </a: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(5 135 397 EUR). </a:t>
            </a:r>
          </a:p>
          <a:p>
            <a:pPr algn="just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Izpilde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Pakalpojumiem, kas veido 40%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Atlīdzības, kas veido 67%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Krājumiem, kas veido 74% no plānotās  izpildes;</a:t>
            </a:r>
          </a:p>
          <a:p>
            <a:pPr algn="just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Tabulā apskatāma izdevumu izpilde attiecībā pret plānu.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C453AE8-8836-E2F9-6878-774202BEDCBB}"/>
              </a:ext>
            </a:extLst>
          </p:cNvPr>
          <p:cNvGrpSpPr/>
          <p:nvPr/>
        </p:nvGrpSpPr>
        <p:grpSpPr>
          <a:xfrm>
            <a:off x="133165" y="3003596"/>
            <a:ext cx="11904955" cy="3932138"/>
            <a:chOff x="699771" y="484685"/>
            <a:chExt cx="10515600" cy="6358685"/>
          </a:xfrm>
        </p:grpSpPr>
        <p:graphicFrame>
          <p:nvGraphicFramePr>
            <p:cNvPr id="9" name="Chart 8">
              <a:extLst>
                <a:ext uri="{FF2B5EF4-FFF2-40B4-BE49-F238E27FC236}">
                  <a16:creationId xmlns:a16="http://schemas.microsoft.com/office/drawing/2014/main" id="{00000000-0008-0000-0100-00000400000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29289181"/>
                </p:ext>
              </p:extLst>
            </p:nvPr>
          </p:nvGraphicFramePr>
          <p:xfrm>
            <a:off x="699771" y="484685"/>
            <a:ext cx="10515600" cy="635868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A71B88C-A421-4427-0D62-FDB5E4B8F515}"/>
                </a:ext>
              </a:extLst>
            </p:cNvPr>
            <p:cNvSpPr txBox="1"/>
            <p:nvPr/>
          </p:nvSpPr>
          <p:spPr>
            <a:xfrm>
              <a:off x="3617794" y="941647"/>
              <a:ext cx="619125" cy="26161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100" b="1" u="sng" dirty="0">
                  <a:latin typeface="Montserrat" panose="00000500000000000000" pitchFamily="2" charset="-70"/>
                </a:rPr>
                <a:t>KOPĀ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771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679" y="433028"/>
            <a:ext cx="11800665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 IZDEVUMU VEIDIEM</a:t>
            </a:r>
            <a:endParaRPr lang="lv-LV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5791235"/>
              </p:ext>
            </p:extLst>
          </p:nvPr>
        </p:nvGraphicFramePr>
        <p:xfrm>
          <a:off x="0" y="1118586"/>
          <a:ext cx="10611057" cy="5585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7288567" y="1518394"/>
            <a:ext cx="4660777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Ceļu un ielu uzturēšanas izmaksas sastāda 71%</a:t>
            </a:r>
          </a:p>
          <a:p>
            <a:pPr algn="just"/>
            <a:endParaRPr lang="lv-LV" sz="1200" dirty="0">
              <a:solidFill>
                <a:srgbClr val="404040"/>
              </a:solidFill>
              <a:latin typeface="Montserrat" panose="00000500000000000000" pitchFamily="50" charset="-7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Teritorijas un īpašuma apsaimniekošanas izmaksas sastāv no: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Atalgojums veido 68% no plānotajām izmaksām;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Izdevumi par apkuri veido 31% no plānotajām izmaksām;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Izdevumi par elektroenerģiju veido 33% no plānotajām izmaksām;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Remontdarbi un iestāžu uzturēšana veido 62% no plānotajām izmaksām;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Atkritumu izvešana veido 53% no plānotajām izmaksām.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lv-LV" sz="1200" dirty="0">
              <a:solidFill>
                <a:srgbClr val="404040"/>
              </a:solidFill>
              <a:latin typeface="Montserrat" panose="00000500000000000000" pitchFamily="50" charset="-70"/>
            </a:endParaRPr>
          </a:p>
          <a:p>
            <a:pPr algn="just"/>
            <a:endParaRPr lang="lv-LV" sz="1200" dirty="0">
              <a:solidFill>
                <a:srgbClr val="404040"/>
              </a:solidFill>
              <a:latin typeface="Montserrat" panose="00000500000000000000" pitchFamily="50" charset="-7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200" b="1" dirty="0">
                <a:solidFill>
                  <a:srgbClr val="404040"/>
                </a:solidFill>
                <a:latin typeface="Montserrat" panose="00000500000000000000" pitchFamily="50" charset="-70"/>
              </a:rPr>
              <a:t>Baltezera kapu atkritumi apsaimniekošanas izmaksas ir samazinājušās šajā gadā: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v-LV" sz="1200" b="1" dirty="0">
                <a:solidFill>
                  <a:srgbClr val="404040"/>
                </a:solidFill>
                <a:latin typeface="Montserrat" panose="00000500000000000000" pitchFamily="50" charset="-70"/>
              </a:rPr>
              <a:t>2023. gadā - 14727,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v-LV" sz="1200" b="1" dirty="0">
                <a:solidFill>
                  <a:srgbClr val="404040"/>
                </a:solidFill>
                <a:latin typeface="Montserrat" panose="00000500000000000000" pitchFamily="50" charset="-70"/>
              </a:rPr>
              <a:t>2022. gadā - 45600,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v-LV" sz="1200" b="1" dirty="0">
                <a:solidFill>
                  <a:srgbClr val="404040"/>
                </a:solidFill>
                <a:latin typeface="Montserrat" panose="00000500000000000000" pitchFamily="50" charset="-70"/>
              </a:rPr>
              <a:t>2021. gadā - 37642.</a:t>
            </a:r>
          </a:p>
        </p:txBody>
      </p:sp>
    </p:spTree>
    <p:extLst>
      <p:ext uri="{BB962C8B-B14F-4D97-AF65-F5344CB8AC3E}">
        <p14:creationId xmlns:p14="http://schemas.microsoft.com/office/powerpoint/2010/main" val="174798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3067-EEBD-4B85-3481-EEE5C9016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716" y="365125"/>
            <a:ext cx="10793083" cy="428505"/>
          </a:xfrm>
        </p:spPr>
        <p:txBody>
          <a:bodyPr>
            <a:noAutofit/>
          </a:bodyPr>
          <a:lstStyle/>
          <a:p>
            <a:pPr algn="ctr"/>
            <a:r>
              <a:rPr lang="lv-LV" sz="2400" b="1" cap="all" dirty="0" err="1">
                <a:solidFill>
                  <a:srgbClr val="58585B"/>
                </a:solidFill>
                <a:latin typeface="Montserrat" panose="00000500000000000000" pitchFamily="2" charset="-70"/>
              </a:rPr>
              <a:t>BuDŽETA</a:t>
            </a:r>
            <a:r>
              <a:rPr lang="lv-LV" sz="2400" b="1" cap="all" dirty="0">
                <a:solidFill>
                  <a:srgbClr val="58585B"/>
                </a:solidFill>
                <a:latin typeface="Montserrat" panose="00000500000000000000" pitchFamily="2" charset="-70"/>
              </a:rPr>
              <a:t> IZPILDE PA IZDEVUMU VEIDIEM</a:t>
            </a:r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521310" y="1119791"/>
            <a:ext cx="54325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Pirmsskolas izglītības iestāžu izmaksas: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Darbinieku mēnešalgas veido 74%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Remontdarbi un iestāžu uzturēšana veido 58% no plānotajām izmaksām</a:t>
            </a:r>
            <a:r>
              <a:rPr lang="lv-LV" sz="1200" b="1" dirty="0">
                <a:solidFill>
                  <a:srgbClr val="404040"/>
                </a:solidFill>
                <a:latin typeface="Montserrat" panose="00000500000000000000" pitchFamily="50" charset="-70"/>
              </a:rPr>
              <a:t>;</a:t>
            </a:r>
            <a:endParaRPr lang="lv-LV" sz="1200" dirty="0">
              <a:solidFill>
                <a:srgbClr val="404040"/>
              </a:solidFill>
              <a:latin typeface="Montserrat" panose="00000500000000000000" pitchFamily="50" charset="-7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Iekārtu un inventāra noma veido 77% no plānotajām izmaksām;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PII ‘’Piejūra’’ kurināmais materiāls – granulas veido 40% no plānotajām izmaksām.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A4C7DB-C2B9-1E32-FFC2-1053354001CA}"/>
              </a:ext>
            </a:extLst>
          </p:cNvPr>
          <p:cNvSpPr txBox="1"/>
          <p:nvPr/>
        </p:nvSpPr>
        <p:spPr>
          <a:xfrm>
            <a:off x="6449997" y="1257287"/>
            <a:ext cx="55244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200" dirty="0">
                <a:solidFill>
                  <a:srgbClr val="404040"/>
                </a:solidFill>
                <a:latin typeface="Montserrat" panose="00000500000000000000" pitchFamily="2" charset="-70"/>
              </a:rPr>
              <a:t>Carnikavas pamatskolas izmaksas: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2" charset="-70"/>
              </a:rPr>
              <a:t>Remontdarbi un iestāžu uzturēšana veido 85% no plānotajām izmaksām;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lv-LV" sz="1200" dirty="0">
                <a:solidFill>
                  <a:srgbClr val="404040"/>
                </a:solidFill>
                <a:latin typeface="Montserrat" panose="00000500000000000000" pitchFamily="50" charset="-70"/>
              </a:rPr>
              <a:t>Krājumi, materiāli veido 32% no plānotajām izmaksām;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9E3CBC-4112-A641-7586-FD2869451251}"/>
              </a:ext>
            </a:extLst>
          </p:cNvPr>
          <p:cNvCxnSpPr>
            <a:cxnSpLocks/>
          </p:cNvCxnSpPr>
          <p:nvPr/>
        </p:nvCxnSpPr>
        <p:spPr>
          <a:xfrm>
            <a:off x="6232418" y="1181100"/>
            <a:ext cx="0" cy="1109976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265111"/>
              </p:ext>
            </p:extLst>
          </p:nvPr>
        </p:nvGraphicFramePr>
        <p:xfrm>
          <a:off x="6269770" y="2291076"/>
          <a:ext cx="5704652" cy="4566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1190210"/>
              </p:ext>
            </p:extLst>
          </p:nvPr>
        </p:nvGraphicFramePr>
        <p:xfrm>
          <a:off x="107496" y="2367276"/>
          <a:ext cx="6124922" cy="4490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31224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677EE-8EA1-2DE4-45F8-B9DD34FD7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200" b="1" cap="all" dirty="0">
                <a:solidFill>
                  <a:srgbClr val="595959"/>
                </a:solidFill>
                <a:latin typeface="Montserrat" panose="00000500000000000000" pitchFamily="2" charset="-70"/>
              </a:rPr>
              <a:t>Pašvaldības iestāžu uzturēšanas izmaksas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11BEF1-18D1-CE1C-F209-3036152C5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5</a:t>
            </a:fld>
            <a:endParaRPr lang="lv-LV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B261C2D-95C6-EDA9-7A6E-893EFFEA56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534863"/>
              </p:ext>
            </p:extLst>
          </p:nvPr>
        </p:nvGraphicFramePr>
        <p:xfrm>
          <a:off x="92363" y="1710250"/>
          <a:ext cx="12007274" cy="446652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193637">
                  <a:extLst>
                    <a:ext uri="{9D8B030D-6E8A-4147-A177-3AD203B41FA5}">
                      <a16:colId xmlns:a16="http://schemas.microsoft.com/office/drawing/2014/main" val="1009362219"/>
                    </a:ext>
                  </a:extLst>
                </a:gridCol>
                <a:gridCol w="655320">
                  <a:extLst>
                    <a:ext uri="{9D8B030D-6E8A-4147-A177-3AD203B41FA5}">
                      <a16:colId xmlns:a16="http://schemas.microsoft.com/office/drawing/2014/main" val="1517401257"/>
                    </a:ext>
                  </a:extLst>
                </a:gridCol>
                <a:gridCol w="792480">
                  <a:extLst>
                    <a:ext uri="{9D8B030D-6E8A-4147-A177-3AD203B41FA5}">
                      <a16:colId xmlns:a16="http://schemas.microsoft.com/office/drawing/2014/main" val="3369721005"/>
                    </a:ext>
                  </a:extLst>
                </a:gridCol>
                <a:gridCol w="716280">
                  <a:extLst>
                    <a:ext uri="{9D8B030D-6E8A-4147-A177-3AD203B41FA5}">
                      <a16:colId xmlns:a16="http://schemas.microsoft.com/office/drawing/2014/main" val="1517229379"/>
                    </a:ext>
                  </a:extLst>
                </a:gridCol>
                <a:gridCol w="769620">
                  <a:extLst>
                    <a:ext uri="{9D8B030D-6E8A-4147-A177-3AD203B41FA5}">
                      <a16:colId xmlns:a16="http://schemas.microsoft.com/office/drawing/2014/main" val="1659966059"/>
                    </a:ext>
                  </a:extLst>
                </a:gridCol>
                <a:gridCol w="959917">
                  <a:extLst>
                    <a:ext uri="{9D8B030D-6E8A-4147-A177-3AD203B41FA5}">
                      <a16:colId xmlns:a16="http://schemas.microsoft.com/office/drawing/2014/main" val="32409581"/>
                    </a:ext>
                  </a:extLst>
                </a:gridCol>
                <a:gridCol w="618760">
                  <a:extLst>
                    <a:ext uri="{9D8B030D-6E8A-4147-A177-3AD203B41FA5}">
                      <a16:colId xmlns:a16="http://schemas.microsoft.com/office/drawing/2014/main" val="3965489870"/>
                    </a:ext>
                  </a:extLst>
                </a:gridCol>
                <a:gridCol w="652206">
                  <a:extLst>
                    <a:ext uri="{9D8B030D-6E8A-4147-A177-3AD203B41FA5}">
                      <a16:colId xmlns:a16="http://schemas.microsoft.com/office/drawing/2014/main" val="2139415304"/>
                    </a:ext>
                  </a:extLst>
                </a:gridCol>
                <a:gridCol w="785990">
                  <a:extLst>
                    <a:ext uri="{9D8B030D-6E8A-4147-A177-3AD203B41FA5}">
                      <a16:colId xmlns:a16="http://schemas.microsoft.com/office/drawing/2014/main" val="1741633575"/>
                    </a:ext>
                  </a:extLst>
                </a:gridCol>
                <a:gridCol w="710737">
                  <a:extLst>
                    <a:ext uri="{9D8B030D-6E8A-4147-A177-3AD203B41FA5}">
                      <a16:colId xmlns:a16="http://schemas.microsoft.com/office/drawing/2014/main" val="96451639"/>
                    </a:ext>
                  </a:extLst>
                </a:gridCol>
                <a:gridCol w="710737">
                  <a:extLst>
                    <a:ext uri="{9D8B030D-6E8A-4147-A177-3AD203B41FA5}">
                      <a16:colId xmlns:a16="http://schemas.microsoft.com/office/drawing/2014/main" val="2944102860"/>
                    </a:ext>
                  </a:extLst>
                </a:gridCol>
                <a:gridCol w="652206">
                  <a:extLst>
                    <a:ext uri="{9D8B030D-6E8A-4147-A177-3AD203B41FA5}">
                      <a16:colId xmlns:a16="http://schemas.microsoft.com/office/drawing/2014/main" val="1462556533"/>
                    </a:ext>
                  </a:extLst>
                </a:gridCol>
                <a:gridCol w="643844">
                  <a:extLst>
                    <a:ext uri="{9D8B030D-6E8A-4147-A177-3AD203B41FA5}">
                      <a16:colId xmlns:a16="http://schemas.microsoft.com/office/drawing/2014/main" val="2847079029"/>
                    </a:ext>
                  </a:extLst>
                </a:gridCol>
                <a:gridCol w="652206">
                  <a:extLst>
                    <a:ext uri="{9D8B030D-6E8A-4147-A177-3AD203B41FA5}">
                      <a16:colId xmlns:a16="http://schemas.microsoft.com/office/drawing/2014/main" val="963914639"/>
                    </a:ext>
                  </a:extLst>
                </a:gridCol>
                <a:gridCol w="493334">
                  <a:extLst>
                    <a:ext uri="{9D8B030D-6E8A-4147-A177-3AD203B41FA5}">
                      <a16:colId xmlns:a16="http://schemas.microsoft.com/office/drawing/2014/main" val="891050980"/>
                    </a:ext>
                  </a:extLst>
                </a:gridCol>
              </a:tblGrid>
              <a:tr h="592912"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Objekts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2221/2321 Apkure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2222     Ūdens un kanalizācija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>
                          <a:effectLst/>
                          <a:latin typeface="Montserrat" panose="00000500000000000000" pitchFamily="2" charset="-70"/>
                        </a:rPr>
                        <a:t>2223 Elektro-   enerģija</a:t>
                      </a:r>
                      <a:endParaRPr lang="lv-LV" sz="1000" b="1" i="0" u="none" strike="noStrike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2224 Atkritumu izvešana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2229 Komunālie pakalpojumi</a:t>
                      </a: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2241    Telpu remonts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2243    Iekārtu remonts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>
                          <a:effectLst/>
                          <a:latin typeface="Montserrat" panose="00000500000000000000" pitchFamily="2" charset="-70"/>
                        </a:rPr>
                        <a:t>2244 Nekustamā īpašuma uzturēšana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2264   Iekārtu,  inventāra  noma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2311/2314</a:t>
                      </a:r>
                    </a:p>
                    <a:p>
                      <a:pPr algn="ctr" fontAlgn="ctr"/>
                      <a:r>
                        <a:rPr lang="lv-LV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Biroja preces</a:t>
                      </a: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 dirty="0">
                          <a:effectLst/>
                          <a:latin typeface="Montserrat" panose="00000500000000000000" pitchFamily="2" charset="-70"/>
                        </a:rPr>
                        <a:t>2312 Inventārs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>
                          <a:effectLst/>
                          <a:latin typeface="Montserrat" panose="00000500000000000000" pitchFamily="2" charset="-70"/>
                        </a:rPr>
                        <a:t>2329         Elektro-   materiāli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>
                          <a:effectLst/>
                          <a:latin typeface="Montserrat" panose="00000500000000000000" pitchFamily="2" charset="-70"/>
                        </a:rPr>
                        <a:t>2359 Dažādi materiāli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000" b="1" u="none" strike="noStrike">
                          <a:effectLst/>
                          <a:latin typeface="Montserrat" panose="00000500000000000000" pitchFamily="2" charset="-70"/>
                        </a:rPr>
                        <a:t>Kopā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6445" marR="6445" marT="644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775081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Stacijas 7,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4770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803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12624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2572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6928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709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630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2293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718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3304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35351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076771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Stacijas 5,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6828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480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6410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628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517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4707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19651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465283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Gaujas iela 33A, Ādaži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69233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3548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32573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2488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40942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12697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110095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331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4214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276120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300442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Gaujas iela 16, Ādaži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10080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339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2348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3256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617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182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606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387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1324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19139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923833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Pirmā iela 42a, Ādaži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8730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469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7548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1249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410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1641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1326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214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2081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23840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052304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Garā iela 20,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4447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3581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436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17387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2785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920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2424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32240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521272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Jūras iela 4,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2195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765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340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3459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621890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PII Riekstiņš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1387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10423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2024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670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1993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7635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24387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198978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PII Piejūra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15435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1173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1631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1909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615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5427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26190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689355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Carnikavas pamatskola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1470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6299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84495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3246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95543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81064"/>
                  </a:ext>
                </a:extLst>
              </a:tr>
              <a:tr h="74960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Kultūras nams Ozolaine,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1419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1459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280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364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352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256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661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4791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671055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Novadpētniecības centrs, Carnikava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846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1178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068856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Ielu apgaismojums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95326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15999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7976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119301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269669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Polderi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37496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7708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45204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354036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Stadioni, Pumpu trase, Zibeņi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4401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12347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430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3494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20671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448859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Kapi </a:t>
                      </a:r>
                      <a:r>
                        <a:rPr lang="lv-L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Siguļi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1719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229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1982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695602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Kapi Baltezers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14565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403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15247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245357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Angāri Carnikavas pagasts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5646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4774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215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1982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12727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393857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Angārs Elīzes iela 10, </a:t>
                      </a:r>
                      <a:r>
                        <a:rPr lang="lv-LV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Kadaga</a:t>
                      </a:r>
                      <a:endParaRPr lang="lv-LV" sz="900" b="1" i="0" u="none" strike="noStrike" dirty="0">
                        <a:solidFill>
                          <a:srgbClr val="000000"/>
                        </a:solidFill>
                        <a:effectLst/>
                        <a:latin typeface="Montserrat" panose="00000500000000000000" pitchFamily="2" charset="-70"/>
                      </a:endParaRP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8476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1622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10099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46653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Stāvlaukumi, Carnikavas pagasts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933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462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5396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6791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176868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Līgo laukums, Ādaži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1372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1372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324804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Carnikavas parks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600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256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296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156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1776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3084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101484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Sabiedriskās tualetes Ādažu novads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962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539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324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161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2300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4286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402813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Sociālie dzīvokļi Carnikavas pagasts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1431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1956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127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2740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426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1308</a:t>
                      </a:r>
                    </a:p>
                  </a:txBody>
                  <a:tcPr marL="7620" marR="7620" marT="76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8008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353732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Īres dzīvokļi Ādažu pagasts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38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1085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 </a:t>
                      </a:r>
                    </a:p>
                  </a:txBody>
                  <a:tcPr marL="7620" marR="7620" marT="7620" marB="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1123</a:t>
                      </a:r>
                    </a:p>
                  </a:txBody>
                  <a:tcPr marL="7620" marR="7620" marT="7620" marB="0" anchor="b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94604"/>
                  </a:ext>
                </a:extLst>
              </a:tr>
              <a:tr h="148228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Kopā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121718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6831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212245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41073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2516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75477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41651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243450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3238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2601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670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14212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46104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-70"/>
                        </a:rPr>
                        <a:t>811783</a:t>
                      </a:r>
                    </a:p>
                  </a:txBody>
                  <a:tcPr marL="7620" marR="7620" marT="7620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140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173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77F57-CA7E-F7EB-8F2E-95973321D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95959"/>
                </a:solidFill>
                <a:latin typeface="Montserrat" panose="00000500000000000000" pitchFamily="2" charset="-70"/>
              </a:rPr>
              <a:t>PAŠU IEŅĒMUMI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2D1CAF-F3B8-B21E-56F9-4918A3B88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4D8E-CD65-4F35-8BD0-06266F968DF1}" type="slidenum">
              <a:rPr lang="lv-LV" smtClean="0"/>
              <a:t>6</a:t>
            </a:fld>
            <a:endParaRPr lang="lv-LV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477818" y="1403158"/>
            <a:ext cx="973755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Ieņēmumi sastāv no: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Kanalizācijas, kas veido 72% no plānotās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Ūdensapgādes, kas veido 78% no plānotās  izpildes;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Siltumapgādes, kas veido 31% no plānotās  izpildes.</a:t>
            </a:r>
          </a:p>
          <a:p>
            <a:pPr algn="just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Tabulā apskatāma izdevumu izpilde attiecībā pret plānu.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053087"/>
              </p:ext>
            </p:extLst>
          </p:nvPr>
        </p:nvGraphicFramePr>
        <p:xfrm>
          <a:off x="-283395" y="2925862"/>
          <a:ext cx="11904955" cy="393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695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A025-963A-4CC6-7E81-892AD7A4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014" y="199162"/>
            <a:ext cx="10499785" cy="853262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NAUDAS</a:t>
            </a:r>
            <a:r>
              <a:rPr lang="lv-LV" sz="3600" b="1" baseline="0" dirty="0">
                <a:solidFill>
                  <a:srgbClr val="58585B"/>
                </a:solidFill>
                <a:latin typeface="Montserrat" panose="00000500000000000000" pitchFamily="2" charset="-70"/>
                <a:cs typeface="Times New Roman" panose="02020603050405020304" pitchFamily="18" charset="0"/>
              </a:rPr>
              <a:t> LĪDZEKĻU ATLIKUMS KONTĀ</a:t>
            </a:r>
            <a:endParaRPr lang="lv-LV" sz="3600" dirty="0">
              <a:solidFill>
                <a:srgbClr val="58585B"/>
              </a:solidFill>
              <a:latin typeface="Montserrat" panose="00000500000000000000" pitchFamily="2" charset="-7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F2A232-AB97-5B3E-BA2E-822DB87A4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75531" y="64762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7</a:t>
            </a:fld>
            <a:endParaRPr lang="lv-LV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885932"/>
              </p:ext>
            </p:extLst>
          </p:nvPr>
        </p:nvGraphicFramePr>
        <p:xfrm>
          <a:off x="365760" y="1741040"/>
          <a:ext cx="11485929" cy="503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FFA78C-A86F-2645-8178-58570FAB723E}"/>
              </a:ext>
            </a:extLst>
          </p:cNvPr>
          <p:cNvSpPr txBox="1"/>
          <p:nvPr/>
        </p:nvSpPr>
        <p:spPr>
          <a:xfrm>
            <a:off x="1081271" y="1091057"/>
            <a:ext cx="1051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Naudas līdzekļu atlikumu veido: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Teritorijas un ēku apsaimniekošanai saņemtais finansējums;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Ielu un ceļu uzturēšanai saņemtais finansējums;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solidFill>
                  <a:srgbClr val="404040"/>
                </a:solidFill>
                <a:latin typeface="Montserrat" panose="00000500000000000000" pitchFamily="50" charset="-70"/>
              </a:rPr>
              <a:t>Saimnieciskās darbības ieņēmumi, kur siltumapgādes atlikums uz trešā ceturkšņa beigām ir negatīvs .</a:t>
            </a:r>
          </a:p>
        </p:txBody>
      </p:sp>
    </p:spTree>
    <p:extLst>
      <p:ext uri="{BB962C8B-B14F-4D97-AF65-F5344CB8AC3E}">
        <p14:creationId xmlns:p14="http://schemas.microsoft.com/office/powerpoint/2010/main" val="1893960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6CE7-3C2C-66D1-977D-A76920632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23" y="105250"/>
            <a:ext cx="5246255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  <a:endParaRPr lang="lv-LV" sz="3600" cap="al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3DE82-566F-6976-545D-F454DEBC2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605732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8</a:t>
            </a:fld>
            <a:endParaRPr lang="lv-LV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701F7F-4A54-801A-38DB-E5F3B9DC6E27}"/>
              </a:ext>
            </a:extLst>
          </p:cNvPr>
          <p:cNvSpPr txBox="1"/>
          <p:nvPr/>
        </p:nvSpPr>
        <p:spPr>
          <a:xfrm>
            <a:off x="328125" y="1536063"/>
            <a:ext cx="445528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00" dirty="0">
                <a:latin typeface="Montserrat" panose="00000500000000000000" pitchFamily="2" charset="-70"/>
              </a:rPr>
              <a:t>Pirmajā pusgadā kopējais debitoru parāds veido 155 tūkst. </a:t>
            </a:r>
            <a:r>
              <a:rPr lang="lv-LV" sz="1300" i="1" dirty="0">
                <a:latin typeface="Montserrat" panose="00000500000000000000" pitchFamily="2" charset="-70"/>
              </a:rPr>
              <a:t>eiro</a:t>
            </a:r>
            <a:r>
              <a:rPr lang="lv-LV" sz="1300" dirty="0">
                <a:latin typeface="Montserrat" panose="00000500000000000000" pitchFamily="2" charset="-7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300" dirty="0">
                <a:latin typeface="Montserrat" panose="00000500000000000000" pitchFamily="2" charset="-70"/>
              </a:rPr>
              <a:t>Siltumapgādes debitori veido 39% (60 086 EUR);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300" dirty="0">
                <a:latin typeface="Montserrat" panose="00000500000000000000" pitchFamily="2" charset="-70"/>
              </a:rPr>
              <a:t>Ūdensapgādes debitori veido 18% (27 656 EUR);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300" dirty="0">
                <a:latin typeface="Montserrat" panose="00000500000000000000" pitchFamily="2" charset="-70"/>
              </a:rPr>
              <a:t>Kanalizācijas debitori veido 30% (46 215 EUR);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300" dirty="0">
                <a:latin typeface="Montserrat" panose="00000500000000000000" pitchFamily="2" charset="-70"/>
              </a:rPr>
              <a:t>Pārējie debitori veido 14% (21 120 EUR).</a:t>
            </a:r>
          </a:p>
          <a:p>
            <a:r>
              <a:rPr lang="lv-LV" sz="1300" dirty="0">
                <a:latin typeface="Montserrat" panose="00000500000000000000" pitchFamily="2" charset="-70"/>
              </a:rPr>
              <a:t>Debitoru kopējai parāds 9 mēnešu laikā samazinās.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0000000-0008-0000-0500-000005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999097"/>
              </p:ext>
            </p:extLst>
          </p:nvPr>
        </p:nvGraphicFramePr>
        <p:xfrm>
          <a:off x="-22881" y="3584463"/>
          <a:ext cx="5038725" cy="3723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64DC711-8D7E-8C30-6AC9-A14CB7F6E6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692139"/>
              </p:ext>
            </p:extLst>
          </p:nvPr>
        </p:nvGraphicFramePr>
        <p:xfrm>
          <a:off x="4783412" y="0"/>
          <a:ext cx="7408587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5267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54926-D707-E9CF-1B42-7463AB279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079" y="2184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rgbClr val="58585B"/>
                </a:solidFill>
                <a:latin typeface="Montserrat" panose="00000500000000000000" pitchFamily="2" charset="-70"/>
              </a:rPr>
              <a:t>DEBITORI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A1857-0726-653E-3AC4-C0372C4D7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6849" y="6492875"/>
            <a:ext cx="2743200" cy="365125"/>
          </a:xfrm>
        </p:spPr>
        <p:txBody>
          <a:bodyPr/>
          <a:lstStyle/>
          <a:p>
            <a:fld id="{F27F4D8E-CD65-4F35-8BD0-06266F968DF1}" type="slidenum">
              <a:rPr lang="lv-LV" smtClean="0"/>
              <a:t>9</a:t>
            </a:fld>
            <a:endParaRPr lang="lv-LV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AFFE6F-8301-56BB-84F6-ECF4132CCBA8}"/>
              </a:ext>
            </a:extLst>
          </p:cNvPr>
          <p:cNvSpPr txBox="1"/>
          <p:nvPr/>
        </p:nvSpPr>
        <p:spPr>
          <a:xfrm>
            <a:off x="358339" y="1377886"/>
            <a:ext cx="116014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Debitori, kuriem vēl nav iestājies apmaksas termiņš veido 59% (90 748 EUR);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Debitoru parādi, kas kavēti līdz 3 mēnešiem, veido 7% (10 807 EUR);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lv-LV" sz="1400" dirty="0">
                <a:latin typeface="Montserrat" panose="00000500000000000000" pitchFamily="2" charset="-70"/>
              </a:rPr>
              <a:t>Debitoru parādi, kas kavēti 6 mēnešus un vairāk, veido 31% (47 592EUR) no tiem 47% (22 697 EUR) atrodas piespiedu izpildē</a:t>
            </a:r>
            <a:r>
              <a:rPr lang="lv-LV" sz="1400" i="1" dirty="0">
                <a:latin typeface="Montserrat" panose="00000500000000000000" pitchFamily="2" charset="-70"/>
              </a:rPr>
              <a:t>.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7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084738"/>
              </p:ext>
            </p:extLst>
          </p:nvPr>
        </p:nvGraphicFramePr>
        <p:xfrm>
          <a:off x="-18723" y="2235200"/>
          <a:ext cx="7005813" cy="440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34C96ABD-C483-E625-D93E-94798A95F257}"/>
              </a:ext>
            </a:extLst>
          </p:cNvPr>
          <p:cNvSpPr/>
          <p:nvPr/>
        </p:nvSpPr>
        <p:spPr>
          <a:xfrm>
            <a:off x="4765132" y="3172656"/>
            <a:ext cx="2181225" cy="2529411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74901"/>
              </p:ext>
            </p:extLst>
          </p:nvPr>
        </p:nvGraphicFramePr>
        <p:xfrm>
          <a:off x="6784220" y="2116550"/>
          <a:ext cx="5407780" cy="4608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Graphic 7" descr="Back RTL">
            <a:extLst>
              <a:ext uri="{FF2B5EF4-FFF2-40B4-BE49-F238E27FC236}">
                <a16:creationId xmlns:a16="http://schemas.microsoft.com/office/drawing/2014/main" id="{E18F07D5-8B47-62B2-1CF4-63C755CAC18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23756">
            <a:off x="6039381" y="2513257"/>
            <a:ext cx="122872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80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48059</TotalTime>
  <Words>2977</Words>
  <Application>Microsoft Office PowerPoint</Application>
  <PresentationFormat>Widescreen</PresentationFormat>
  <Paragraphs>988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Montserrat</vt:lpstr>
      <vt:lpstr>Montserrat Medium</vt:lpstr>
      <vt:lpstr>Symbol</vt:lpstr>
      <vt:lpstr>Wingdings</vt:lpstr>
      <vt:lpstr>Office Theme</vt:lpstr>
      <vt:lpstr>1_Office Theme</vt:lpstr>
      <vt:lpstr>PowerPoint Presentation</vt:lpstr>
      <vt:lpstr>IZDEVUMI KOPĀ</vt:lpstr>
      <vt:lpstr>BuDŽETA IZPILDE PA IZDEVUMU VEIDIEM</vt:lpstr>
      <vt:lpstr>BuDŽETA IZPILDE PA IZDEVUMU VEIDIEM</vt:lpstr>
      <vt:lpstr>Pašvaldības iestāžu uzturēšanas izmaksas</vt:lpstr>
      <vt:lpstr>PAŠU IEŅĒMUMI</vt:lpstr>
      <vt:lpstr>NAUDAS LĪDZEKĻU ATLIKUMS KONTĀ</vt:lpstr>
      <vt:lpstr>DEBITORI</vt:lpstr>
      <vt:lpstr>DEBITORI</vt:lpstr>
      <vt:lpstr>IEPIRKUMI III CETURKSNĪ</vt:lpstr>
      <vt:lpstr>IEPIRKUMI III CETURKSNĪ</vt:lpstr>
      <vt:lpstr>IEPIRKUMI III CETURKSNĪ</vt:lpstr>
      <vt:lpstr>IEPIRKUMI III CETURKSNĪ</vt:lpstr>
      <vt:lpstr>CENU APTAUJAS III CETURKSNĪ</vt:lpstr>
      <vt:lpstr>CENU APTAUJAS III CETURKSNĪ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Linda Pavlovska</cp:lastModifiedBy>
  <cp:revision>253</cp:revision>
  <cp:lastPrinted>2023-04-17T13:39:24Z</cp:lastPrinted>
  <dcterms:created xsi:type="dcterms:W3CDTF">2022-12-08T15:15:20Z</dcterms:created>
  <dcterms:modified xsi:type="dcterms:W3CDTF">2023-10-25T07:05:02Z</dcterms:modified>
</cp:coreProperties>
</file>