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267" r:id="rId4"/>
    <p:sldId id="264" r:id="rId5"/>
    <p:sldId id="270" r:id="rId6"/>
    <p:sldId id="269" r:id="rId7"/>
    <p:sldId id="271" r:id="rId8"/>
    <p:sldId id="273" r:id="rId9"/>
    <p:sldId id="274" r:id="rId10"/>
    <p:sldId id="275" r:id="rId11"/>
    <p:sldId id="276" r:id="rId12"/>
    <p:sldId id="277" r:id="rId13"/>
    <p:sldId id="268" r:id="rId14"/>
    <p:sldId id="259" r:id="rId15"/>
    <p:sldId id="278" r:id="rId16"/>
    <p:sldId id="272" r:id="rId17"/>
  </p:sldIdLst>
  <p:sldSz cx="12192000" cy="6858000"/>
  <p:notesSz cx="6797675" cy="9928225"/>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ndris\Downloads\PCI020m3_20231022-20320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esktop\&#256;da&#382;u%20&#363;dens\&#256;U%20tarifi%20visi%20dok\Par%20tarifiem%20prezent%20uz%20fin%20komit%20161023\Izmaksu%20sal&#299;dzin&#257;jums%20no%20tarifu%20proj%20051023%20mans%20pilnai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esktop\&#256;da&#382;u%20&#363;dens\&#256;U%20tarifi%20visi%20dok\Par%20tarifiem%20prezent%20uz%20fin%20komit%20161023\Izmaksu%20sal&#299;dzin&#257;jums%20no%20tarifu%20proj%20051023%20mans%20pilnai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esktop\&#256;da&#382;u%20&#363;dens\&#256;U%20tarifi%20visi%20dok\Par%20tarifiem%20prezent%20uz%20fin%20komit%20161023\Izmaksu%20sal&#299;dzin&#257;jums%20no%20tarifu%20proj%20051023%20mans%20pilnai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191023%20mans%20pilnai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esktop\&#256;da&#382;u%20&#363;dens\&#256;U%20tarifi%20visi%20dok\Par%20tarifiem%20prezent%20uz%20fin%20komit%20161023\Izmaksu%20sal&#299;dzin&#257;jums%20no%20tarifu%20proj%20051023%20mans%20pilnai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USER\Desktop\Prezent&#257;cijai%20191023\Izmaksu%20sal&#299;dzin&#257;jums%20no%20tarifu%20proj%20241023%20mans%20pilnai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esktop\&#256;da&#382;u%20&#363;dens\&#256;U%20tarifi%20visi%20dok\Par%20tarifiem%20prezent%20uz%20fin%20komit%20161023\Izmaksu%20sal&#299;dzin&#257;jums%20no%20tarifu%20proj%20051023%20mans%20pilnai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a:t>Cenu pārmaiņas, 2019M12=1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5.4022214639411835E-2"/>
          <c:y val="9.2611832611832631E-2"/>
          <c:w val="0.91429686825166467"/>
          <c:h val="0.60466441694788153"/>
        </c:manualLayout>
      </c:layout>
      <c:lineChart>
        <c:grouping val="standard"/>
        <c:varyColors val="0"/>
        <c:ser>
          <c:idx val="0"/>
          <c:order val="0"/>
          <c:tx>
            <c:strRef>
              <c:f>PCI020m3!$B$17</c:f>
              <c:strCache>
                <c:ptCount val="1"/>
                <c:pt idx="0">
                  <c:v>VISAS PRECES UN PAKALPOJUMI</c:v>
                </c:pt>
              </c:strCache>
            </c:strRef>
          </c:tx>
          <c:spPr>
            <a:ln w="28575" cap="rnd">
              <a:solidFill>
                <a:schemeClr val="accent1"/>
              </a:solidFill>
              <a:round/>
            </a:ln>
            <a:effectLst/>
          </c:spPr>
          <c:marker>
            <c:symbol val="none"/>
          </c:marker>
          <c:dLbls>
            <c:dLbl>
              <c:idx val="45"/>
              <c:layout>
                <c:manualLayout>
                  <c:x val="-1.1670312746003147E-2"/>
                  <c:y val="-5.4834054834054832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E93-42E3-9EDB-F535FCF6A9C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PCI020m3!$C$16:$AV$16</c:f>
              <c:strCache>
                <c:ptCount val="46"/>
                <c:pt idx="0">
                  <c:v>2019M12</c:v>
                </c:pt>
                <c:pt idx="1">
                  <c:v>2020M01</c:v>
                </c:pt>
                <c:pt idx="2">
                  <c:v>2020M02</c:v>
                </c:pt>
                <c:pt idx="3">
                  <c:v>2020M03</c:v>
                </c:pt>
                <c:pt idx="4">
                  <c:v>2020M04</c:v>
                </c:pt>
                <c:pt idx="5">
                  <c:v>2020M05</c:v>
                </c:pt>
                <c:pt idx="6">
                  <c:v>2020M06</c:v>
                </c:pt>
                <c:pt idx="7">
                  <c:v>2020M07</c:v>
                </c:pt>
                <c:pt idx="8">
                  <c:v>2020M08</c:v>
                </c:pt>
                <c:pt idx="9">
                  <c:v>2020M09</c:v>
                </c:pt>
                <c:pt idx="10">
                  <c:v>2020M10</c:v>
                </c:pt>
                <c:pt idx="11">
                  <c:v>2020M11</c:v>
                </c:pt>
                <c:pt idx="12">
                  <c:v>2020M12</c:v>
                </c:pt>
                <c:pt idx="13">
                  <c:v>2021M01</c:v>
                </c:pt>
                <c:pt idx="14">
                  <c:v>2021M02</c:v>
                </c:pt>
                <c:pt idx="15">
                  <c:v>2021M03</c:v>
                </c:pt>
                <c:pt idx="16">
                  <c:v>2021M04</c:v>
                </c:pt>
                <c:pt idx="17">
                  <c:v>2021M05</c:v>
                </c:pt>
                <c:pt idx="18">
                  <c:v>2021M06</c:v>
                </c:pt>
                <c:pt idx="19">
                  <c:v>2021M07</c:v>
                </c:pt>
                <c:pt idx="20">
                  <c:v>2021M08</c:v>
                </c:pt>
                <c:pt idx="21">
                  <c:v>2021M09</c:v>
                </c:pt>
                <c:pt idx="22">
                  <c:v>2021M10</c:v>
                </c:pt>
                <c:pt idx="23">
                  <c:v>2021M11</c:v>
                </c:pt>
                <c:pt idx="24">
                  <c:v>2021M12</c:v>
                </c:pt>
                <c:pt idx="25">
                  <c:v>2022M01</c:v>
                </c:pt>
                <c:pt idx="26">
                  <c:v>2022M02</c:v>
                </c:pt>
                <c:pt idx="27">
                  <c:v>2022M03</c:v>
                </c:pt>
                <c:pt idx="28">
                  <c:v>2022M04</c:v>
                </c:pt>
                <c:pt idx="29">
                  <c:v>2022M05</c:v>
                </c:pt>
                <c:pt idx="30">
                  <c:v>2022M06</c:v>
                </c:pt>
                <c:pt idx="31">
                  <c:v>2022M07</c:v>
                </c:pt>
                <c:pt idx="32">
                  <c:v>2022M08</c:v>
                </c:pt>
                <c:pt idx="33">
                  <c:v>2022M09</c:v>
                </c:pt>
                <c:pt idx="34">
                  <c:v>2022M10</c:v>
                </c:pt>
                <c:pt idx="35">
                  <c:v>2022M11</c:v>
                </c:pt>
                <c:pt idx="36">
                  <c:v>2022M12</c:v>
                </c:pt>
                <c:pt idx="37">
                  <c:v>2023M01</c:v>
                </c:pt>
                <c:pt idx="38">
                  <c:v>2023M02</c:v>
                </c:pt>
                <c:pt idx="39">
                  <c:v>2023M03</c:v>
                </c:pt>
                <c:pt idx="40">
                  <c:v>2023M04</c:v>
                </c:pt>
                <c:pt idx="41">
                  <c:v>2023M05</c:v>
                </c:pt>
                <c:pt idx="42">
                  <c:v>2023M06</c:v>
                </c:pt>
                <c:pt idx="43">
                  <c:v>2023M07</c:v>
                </c:pt>
                <c:pt idx="44">
                  <c:v>2023M08</c:v>
                </c:pt>
                <c:pt idx="45">
                  <c:v>2023M09</c:v>
                </c:pt>
              </c:strCache>
            </c:strRef>
          </c:cat>
          <c:val>
            <c:numRef>
              <c:f>PCI020m3!$C$17:$AV$17</c:f>
              <c:numCache>
                <c:formatCode>0.00</c:formatCode>
                <c:ptCount val="46"/>
                <c:pt idx="0" formatCode="General">
                  <c:v>1</c:v>
                </c:pt>
                <c:pt idx="1">
                  <c:v>1.0036764705882353</c:v>
                </c:pt>
                <c:pt idx="2">
                  <c:v>1.005514705882353</c:v>
                </c:pt>
                <c:pt idx="3">
                  <c:v>1.0082720588235294</c:v>
                </c:pt>
                <c:pt idx="4">
                  <c:v>1.0027573529411764</c:v>
                </c:pt>
                <c:pt idx="5">
                  <c:v>0.99908088235294124</c:v>
                </c:pt>
                <c:pt idx="6">
                  <c:v>1.0009191176470589</c:v>
                </c:pt>
                <c:pt idx="7">
                  <c:v>1.0036764705882353</c:v>
                </c:pt>
                <c:pt idx="8">
                  <c:v>0.99816176470588236</c:v>
                </c:pt>
                <c:pt idx="9">
                  <c:v>0.99908088235294124</c:v>
                </c:pt>
                <c:pt idx="10">
                  <c:v>0.99816176470588236</c:v>
                </c:pt>
                <c:pt idx="11">
                  <c:v>0.99540441176470584</c:v>
                </c:pt>
                <c:pt idx="12">
                  <c:v>0.99540441176470584</c:v>
                </c:pt>
                <c:pt idx="13">
                  <c:v>0.99908088235294124</c:v>
                </c:pt>
                <c:pt idx="14">
                  <c:v>1.0036764705882353</c:v>
                </c:pt>
                <c:pt idx="15">
                  <c:v>1.0110294117647058</c:v>
                </c:pt>
                <c:pt idx="16">
                  <c:v>1.0202205882352942</c:v>
                </c:pt>
                <c:pt idx="17">
                  <c:v>1.0248161764705883</c:v>
                </c:pt>
                <c:pt idx="18">
                  <c:v>1.0284926470588236</c:v>
                </c:pt>
                <c:pt idx="19">
                  <c:v>1.0321691176470589</c:v>
                </c:pt>
                <c:pt idx="20">
                  <c:v>1.0358455882352942</c:v>
                </c:pt>
                <c:pt idx="21">
                  <c:v>1.046875</c:v>
                </c:pt>
                <c:pt idx="22">
                  <c:v>1.0588235294117647</c:v>
                </c:pt>
                <c:pt idx="23">
                  <c:v>1.0698529411764706</c:v>
                </c:pt>
                <c:pt idx="24">
                  <c:v>1.0735294117647058</c:v>
                </c:pt>
                <c:pt idx="25">
                  <c:v>1.0735294117647058</c:v>
                </c:pt>
                <c:pt idx="26">
                  <c:v>1.0909926470588236</c:v>
                </c:pt>
                <c:pt idx="27">
                  <c:v>1.1277573529411766</c:v>
                </c:pt>
                <c:pt idx="28">
                  <c:v>1.1525735294117647</c:v>
                </c:pt>
                <c:pt idx="29">
                  <c:v>1.1976102941176472</c:v>
                </c:pt>
                <c:pt idx="30">
                  <c:v>1.2270220588235294</c:v>
                </c:pt>
                <c:pt idx="31">
                  <c:v>1.2536764705882353</c:v>
                </c:pt>
                <c:pt idx="32">
                  <c:v>1.2591911764705883</c:v>
                </c:pt>
                <c:pt idx="33">
                  <c:v>1.2784926470588236</c:v>
                </c:pt>
                <c:pt idx="34">
                  <c:v>1.2886029411764706</c:v>
                </c:pt>
                <c:pt idx="35">
                  <c:v>1.3033088235294119</c:v>
                </c:pt>
                <c:pt idx="36">
                  <c:v>1.2977941176470587</c:v>
                </c:pt>
                <c:pt idx="37">
                  <c:v>1.3042279411764708</c:v>
                </c:pt>
                <c:pt idx="38">
                  <c:v>1.3125000000000002</c:v>
                </c:pt>
                <c:pt idx="39">
                  <c:v>1.3216911764705883</c:v>
                </c:pt>
                <c:pt idx="40">
                  <c:v>1.3262867647058825</c:v>
                </c:pt>
                <c:pt idx="41">
                  <c:v>1.3428308823529411</c:v>
                </c:pt>
                <c:pt idx="42">
                  <c:v>1.3244485294117647</c:v>
                </c:pt>
                <c:pt idx="43">
                  <c:v>1.3345588235294117</c:v>
                </c:pt>
                <c:pt idx="44">
                  <c:v>1.3262867647058825</c:v>
                </c:pt>
                <c:pt idx="45">
                  <c:v>1.3216911764705883</c:v>
                </c:pt>
              </c:numCache>
            </c:numRef>
          </c:val>
          <c:smooth val="0"/>
          <c:extLst>
            <c:ext xmlns:c16="http://schemas.microsoft.com/office/drawing/2014/chart" uri="{C3380CC4-5D6E-409C-BE32-E72D297353CC}">
              <c16:uniqueId val="{00000001-AE93-42E3-9EDB-F535FCF6A9C0}"/>
            </c:ext>
          </c:extLst>
        </c:ser>
        <c:ser>
          <c:idx val="2"/>
          <c:order val="1"/>
          <c:tx>
            <c:strRef>
              <c:f>PCI020m3!$B$19</c:f>
              <c:strCache>
                <c:ptCount val="1"/>
                <c:pt idx="0">
                  <c:v>Mājoklis, ūdens, elektroenerģija, gāze un cits kurināmais</c:v>
                </c:pt>
              </c:strCache>
              <c:extLst xmlns:c15="http://schemas.microsoft.com/office/drawing/2012/chart"/>
            </c:strRef>
          </c:tx>
          <c:spPr>
            <a:ln w="28575" cap="rnd">
              <a:solidFill>
                <a:schemeClr val="accent3"/>
              </a:solidFill>
              <a:round/>
            </a:ln>
            <a:effectLst/>
          </c:spPr>
          <c:marker>
            <c:symbol val="none"/>
          </c:marker>
          <c:dLbls>
            <c:dLbl>
              <c:idx val="4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80F-48CE-B513-CC4252A0CA6D}"/>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PCI020m3!$C$16:$AV$16</c:f>
              <c:strCache>
                <c:ptCount val="46"/>
                <c:pt idx="0">
                  <c:v>2019M12</c:v>
                </c:pt>
                <c:pt idx="1">
                  <c:v>2020M01</c:v>
                </c:pt>
                <c:pt idx="2">
                  <c:v>2020M02</c:v>
                </c:pt>
                <c:pt idx="3">
                  <c:v>2020M03</c:v>
                </c:pt>
                <c:pt idx="4">
                  <c:v>2020M04</c:v>
                </c:pt>
                <c:pt idx="5">
                  <c:v>2020M05</c:v>
                </c:pt>
                <c:pt idx="6">
                  <c:v>2020M06</c:v>
                </c:pt>
                <c:pt idx="7">
                  <c:v>2020M07</c:v>
                </c:pt>
                <c:pt idx="8">
                  <c:v>2020M08</c:v>
                </c:pt>
                <c:pt idx="9">
                  <c:v>2020M09</c:v>
                </c:pt>
                <c:pt idx="10">
                  <c:v>2020M10</c:v>
                </c:pt>
                <c:pt idx="11">
                  <c:v>2020M11</c:v>
                </c:pt>
                <c:pt idx="12">
                  <c:v>2020M12</c:v>
                </c:pt>
                <c:pt idx="13">
                  <c:v>2021M01</c:v>
                </c:pt>
                <c:pt idx="14">
                  <c:v>2021M02</c:v>
                </c:pt>
                <c:pt idx="15">
                  <c:v>2021M03</c:v>
                </c:pt>
                <c:pt idx="16">
                  <c:v>2021M04</c:v>
                </c:pt>
                <c:pt idx="17">
                  <c:v>2021M05</c:v>
                </c:pt>
                <c:pt idx="18">
                  <c:v>2021M06</c:v>
                </c:pt>
                <c:pt idx="19">
                  <c:v>2021M07</c:v>
                </c:pt>
                <c:pt idx="20">
                  <c:v>2021M08</c:v>
                </c:pt>
                <c:pt idx="21">
                  <c:v>2021M09</c:v>
                </c:pt>
                <c:pt idx="22">
                  <c:v>2021M10</c:v>
                </c:pt>
                <c:pt idx="23">
                  <c:v>2021M11</c:v>
                </c:pt>
                <c:pt idx="24">
                  <c:v>2021M12</c:v>
                </c:pt>
                <c:pt idx="25">
                  <c:v>2022M01</c:v>
                </c:pt>
                <c:pt idx="26">
                  <c:v>2022M02</c:v>
                </c:pt>
                <c:pt idx="27">
                  <c:v>2022M03</c:v>
                </c:pt>
                <c:pt idx="28">
                  <c:v>2022M04</c:v>
                </c:pt>
                <c:pt idx="29">
                  <c:v>2022M05</c:v>
                </c:pt>
                <c:pt idx="30">
                  <c:v>2022M06</c:v>
                </c:pt>
                <c:pt idx="31">
                  <c:v>2022M07</c:v>
                </c:pt>
                <c:pt idx="32">
                  <c:v>2022M08</c:v>
                </c:pt>
                <c:pt idx="33">
                  <c:v>2022M09</c:v>
                </c:pt>
                <c:pt idx="34">
                  <c:v>2022M10</c:v>
                </c:pt>
                <c:pt idx="35">
                  <c:v>2022M11</c:v>
                </c:pt>
                <c:pt idx="36">
                  <c:v>2022M12</c:v>
                </c:pt>
                <c:pt idx="37">
                  <c:v>2023M01</c:v>
                </c:pt>
                <c:pt idx="38">
                  <c:v>2023M02</c:v>
                </c:pt>
                <c:pt idx="39">
                  <c:v>2023M03</c:v>
                </c:pt>
                <c:pt idx="40">
                  <c:v>2023M04</c:v>
                </c:pt>
                <c:pt idx="41">
                  <c:v>2023M05</c:v>
                </c:pt>
                <c:pt idx="42">
                  <c:v>2023M06</c:v>
                </c:pt>
                <c:pt idx="43">
                  <c:v>2023M07</c:v>
                </c:pt>
                <c:pt idx="44">
                  <c:v>2023M08</c:v>
                </c:pt>
                <c:pt idx="45">
                  <c:v>2023M09</c:v>
                </c:pt>
              </c:strCache>
              <c:extLst xmlns:c15="http://schemas.microsoft.com/office/drawing/2012/chart"/>
            </c:strRef>
          </c:cat>
          <c:val>
            <c:numRef>
              <c:f>PCI020m3!$C$19:$AV$19</c:f>
              <c:numCache>
                <c:formatCode>0.00</c:formatCode>
                <c:ptCount val="46"/>
                <c:pt idx="0" formatCode="General">
                  <c:v>1</c:v>
                </c:pt>
                <c:pt idx="1">
                  <c:v>0.99814986123959304</c:v>
                </c:pt>
                <c:pt idx="2">
                  <c:v>0.99814986123959304</c:v>
                </c:pt>
                <c:pt idx="3">
                  <c:v>0.99537465309898243</c:v>
                </c:pt>
                <c:pt idx="4">
                  <c:v>0.9833487511563368</c:v>
                </c:pt>
                <c:pt idx="5">
                  <c:v>0.97687326549491216</c:v>
                </c:pt>
                <c:pt idx="6">
                  <c:v>0.97224791859389459</c:v>
                </c:pt>
                <c:pt idx="7">
                  <c:v>0.96577243293247006</c:v>
                </c:pt>
                <c:pt idx="8">
                  <c:v>0.95929694727104542</c:v>
                </c:pt>
                <c:pt idx="9">
                  <c:v>0.95929694727104542</c:v>
                </c:pt>
                <c:pt idx="10">
                  <c:v>0.95652173913043492</c:v>
                </c:pt>
                <c:pt idx="11">
                  <c:v>0.95744680851063835</c:v>
                </c:pt>
                <c:pt idx="12">
                  <c:v>0.96392229417206299</c:v>
                </c:pt>
                <c:pt idx="13">
                  <c:v>0.97224791859389459</c:v>
                </c:pt>
                <c:pt idx="14">
                  <c:v>0.97132284921369105</c:v>
                </c:pt>
                <c:pt idx="15">
                  <c:v>0.97039777983348763</c:v>
                </c:pt>
                <c:pt idx="16">
                  <c:v>0.97594819611470862</c:v>
                </c:pt>
                <c:pt idx="17">
                  <c:v>0.97687326549491216</c:v>
                </c:pt>
                <c:pt idx="18">
                  <c:v>0.97872340425531923</c:v>
                </c:pt>
                <c:pt idx="19">
                  <c:v>1.0055504162812212</c:v>
                </c:pt>
                <c:pt idx="20">
                  <c:v>1.0240518038852915</c:v>
                </c:pt>
                <c:pt idx="21">
                  <c:v>1.0564292321924145</c:v>
                </c:pt>
                <c:pt idx="22">
                  <c:v>1.0703052728954672</c:v>
                </c:pt>
                <c:pt idx="23">
                  <c:v>1.1008325624421833</c:v>
                </c:pt>
                <c:pt idx="24">
                  <c:v>1.1184088806660502</c:v>
                </c:pt>
                <c:pt idx="25">
                  <c:v>1.0703052728954672</c:v>
                </c:pt>
                <c:pt idx="26">
                  <c:v>1.080481036077706</c:v>
                </c:pt>
                <c:pt idx="27">
                  <c:v>1.1110083256244219</c:v>
                </c:pt>
                <c:pt idx="28">
                  <c:v>1.1332099907493063</c:v>
                </c:pt>
                <c:pt idx="29">
                  <c:v>1.3135985198889917</c:v>
                </c:pt>
                <c:pt idx="30">
                  <c:v>1.3700277520814061</c:v>
                </c:pt>
                <c:pt idx="31">
                  <c:v>1.5152636447733583</c:v>
                </c:pt>
                <c:pt idx="32">
                  <c:v>1.5605920444033303</c:v>
                </c:pt>
                <c:pt idx="33">
                  <c:v>1.601295097132285</c:v>
                </c:pt>
                <c:pt idx="34">
                  <c:v>1.572617946345976</c:v>
                </c:pt>
                <c:pt idx="35">
                  <c:v>1.5892691951896394</c:v>
                </c:pt>
                <c:pt idx="36">
                  <c:v>1.5975948196114709</c:v>
                </c:pt>
                <c:pt idx="37">
                  <c:v>1.5855689176688252</c:v>
                </c:pt>
                <c:pt idx="38">
                  <c:v>1.5837187789084182</c:v>
                </c:pt>
                <c:pt idx="39">
                  <c:v>1.5578168362627198</c:v>
                </c:pt>
                <c:pt idx="40">
                  <c:v>1.5393154486586496</c:v>
                </c:pt>
                <c:pt idx="41">
                  <c:v>1.639222941720629</c:v>
                </c:pt>
                <c:pt idx="42">
                  <c:v>1.5485661424606847</c:v>
                </c:pt>
                <c:pt idx="43">
                  <c:v>1.6049953746530992</c:v>
                </c:pt>
                <c:pt idx="44">
                  <c:v>1.5855689176688252</c:v>
                </c:pt>
                <c:pt idx="45">
                  <c:v>1.4995374653098983</c:v>
                </c:pt>
              </c:numCache>
              <c:extLst xmlns:c15="http://schemas.microsoft.com/office/drawing/2012/chart"/>
            </c:numRef>
          </c:val>
          <c:smooth val="0"/>
          <c:extLst xmlns:c15="http://schemas.microsoft.com/office/drawing/2012/chart">
            <c:ext xmlns:c16="http://schemas.microsoft.com/office/drawing/2014/chart" uri="{C3380CC4-5D6E-409C-BE32-E72D297353CC}">
              <c16:uniqueId val="{00000005-AE93-42E3-9EDB-F535FCF6A9C0}"/>
            </c:ext>
          </c:extLst>
        </c:ser>
        <c:dLbls>
          <c:showLegendKey val="0"/>
          <c:showVal val="0"/>
          <c:showCatName val="0"/>
          <c:showSerName val="0"/>
          <c:showPercent val="0"/>
          <c:showBubbleSize val="0"/>
        </c:dLbls>
        <c:smooth val="0"/>
        <c:axId val="278648063"/>
        <c:axId val="264696239"/>
        <c:extLst/>
      </c:lineChart>
      <c:catAx>
        <c:axId val="2786480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64696239"/>
        <c:crosses val="autoZero"/>
        <c:auto val="1"/>
        <c:lblAlgn val="ctr"/>
        <c:lblOffset val="100"/>
        <c:noMultiLvlLbl val="0"/>
      </c:catAx>
      <c:valAx>
        <c:axId val="264696239"/>
        <c:scaling>
          <c:orientation val="minMax"/>
          <c:min val="0.9500000000000000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786480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bar"/>
        <c:grouping val="clustered"/>
        <c:varyColors val="0"/>
        <c:ser>
          <c:idx val="0"/>
          <c:order val="0"/>
          <c:tx>
            <c:strRef>
              <c:f>'kopējie izdev (2)'!$B$10</c:f>
              <c:strCache>
                <c:ptCount val="1"/>
                <c:pt idx="0">
                  <c:v>Materiālu izmaksas  (materiāli remontiem, rezerves daļas, instrumenti, ķīmiskās vielas ūdens un notekūdeņu attīrīšanai)</c:v>
                </c:pt>
              </c:strCache>
            </c:strRef>
          </c:tx>
          <c:spPr>
            <a:solidFill>
              <a:schemeClr val="accent1"/>
            </a:solidFill>
            <a:ln>
              <a:noFill/>
            </a:ln>
            <a:effectLst/>
          </c:spPr>
          <c:invertIfNegative val="0"/>
          <c:cat>
            <c:strRef>
              <c:f>'kopējie izdev (2)'!$C$2:$R$2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 (2)'!$C$10:$R$10</c:f>
              <c:numCache>
                <c:formatCode>#,##0</c:formatCode>
                <c:ptCount val="4"/>
                <c:pt idx="0">
                  <c:v>55643</c:v>
                </c:pt>
                <c:pt idx="1">
                  <c:v>103873</c:v>
                </c:pt>
                <c:pt idx="2">
                  <c:v>82350</c:v>
                </c:pt>
                <c:pt idx="3">
                  <c:v>146997</c:v>
                </c:pt>
              </c:numCache>
            </c:numRef>
          </c:val>
          <c:extLst>
            <c:ext xmlns:c16="http://schemas.microsoft.com/office/drawing/2014/chart" uri="{C3380CC4-5D6E-409C-BE32-E72D297353CC}">
              <c16:uniqueId val="{00000000-03FD-4079-AEFE-9D4910D63313}"/>
            </c:ext>
          </c:extLst>
        </c:ser>
        <c:dLbls>
          <c:showLegendKey val="0"/>
          <c:showVal val="0"/>
          <c:showCatName val="0"/>
          <c:showSerName val="0"/>
          <c:showPercent val="0"/>
          <c:showBubbleSize val="0"/>
        </c:dLbls>
        <c:gapWidth val="182"/>
        <c:axId val="611368048"/>
        <c:axId val="611364440"/>
      </c:barChart>
      <c:catAx>
        <c:axId val="611368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611364440"/>
        <c:crosses val="autoZero"/>
        <c:auto val="1"/>
        <c:lblAlgn val="ctr"/>
        <c:lblOffset val="100"/>
        <c:noMultiLvlLbl val="0"/>
      </c:catAx>
      <c:valAx>
        <c:axId val="6113644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61136804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bar"/>
        <c:grouping val="clustered"/>
        <c:varyColors val="0"/>
        <c:ser>
          <c:idx val="0"/>
          <c:order val="0"/>
          <c:tx>
            <c:strRef>
              <c:f>'kopējie izdev (2)'!$B$7</c:f>
              <c:strCache>
                <c:ptCount val="1"/>
                <c:pt idx="0">
                  <c:v>Dūņu utilizācijas izmaksas</c:v>
                </c:pt>
              </c:strCache>
            </c:strRef>
          </c:tx>
          <c:spPr>
            <a:solidFill>
              <a:schemeClr val="accent1"/>
            </a:solidFill>
            <a:ln>
              <a:noFill/>
            </a:ln>
            <a:effectLst/>
          </c:spPr>
          <c:invertIfNegative val="0"/>
          <c:cat>
            <c:strRef>
              <c:f>'kopējie izdev (2)'!$C$2:$R$2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 (2)'!$C$7:$R$7</c:f>
              <c:numCache>
                <c:formatCode>#,##0</c:formatCode>
                <c:ptCount val="4"/>
                <c:pt idx="0">
                  <c:v>36000</c:v>
                </c:pt>
                <c:pt idx="1">
                  <c:v>49578</c:v>
                </c:pt>
                <c:pt idx="2">
                  <c:v>57594</c:v>
                </c:pt>
                <c:pt idx="3">
                  <c:v>69240</c:v>
                </c:pt>
              </c:numCache>
            </c:numRef>
          </c:val>
          <c:extLst>
            <c:ext xmlns:c16="http://schemas.microsoft.com/office/drawing/2014/chart" uri="{C3380CC4-5D6E-409C-BE32-E72D297353CC}">
              <c16:uniqueId val="{00000000-6ACB-4432-95FA-D8F56A26D00B}"/>
            </c:ext>
          </c:extLst>
        </c:ser>
        <c:dLbls>
          <c:showLegendKey val="0"/>
          <c:showVal val="0"/>
          <c:showCatName val="0"/>
          <c:showSerName val="0"/>
          <c:showPercent val="0"/>
          <c:showBubbleSize val="0"/>
        </c:dLbls>
        <c:gapWidth val="182"/>
        <c:axId val="254236752"/>
        <c:axId val="412088464"/>
      </c:barChart>
      <c:catAx>
        <c:axId val="2542367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412088464"/>
        <c:crosses val="autoZero"/>
        <c:auto val="1"/>
        <c:lblAlgn val="ctr"/>
        <c:lblOffset val="100"/>
        <c:noMultiLvlLbl val="0"/>
      </c:catAx>
      <c:valAx>
        <c:axId val="4120884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25423675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bar"/>
        <c:grouping val="clustered"/>
        <c:varyColors val="0"/>
        <c:ser>
          <c:idx val="0"/>
          <c:order val="0"/>
          <c:tx>
            <c:strRef>
              <c:f>'kopējie izdev (2)'!$B$4</c:f>
              <c:strCache>
                <c:ptCount val="1"/>
                <c:pt idx="0">
                  <c:v>Personāla izmaksas (darba samaksa, sociālās apdrošināšanas izmaksas)</c:v>
                </c:pt>
              </c:strCache>
            </c:strRef>
          </c:tx>
          <c:spPr>
            <a:solidFill>
              <a:schemeClr val="accent1"/>
            </a:solidFill>
            <a:ln>
              <a:noFill/>
            </a:ln>
            <a:effectLst/>
          </c:spPr>
          <c:invertIfNegative val="0"/>
          <c:cat>
            <c:strRef>
              <c:f>'kopējie izdev (2)'!$C$2:$R$2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 (2)'!$C$4:$R$4</c:f>
              <c:numCache>
                <c:formatCode>#,##0</c:formatCode>
                <c:ptCount val="4"/>
                <c:pt idx="0">
                  <c:v>427543</c:v>
                </c:pt>
                <c:pt idx="1">
                  <c:v>457231</c:v>
                </c:pt>
                <c:pt idx="2">
                  <c:v>544711</c:v>
                </c:pt>
                <c:pt idx="3">
                  <c:v>686061</c:v>
                </c:pt>
              </c:numCache>
            </c:numRef>
          </c:val>
          <c:extLst>
            <c:ext xmlns:c16="http://schemas.microsoft.com/office/drawing/2014/chart" uri="{C3380CC4-5D6E-409C-BE32-E72D297353CC}">
              <c16:uniqueId val="{00000000-F4BB-4D62-9F3A-B2DCBFAAE85B}"/>
            </c:ext>
          </c:extLst>
        </c:ser>
        <c:dLbls>
          <c:showLegendKey val="0"/>
          <c:showVal val="0"/>
          <c:showCatName val="0"/>
          <c:showSerName val="0"/>
          <c:showPercent val="0"/>
          <c:showBubbleSize val="0"/>
        </c:dLbls>
        <c:gapWidth val="182"/>
        <c:axId val="413215872"/>
        <c:axId val="413217840"/>
      </c:barChart>
      <c:catAx>
        <c:axId val="4132158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413217840"/>
        <c:crosses val="autoZero"/>
        <c:auto val="1"/>
        <c:lblAlgn val="ctr"/>
        <c:lblOffset val="100"/>
        <c:noMultiLvlLbl val="0"/>
      </c:catAx>
      <c:valAx>
        <c:axId val="4132178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41321587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a:t>Apgrozījums (EUR) uz 1 </a:t>
            </a:r>
            <a:r>
              <a:rPr lang="lv-LV"/>
              <a:t>darbinieku</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'apgroz&amp;darbin'!$F$4</c:f>
              <c:strCache>
                <c:ptCount val="1"/>
                <c:pt idx="0">
                  <c:v>Apgrozījums (EUR) uz 1 strādājošo</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'apgroz&amp;darbin'!$B$5:$B$11</c:f>
              <c:strCache>
                <c:ptCount val="7"/>
                <c:pt idx="0">
                  <c:v>2017</c:v>
                </c:pt>
                <c:pt idx="1">
                  <c:v>2018</c:v>
                </c:pt>
                <c:pt idx="2">
                  <c:v>2019</c:v>
                </c:pt>
                <c:pt idx="3">
                  <c:v>2020</c:v>
                </c:pt>
                <c:pt idx="4">
                  <c:v>2021</c:v>
                </c:pt>
                <c:pt idx="5">
                  <c:v>2022</c:v>
                </c:pt>
                <c:pt idx="6">
                  <c:v>2023 (gaidāmais)</c:v>
                </c:pt>
              </c:strCache>
            </c:strRef>
          </c:cat>
          <c:val>
            <c:numRef>
              <c:f>'apgroz&amp;darbin'!$F$5:$F$11</c:f>
              <c:numCache>
                <c:formatCode>#,##0</c:formatCode>
                <c:ptCount val="7"/>
                <c:pt idx="0">
                  <c:v>52790.705882352944</c:v>
                </c:pt>
                <c:pt idx="1">
                  <c:v>53977.151162790702</c:v>
                </c:pt>
                <c:pt idx="2">
                  <c:v>56791.321839080461</c:v>
                </c:pt>
                <c:pt idx="3">
                  <c:v>68447.835616438359</c:v>
                </c:pt>
                <c:pt idx="4">
                  <c:v>71545.508021390371</c:v>
                </c:pt>
                <c:pt idx="5">
                  <c:v>73165</c:v>
                </c:pt>
                <c:pt idx="6">
                  <c:v>77556</c:v>
                </c:pt>
              </c:numCache>
            </c:numRef>
          </c:val>
          <c:extLst>
            <c:ext xmlns:c16="http://schemas.microsoft.com/office/drawing/2014/chart" uri="{C3380CC4-5D6E-409C-BE32-E72D297353CC}">
              <c16:uniqueId val="{00000000-FE1C-4A01-897E-C0C6A9823E77}"/>
            </c:ext>
          </c:extLst>
        </c:ser>
        <c:dLbls>
          <c:showLegendKey val="0"/>
          <c:showVal val="0"/>
          <c:showCatName val="0"/>
          <c:showSerName val="0"/>
          <c:showPercent val="0"/>
          <c:showBubbleSize val="0"/>
        </c:dLbls>
        <c:gapWidth val="219"/>
        <c:overlap val="-27"/>
        <c:axId val="544122664"/>
        <c:axId val="544123320"/>
      </c:barChart>
      <c:catAx>
        <c:axId val="544122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44123320"/>
        <c:crosses val="autoZero"/>
        <c:auto val="1"/>
        <c:lblAlgn val="ctr"/>
        <c:lblOffset val="100"/>
        <c:noMultiLvlLbl val="0"/>
      </c:catAx>
      <c:valAx>
        <c:axId val="544123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4412266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v-LV"/>
              <a:t>Darbinieku</a:t>
            </a:r>
            <a:r>
              <a:rPr lang="en-US"/>
              <a:t> skaits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'apgroz&amp;darbin'!$D$4</c:f>
              <c:strCache>
                <c:ptCount val="1"/>
                <c:pt idx="0">
                  <c:v>Strādājošo skaits</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'apgroz&amp;darbin'!$B$5:$B$11</c:f>
              <c:strCache>
                <c:ptCount val="7"/>
                <c:pt idx="0">
                  <c:v>2017</c:v>
                </c:pt>
                <c:pt idx="1">
                  <c:v>2018</c:v>
                </c:pt>
                <c:pt idx="2">
                  <c:v>2019</c:v>
                </c:pt>
                <c:pt idx="3">
                  <c:v>2020</c:v>
                </c:pt>
                <c:pt idx="4">
                  <c:v>2021</c:v>
                </c:pt>
                <c:pt idx="5">
                  <c:v>2022</c:v>
                </c:pt>
                <c:pt idx="6">
                  <c:v>2023 (gaidāmais)</c:v>
                </c:pt>
              </c:strCache>
            </c:strRef>
          </c:cat>
          <c:val>
            <c:numRef>
              <c:f>'apgroz&amp;darbin'!$D$5:$D$11</c:f>
              <c:numCache>
                <c:formatCode>General</c:formatCode>
                <c:ptCount val="7"/>
                <c:pt idx="0">
                  <c:v>17</c:v>
                </c:pt>
                <c:pt idx="1">
                  <c:v>17.2</c:v>
                </c:pt>
                <c:pt idx="2">
                  <c:v>17.399999999999999</c:v>
                </c:pt>
                <c:pt idx="3" formatCode="0.0">
                  <c:v>18.25</c:v>
                </c:pt>
                <c:pt idx="4">
                  <c:v>18.7</c:v>
                </c:pt>
                <c:pt idx="5">
                  <c:v>19.7</c:v>
                </c:pt>
                <c:pt idx="6">
                  <c:v>22.3</c:v>
                </c:pt>
              </c:numCache>
            </c:numRef>
          </c:val>
          <c:extLst>
            <c:ext xmlns:c16="http://schemas.microsoft.com/office/drawing/2014/chart" uri="{C3380CC4-5D6E-409C-BE32-E72D297353CC}">
              <c16:uniqueId val="{00000000-A4FC-43C5-A28E-D17B660E5E03}"/>
            </c:ext>
          </c:extLst>
        </c:ser>
        <c:dLbls>
          <c:showLegendKey val="0"/>
          <c:showVal val="0"/>
          <c:showCatName val="0"/>
          <c:showSerName val="0"/>
          <c:showPercent val="0"/>
          <c:showBubbleSize val="0"/>
        </c:dLbls>
        <c:gapWidth val="219"/>
        <c:overlap val="-27"/>
        <c:axId val="604599672"/>
        <c:axId val="604601968"/>
      </c:barChart>
      <c:catAx>
        <c:axId val="604599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604601968"/>
        <c:crosses val="autoZero"/>
        <c:auto val="1"/>
        <c:lblAlgn val="ctr"/>
        <c:lblOffset val="100"/>
        <c:noMultiLvlLbl val="0"/>
      </c:catAx>
      <c:valAx>
        <c:axId val="6046019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604599672"/>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b="1"/>
              <a:t>Ūdenssaimniecības pakalpojumu tarifu salīdzinājums (EUR bez PVN)</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bar"/>
        <c:grouping val="clustered"/>
        <c:varyColors val="0"/>
        <c:ser>
          <c:idx val="0"/>
          <c:order val="0"/>
          <c:tx>
            <c:strRef>
              <c:f>'tarifu salīdzinājums'!$D$3</c:f>
              <c:strCache>
                <c:ptCount val="1"/>
                <c:pt idx="0">
                  <c:v>Ūdensapgāde</c:v>
                </c:pt>
              </c:strCache>
            </c:strRef>
          </c:tx>
          <c:spPr>
            <a:solidFill>
              <a:schemeClr val="accent1"/>
            </a:solidFill>
            <a:ln>
              <a:noFill/>
            </a:ln>
            <a:effectLst/>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8775-488F-9261-A1BA9DBA5084}"/>
              </c:ext>
            </c:extLst>
          </c:dPt>
          <c:dPt>
            <c:idx val="1"/>
            <c:invertIfNegative val="0"/>
            <c:bubble3D val="0"/>
            <c:spPr>
              <a:solidFill>
                <a:srgbClr val="00B0F0"/>
              </a:solidFill>
              <a:ln>
                <a:noFill/>
              </a:ln>
              <a:effectLst/>
            </c:spPr>
            <c:extLst>
              <c:ext xmlns:c16="http://schemas.microsoft.com/office/drawing/2014/chart" uri="{C3380CC4-5D6E-409C-BE32-E72D297353CC}">
                <c16:uniqueId val="{00000003-8775-488F-9261-A1BA9DBA5084}"/>
              </c:ext>
            </c:extLst>
          </c:dPt>
          <c:dPt>
            <c:idx val="11"/>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5-8775-488F-9261-A1BA9DBA5084}"/>
              </c:ext>
            </c:extLst>
          </c:dPt>
          <c:dPt>
            <c:idx val="12"/>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7-8775-488F-9261-A1BA9DBA5084}"/>
              </c:ext>
            </c:extLst>
          </c:dPt>
          <c:dPt>
            <c:idx val="13"/>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9-8775-488F-9261-A1BA9DBA5084}"/>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'tarifu salīdzinājums'!$B$4:$C$22</c:f>
              <c:strCache>
                <c:ptCount val="19"/>
                <c:pt idx="0">
                  <c:v>Ādažu ūdens (esošais)</c:v>
                </c:pt>
                <c:pt idx="1">
                  <c:v>Ādažu ūdens (projekts)</c:v>
                </c:pt>
                <c:pt idx="2">
                  <c:v>Mārupe</c:v>
                </c:pt>
                <c:pt idx="3">
                  <c:v>Ķekava</c:v>
                </c:pt>
                <c:pt idx="4">
                  <c:v>Jūrmala</c:v>
                </c:pt>
                <c:pt idx="5">
                  <c:v>Saulkrasti</c:v>
                </c:pt>
                <c:pt idx="6">
                  <c:v>Limbaži</c:v>
                </c:pt>
                <c:pt idx="7">
                  <c:v>Sigulda</c:v>
                </c:pt>
                <c:pt idx="8">
                  <c:v>Ventspils (no 01.11.23.)</c:v>
                </c:pt>
                <c:pt idx="9">
                  <c:v>Inčukalns (Vangažu avots)</c:v>
                </c:pt>
                <c:pt idx="10">
                  <c:v>Vangaži (Vangažu avots)</c:v>
                </c:pt>
                <c:pt idx="11">
                  <c:v>Jelgava  (PROJEKTS REGULATORAM)</c:v>
                </c:pt>
                <c:pt idx="12">
                  <c:v>Valmieras nov.  (PROJEKTS REGULATORAM)</c:v>
                </c:pt>
                <c:pt idx="13">
                  <c:v>Augšdaugavas nov. (PROJEKTS REGULATORAM)</c:v>
                </c:pt>
                <c:pt idx="14">
                  <c:v>Carnikava ( no 01.10.23.) - pašvaldība</c:v>
                </c:pt>
                <c:pt idx="15">
                  <c:v>Garkalnes inženiertīkli (bez dotācijas) - pašvaldība</c:v>
                </c:pt>
                <c:pt idx="16">
                  <c:v>Garkalnes inženiertīkli (ar dotāciju)  - pašvaldība</c:v>
                </c:pt>
                <c:pt idx="17">
                  <c:v>Garkalnes ūdens (no 01.10.23. bez dotācijas)  - pašvaldība</c:v>
                </c:pt>
                <c:pt idx="18">
                  <c:v>Garkalnes ūdens (līdz 30.09.23. ar dotāciju)  - pašvaldība</c:v>
                </c:pt>
              </c:strCache>
              <c:extLst/>
            </c:strRef>
          </c:cat>
          <c:val>
            <c:numRef>
              <c:f>'tarifu salīdzinājums'!$D$4:$D$22</c:f>
              <c:numCache>
                <c:formatCode>0.00</c:formatCode>
                <c:ptCount val="19"/>
                <c:pt idx="0">
                  <c:v>1.07</c:v>
                </c:pt>
                <c:pt idx="1">
                  <c:v>1.23</c:v>
                </c:pt>
                <c:pt idx="2">
                  <c:v>1.1599999999999999</c:v>
                </c:pt>
                <c:pt idx="3">
                  <c:v>1.25</c:v>
                </c:pt>
                <c:pt idx="4">
                  <c:v>1.35</c:v>
                </c:pt>
                <c:pt idx="5">
                  <c:v>1.45</c:v>
                </c:pt>
                <c:pt idx="6">
                  <c:v>1.52</c:v>
                </c:pt>
                <c:pt idx="7">
                  <c:v>1.22</c:v>
                </c:pt>
                <c:pt idx="8">
                  <c:v>1.96</c:v>
                </c:pt>
                <c:pt idx="9">
                  <c:v>1.37</c:v>
                </c:pt>
                <c:pt idx="10">
                  <c:v>0.85</c:v>
                </c:pt>
                <c:pt idx="11">
                  <c:v>1.62</c:v>
                </c:pt>
                <c:pt idx="12">
                  <c:v>1.63</c:v>
                </c:pt>
                <c:pt idx="13">
                  <c:v>1.89</c:v>
                </c:pt>
                <c:pt idx="14">
                  <c:v>1.25</c:v>
                </c:pt>
                <c:pt idx="15">
                  <c:v>2.84</c:v>
                </c:pt>
                <c:pt idx="16">
                  <c:v>2.2400000000000002</c:v>
                </c:pt>
                <c:pt idx="17">
                  <c:v>1.83</c:v>
                </c:pt>
                <c:pt idx="18">
                  <c:v>1.46</c:v>
                </c:pt>
              </c:numCache>
            </c:numRef>
          </c:val>
          <c:extLst>
            <c:ext xmlns:c16="http://schemas.microsoft.com/office/drawing/2014/chart" uri="{C3380CC4-5D6E-409C-BE32-E72D297353CC}">
              <c16:uniqueId val="{0000000A-8775-488F-9261-A1BA9DBA5084}"/>
            </c:ext>
          </c:extLst>
        </c:ser>
        <c:ser>
          <c:idx val="1"/>
          <c:order val="1"/>
          <c:tx>
            <c:strRef>
              <c:f>'tarifu salīdzinājums'!$E$3</c:f>
              <c:strCache>
                <c:ptCount val="1"/>
                <c:pt idx="0">
                  <c:v>Kanalizācija</c:v>
                </c:pt>
              </c:strCache>
            </c:strRef>
          </c:tx>
          <c:spPr>
            <a:solidFill>
              <a:schemeClr val="accent2"/>
            </a:solidFill>
            <a:ln>
              <a:noFill/>
            </a:ln>
            <a:effectLst/>
          </c:spPr>
          <c:invertIfNegative val="0"/>
          <c:dPt>
            <c:idx val="0"/>
            <c:invertIfNegative val="0"/>
            <c:bubble3D val="0"/>
            <c:spPr>
              <a:solidFill>
                <a:schemeClr val="accent6">
                  <a:lumMod val="75000"/>
                </a:schemeClr>
              </a:solidFill>
              <a:ln>
                <a:noFill/>
              </a:ln>
              <a:effectLst/>
            </c:spPr>
            <c:extLst>
              <c:ext xmlns:c16="http://schemas.microsoft.com/office/drawing/2014/chart" uri="{C3380CC4-5D6E-409C-BE32-E72D297353CC}">
                <c16:uniqueId val="{0000000C-8775-488F-9261-A1BA9DBA5084}"/>
              </c:ext>
            </c:extLst>
          </c:dPt>
          <c:dPt>
            <c:idx val="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E-8775-488F-9261-A1BA9DBA5084}"/>
              </c:ext>
            </c:extLst>
          </c:dPt>
          <c:dPt>
            <c:idx val="1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0-8775-488F-9261-A1BA9DBA5084}"/>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2-8775-488F-9261-A1BA9DBA5084}"/>
              </c:ext>
            </c:extLst>
          </c:dPt>
          <c:dPt>
            <c:idx val="13"/>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4-8775-488F-9261-A1BA9DBA5084}"/>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'tarifu salīdzinājums'!$B$4:$C$22</c:f>
              <c:strCache>
                <c:ptCount val="19"/>
                <c:pt idx="0">
                  <c:v>Ādažu ūdens (esošais)</c:v>
                </c:pt>
                <c:pt idx="1">
                  <c:v>Ādažu ūdens (projekts)</c:v>
                </c:pt>
                <c:pt idx="2">
                  <c:v>Mārupe</c:v>
                </c:pt>
                <c:pt idx="3">
                  <c:v>Ķekava</c:v>
                </c:pt>
                <c:pt idx="4">
                  <c:v>Jūrmala</c:v>
                </c:pt>
                <c:pt idx="5">
                  <c:v>Saulkrasti</c:v>
                </c:pt>
                <c:pt idx="6">
                  <c:v>Limbaži</c:v>
                </c:pt>
                <c:pt idx="7">
                  <c:v>Sigulda</c:v>
                </c:pt>
                <c:pt idx="8">
                  <c:v>Ventspils (no 01.11.23.)</c:v>
                </c:pt>
                <c:pt idx="9">
                  <c:v>Inčukalns (Vangažu avots)</c:v>
                </c:pt>
                <c:pt idx="10">
                  <c:v>Vangaži (Vangažu avots)</c:v>
                </c:pt>
                <c:pt idx="11">
                  <c:v>Jelgava  (PROJEKTS REGULATORAM)</c:v>
                </c:pt>
                <c:pt idx="12">
                  <c:v>Valmieras nov.  (PROJEKTS REGULATORAM)</c:v>
                </c:pt>
                <c:pt idx="13">
                  <c:v>Augšdaugavas nov. (PROJEKTS REGULATORAM)</c:v>
                </c:pt>
                <c:pt idx="14">
                  <c:v>Carnikava ( no 01.10.23.) - pašvaldība</c:v>
                </c:pt>
                <c:pt idx="15">
                  <c:v>Garkalnes inženiertīkli (bez dotācijas) - pašvaldība</c:v>
                </c:pt>
                <c:pt idx="16">
                  <c:v>Garkalnes inženiertīkli (ar dotāciju)  - pašvaldība</c:v>
                </c:pt>
                <c:pt idx="17">
                  <c:v>Garkalnes ūdens (no 01.10.23. bez dotācijas)  - pašvaldība</c:v>
                </c:pt>
                <c:pt idx="18">
                  <c:v>Garkalnes ūdens (līdz 30.09.23. ar dotāciju)  - pašvaldība</c:v>
                </c:pt>
              </c:strCache>
              <c:extLst/>
            </c:strRef>
          </c:cat>
          <c:val>
            <c:numRef>
              <c:f>'tarifu salīdzinājums'!$E$4:$E$22</c:f>
              <c:numCache>
                <c:formatCode>0.00</c:formatCode>
                <c:ptCount val="19"/>
                <c:pt idx="0">
                  <c:v>1.76</c:v>
                </c:pt>
                <c:pt idx="1">
                  <c:v>2.2999999999999998</c:v>
                </c:pt>
                <c:pt idx="2">
                  <c:v>2.65</c:v>
                </c:pt>
                <c:pt idx="3">
                  <c:v>3.2</c:v>
                </c:pt>
                <c:pt idx="4">
                  <c:v>2.41</c:v>
                </c:pt>
                <c:pt idx="5">
                  <c:v>2.2000000000000002</c:v>
                </c:pt>
                <c:pt idx="6">
                  <c:v>2.1</c:v>
                </c:pt>
                <c:pt idx="7">
                  <c:v>1.97</c:v>
                </c:pt>
                <c:pt idx="8">
                  <c:v>3.18</c:v>
                </c:pt>
                <c:pt idx="9">
                  <c:v>2.5</c:v>
                </c:pt>
                <c:pt idx="10">
                  <c:v>1.37</c:v>
                </c:pt>
                <c:pt idx="11">
                  <c:v>2.15</c:v>
                </c:pt>
                <c:pt idx="12">
                  <c:v>2.71</c:v>
                </c:pt>
                <c:pt idx="13">
                  <c:v>2.42</c:v>
                </c:pt>
                <c:pt idx="14">
                  <c:v>2.0099999999999998</c:v>
                </c:pt>
                <c:pt idx="15">
                  <c:v>1.94</c:v>
                </c:pt>
                <c:pt idx="16">
                  <c:v>1.46</c:v>
                </c:pt>
                <c:pt idx="17">
                  <c:v>2.69</c:v>
                </c:pt>
                <c:pt idx="18">
                  <c:v>2.21</c:v>
                </c:pt>
              </c:numCache>
            </c:numRef>
          </c:val>
          <c:extLst>
            <c:ext xmlns:c16="http://schemas.microsoft.com/office/drawing/2014/chart" uri="{C3380CC4-5D6E-409C-BE32-E72D297353CC}">
              <c16:uniqueId val="{00000015-8775-488F-9261-A1BA9DBA5084}"/>
            </c:ext>
          </c:extLst>
        </c:ser>
        <c:dLbls>
          <c:showLegendKey val="0"/>
          <c:showVal val="0"/>
          <c:showCatName val="0"/>
          <c:showSerName val="0"/>
          <c:showPercent val="0"/>
          <c:showBubbleSize val="0"/>
        </c:dLbls>
        <c:gapWidth val="182"/>
        <c:axId val="505317096"/>
        <c:axId val="505318736"/>
      </c:barChart>
      <c:catAx>
        <c:axId val="5053170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505318736"/>
        <c:crosses val="autoZero"/>
        <c:auto val="1"/>
        <c:lblAlgn val="ctr"/>
        <c:lblOffset val="100"/>
        <c:noMultiLvlLbl val="0"/>
      </c:catAx>
      <c:valAx>
        <c:axId val="50531873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505317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b="1"/>
              <a:t>Lietotājiem piegādātā ūdens apjoms tūkst. m</a:t>
            </a:r>
            <a:r>
              <a:rPr lang="en-US" b="1" baseline="30000"/>
              <a:t>3</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stacked"/>
        <c:varyColors val="0"/>
        <c:ser>
          <c:idx val="0"/>
          <c:order val="0"/>
          <c:tx>
            <c:strRef>
              <c:f>'real m3 dinamika'!$H$5</c:f>
              <c:strCache>
                <c:ptCount val="1"/>
                <c:pt idx="0">
                  <c:v>ūdens Orkla</c:v>
                </c:pt>
              </c:strCache>
            </c:strRef>
          </c:tx>
          <c:spPr>
            <a:solidFill>
              <a:schemeClr val="accent1"/>
            </a:solidFill>
            <a:ln>
              <a:noFill/>
            </a:ln>
            <a:effectLst/>
          </c:spPr>
          <c:invertIfNegative val="0"/>
          <c:dLbls>
            <c:dLbl>
              <c:idx val="0"/>
              <c:layout>
                <c:manualLayout>
                  <c:x val="3.1277926720285967E-2"/>
                  <c:y val="8.07102502017756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2F6-40B4-A3B2-8FF684B9BE3D}"/>
                </c:ext>
              </c:extLst>
            </c:dLbl>
            <c:dLbl>
              <c:idx val="1"/>
              <c:layout>
                <c:manualLayout>
                  <c:x val="2.9043789097408401E-2"/>
                  <c:y val="1.21065375302663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2F6-40B4-A3B2-8FF684B9BE3D}"/>
                </c:ext>
              </c:extLst>
            </c:dLbl>
            <c:dLbl>
              <c:idx val="2"/>
              <c:layout>
                <c:manualLayout>
                  <c:x val="3.3512064343163457E-2"/>
                  <c:y val="8.07102502017756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2F6-40B4-A3B2-8FF684B9BE3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dinamika'!$I$5:$L$5</c:f>
              <c:numCache>
                <c:formatCode>#,##0</c:formatCode>
                <c:ptCount val="4"/>
                <c:pt idx="0">
                  <c:v>7.4429999999999996</c:v>
                </c:pt>
                <c:pt idx="1">
                  <c:v>9.34</c:v>
                </c:pt>
                <c:pt idx="2">
                  <c:v>12.986000000000001</c:v>
                </c:pt>
                <c:pt idx="3">
                  <c:v>39.914000000000001</c:v>
                </c:pt>
              </c:numCache>
            </c:numRef>
          </c:val>
          <c:extLst>
            <c:ext xmlns:c16="http://schemas.microsoft.com/office/drawing/2014/chart" uri="{C3380CC4-5D6E-409C-BE32-E72D297353CC}">
              <c16:uniqueId val="{00000000-32F6-40B4-A3B2-8FF684B9BE3D}"/>
            </c:ext>
          </c:extLst>
        </c:ser>
        <c:ser>
          <c:idx val="1"/>
          <c:order val="1"/>
          <c:tx>
            <c:strRef>
              <c:f>'real m3 dinamika'!$H$6</c:f>
              <c:strCache>
                <c:ptCount val="1"/>
                <c:pt idx="0">
                  <c:v>ūdens NBS</c:v>
                </c:pt>
              </c:strCache>
            </c:strRef>
          </c:tx>
          <c:spPr>
            <a:solidFill>
              <a:schemeClr val="accent2"/>
            </a:solidFill>
            <a:ln>
              <a:noFill/>
            </a:ln>
            <a:effectLst/>
          </c:spPr>
          <c:invertIfNegative val="0"/>
          <c:dLbls>
            <c:dLbl>
              <c:idx val="0"/>
              <c:layout>
                <c:manualLayout>
                  <c:x val="-2.680965147453083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2F6-40B4-A3B2-8FF684B9BE3D}"/>
                </c:ext>
              </c:extLst>
            </c:dLbl>
            <c:dLbl>
              <c:idx val="1"/>
              <c:layout>
                <c:manualLayout>
                  <c:x val="-2.010723860589812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2F6-40B4-A3B2-8FF684B9BE3D}"/>
                </c:ext>
              </c:extLst>
            </c:dLbl>
            <c:dLbl>
              <c:idx val="2"/>
              <c:layout>
                <c:manualLayout>
                  <c:x val="-2.904378909740840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2F6-40B4-A3B2-8FF684B9BE3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dinamika'!$I$6:$L$6</c:f>
              <c:numCache>
                <c:formatCode>#,##0</c:formatCode>
                <c:ptCount val="4"/>
                <c:pt idx="0">
                  <c:v>15.269</c:v>
                </c:pt>
                <c:pt idx="1">
                  <c:v>13.705</c:v>
                </c:pt>
                <c:pt idx="2">
                  <c:v>13.273</c:v>
                </c:pt>
                <c:pt idx="3">
                  <c:v>12.928000000000001</c:v>
                </c:pt>
              </c:numCache>
            </c:numRef>
          </c:val>
          <c:extLst>
            <c:ext xmlns:c16="http://schemas.microsoft.com/office/drawing/2014/chart" uri="{C3380CC4-5D6E-409C-BE32-E72D297353CC}">
              <c16:uniqueId val="{00000001-32F6-40B4-A3B2-8FF684B9BE3D}"/>
            </c:ext>
          </c:extLst>
        </c:ser>
        <c:ser>
          <c:idx val="2"/>
          <c:order val="2"/>
          <c:tx>
            <c:strRef>
              <c:f>'real m3 dinamika'!$H$7</c:f>
              <c:strCache>
                <c:ptCount val="1"/>
                <c:pt idx="0">
                  <c:v>ūdens pārējie lietotāji</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dinamika'!$I$7:$L$7</c:f>
              <c:numCache>
                <c:formatCode>#,##0</c:formatCode>
                <c:ptCount val="4"/>
                <c:pt idx="0">
                  <c:v>382.96</c:v>
                </c:pt>
                <c:pt idx="1">
                  <c:v>406.60300000000001</c:v>
                </c:pt>
                <c:pt idx="2">
                  <c:v>402.44299999999998</c:v>
                </c:pt>
                <c:pt idx="3">
                  <c:v>393.88200000000001</c:v>
                </c:pt>
              </c:numCache>
            </c:numRef>
          </c:val>
          <c:extLst>
            <c:ext xmlns:c16="http://schemas.microsoft.com/office/drawing/2014/chart" uri="{C3380CC4-5D6E-409C-BE32-E72D297353CC}">
              <c16:uniqueId val="{00000002-32F6-40B4-A3B2-8FF684B9BE3D}"/>
            </c:ext>
          </c:extLst>
        </c:ser>
        <c:dLbls>
          <c:showLegendKey val="0"/>
          <c:showVal val="0"/>
          <c:showCatName val="0"/>
          <c:showSerName val="0"/>
          <c:showPercent val="0"/>
          <c:showBubbleSize val="0"/>
        </c:dLbls>
        <c:gapWidth val="150"/>
        <c:overlap val="100"/>
        <c:axId val="690394336"/>
        <c:axId val="690396632"/>
      </c:barChart>
      <c:catAx>
        <c:axId val="69039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690396632"/>
        <c:crosses val="autoZero"/>
        <c:auto val="1"/>
        <c:lblAlgn val="ctr"/>
        <c:lblOffset val="100"/>
        <c:noMultiLvlLbl val="0"/>
      </c:catAx>
      <c:valAx>
        <c:axId val="6903966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690394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lv-LV" b="1"/>
              <a:t>No lietotājiem novadītās kanalizācijas apjoms tūkst. m3</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stacked"/>
        <c:varyColors val="0"/>
        <c:ser>
          <c:idx val="0"/>
          <c:order val="0"/>
          <c:tx>
            <c:strRef>
              <c:f>'real m3 dinamika'!$H$9</c:f>
              <c:strCache>
                <c:ptCount val="1"/>
                <c:pt idx="0">
                  <c:v>kanalizācija Orkla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dinamika'!$I$9:$L$9</c:f>
              <c:numCache>
                <c:formatCode>#,##0</c:formatCode>
                <c:ptCount val="4"/>
                <c:pt idx="0">
                  <c:v>74.572999999999993</c:v>
                </c:pt>
                <c:pt idx="1">
                  <c:v>79.757999999999996</c:v>
                </c:pt>
                <c:pt idx="2">
                  <c:v>66.73</c:v>
                </c:pt>
                <c:pt idx="3">
                  <c:v>89.257999999999996</c:v>
                </c:pt>
              </c:numCache>
            </c:numRef>
          </c:val>
          <c:extLst>
            <c:ext xmlns:c16="http://schemas.microsoft.com/office/drawing/2014/chart" uri="{C3380CC4-5D6E-409C-BE32-E72D297353CC}">
              <c16:uniqueId val="{00000000-256C-45C4-9EC6-3C09CC312E20}"/>
            </c:ext>
          </c:extLst>
        </c:ser>
        <c:ser>
          <c:idx val="1"/>
          <c:order val="1"/>
          <c:tx>
            <c:strRef>
              <c:f>'real m3 dinamika'!$H$10</c:f>
              <c:strCache>
                <c:ptCount val="1"/>
                <c:pt idx="0">
                  <c:v>kanalizācija NBS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dinamika'!$I$10:$L$10</c:f>
              <c:numCache>
                <c:formatCode>#,##0</c:formatCode>
                <c:ptCount val="4"/>
                <c:pt idx="0">
                  <c:v>116.47</c:v>
                </c:pt>
                <c:pt idx="1">
                  <c:v>127.08499999999999</c:v>
                </c:pt>
                <c:pt idx="2">
                  <c:v>138.381</c:v>
                </c:pt>
                <c:pt idx="3">
                  <c:v>147.55500000000001</c:v>
                </c:pt>
              </c:numCache>
            </c:numRef>
          </c:val>
          <c:extLst>
            <c:ext xmlns:c16="http://schemas.microsoft.com/office/drawing/2014/chart" uri="{C3380CC4-5D6E-409C-BE32-E72D297353CC}">
              <c16:uniqueId val="{00000001-256C-45C4-9EC6-3C09CC312E20}"/>
            </c:ext>
          </c:extLst>
        </c:ser>
        <c:ser>
          <c:idx val="2"/>
          <c:order val="2"/>
          <c:tx>
            <c:strRef>
              <c:f>'real m3 dinamika'!$H$11</c:f>
              <c:strCache>
                <c:ptCount val="1"/>
                <c:pt idx="0">
                  <c:v>kanalizācija pārējie lietotāji</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'real m3 dinamika'!$I$3:$L$3</c:f>
              <c:strCache>
                <c:ptCount val="4"/>
                <c:pt idx="0">
                  <c:v>2020.g.</c:v>
                </c:pt>
                <c:pt idx="1">
                  <c:v>2021.g.</c:v>
                </c:pt>
                <c:pt idx="2">
                  <c:v>2022.g.</c:v>
                </c:pt>
                <c:pt idx="3">
                  <c:v>2023. g. gaidāmie apjomi</c:v>
                </c:pt>
              </c:strCache>
            </c:strRef>
          </c:cat>
          <c:val>
            <c:numRef>
              <c:f>'real m3 dinamika'!$I$11:$L$11</c:f>
              <c:numCache>
                <c:formatCode>#,##0</c:formatCode>
                <c:ptCount val="4"/>
                <c:pt idx="0">
                  <c:v>359.66699999999997</c:v>
                </c:pt>
                <c:pt idx="1">
                  <c:v>383.12700000000001</c:v>
                </c:pt>
                <c:pt idx="2">
                  <c:v>378.57299999999998</c:v>
                </c:pt>
                <c:pt idx="3">
                  <c:v>427.327</c:v>
                </c:pt>
              </c:numCache>
            </c:numRef>
          </c:val>
          <c:extLst>
            <c:ext xmlns:c16="http://schemas.microsoft.com/office/drawing/2014/chart" uri="{C3380CC4-5D6E-409C-BE32-E72D297353CC}">
              <c16:uniqueId val="{00000002-256C-45C4-9EC6-3C09CC312E20}"/>
            </c:ext>
          </c:extLst>
        </c:ser>
        <c:dLbls>
          <c:showLegendKey val="0"/>
          <c:showVal val="0"/>
          <c:showCatName val="0"/>
          <c:showSerName val="0"/>
          <c:showPercent val="0"/>
          <c:showBubbleSize val="0"/>
        </c:dLbls>
        <c:gapWidth val="150"/>
        <c:overlap val="100"/>
        <c:axId val="515535152"/>
        <c:axId val="515530560"/>
      </c:barChart>
      <c:catAx>
        <c:axId val="515535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15530560"/>
        <c:crosses val="autoZero"/>
        <c:auto val="1"/>
        <c:lblAlgn val="ctr"/>
        <c:lblOffset val="100"/>
        <c:noMultiLvlLbl val="0"/>
      </c:catAx>
      <c:valAx>
        <c:axId val="5155305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15535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'PL &amp; peļņa'!$K$53</c:f>
              <c:strCache>
                <c:ptCount val="1"/>
                <c:pt idx="0">
                  <c:v>Apgrozījums</c:v>
                </c:pt>
              </c:strCache>
            </c:strRef>
          </c:tx>
          <c:spPr>
            <a:solidFill>
              <a:srgbClr val="CC99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'PL &amp; peļņa'!$L$52:$P$52</c:f>
              <c:strCache>
                <c:ptCount val="5"/>
                <c:pt idx="0">
                  <c:v>2019</c:v>
                </c:pt>
                <c:pt idx="1">
                  <c:v>2020</c:v>
                </c:pt>
                <c:pt idx="2">
                  <c:v>2021</c:v>
                </c:pt>
                <c:pt idx="3">
                  <c:v>2022</c:v>
                </c:pt>
                <c:pt idx="4">
                  <c:v>2023 9 mēneši fakts un 4. cet. gaidāmais</c:v>
                </c:pt>
              </c:strCache>
            </c:strRef>
          </c:cat>
          <c:val>
            <c:numRef>
              <c:f>'PL &amp; peļņa'!$L$53:$P$53</c:f>
              <c:numCache>
                <c:formatCode>0</c:formatCode>
                <c:ptCount val="5"/>
                <c:pt idx="0">
                  <c:v>988.16899999999998</c:v>
                </c:pt>
                <c:pt idx="1">
                  <c:v>1249.173</c:v>
                </c:pt>
                <c:pt idx="2">
                  <c:v>1337.9010000000001</c:v>
                </c:pt>
                <c:pt idx="3">
                  <c:v>1441.356</c:v>
                </c:pt>
                <c:pt idx="4">
                  <c:v>1729.49</c:v>
                </c:pt>
              </c:numCache>
            </c:numRef>
          </c:val>
          <c:extLst>
            <c:ext xmlns:c16="http://schemas.microsoft.com/office/drawing/2014/chart" uri="{C3380CC4-5D6E-409C-BE32-E72D297353CC}">
              <c16:uniqueId val="{00000000-19B1-4626-8C7A-2166139B6656}"/>
            </c:ext>
          </c:extLst>
        </c:ser>
        <c:dLbls>
          <c:showLegendKey val="0"/>
          <c:showVal val="0"/>
          <c:showCatName val="0"/>
          <c:showSerName val="0"/>
          <c:showPercent val="0"/>
          <c:showBubbleSize val="0"/>
        </c:dLbls>
        <c:gapWidth val="219"/>
        <c:overlap val="-27"/>
        <c:axId val="359481088"/>
        <c:axId val="359480760"/>
      </c:barChart>
      <c:lineChart>
        <c:grouping val="standard"/>
        <c:varyColors val="0"/>
        <c:ser>
          <c:idx val="1"/>
          <c:order val="1"/>
          <c:tx>
            <c:strRef>
              <c:f>'PL &amp; peļņa'!$K$54</c:f>
              <c:strCache>
                <c:ptCount val="1"/>
                <c:pt idx="0">
                  <c:v>Peļņa</c:v>
                </c:pt>
              </c:strCache>
            </c:strRef>
          </c:tx>
          <c:spPr>
            <a:ln w="34925" cap="rnd">
              <a:solidFill>
                <a:schemeClr val="accent6">
                  <a:lumMod val="75000"/>
                </a:schemeClr>
              </a:solidFill>
              <a:round/>
            </a:ln>
            <a:effectLst/>
          </c:spPr>
          <c:marker>
            <c:symbol val="none"/>
          </c:marker>
          <c:dLbls>
            <c:dLbl>
              <c:idx val="0"/>
              <c:layout>
                <c:manualLayout>
                  <c:x val="3.6394547848370572E-3"/>
                  <c:y val="6.52680492953644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9B1-4626-8C7A-2166139B6656}"/>
                </c:ext>
              </c:extLst>
            </c:dLbl>
            <c:dLbl>
              <c:idx val="1"/>
              <c:layout>
                <c:manualLayout>
                  <c:x val="-1.4557819139348272E-2"/>
                  <c:y val="-4.66200352109746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9B1-4626-8C7A-2166139B6656}"/>
                </c:ext>
              </c:extLst>
            </c:dLbl>
            <c:dLbl>
              <c:idx val="2"/>
              <c:layout>
                <c:manualLayout>
                  <c:x val="0"/>
                  <c:y val="-4.66200352109746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9B1-4626-8C7A-2166139B6656}"/>
                </c:ext>
              </c:extLst>
            </c:dLbl>
            <c:dLbl>
              <c:idx val="3"/>
              <c:layout>
                <c:manualLayout>
                  <c:x val="-8.4920611646198893E-3"/>
                  <c:y val="3.10800234739830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9B1-4626-8C7A-2166139B6656}"/>
                </c:ext>
              </c:extLst>
            </c:dLbl>
            <c:dLbl>
              <c:idx val="4"/>
              <c:layout>
                <c:manualLayout>
                  <c:x val="-1.2131515949457035E-2"/>
                  <c:y val="-3.7296028168779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9B1-4626-8C7A-2166139B665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'PL &amp; peļņa'!$L$52:$P$52</c:f>
              <c:strCache>
                <c:ptCount val="5"/>
                <c:pt idx="0">
                  <c:v>2019</c:v>
                </c:pt>
                <c:pt idx="1">
                  <c:v>2020</c:v>
                </c:pt>
                <c:pt idx="2">
                  <c:v>2021</c:v>
                </c:pt>
                <c:pt idx="3">
                  <c:v>2022</c:v>
                </c:pt>
                <c:pt idx="4">
                  <c:v>2023 9 mēneši fakts un 4. cet. gaidāmais</c:v>
                </c:pt>
              </c:strCache>
            </c:strRef>
          </c:cat>
          <c:val>
            <c:numRef>
              <c:f>'PL &amp; peļņa'!$L$54:$P$54</c:f>
              <c:numCache>
                <c:formatCode>0</c:formatCode>
                <c:ptCount val="5"/>
                <c:pt idx="0">
                  <c:v>-123.64100000000001</c:v>
                </c:pt>
                <c:pt idx="1">
                  <c:v>128.91399999999999</c:v>
                </c:pt>
                <c:pt idx="2">
                  <c:v>22.792000000000002</c:v>
                </c:pt>
                <c:pt idx="3">
                  <c:v>-316.017</c:v>
                </c:pt>
                <c:pt idx="4">
                  <c:v>4</c:v>
                </c:pt>
              </c:numCache>
            </c:numRef>
          </c:val>
          <c:smooth val="0"/>
          <c:extLst>
            <c:ext xmlns:c16="http://schemas.microsoft.com/office/drawing/2014/chart" uri="{C3380CC4-5D6E-409C-BE32-E72D297353CC}">
              <c16:uniqueId val="{00000001-19B1-4626-8C7A-2166139B6656}"/>
            </c:ext>
          </c:extLst>
        </c:ser>
        <c:dLbls>
          <c:showLegendKey val="0"/>
          <c:showVal val="0"/>
          <c:showCatName val="0"/>
          <c:showSerName val="0"/>
          <c:showPercent val="0"/>
          <c:showBubbleSize val="0"/>
        </c:dLbls>
        <c:marker val="1"/>
        <c:smooth val="0"/>
        <c:axId val="359481088"/>
        <c:axId val="359480760"/>
      </c:lineChart>
      <c:catAx>
        <c:axId val="359481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59480760"/>
        <c:crosses val="autoZero"/>
        <c:auto val="1"/>
        <c:lblAlgn val="ctr"/>
        <c:lblOffset val="100"/>
        <c:noMultiLvlLbl val="0"/>
      </c:catAx>
      <c:valAx>
        <c:axId val="359480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594810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lv-LV" sz="1600" b="1"/>
              <a:t>Ūdensapgādes un kanalizācijas pakalpojumu tarifu veidojošās izmaksu</a:t>
            </a:r>
            <a:r>
              <a:rPr lang="lv-LV" sz="1600" b="1" baseline="0"/>
              <a:t> dinamika 2020.-2024.</a:t>
            </a:r>
            <a:endParaRPr lang="lv-LV" sz="1600" b="1"/>
          </a:p>
        </c:rich>
      </c:tx>
      <c:overlay val="0"/>
      <c:spPr>
        <a:noFill/>
        <a:ln>
          <a:noFill/>
        </a:ln>
        <a:effectLst/>
      </c:spPr>
      <c:txPr>
        <a:bodyPr rot="0" spcFirstLastPara="1" vertOverflow="ellipsis" vert="horz" wrap="square" anchor="ctr" anchorCtr="1"/>
        <a:lstStyle/>
        <a:p>
          <a:pPr>
            <a:defRPr sz="16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manualLayout>
          <c:layoutTarget val="inner"/>
          <c:xMode val="edge"/>
          <c:yMode val="edge"/>
          <c:x val="8.5692397558620084E-2"/>
          <c:y val="5.4013794730865095E-2"/>
          <c:w val="0.39533734192316872"/>
          <c:h val="0.78941467229882722"/>
        </c:manualLayout>
      </c:layout>
      <c:barChart>
        <c:barDir val="col"/>
        <c:grouping val="stacked"/>
        <c:varyColors val="0"/>
        <c:ser>
          <c:idx val="0"/>
          <c:order val="0"/>
          <c:tx>
            <c:strRef>
              <c:f>'kopējie izdev&amp;atsev pozīc'!$B$3</c:f>
              <c:strCache>
                <c:ptCount val="1"/>
                <c:pt idx="0">
                  <c:v>Pamatlīdzekļu nolietojums un nemateriālo ieguldījumu vērtības norakstījums</c:v>
                </c:pt>
              </c:strCache>
            </c:strRef>
          </c:tx>
          <c:spPr>
            <a:solidFill>
              <a:schemeClr val="accent1"/>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pozīc'!$C$3:$R$3</c:f>
              <c:numCache>
                <c:formatCode>#,##0</c:formatCode>
                <c:ptCount val="4"/>
                <c:pt idx="0">
                  <c:v>178364</c:v>
                </c:pt>
                <c:pt idx="1">
                  <c:v>167379</c:v>
                </c:pt>
                <c:pt idx="2">
                  <c:v>217800</c:v>
                </c:pt>
                <c:pt idx="3">
                  <c:v>385915.7</c:v>
                </c:pt>
              </c:numCache>
            </c:numRef>
          </c:val>
          <c:extLst>
            <c:ext xmlns:c16="http://schemas.microsoft.com/office/drawing/2014/chart" uri="{C3380CC4-5D6E-409C-BE32-E72D297353CC}">
              <c16:uniqueId val="{00000000-9C61-4BBD-8185-B108C871299F}"/>
            </c:ext>
          </c:extLst>
        </c:ser>
        <c:ser>
          <c:idx val="1"/>
          <c:order val="1"/>
          <c:tx>
            <c:strRef>
              <c:f>'kopējie izdev&amp;atsev pozīc'!$B$4</c:f>
              <c:strCache>
                <c:ptCount val="1"/>
                <c:pt idx="0">
                  <c:v>Personāla izmaksas (darba samaksa, sociālās apdrošināšanas izmaksas)</c:v>
                </c:pt>
              </c:strCache>
            </c:strRef>
          </c:tx>
          <c:spPr>
            <a:solidFill>
              <a:schemeClr val="accent2"/>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pozīc'!$C$4:$R$4</c:f>
              <c:numCache>
                <c:formatCode>#,##0</c:formatCode>
                <c:ptCount val="4"/>
                <c:pt idx="0">
                  <c:v>427543</c:v>
                </c:pt>
                <c:pt idx="1">
                  <c:v>457231</c:v>
                </c:pt>
                <c:pt idx="2">
                  <c:v>544711</c:v>
                </c:pt>
                <c:pt idx="3">
                  <c:v>686061</c:v>
                </c:pt>
              </c:numCache>
            </c:numRef>
          </c:val>
          <c:extLst>
            <c:ext xmlns:c16="http://schemas.microsoft.com/office/drawing/2014/chart" uri="{C3380CC4-5D6E-409C-BE32-E72D297353CC}">
              <c16:uniqueId val="{00000001-9C61-4BBD-8185-B108C871299F}"/>
            </c:ext>
          </c:extLst>
        </c:ser>
        <c:ser>
          <c:idx val="2"/>
          <c:order val="2"/>
          <c:tx>
            <c:strRef>
              <c:f>'kopējie izdev&amp;atsev pozīc'!$B$5</c:f>
              <c:strCache>
                <c:ptCount val="1"/>
                <c:pt idx="0">
                  <c:v>Pamatlīdzekļu uzturēšanas un remontu izmaksas (ŪAS, KSS, NAI remonta izdevumi, elektroiekārtu, ventilācijas sistēmu remonta izdevumi)</c:v>
                </c:pt>
              </c:strCache>
            </c:strRef>
          </c:tx>
          <c:spPr>
            <a:solidFill>
              <a:schemeClr val="accent3"/>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pozīc'!$C$5:$R$5</c:f>
              <c:numCache>
                <c:formatCode>#,##0</c:formatCode>
                <c:ptCount val="4"/>
                <c:pt idx="0">
                  <c:v>71706</c:v>
                </c:pt>
                <c:pt idx="1">
                  <c:v>91970</c:v>
                </c:pt>
                <c:pt idx="2">
                  <c:v>150137</c:v>
                </c:pt>
                <c:pt idx="3">
                  <c:v>132396</c:v>
                </c:pt>
              </c:numCache>
            </c:numRef>
          </c:val>
          <c:extLst>
            <c:ext xmlns:c16="http://schemas.microsoft.com/office/drawing/2014/chart" uri="{C3380CC4-5D6E-409C-BE32-E72D297353CC}">
              <c16:uniqueId val="{00000002-9C61-4BBD-8185-B108C871299F}"/>
            </c:ext>
          </c:extLst>
        </c:ser>
        <c:ser>
          <c:idx val="3"/>
          <c:order val="3"/>
          <c:tx>
            <c:strRef>
              <c:f>'kopējie izdev&amp;atsev pozīc'!$B$6</c:f>
              <c:strCache>
                <c:ptCount val="1"/>
                <c:pt idx="0">
                  <c:v>Elektroenerģijas izmaksas</c:v>
                </c:pt>
              </c:strCache>
            </c:strRef>
          </c:tx>
          <c:spPr>
            <a:solidFill>
              <a:schemeClr val="accent4"/>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pozīc'!$C$6:$R$6</c:f>
              <c:numCache>
                <c:formatCode>#,##0</c:formatCode>
                <c:ptCount val="4"/>
                <c:pt idx="0">
                  <c:v>163467</c:v>
                </c:pt>
                <c:pt idx="1">
                  <c:v>222271</c:v>
                </c:pt>
                <c:pt idx="2">
                  <c:v>396138</c:v>
                </c:pt>
                <c:pt idx="3">
                  <c:v>169835</c:v>
                </c:pt>
              </c:numCache>
            </c:numRef>
          </c:val>
          <c:extLst>
            <c:ext xmlns:c16="http://schemas.microsoft.com/office/drawing/2014/chart" uri="{C3380CC4-5D6E-409C-BE32-E72D297353CC}">
              <c16:uniqueId val="{00000003-9C61-4BBD-8185-B108C871299F}"/>
            </c:ext>
          </c:extLst>
        </c:ser>
        <c:ser>
          <c:idx val="16"/>
          <c:order val="16"/>
          <c:tx>
            <c:strRef>
              <c:f>'kopējie izdev&amp;atsev pozīc'!$B$19</c:f>
              <c:strCache>
                <c:ptCount val="1"/>
                <c:pt idx="0">
                  <c:v>Apdrošināšanas izmaksas</c:v>
                </c:pt>
              </c:strCache>
            </c:strRef>
          </c:tx>
          <c:spPr>
            <a:solidFill>
              <a:schemeClr val="accent5">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pozīc'!$C$19:$R$19</c:f>
              <c:numCache>
                <c:formatCode>#,##0</c:formatCode>
                <c:ptCount val="4"/>
                <c:pt idx="0">
                  <c:v>6126</c:v>
                </c:pt>
                <c:pt idx="1">
                  <c:v>7564</c:v>
                </c:pt>
                <c:pt idx="2">
                  <c:v>9411</c:v>
                </c:pt>
                <c:pt idx="3">
                  <c:v>10753</c:v>
                </c:pt>
              </c:numCache>
            </c:numRef>
          </c:val>
          <c:extLst>
            <c:ext xmlns:c16="http://schemas.microsoft.com/office/drawing/2014/chart" uri="{C3380CC4-5D6E-409C-BE32-E72D297353CC}">
              <c16:uniqueId val="{00000004-9C61-4BBD-8185-B108C871299F}"/>
            </c:ext>
          </c:extLst>
        </c:ser>
        <c:ser>
          <c:idx val="17"/>
          <c:order val="17"/>
          <c:tx>
            <c:strRef>
              <c:f>'kopējie izdev&amp;atsev pozīc'!$B$20</c:f>
              <c:strCache>
                <c:ptCount val="1"/>
                <c:pt idx="0">
                  <c:v>Sakaru pakalpojumu izmaksas</c:v>
                </c:pt>
              </c:strCache>
            </c:strRef>
          </c:tx>
          <c:spPr>
            <a:solidFill>
              <a:schemeClr val="accent6">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pozīc'!$C$20:$R$20</c:f>
              <c:numCache>
                <c:formatCode>#,##0</c:formatCode>
                <c:ptCount val="4"/>
                <c:pt idx="0">
                  <c:v>4594</c:v>
                </c:pt>
                <c:pt idx="1">
                  <c:v>2350</c:v>
                </c:pt>
                <c:pt idx="2">
                  <c:v>8786</c:v>
                </c:pt>
                <c:pt idx="3">
                  <c:v>8786</c:v>
                </c:pt>
              </c:numCache>
            </c:numRef>
          </c:val>
          <c:extLst>
            <c:ext xmlns:c16="http://schemas.microsoft.com/office/drawing/2014/chart" uri="{C3380CC4-5D6E-409C-BE32-E72D297353CC}">
              <c16:uniqueId val="{00000005-9C61-4BBD-8185-B108C871299F}"/>
            </c:ext>
          </c:extLst>
        </c:ser>
        <c:ser>
          <c:idx val="18"/>
          <c:order val="18"/>
          <c:tx>
            <c:strRef>
              <c:f>'kopējie izdev&amp;atsev pozīc'!$B$21</c:f>
              <c:strCache>
                <c:ptCount val="1"/>
                <c:pt idx="0">
                  <c:v>Kancelejas preču iegādes izmaksas</c:v>
                </c:pt>
              </c:strCache>
            </c:strRef>
          </c:tx>
          <c:spPr>
            <a:solidFill>
              <a:schemeClr val="accent1">
                <a:lumMod val="8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pozīc'!$C$21:$R$21</c:f>
              <c:numCache>
                <c:formatCode>#,##0</c:formatCode>
                <c:ptCount val="4"/>
                <c:pt idx="0">
                  <c:v>1225</c:v>
                </c:pt>
                <c:pt idx="1">
                  <c:v>816</c:v>
                </c:pt>
                <c:pt idx="2">
                  <c:v>2964</c:v>
                </c:pt>
                <c:pt idx="3">
                  <c:v>2964</c:v>
                </c:pt>
              </c:numCache>
            </c:numRef>
          </c:val>
          <c:extLst>
            <c:ext xmlns:c16="http://schemas.microsoft.com/office/drawing/2014/chart" uri="{C3380CC4-5D6E-409C-BE32-E72D297353CC}">
              <c16:uniqueId val="{00000006-9C61-4BBD-8185-B108C871299F}"/>
            </c:ext>
          </c:extLst>
        </c:ser>
        <c:ser>
          <c:idx val="19"/>
          <c:order val="19"/>
          <c:tx>
            <c:strRef>
              <c:f>'kopējie izdev&amp;atsev pozīc'!$B$22</c:f>
              <c:strCache>
                <c:ptCount val="1"/>
                <c:pt idx="0">
                  <c:v>Personāla apmācību izmaksas</c:v>
                </c:pt>
              </c:strCache>
            </c:strRef>
          </c:tx>
          <c:spPr>
            <a:solidFill>
              <a:schemeClr val="accent2">
                <a:lumMod val="8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pozīc'!$C$22:$R$22</c:f>
              <c:numCache>
                <c:formatCode>#,##0</c:formatCode>
                <c:ptCount val="4"/>
                <c:pt idx="0">
                  <c:v>1056</c:v>
                </c:pt>
                <c:pt idx="1">
                  <c:v>1680</c:v>
                </c:pt>
                <c:pt idx="2">
                  <c:v>1793</c:v>
                </c:pt>
                <c:pt idx="3">
                  <c:v>1793</c:v>
                </c:pt>
              </c:numCache>
            </c:numRef>
          </c:val>
          <c:extLst>
            <c:ext xmlns:c16="http://schemas.microsoft.com/office/drawing/2014/chart" uri="{C3380CC4-5D6E-409C-BE32-E72D297353CC}">
              <c16:uniqueId val="{00000007-9C61-4BBD-8185-B108C871299F}"/>
            </c:ext>
          </c:extLst>
        </c:ser>
        <c:ser>
          <c:idx val="20"/>
          <c:order val="20"/>
          <c:tx>
            <c:strRef>
              <c:f>'kopējie izdev&amp;atsev pozīc'!$B$23</c:f>
              <c:strCache>
                <c:ptCount val="1"/>
                <c:pt idx="0">
                  <c:v>Juridisko pakalpojumu izmaksas</c:v>
                </c:pt>
              </c:strCache>
            </c:strRef>
          </c:tx>
          <c:spPr>
            <a:solidFill>
              <a:schemeClr val="accent3">
                <a:lumMod val="8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pozīc'!$C$23:$R$23</c:f>
              <c:numCache>
                <c:formatCode>#,##0</c:formatCode>
                <c:ptCount val="4"/>
                <c:pt idx="0">
                  <c:v>426</c:v>
                </c:pt>
                <c:pt idx="1">
                  <c:v>86</c:v>
                </c:pt>
                <c:pt idx="2">
                  <c:v>692</c:v>
                </c:pt>
                <c:pt idx="3">
                  <c:v>548</c:v>
                </c:pt>
              </c:numCache>
            </c:numRef>
          </c:val>
          <c:extLst>
            <c:ext xmlns:c16="http://schemas.microsoft.com/office/drawing/2014/chart" uri="{C3380CC4-5D6E-409C-BE32-E72D297353CC}">
              <c16:uniqueId val="{00000008-9C61-4BBD-8185-B108C871299F}"/>
            </c:ext>
          </c:extLst>
        </c:ser>
        <c:ser>
          <c:idx val="21"/>
          <c:order val="21"/>
          <c:tx>
            <c:strRef>
              <c:f>'kopējie izdev&amp;atsev pozīc'!$B$24</c:f>
              <c:strCache>
                <c:ptCount val="1"/>
                <c:pt idx="0">
                  <c:v>Dienesta komandējumu izmaksas</c:v>
                </c:pt>
              </c:strCache>
            </c:strRef>
          </c:tx>
          <c:spPr>
            <a:solidFill>
              <a:schemeClr val="accent4">
                <a:lumMod val="8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pozīc'!$C$24:$R$24</c:f>
            </c:numRef>
          </c:val>
          <c:extLst>
            <c:ext xmlns:c16="http://schemas.microsoft.com/office/drawing/2014/chart" uri="{C3380CC4-5D6E-409C-BE32-E72D297353CC}">
              <c16:uniqueId val="{00000009-9C61-4BBD-8185-B108C871299F}"/>
            </c:ext>
          </c:extLst>
        </c:ser>
        <c:ser>
          <c:idx val="22"/>
          <c:order val="22"/>
          <c:tx>
            <c:strRef>
              <c:f>'kopējie izdev&amp;atsev pozīc'!$B$25</c:f>
              <c:strCache>
                <c:ptCount val="1"/>
                <c:pt idx="0">
                  <c:v>Pārējās izmaksas</c:v>
                </c:pt>
              </c:strCache>
            </c:strRef>
          </c:tx>
          <c:spPr>
            <a:solidFill>
              <a:schemeClr val="accent5">
                <a:lumMod val="8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pozīc'!$C$25:$R$25</c:f>
              <c:numCache>
                <c:formatCode>#,##0</c:formatCode>
                <c:ptCount val="4"/>
                <c:pt idx="0">
                  <c:v>32474</c:v>
                </c:pt>
                <c:pt idx="1">
                  <c:v>72526</c:v>
                </c:pt>
                <c:pt idx="2">
                  <c:v>34144</c:v>
                </c:pt>
                <c:pt idx="3">
                  <c:v>51696</c:v>
                </c:pt>
              </c:numCache>
            </c:numRef>
          </c:val>
          <c:extLst>
            <c:ext xmlns:c16="http://schemas.microsoft.com/office/drawing/2014/chart" uri="{C3380CC4-5D6E-409C-BE32-E72D297353CC}">
              <c16:uniqueId val="{0000000A-9C61-4BBD-8185-B108C871299F}"/>
            </c:ext>
          </c:extLst>
        </c:ser>
        <c:ser>
          <c:idx val="4"/>
          <c:order val="4"/>
          <c:tx>
            <c:strRef>
              <c:f>'kopējie izdev&amp;atsev pozīc'!$B$7</c:f>
              <c:strCache>
                <c:ptCount val="1"/>
                <c:pt idx="0">
                  <c:v>Dūņu utilizācijas izmaksas</c:v>
                </c:pt>
              </c:strCache>
            </c:strRef>
          </c:tx>
          <c:spPr>
            <a:solidFill>
              <a:schemeClr val="accent5"/>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pozīc'!$C$7:$R$7</c:f>
              <c:numCache>
                <c:formatCode>#,##0</c:formatCode>
                <c:ptCount val="4"/>
                <c:pt idx="0">
                  <c:v>36000</c:v>
                </c:pt>
                <c:pt idx="1">
                  <c:v>49578</c:v>
                </c:pt>
                <c:pt idx="2">
                  <c:v>57594</c:v>
                </c:pt>
                <c:pt idx="3">
                  <c:v>69240</c:v>
                </c:pt>
              </c:numCache>
            </c:numRef>
          </c:val>
          <c:extLst>
            <c:ext xmlns:c16="http://schemas.microsoft.com/office/drawing/2014/chart" uri="{C3380CC4-5D6E-409C-BE32-E72D297353CC}">
              <c16:uniqueId val="{0000000B-9C61-4BBD-8185-B108C871299F}"/>
            </c:ext>
          </c:extLst>
        </c:ser>
        <c:ser>
          <c:idx val="5"/>
          <c:order val="5"/>
          <c:tx>
            <c:strRef>
              <c:f>'kopējie izdev&amp;atsev pozīc'!$B$8</c:f>
              <c:strCache>
                <c:ptCount val="1"/>
                <c:pt idx="0">
                  <c:v>Iepirktā ūdens izmaksas, ja pakalpojumu nodrošināšanai Komersants iepērk ūdeni no cita komersanta tīkla (SIA "Rīgas ūdens")</c:v>
                </c:pt>
              </c:strCache>
            </c:strRef>
          </c:tx>
          <c:spPr>
            <a:solidFill>
              <a:schemeClr val="accent6"/>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pozīc'!$C$8:$R$8</c:f>
              <c:numCache>
                <c:formatCode>#,##0</c:formatCode>
                <c:ptCount val="4"/>
                <c:pt idx="0">
                  <c:v>17000</c:v>
                </c:pt>
                <c:pt idx="1">
                  <c:v>4904</c:v>
                </c:pt>
                <c:pt idx="2">
                  <c:v>30585</c:v>
                </c:pt>
                <c:pt idx="3">
                  <c:v>61988</c:v>
                </c:pt>
              </c:numCache>
            </c:numRef>
          </c:val>
          <c:extLst>
            <c:ext xmlns:c16="http://schemas.microsoft.com/office/drawing/2014/chart" uri="{C3380CC4-5D6E-409C-BE32-E72D297353CC}">
              <c16:uniqueId val="{0000000C-9C61-4BBD-8185-B108C871299F}"/>
            </c:ext>
          </c:extLst>
        </c:ser>
        <c:ser>
          <c:idx val="6"/>
          <c:order val="6"/>
          <c:tx>
            <c:strRef>
              <c:f>'kopējie izdev&amp;atsev pozīc'!$B$9</c:f>
              <c:strCache>
                <c:ptCount val="1"/>
                <c:pt idx="0">
                  <c:v>Transportlīdzekļu uzturēšanas izmaksas (degviela, remonta izmaksas, tehniskā apskate, vinjetes)</c:v>
                </c:pt>
              </c:strCache>
            </c:strRef>
          </c:tx>
          <c:spPr>
            <a:solidFill>
              <a:schemeClr val="accent1">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pozīc'!$C$9:$R$9</c:f>
              <c:numCache>
                <c:formatCode>#,##0</c:formatCode>
                <c:ptCount val="4"/>
                <c:pt idx="0">
                  <c:v>52527</c:v>
                </c:pt>
                <c:pt idx="1">
                  <c:v>53611</c:v>
                </c:pt>
                <c:pt idx="2">
                  <c:v>83534</c:v>
                </c:pt>
                <c:pt idx="3">
                  <c:v>86306</c:v>
                </c:pt>
              </c:numCache>
            </c:numRef>
          </c:val>
          <c:extLst>
            <c:ext xmlns:c16="http://schemas.microsoft.com/office/drawing/2014/chart" uri="{C3380CC4-5D6E-409C-BE32-E72D297353CC}">
              <c16:uniqueId val="{0000000D-9C61-4BBD-8185-B108C871299F}"/>
            </c:ext>
          </c:extLst>
        </c:ser>
        <c:ser>
          <c:idx val="7"/>
          <c:order val="7"/>
          <c:tx>
            <c:strRef>
              <c:f>'kopējie izdev&amp;atsev pozīc'!$B$10</c:f>
              <c:strCache>
                <c:ptCount val="1"/>
                <c:pt idx="0">
                  <c:v>Materiālu izmaksas  (materiāli remontiem, rezerves daļas, instrumenti, ķīmiskās vielas ūdens un notekūdeņu attīrīšanai)</c:v>
                </c:pt>
              </c:strCache>
            </c:strRef>
          </c:tx>
          <c:spPr>
            <a:solidFill>
              <a:schemeClr val="accent2">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pozīc'!$C$10:$R$10</c:f>
              <c:numCache>
                <c:formatCode>#,##0</c:formatCode>
                <c:ptCount val="4"/>
                <c:pt idx="0">
                  <c:v>55643</c:v>
                </c:pt>
                <c:pt idx="1">
                  <c:v>103873</c:v>
                </c:pt>
                <c:pt idx="2">
                  <c:v>82350</c:v>
                </c:pt>
                <c:pt idx="3">
                  <c:v>146997</c:v>
                </c:pt>
              </c:numCache>
            </c:numRef>
          </c:val>
          <c:extLst>
            <c:ext xmlns:c16="http://schemas.microsoft.com/office/drawing/2014/chart" uri="{C3380CC4-5D6E-409C-BE32-E72D297353CC}">
              <c16:uniqueId val="{0000000E-9C61-4BBD-8185-B108C871299F}"/>
            </c:ext>
          </c:extLst>
        </c:ser>
        <c:ser>
          <c:idx val="8"/>
          <c:order val="8"/>
          <c:tx>
            <c:strRef>
              <c:f>'kopējie izdev&amp;atsev pozīc'!$B$11</c:f>
              <c:strCache>
                <c:ptCount val="1"/>
                <c:pt idx="0">
                  <c:v>Ūdens un notekūdeņu uzskaites mēraparātu iegādes un verifikācijas izmaksas</c:v>
                </c:pt>
              </c:strCache>
            </c:strRef>
          </c:tx>
          <c:spPr>
            <a:solidFill>
              <a:schemeClr val="accent3">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pozīc'!$C$11:$R$11</c:f>
              <c:numCache>
                <c:formatCode>#,##0</c:formatCode>
                <c:ptCount val="4"/>
                <c:pt idx="0">
                  <c:v>2692</c:v>
                </c:pt>
                <c:pt idx="1">
                  <c:v>19428</c:v>
                </c:pt>
                <c:pt idx="2">
                  <c:v>17976</c:v>
                </c:pt>
                <c:pt idx="3">
                  <c:v>13007</c:v>
                </c:pt>
              </c:numCache>
            </c:numRef>
          </c:val>
          <c:extLst>
            <c:ext xmlns:c16="http://schemas.microsoft.com/office/drawing/2014/chart" uri="{C3380CC4-5D6E-409C-BE32-E72D297353CC}">
              <c16:uniqueId val="{0000000F-9C61-4BBD-8185-B108C871299F}"/>
            </c:ext>
          </c:extLst>
        </c:ser>
        <c:ser>
          <c:idx val="9"/>
          <c:order val="9"/>
          <c:tx>
            <c:strRef>
              <c:f>'kopējie izdev&amp;atsev pozīc'!$B$12</c:f>
              <c:strCache>
                <c:ptCount val="1"/>
                <c:pt idx="0">
                  <c:v>Vides stāvokļa kontroles izmaksas (ūdens un notekūdeņu analīzes atbilstoši ūdens lietošanas atļaujai un B kategorijas piesārņojošās darbības atļaujas prasībām)</c:v>
                </c:pt>
              </c:strCache>
            </c:strRef>
          </c:tx>
          <c:spPr>
            <a:solidFill>
              <a:schemeClr val="accent4">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pozīc'!$C$12:$R$12</c:f>
              <c:numCache>
                <c:formatCode>#,##0</c:formatCode>
                <c:ptCount val="4"/>
                <c:pt idx="0">
                  <c:v>3117</c:v>
                </c:pt>
                <c:pt idx="1">
                  <c:v>3668</c:v>
                </c:pt>
                <c:pt idx="2">
                  <c:v>3652</c:v>
                </c:pt>
                <c:pt idx="3">
                  <c:v>4152</c:v>
                </c:pt>
              </c:numCache>
            </c:numRef>
          </c:val>
          <c:extLst>
            <c:ext xmlns:c16="http://schemas.microsoft.com/office/drawing/2014/chart" uri="{C3380CC4-5D6E-409C-BE32-E72D297353CC}">
              <c16:uniqueId val="{00000010-9C61-4BBD-8185-B108C871299F}"/>
            </c:ext>
          </c:extLst>
        </c:ser>
        <c:ser>
          <c:idx val="10"/>
          <c:order val="10"/>
          <c:tx>
            <c:strRef>
              <c:f>'kopējie izdev&amp;atsev pozīc'!$B$13</c:f>
              <c:strCache>
                <c:ptCount val="1"/>
                <c:pt idx="0">
                  <c:v>Nodevu maksājumi (SPRK nodeva, valsts riska nodeva), Nodokļu maksājumi (Dabas resursu nodoklis par ūdeni un notekūdeņiem, transporta nodoklis, nekustamā īpašuma nodoklis) </c:v>
                </c:pt>
              </c:strCache>
            </c:strRef>
          </c:tx>
          <c:spPr>
            <a:solidFill>
              <a:schemeClr val="accent5">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pozīc'!$C$13:$R$13</c:f>
              <c:numCache>
                <c:formatCode>#,##0</c:formatCode>
                <c:ptCount val="4"/>
                <c:pt idx="0">
                  <c:v>2303</c:v>
                </c:pt>
                <c:pt idx="1">
                  <c:v>2101</c:v>
                </c:pt>
                <c:pt idx="2">
                  <c:v>3105</c:v>
                </c:pt>
                <c:pt idx="3">
                  <c:v>3494</c:v>
                </c:pt>
              </c:numCache>
            </c:numRef>
          </c:val>
          <c:extLst>
            <c:ext xmlns:c16="http://schemas.microsoft.com/office/drawing/2014/chart" uri="{C3380CC4-5D6E-409C-BE32-E72D297353CC}">
              <c16:uniqueId val="{00000011-9C61-4BBD-8185-B108C871299F}"/>
            </c:ext>
          </c:extLst>
        </c:ser>
        <c:ser>
          <c:idx val="11"/>
          <c:order val="11"/>
          <c:tx>
            <c:strRef>
              <c:f>'kopējie izdev&amp;atsev pozīc'!$B$14</c:f>
              <c:strCache>
                <c:ptCount val="1"/>
                <c:pt idx="0">
                  <c:v>Nodokļu maksājumi (Dabas resursu nodoklis par ūdeni un notekūdeņiem, transporta nodoklis, nekustamā īpašuma nodoklis)</c:v>
                </c:pt>
              </c:strCache>
            </c:strRef>
          </c:tx>
          <c:spPr>
            <a:solidFill>
              <a:schemeClr val="accent6">
                <a:lumMod val="6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pozīc'!$C$14:$R$14</c:f>
              <c:numCache>
                <c:formatCode>#,##0</c:formatCode>
                <c:ptCount val="4"/>
                <c:pt idx="0">
                  <c:v>18981</c:v>
                </c:pt>
                <c:pt idx="1">
                  <c:v>22406</c:v>
                </c:pt>
                <c:pt idx="2">
                  <c:v>20263</c:v>
                </c:pt>
                <c:pt idx="3">
                  <c:v>21000</c:v>
                </c:pt>
              </c:numCache>
            </c:numRef>
          </c:val>
          <c:extLst>
            <c:ext xmlns:c16="http://schemas.microsoft.com/office/drawing/2014/chart" uri="{C3380CC4-5D6E-409C-BE32-E72D297353CC}">
              <c16:uniqueId val="{00000012-9C61-4BBD-8185-B108C871299F}"/>
            </c:ext>
          </c:extLst>
        </c:ser>
        <c:ser>
          <c:idx val="12"/>
          <c:order val="12"/>
          <c:tx>
            <c:strRef>
              <c:f>'kopējie izdev&amp;atsev pozīc'!$B$15</c:f>
              <c:strCache>
                <c:ptCount val="1"/>
                <c:pt idx="0">
                  <c:v>Kredīta procentu maksājumi un pamatsummas atmaksa </c:v>
                </c:pt>
              </c:strCache>
            </c:strRef>
          </c:tx>
          <c:spPr>
            <a:solidFill>
              <a:schemeClr val="accent1">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pozīc'!$C$15:$R$15</c:f>
              <c:numCache>
                <c:formatCode>#,##0</c:formatCode>
                <c:ptCount val="4"/>
                <c:pt idx="0">
                  <c:v>0</c:v>
                </c:pt>
                <c:pt idx="1">
                  <c:v>0</c:v>
                </c:pt>
                <c:pt idx="2">
                  <c:v>20345</c:v>
                </c:pt>
                <c:pt idx="3">
                  <c:v>68680</c:v>
                </c:pt>
              </c:numCache>
            </c:numRef>
          </c:val>
          <c:extLst>
            <c:ext xmlns:c16="http://schemas.microsoft.com/office/drawing/2014/chart" uri="{C3380CC4-5D6E-409C-BE32-E72D297353CC}">
              <c16:uniqueId val="{00000013-9C61-4BBD-8185-B108C871299F}"/>
            </c:ext>
          </c:extLst>
        </c:ser>
        <c:ser>
          <c:idx val="13"/>
          <c:order val="13"/>
          <c:tx>
            <c:strRef>
              <c:f>'kopējie izdev&amp;atsev pozīc'!$B$16</c:f>
              <c:strCache>
                <c:ptCount val="1"/>
                <c:pt idx="0">
                  <c:v>Pārējās administrācijas izmaksas, 
kas nav iekļautas citur</c:v>
                </c:pt>
              </c:strCache>
            </c:strRef>
          </c:tx>
          <c:spPr>
            <a:solidFill>
              <a:schemeClr val="accent2">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pozīc'!$C$16:$R$16</c:f>
              <c:numCache>
                <c:formatCode>#,##0</c:formatCode>
                <c:ptCount val="4"/>
                <c:pt idx="0">
                  <c:v>12034</c:v>
                </c:pt>
                <c:pt idx="1">
                  <c:v>27670</c:v>
                </c:pt>
                <c:pt idx="2">
                  <c:v>3574</c:v>
                </c:pt>
                <c:pt idx="3">
                  <c:v>3150</c:v>
                </c:pt>
              </c:numCache>
            </c:numRef>
          </c:val>
          <c:extLst>
            <c:ext xmlns:c16="http://schemas.microsoft.com/office/drawing/2014/chart" uri="{C3380CC4-5D6E-409C-BE32-E72D297353CC}">
              <c16:uniqueId val="{00000014-9C61-4BBD-8185-B108C871299F}"/>
            </c:ext>
          </c:extLst>
        </c:ser>
        <c:ser>
          <c:idx val="14"/>
          <c:order val="14"/>
          <c:tx>
            <c:strRef>
              <c:f>'kopējie izdev&amp;atsev pozīc'!$B$17</c:f>
              <c:strCache>
                <c:ptCount val="1"/>
                <c:pt idx="0">
                  <c:v>Apsardzes izmaksas</c:v>
                </c:pt>
              </c:strCache>
            </c:strRef>
          </c:tx>
          <c:spPr>
            <a:solidFill>
              <a:schemeClr val="accent3">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pozīc'!$C$17:$R$17</c:f>
              <c:numCache>
                <c:formatCode>#,##0</c:formatCode>
                <c:ptCount val="4"/>
                <c:pt idx="0">
                  <c:v>1272</c:v>
                </c:pt>
                <c:pt idx="1">
                  <c:v>1271</c:v>
                </c:pt>
                <c:pt idx="2">
                  <c:v>1319</c:v>
                </c:pt>
                <c:pt idx="3">
                  <c:v>1327</c:v>
                </c:pt>
              </c:numCache>
            </c:numRef>
          </c:val>
          <c:extLst>
            <c:ext xmlns:c16="http://schemas.microsoft.com/office/drawing/2014/chart" uri="{C3380CC4-5D6E-409C-BE32-E72D297353CC}">
              <c16:uniqueId val="{00000015-9C61-4BBD-8185-B108C871299F}"/>
            </c:ext>
          </c:extLst>
        </c:ser>
        <c:ser>
          <c:idx val="15"/>
          <c:order val="15"/>
          <c:tx>
            <c:strRef>
              <c:f>'kopējie izdev&amp;atsev pozīc'!$B$18</c:f>
              <c:strCache>
                <c:ptCount val="1"/>
                <c:pt idx="0">
                  <c:v>Nekustamā īpašuma nomas izmaksas</c:v>
                </c:pt>
              </c:strCache>
            </c:strRef>
          </c:tx>
          <c:spPr>
            <a:solidFill>
              <a:schemeClr val="accent4">
                <a:lumMod val="80000"/>
                <a:lumOff val="20000"/>
              </a:schemeClr>
            </a:solidFill>
            <a:ln>
              <a:noFill/>
            </a:ln>
            <a:effectLst/>
          </c:spPr>
          <c:invertIfNegative val="0"/>
          <c:cat>
            <c:strRef>
              <c:f>'kopējie izdev&amp;atsev pozīc'!$C$2:$R$2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izdev&amp;atsev pozīc'!$C$18:$R$18</c:f>
              <c:numCache>
                <c:formatCode>#,##0</c:formatCode>
                <c:ptCount val="4"/>
                <c:pt idx="0">
                  <c:v>6222</c:v>
                </c:pt>
                <c:pt idx="1">
                  <c:v>13080</c:v>
                </c:pt>
                <c:pt idx="2">
                  <c:v>6965</c:v>
                </c:pt>
                <c:pt idx="3">
                  <c:v>7544</c:v>
                </c:pt>
              </c:numCache>
            </c:numRef>
          </c:val>
          <c:extLst>
            <c:ext xmlns:c16="http://schemas.microsoft.com/office/drawing/2014/chart" uri="{C3380CC4-5D6E-409C-BE32-E72D297353CC}">
              <c16:uniqueId val="{00000016-9C61-4BBD-8185-B108C871299F}"/>
            </c:ext>
          </c:extLst>
        </c:ser>
        <c:dLbls>
          <c:showLegendKey val="0"/>
          <c:showVal val="0"/>
          <c:showCatName val="0"/>
          <c:showSerName val="0"/>
          <c:showPercent val="0"/>
          <c:showBubbleSize val="0"/>
        </c:dLbls>
        <c:gapWidth val="150"/>
        <c:overlap val="100"/>
        <c:axId val="635888968"/>
        <c:axId val="635880440"/>
      </c:barChart>
      <c:catAx>
        <c:axId val="635888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635880440"/>
        <c:crosses val="autoZero"/>
        <c:auto val="1"/>
        <c:lblAlgn val="ctr"/>
        <c:lblOffset val="100"/>
        <c:noMultiLvlLbl val="0"/>
      </c:catAx>
      <c:valAx>
        <c:axId val="6358804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635888968"/>
        <c:crosses val="autoZero"/>
        <c:crossBetween val="between"/>
      </c:valAx>
      <c:spPr>
        <a:noFill/>
        <a:ln>
          <a:noFill/>
        </a:ln>
        <a:effectLst/>
      </c:spPr>
    </c:plotArea>
    <c:legend>
      <c:legendPos val="b"/>
      <c:layout>
        <c:manualLayout>
          <c:xMode val="edge"/>
          <c:yMode val="edge"/>
          <c:x val="0.50536349319971363"/>
          <c:y val="5.2499034887296507E-2"/>
          <c:w val="0.48781188260558339"/>
          <c:h val="0.94685545006655669"/>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sz="1200">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lv-LV" sz="1800" b="1"/>
              <a:t>Pamatlīdzekļu vērtība un  nolietojums</a:t>
            </a:r>
          </a:p>
        </c:rich>
      </c:tx>
      <c:overlay val="0"/>
      <c:spPr>
        <a:noFill/>
        <a:ln>
          <a:noFill/>
        </a:ln>
        <a:effectLst/>
      </c:spPr>
      <c:txPr>
        <a:bodyPr rot="0" spcFirstLastPara="1" vertOverflow="ellipsis" vert="horz" wrap="square" anchor="ctr" anchorCtr="1"/>
        <a:lstStyle/>
        <a:p>
          <a:pPr>
            <a:defRPr sz="18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Lapa4!$B$6</c:f>
              <c:strCache>
                <c:ptCount val="1"/>
                <c:pt idx="0">
                  <c:v>Pamatlīdzekļu vērtība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Lapa4!$C$3:$F$5</c:f>
              <c:strCache>
                <c:ptCount val="4"/>
                <c:pt idx="0">
                  <c:v>2020</c:v>
                </c:pt>
                <c:pt idx="1">
                  <c:v>2021</c:v>
                </c:pt>
                <c:pt idx="2">
                  <c:v>2022</c:v>
                </c:pt>
                <c:pt idx="3">
                  <c:v>2024 tarifu projekts</c:v>
                </c:pt>
              </c:strCache>
            </c:strRef>
          </c:cat>
          <c:val>
            <c:numRef>
              <c:f>Lapa4!$C$6:$F$6</c:f>
              <c:numCache>
                <c:formatCode>#,##0</c:formatCode>
                <c:ptCount val="4"/>
                <c:pt idx="0">
                  <c:v>9908656</c:v>
                </c:pt>
                <c:pt idx="1">
                  <c:v>9324963</c:v>
                </c:pt>
                <c:pt idx="2">
                  <c:v>11991181</c:v>
                </c:pt>
                <c:pt idx="3">
                  <c:v>12171627</c:v>
                </c:pt>
              </c:numCache>
            </c:numRef>
          </c:val>
          <c:extLst>
            <c:ext xmlns:c16="http://schemas.microsoft.com/office/drawing/2014/chart" uri="{C3380CC4-5D6E-409C-BE32-E72D297353CC}">
              <c16:uniqueId val="{00000000-B182-4D9A-BEDD-D174163DBD5D}"/>
            </c:ext>
          </c:extLst>
        </c:ser>
        <c:ser>
          <c:idx val="1"/>
          <c:order val="1"/>
          <c:tx>
            <c:strRef>
              <c:f>Lapa4!$B$7</c:f>
              <c:strCache>
                <c:ptCount val="1"/>
                <c:pt idx="0">
                  <c:v>Pamatlīdzekļu nolietojums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Lapa4!$C$3:$F$5</c:f>
              <c:strCache>
                <c:ptCount val="4"/>
                <c:pt idx="0">
                  <c:v>2020</c:v>
                </c:pt>
                <c:pt idx="1">
                  <c:v>2021</c:v>
                </c:pt>
                <c:pt idx="2">
                  <c:v>2022</c:v>
                </c:pt>
                <c:pt idx="3">
                  <c:v>2024 tarifu projekts</c:v>
                </c:pt>
              </c:strCache>
            </c:strRef>
          </c:cat>
          <c:val>
            <c:numRef>
              <c:f>Lapa4!$C$7:$F$7</c:f>
              <c:numCache>
                <c:formatCode>#,##0</c:formatCode>
                <c:ptCount val="4"/>
                <c:pt idx="0">
                  <c:v>346908</c:v>
                </c:pt>
                <c:pt idx="1">
                  <c:v>352924</c:v>
                </c:pt>
                <c:pt idx="2">
                  <c:v>387500</c:v>
                </c:pt>
                <c:pt idx="3">
                  <c:v>385916</c:v>
                </c:pt>
              </c:numCache>
            </c:numRef>
          </c:val>
          <c:extLst>
            <c:ext xmlns:c16="http://schemas.microsoft.com/office/drawing/2014/chart" uri="{C3380CC4-5D6E-409C-BE32-E72D297353CC}">
              <c16:uniqueId val="{00000001-B182-4D9A-BEDD-D174163DBD5D}"/>
            </c:ext>
          </c:extLst>
        </c:ser>
        <c:dLbls>
          <c:showLegendKey val="0"/>
          <c:showVal val="0"/>
          <c:showCatName val="0"/>
          <c:showSerName val="0"/>
          <c:showPercent val="0"/>
          <c:showBubbleSize val="0"/>
        </c:dLbls>
        <c:gapWidth val="219"/>
        <c:overlap val="-27"/>
        <c:axId val="541515320"/>
        <c:axId val="541511384"/>
      </c:barChart>
      <c:catAx>
        <c:axId val="541515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41511384"/>
        <c:crosses val="autoZero"/>
        <c:auto val="1"/>
        <c:lblAlgn val="ctr"/>
        <c:lblOffset val="100"/>
        <c:noMultiLvlLbl val="0"/>
      </c:catAx>
      <c:valAx>
        <c:axId val="5415113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41515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lv-LV" dirty="0"/>
              <a:t>Iepirktās elektroenerģijas patēriņš </a:t>
            </a:r>
            <a:r>
              <a:rPr lang="lv-LV" b="1" dirty="0" err="1"/>
              <a:t>kWh</a:t>
            </a:r>
            <a:r>
              <a:rPr lang="lv-LV" b="1" dirty="0"/>
              <a:t> uz 1 m</a:t>
            </a:r>
            <a:r>
              <a:rPr lang="lv-LV" b="1" baseline="30000" dirty="0"/>
              <a:t>3</a:t>
            </a:r>
            <a:r>
              <a:rPr lang="lv-LV" b="1" dirty="0"/>
              <a:t> </a:t>
            </a:r>
            <a:r>
              <a:rPr lang="lv-LV" dirty="0"/>
              <a:t>ūdens un kanalizācijas</a:t>
            </a:r>
          </a:p>
        </c:rich>
      </c:tx>
      <c:overlay val="0"/>
      <c:spPr>
        <a:noFill/>
        <a:ln>
          <a:noFill/>
        </a:ln>
        <a:effectLst/>
      </c:spPr>
      <c:txPr>
        <a:bodyPr rot="0" spcFirstLastPara="1" vertOverflow="ellipsis" vert="horz" wrap="square" anchor="ctr" anchorCtr="1"/>
        <a:lstStyle/>
        <a:p>
          <a:pPr>
            <a:defRPr sz="192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'kopējie izdev (2)'!$AI$18</c:f>
              <c:strCache>
                <c:ptCount val="1"/>
                <c:pt idx="0">
                  <c:v>kWh uz 1 m3 ūdens</c:v>
                </c:pt>
              </c:strCache>
            </c:strRef>
          </c:tx>
          <c:spPr>
            <a:solidFill>
              <a:schemeClr val="accent1"/>
            </a:solidFill>
            <a:ln>
              <a:noFill/>
            </a:ln>
            <a:effectLst/>
          </c:spPr>
          <c:invertIfNegative val="0"/>
          <c:cat>
            <c:strRef>
              <c:f>'kopējie izdev (2)'!$AJ$17:$AM$17</c:f>
              <c:strCache>
                <c:ptCount val="4"/>
                <c:pt idx="0">
                  <c:v>2020.</c:v>
                </c:pt>
                <c:pt idx="1">
                  <c:v>2021.</c:v>
                </c:pt>
                <c:pt idx="2">
                  <c:v>2022.</c:v>
                </c:pt>
                <c:pt idx="3">
                  <c:v>2023.</c:v>
                </c:pt>
              </c:strCache>
            </c:strRef>
          </c:cat>
          <c:val>
            <c:numRef>
              <c:f>'kopējie izdev (2)'!$AJ$18:$AM$18</c:f>
              <c:numCache>
                <c:formatCode>General</c:formatCode>
                <c:ptCount val="4"/>
                <c:pt idx="0">
                  <c:v>0.87686392401616398</c:v>
                </c:pt>
                <c:pt idx="1">
                  <c:v>0.83957229208707773</c:v>
                </c:pt>
                <c:pt idx="2">
                  <c:v>0.8482617701393943</c:v>
                </c:pt>
                <c:pt idx="3">
                  <c:v>0.77978125195870385</c:v>
                </c:pt>
              </c:numCache>
            </c:numRef>
          </c:val>
          <c:extLst>
            <c:ext xmlns:c16="http://schemas.microsoft.com/office/drawing/2014/chart" uri="{C3380CC4-5D6E-409C-BE32-E72D297353CC}">
              <c16:uniqueId val="{00000000-9A27-45F2-B487-E9B04D4713A3}"/>
            </c:ext>
          </c:extLst>
        </c:ser>
        <c:ser>
          <c:idx val="1"/>
          <c:order val="1"/>
          <c:tx>
            <c:strRef>
              <c:f>'kopējie izdev (2)'!$AI$19</c:f>
              <c:strCache>
                <c:ptCount val="1"/>
                <c:pt idx="0">
                  <c:v>kWh uz 1 m3 kanalizācija</c:v>
                </c:pt>
              </c:strCache>
            </c:strRef>
          </c:tx>
          <c:spPr>
            <a:solidFill>
              <a:schemeClr val="accent2"/>
            </a:solidFill>
            <a:ln>
              <a:noFill/>
            </a:ln>
            <a:effectLst/>
          </c:spPr>
          <c:invertIfNegative val="0"/>
          <c:cat>
            <c:strRef>
              <c:f>'kopējie izdev (2)'!$AJ$17:$AM$17</c:f>
              <c:strCache>
                <c:ptCount val="4"/>
                <c:pt idx="0">
                  <c:v>2020.</c:v>
                </c:pt>
                <c:pt idx="1">
                  <c:v>2021.</c:v>
                </c:pt>
                <c:pt idx="2">
                  <c:v>2022.</c:v>
                </c:pt>
                <c:pt idx="3">
                  <c:v>2023.</c:v>
                </c:pt>
              </c:strCache>
            </c:strRef>
          </c:cat>
          <c:val>
            <c:numRef>
              <c:f>'kopējie izdev (2)'!$AJ$19:$AM$19</c:f>
              <c:numCache>
                <c:formatCode>General</c:formatCode>
                <c:ptCount val="4"/>
                <c:pt idx="0">
                  <c:v>2.32311738707801</c:v>
                </c:pt>
                <c:pt idx="1">
                  <c:v>2.1861767310716287</c:v>
                </c:pt>
                <c:pt idx="2">
                  <c:v>2.2310131678585012</c:v>
                </c:pt>
                <c:pt idx="3">
                  <c:v>2.2552293191194628</c:v>
                </c:pt>
              </c:numCache>
            </c:numRef>
          </c:val>
          <c:extLst>
            <c:ext xmlns:c16="http://schemas.microsoft.com/office/drawing/2014/chart" uri="{C3380CC4-5D6E-409C-BE32-E72D297353CC}">
              <c16:uniqueId val="{00000001-9A27-45F2-B487-E9B04D4713A3}"/>
            </c:ext>
          </c:extLst>
        </c:ser>
        <c:dLbls>
          <c:showLegendKey val="0"/>
          <c:showVal val="0"/>
          <c:showCatName val="0"/>
          <c:showSerName val="0"/>
          <c:showPercent val="0"/>
          <c:showBubbleSize val="0"/>
        </c:dLbls>
        <c:gapWidth val="219"/>
        <c:overlap val="-27"/>
        <c:axId val="516878672"/>
        <c:axId val="516879656"/>
      </c:barChart>
      <c:catAx>
        <c:axId val="51687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16879656"/>
        <c:crosses val="autoZero"/>
        <c:auto val="1"/>
        <c:lblAlgn val="ctr"/>
        <c:lblOffset val="100"/>
        <c:noMultiLvlLbl val="0"/>
      </c:catAx>
      <c:valAx>
        <c:axId val="516879656"/>
        <c:scaling>
          <c:orientation val="minMax"/>
          <c:max val="3"/>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16878672"/>
        <c:crosses val="autoZero"/>
        <c:crossBetween val="between"/>
        <c:majorUnit val="0.5"/>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sz="1600">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sz="1800" b="1"/>
              <a:t>Elektroenerģijas izmaksas (EUR)</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elektr!$C$6</c:f>
              <c:strCache>
                <c:ptCount val="1"/>
                <c:pt idx="0">
                  <c:v>Elektroenerģijas izmaksas</c:v>
                </c:pt>
              </c:strCache>
            </c:strRef>
          </c:tx>
          <c:spPr>
            <a:solidFill>
              <a:srgbClr val="92D05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elektr!$D$5:$H$5</c:f>
              <c:strCache>
                <c:ptCount val="5"/>
                <c:pt idx="0">
                  <c:v>2020. gads</c:v>
                </c:pt>
                <c:pt idx="1">
                  <c:v>2021.gads</c:v>
                </c:pt>
                <c:pt idx="2">
                  <c:v>2022. gads</c:v>
                </c:pt>
                <c:pt idx="3">
                  <c:v>2023. gads gaidāmās</c:v>
                </c:pt>
                <c:pt idx="4">
                  <c:v>Tarifa no 01.01.2024. projekts </c:v>
                </c:pt>
              </c:strCache>
            </c:strRef>
          </c:cat>
          <c:val>
            <c:numRef>
              <c:f>elektr!$D$6:$H$6</c:f>
              <c:numCache>
                <c:formatCode>#,##0</c:formatCode>
                <c:ptCount val="5"/>
                <c:pt idx="0">
                  <c:v>165285</c:v>
                </c:pt>
                <c:pt idx="1">
                  <c:v>222272</c:v>
                </c:pt>
                <c:pt idx="2">
                  <c:v>393999</c:v>
                </c:pt>
                <c:pt idx="3">
                  <c:v>231763</c:v>
                </c:pt>
                <c:pt idx="4">
                  <c:v>169835</c:v>
                </c:pt>
              </c:numCache>
            </c:numRef>
          </c:val>
          <c:extLst>
            <c:ext xmlns:c16="http://schemas.microsoft.com/office/drawing/2014/chart" uri="{C3380CC4-5D6E-409C-BE32-E72D297353CC}">
              <c16:uniqueId val="{00000000-3E73-4EE0-9337-D27C006F3753}"/>
            </c:ext>
          </c:extLst>
        </c:ser>
        <c:dLbls>
          <c:showLegendKey val="0"/>
          <c:showVal val="0"/>
          <c:showCatName val="0"/>
          <c:showSerName val="0"/>
          <c:showPercent val="0"/>
          <c:showBubbleSize val="0"/>
        </c:dLbls>
        <c:gapWidth val="219"/>
        <c:overlap val="-27"/>
        <c:axId val="582244816"/>
        <c:axId val="582245144"/>
      </c:barChart>
      <c:catAx>
        <c:axId val="582244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582245144"/>
        <c:crosses val="autoZero"/>
        <c:auto val="1"/>
        <c:lblAlgn val="ctr"/>
        <c:lblOffset val="100"/>
        <c:noMultiLvlLbl val="0"/>
      </c:catAx>
      <c:valAx>
        <c:axId val="582245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582244816"/>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barChart>
        <c:barDir val="bar"/>
        <c:grouping val="clustered"/>
        <c:varyColors val="0"/>
        <c:ser>
          <c:idx val="0"/>
          <c:order val="0"/>
          <c:tx>
            <c:strRef>
              <c:f>'kopējie izdev (2)'!$B$5</c:f>
              <c:strCache>
                <c:ptCount val="1"/>
                <c:pt idx="0">
                  <c:v>Pamatlīdzekļu uzturēšanas un remontu izmaksas (ŪAS, KSS, NAI remonta izdevumi, elektroiekārtu, ventilācijas sistēmu remonta izdevumi)</c:v>
                </c:pt>
              </c:strCache>
            </c:strRef>
          </c:tx>
          <c:spPr>
            <a:solidFill>
              <a:schemeClr val="accent1"/>
            </a:solidFill>
            <a:ln>
              <a:noFill/>
            </a:ln>
            <a:effectLst/>
          </c:spPr>
          <c:invertIfNegative val="0"/>
          <c:cat>
            <c:strRef>
              <c:f>'kopējie izdev (2)'!$C$2:$R$2</c:f>
              <c:strCache>
                <c:ptCount val="4"/>
                <c:pt idx="0">
                  <c:v>2020. gada tarifu projektā iekļautās izmaksas (EUR)</c:v>
                </c:pt>
                <c:pt idx="1">
                  <c:v>2021.gada faktiskās izmaksas (EUR)</c:v>
                </c:pt>
                <c:pt idx="2">
                  <c:v>2022. gada faktiskās izmaksas (EUR)</c:v>
                </c:pt>
                <c:pt idx="3">
                  <c:v>Tarifa no 01.01.2024. projekts  (EUR)</c:v>
                </c:pt>
              </c:strCache>
            </c:strRef>
          </c:cat>
          <c:val>
            <c:numRef>
              <c:f>'kopējie izdev (2)'!$C$5:$R$5</c:f>
              <c:numCache>
                <c:formatCode>#,##0</c:formatCode>
                <c:ptCount val="4"/>
                <c:pt idx="0">
                  <c:v>71706</c:v>
                </c:pt>
                <c:pt idx="1">
                  <c:v>91970</c:v>
                </c:pt>
                <c:pt idx="2">
                  <c:v>150137</c:v>
                </c:pt>
                <c:pt idx="3">
                  <c:v>132396</c:v>
                </c:pt>
              </c:numCache>
            </c:numRef>
          </c:val>
          <c:extLst>
            <c:ext xmlns:c16="http://schemas.microsoft.com/office/drawing/2014/chart" uri="{C3380CC4-5D6E-409C-BE32-E72D297353CC}">
              <c16:uniqueId val="{00000000-B1EE-4595-AC45-21981851E7AC}"/>
            </c:ext>
          </c:extLst>
        </c:ser>
        <c:dLbls>
          <c:showLegendKey val="0"/>
          <c:showVal val="0"/>
          <c:showCatName val="0"/>
          <c:showSerName val="0"/>
          <c:showPercent val="0"/>
          <c:showBubbleSize val="0"/>
        </c:dLbls>
        <c:gapWidth val="182"/>
        <c:axId val="419066768"/>
        <c:axId val="419065784"/>
      </c:barChart>
      <c:catAx>
        <c:axId val="4190667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419065784"/>
        <c:crosses val="autoZero"/>
        <c:auto val="1"/>
        <c:lblAlgn val="ctr"/>
        <c:lblOffset val="100"/>
        <c:noMultiLvlLbl val="0"/>
      </c:catAx>
      <c:valAx>
        <c:axId val="4190657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41906676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5D1859BB-116A-4295-B8FB-FEAA7F138189}" type="datetimeFigureOut">
              <a:rPr lang="lv-LV" smtClean="0"/>
              <a:t>03.11.2023</a:t>
            </a:fld>
            <a:endParaRPr lang="lv-LV"/>
          </a:p>
        </p:txBody>
      </p:sp>
      <p:sp>
        <p:nvSpPr>
          <p:cNvPr id="4" name="Slaida attēla vietturi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E6622D6-D3F2-4B3B-989D-7AD960072FC9}" type="slidenum">
              <a:rPr lang="lv-LV" smtClean="0"/>
              <a:t>‹#›</a:t>
            </a:fld>
            <a:endParaRPr lang="lv-LV"/>
          </a:p>
        </p:txBody>
      </p:sp>
    </p:spTree>
    <p:extLst>
      <p:ext uri="{BB962C8B-B14F-4D97-AF65-F5344CB8AC3E}">
        <p14:creationId xmlns:p14="http://schemas.microsoft.com/office/powerpoint/2010/main" val="2270839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14AFCE4-6BCB-4F7B-A331-41831F3C2FB5}"/>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D4C63EA4-FEED-4B5E-8EFB-F2CBCBA8A1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3A05F84F-D19E-4547-928F-50BB742C4125}"/>
              </a:ext>
            </a:extLst>
          </p:cNvPr>
          <p:cNvSpPr>
            <a:spLocks noGrp="1"/>
          </p:cNvSpPr>
          <p:nvPr>
            <p:ph type="dt" sz="half" idx="10"/>
          </p:nvPr>
        </p:nvSpPr>
        <p:spPr/>
        <p:txBody>
          <a:bodyPr/>
          <a:lstStyle/>
          <a:p>
            <a:fld id="{63C5D584-A7C5-49EA-8B7F-7D9F9905729C}" type="datetime1">
              <a:rPr lang="lv-LV" smtClean="0"/>
              <a:t>03.11.2023</a:t>
            </a:fld>
            <a:endParaRPr lang="lv-LV"/>
          </a:p>
        </p:txBody>
      </p:sp>
      <p:sp>
        <p:nvSpPr>
          <p:cNvPr id="5" name="Kājenes vietturis 4">
            <a:extLst>
              <a:ext uri="{FF2B5EF4-FFF2-40B4-BE49-F238E27FC236}">
                <a16:creationId xmlns:a16="http://schemas.microsoft.com/office/drawing/2014/main" id="{500F396F-2F37-40DF-8F00-C4C4223AA8A0}"/>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CB914B12-8538-4CD5-9FBB-81A09FB71519}"/>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421953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14CCE60-BFE4-4F71-93F7-103DD0AD1DED}"/>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07E45116-7D17-4C3B-A0D0-BA29239AFC86}"/>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8981179-43B8-4713-93F0-AD76D1AD3AE7}"/>
              </a:ext>
            </a:extLst>
          </p:cNvPr>
          <p:cNvSpPr>
            <a:spLocks noGrp="1"/>
          </p:cNvSpPr>
          <p:nvPr>
            <p:ph type="dt" sz="half" idx="10"/>
          </p:nvPr>
        </p:nvSpPr>
        <p:spPr/>
        <p:txBody>
          <a:bodyPr/>
          <a:lstStyle/>
          <a:p>
            <a:fld id="{757C25ED-54C7-45FB-B6EE-30CE8E0EA917}" type="datetime1">
              <a:rPr lang="lv-LV" smtClean="0"/>
              <a:t>03.11.2023</a:t>
            </a:fld>
            <a:endParaRPr lang="lv-LV"/>
          </a:p>
        </p:txBody>
      </p:sp>
      <p:sp>
        <p:nvSpPr>
          <p:cNvPr id="5" name="Kājenes vietturis 4">
            <a:extLst>
              <a:ext uri="{FF2B5EF4-FFF2-40B4-BE49-F238E27FC236}">
                <a16:creationId xmlns:a16="http://schemas.microsoft.com/office/drawing/2014/main" id="{428BBF0C-AF07-476D-B43E-A06E4FD3ABA5}"/>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9E02D992-AEED-4959-9D66-1E8F3EF7F34D}"/>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105936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C4C859C6-670B-418C-9A8E-14D224D72BC3}"/>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832FC6F-C4D2-4698-A98D-801C662C7F97}"/>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1D4949B6-E16E-43EA-8B31-9A61D1A3369C}"/>
              </a:ext>
            </a:extLst>
          </p:cNvPr>
          <p:cNvSpPr>
            <a:spLocks noGrp="1"/>
          </p:cNvSpPr>
          <p:nvPr>
            <p:ph type="dt" sz="half" idx="10"/>
          </p:nvPr>
        </p:nvSpPr>
        <p:spPr/>
        <p:txBody>
          <a:bodyPr/>
          <a:lstStyle/>
          <a:p>
            <a:fld id="{8811488D-87B5-4283-A2EC-614D0C7469A9}" type="datetime1">
              <a:rPr lang="lv-LV" smtClean="0"/>
              <a:t>03.11.2023</a:t>
            </a:fld>
            <a:endParaRPr lang="lv-LV"/>
          </a:p>
        </p:txBody>
      </p:sp>
      <p:sp>
        <p:nvSpPr>
          <p:cNvPr id="5" name="Kājenes vietturis 4">
            <a:extLst>
              <a:ext uri="{FF2B5EF4-FFF2-40B4-BE49-F238E27FC236}">
                <a16:creationId xmlns:a16="http://schemas.microsoft.com/office/drawing/2014/main" id="{5C171A3A-2F5F-4C73-9A13-5A862409874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CBD3C68-F6C2-42C5-B8F5-F95300858EE1}"/>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785628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Virsraksts un satur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lv-LV"/>
              <a:t>Rediģēt šablona virsraksta stilu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19EEA31D-02F3-4B52-BF6B-F4BEAECCCAB9}" type="datetime1">
              <a:rPr lang="lv-LV" smtClean="0"/>
              <a:t>03.11.2023</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8A93D366-D60E-478F-A18F-5E2B330971A9}" type="slidenum">
              <a:rPr lang="lv-LV" smtClean="0"/>
              <a:t>‹#›</a:t>
            </a:fld>
            <a:endParaRPr lang="lv-LV" dirty="0"/>
          </a:p>
        </p:txBody>
      </p:sp>
    </p:spTree>
    <p:extLst>
      <p:ext uri="{BB962C8B-B14F-4D97-AF65-F5344CB8AC3E}">
        <p14:creationId xmlns:p14="http://schemas.microsoft.com/office/powerpoint/2010/main" val="979971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0F7D613-B251-4EFF-AEB5-E552F4602AB3}"/>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00156B4A-C916-4AD1-BC1B-07B5D73A0597}"/>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96C630D-01B5-4D96-AF99-0B211F3AE85C}"/>
              </a:ext>
            </a:extLst>
          </p:cNvPr>
          <p:cNvSpPr>
            <a:spLocks noGrp="1"/>
          </p:cNvSpPr>
          <p:nvPr>
            <p:ph type="dt" sz="half" idx="10"/>
          </p:nvPr>
        </p:nvSpPr>
        <p:spPr/>
        <p:txBody>
          <a:bodyPr/>
          <a:lstStyle/>
          <a:p>
            <a:fld id="{C98D66BD-1346-4DF6-8F29-8179312F6DB2}" type="datetime1">
              <a:rPr lang="lv-LV" smtClean="0"/>
              <a:t>03.11.2023</a:t>
            </a:fld>
            <a:endParaRPr lang="lv-LV"/>
          </a:p>
        </p:txBody>
      </p:sp>
      <p:sp>
        <p:nvSpPr>
          <p:cNvPr id="5" name="Kājenes vietturis 4">
            <a:extLst>
              <a:ext uri="{FF2B5EF4-FFF2-40B4-BE49-F238E27FC236}">
                <a16:creationId xmlns:a16="http://schemas.microsoft.com/office/drawing/2014/main" id="{076CBB05-9D11-4B99-9F3E-46B5D75C035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A40CE1F-1E41-49FD-9FA5-828C32CEA2F2}"/>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1289681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56BD73D-6F0A-44DE-B8EE-37C45CF195A2}"/>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54A1DB93-C5E0-4B9E-BD4C-73BB719DCE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C94B4213-3F50-49A8-96D3-489826B9558B}"/>
              </a:ext>
            </a:extLst>
          </p:cNvPr>
          <p:cNvSpPr>
            <a:spLocks noGrp="1"/>
          </p:cNvSpPr>
          <p:nvPr>
            <p:ph type="dt" sz="half" idx="10"/>
          </p:nvPr>
        </p:nvSpPr>
        <p:spPr/>
        <p:txBody>
          <a:bodyPr/>
          <a:lstStyle/>
          <a:p>
            <a:fld id="{974D39C0-6F87-4EBA-8565-353A69F34597}" type="datetime1">
              <a:rPr lang="lv-LV" smtClean="0"/>
              <a:t>03.11.2023</a:t>
            </a:fld>
            <a:endParaRPr lang="lv-LV"/>
          </a:p>
        </p:txBody>
      </p:sp>
      <p:sp>
        <p:nvSpPr>
          <p:cNvPr id="5" name="Kājenes vietturis 4">
            <a:extLst>
              <a:ext uri="{FF2B5EF4-FFF2-40B4-BE49-F238E27FC236}">
                <a16:creationId xmlns:a16="http://schemas.microsoft.com/office/drawing/2014/main" id="{92C20A56-820C-4A72-B767-B94B49A7C7A4}"/>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10CA2B22-1E56-474B-912E-5CAD77203845}"/>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351653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8E2779-8032-47B4-9D14-98BB8792ADFA}"/>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D81D6E2-6946-48FB-AA09-FEC36573F627}"/>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896ACBEC-91AF-4A54-AD46-F50727455351}"/>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F0FB3107-79DC-45BE-9C50-EF8F19D83776}"/>
              </a:ext>
            </a:extLst>
          </p:cNvPr>
          <p:cNvSpPr>
            <a:spLocks noGrp="1"/>
          </p:cNvSpPr>
          <p:nvPr>
            <p:ph type="dt" sz="half" idx="10"/>
          </p:nvPr>
        </p:nvSpPr>
        <p:spPr/>
        <p:txBody>
          <a:bodyPr/>
          <a:lstStyle/>
          <a:p>
            <a:fld id="{9F24D2D5-6EC5-4EFF-B97F-93FB285AA902}" type="datetime1">
              <a:rPr lang="lv-LV" smtClean="0"/>
              <a:t>03.11.2023</a:t>
            </a:fld>
            <a:endParaRPr lang="lv-LV"/>
          </a:p>
        </p:txBody>
      </p:sp>
      <p:sp>
        <p:nvSpPr>
          <p:cNvPr id="6" name="Kājenes vietturis 5">
            <a:extLst>
              <a:ext uri="{FF2B5EF4-FFF2-40B4-BE49-F238E27FC236}">
                <a16:creationId xmlns:a16="http://schemas.microsoft.com/office/drawing/2014/main" id="{BF142933-13B7-43DD-847E-558196452BED}"/>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42965DD-C3DC-4CC9-BCBF-A2407205F4A3}"/>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1258339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ED1FC78-54BC-4E1F-8119-731420FFD493}"/>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62F8E9F1-DF20-4977-9953-D7F335B414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183C01AF-2537-402E-93F3-0A154B03AD2D}"/>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BED003F0-542B-472F-9A42-7CF1253FD8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BB28FC99-EFDF-4B21-90B8-8DB21C166043}"/>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B8964DB9-5D66-4831-8708-0C6B9F53DAFE}"/>
              </a:ext>
            </a:extLst>
          </p:cNvPr>
          <p:cNvSpPr>
            <a:spLocks noGrp="1"/>
          </p:cNvSpPr>
          <p:nvPr>
            <p:ph type="dt" sz="half" idx="10"/>
          </p:nvPr>
        </p:nvSpPr>
        <p:spPr/>
        <p:txBody>
          <a:bodyPr/>
          <a:lstStyle/>
          <a:p>
            <a:fld id="{50DC86C9-0E35-4C0D-8AB8-1FDC844E9595}" type="datetime1">
              <a:rPr lang="lv-LV" smtClean="0"/>
              <a:t>03.11.2023</a:t>
            </a:fld>
            <a:endParaRPr lang="lv-LV"/>
          </a:p>
        </p:txBody>
      </p:sp>
      <p:sp>
        <p:nvSpPr>
          <p:cNvPr id="8" name="Kājenes vietturis 7">
            <a:extLst>
              <a:ext uri="{FF2B5EF4-FFF2-40B4-BE49-F238E27FC236}">
                <a16:creationId xmlns:a16="http://schemas.microsoft.com/office/drawing/2014/main" id="{173C176C-5847-47D7-8B31-CEB9613077E1}"/>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89321D89-698A-4CEC-B80C-248AD3B401AE}"/>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2104090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D0D6D24-41B1-471E-A4B7-A405D7520ED6}"/>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A89EECCE-8F2B-4577-B6FD-76F6F11D1E5B}"/>
              </a:ext>
            </a:extLst>
          </p:cNvPr>
          <p:cNvSpPr>
            <a:spLocks noGrp="1"/>
          </p:cNvSpPr>
          <p:nvPr>
            <p:ph type="dt" sz="half" idx="10"/>
          </p:nvPr>
        </p:nvSpPr>
        <p:spPr/>
        <p:txBody>
          <a:bodyPr/>
          <a:lstStyle/>
          <a:p>
            <a:fld id="{3D998A4F-9A44-4D6F-BA5D-DA051FE3EEEB}" type="datetime1">
              <a:rPr lang="lv-LV" smtClean="0"/>
              <a:t>03.11.2023</a:t>
            </a:fld>
            <a:endParaRPr lang="lv-LV"/>
          </a:p>
        </p:txBody>
      </p:sp>
      <p:sp>
        <p:nvSpPr>
          <p:cNvPr id="4" name="Kājenes vietturis 3">
            <a:extLst>
              <a:ext uri="{FF2B5EF4-FFF2-40B4-BE49-F238E27FC236}">
                <a16:creationId xmlns:a16="http://schemas.microsoft.com/office/drawing/2014/main" id="{96E22E6E-E4B0-444A-9B23-A2AFDB3A83FF}"/>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7210B54A-B114-43CF-AD67-8C347B14F4BE}"/>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2662245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070EB93C-66E9-4AB3-A1F6-5D07ED4EAE3A}"/>
              </a:ext>
            </a:extLst>
          </p:cNvPr>
          <p:cNvSpPr>
            <a:spLocks noGrp="1"/>
          </p:cNvSpPr>
          <p:nvPr>
            <p:ph type="dt" sz="half" idx="10"/>
          </p:nvPr>
        </p:nvSpPr>
        <p:spPr/>
        <p:txBody>
          <a:bodyPr/>
          <a:lstStyle/>
          <a:p>
            <a:fld id="{64A8C322-1C1B-4CCA-BEC0-CB0AD5C9284E}" type="datetime1">
              <a:rPr lang="lv-LV" smtClean="0"/>
              <a:t>03.11.2023</a:t>
            </a:fld>
            <a:endParaRPr lang="lv-LV"/>
          </a:p>
        </p:txBody>
      </p:sp>
      <p:sp>
        <p:nvSpPr>
          <p:cNvPr id="3" name="Kājenes vietturis 2">
            <a:extLst>
              <a:ext uri="{FF2B5EF4-FFF2-40B4-BE49-F238E27FC236}">
                <a16:creationId xmlns:a16="http://schemas.microsoft.com/office/drawing/2014/main" id="{37CDD649-EC41-43FE-AD71-4AFCE666AED3}"/>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B369FC36-1FD0-429D-BF96-8E138C9ABB43}"/>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329493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41FE482-010F-40A4-9EA9-E4683F4D414D}"/>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024E8C7E-8A1E-4E22-8AAF-D6B133789A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ABE444D5-F265-4935-84B8-9EC1E6A0D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4B964F04-CA22-404F-AD0E-D0EF7FAC34F8}"/>
              </a:ext>
            </a:extLst>
          </p:cNvPr>
          <p:cNvSpPr>
            <a:spLocks noGrp="1"/>
          </p:cNvSpPr>
          <p:nvPr>
            <p:ph type="dt" sz="half" idx="10"/>
          </p:nvPr>
        </p:nvSpPr>
        <p:spPr/>
        <p:txBody>
          <a:bodyPr/>
          <a:lstStyle/>
          <a:p>
            <a:fld id="{D3D1081E-41D2-4B77-9235-63682E7C36CE}" type="datetime1">
              <a:rPr lang="lv-LV" smtClean="0"/>
              <a:t>03.11.2023</a:t>
            </a:fld>
            <a:endParaRPr lang="lv-LV"/>
          </a:p>
        </p:txBody>
      </p:sp>
      <p:sp>
        <p:nvSpPr>
          <p:cNvPr id="6" name="Kājenes vietturis 5">
            <a:extLst>
              <a:ext uri="{FF2B5EF4-FFF2-40B4-BE49-F238E27FC236}">
                <a16:creationId xmlns:a16="http://schemas.microsoft.com/office/drawing/2014/main" id="{474BD21F-811C-45E1-81D4-BBD51B09E065}"/>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C6DBB99-96AD-47F8-8438-E8A6B123E975}"/>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3798649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216F427-B77F-4522-A540-6A00D19E9529}"/>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FA8BA1C5-5D5C-424B-B140-7F49117859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CBB421DD-34EA-434E-98C5-A9FB03449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72E690C6-6013-452D-B956-2DDAC2658616}"/>
              </a:ext>
            </a:extLst>
          </p:cNvPr>
          <p:cNvSpPr>
            <a:spLocks noGrp="1"/>
          </p:cNvSpPr>
          <p:nvPr>
            <p:ph type="dt" sz="half" idx="10"/>
          </p:nvPr>
        </p:nvSpPr>
        <p:spPr/>
        <p:txBody>
          <a:bodyPr/>
          <a:lstStyle/>
          <a:p>
            <a:fld id="{65EA2722-6A52-471F-B595-2CA81E1DF53E}" type="datetime1">
              <a:rPr lang="lv-LV" smtClean="0"/>
              <a:t>03.11.2023</a:t>
            </a:fld>
            <a:endParaRPr lang="lv-LV"/>
          </a:p>
        </p:txBody>
      </p:sp>
      <p:sp>
        <p:nvSpPr>
          <p:cNvPr id="6" name="Kājenes vietturis 5">
            <a:extLst>
              <a:ext uri="{FF2B5EF4-FFF2-40B4-BE49-F238E27FC236}">
                <a16:creationId xmlns:a16="http://schemas.microsoft.com/office/drawing/2014/main" id="{C608256F-0E32-48FA-A05E-666D1A025B69}"/>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74ED78EC-B6CA-48A7-A0C6-F1EBF7598E80}"/>
              </a:ext>
            </a:extLst>
          </p:cNvPr>
          <p:cNvSpPr>
            <a:spLocks noGrp="1"/>
          </p:cNvSpPr>
          <p:nvPr>
            <p:ph type="sldNum" sz="quarter" idx="12"/>
          </p:nvPr>
        </p:nvSpPr>
        <p:spPr/>
        <p:txBody>
          <a:bodyPr/>
          <a:lstStyle/>
          <a:p>
            <a:fld id="{0FE2F218-3F57-4125-A77D-BF3F7CEBC6C0}" type="slidenum">
              <a:rPr lang="lv-LV" smtClean="0"/>
              <a:t>‹#›</a:t>
            </a:fld>
            <a:endParaRPr lang="lv-LV"/>
          </a:p>
        </p:txBody>
      </p:sp>
    </p:spTree>
    <p:extLst>
      <p:ext uri="{BB962C8B-B14F-4D97-AF65-F5344CB8AC3E}">
        <p14:creationId xmlns:p14="http://schemas.microsoft.com/office/powerpoint/2010/main" val="351587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EFE67299-F290-490F-B05A-CCF99904A2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911ED2C3-86C3-4985-A532-B39A5E42D3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D4B88CF6-B16A-4E6A-8057-5C75BC5495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62F07-B434-4047-822C-D8C622429299}" type="datetime1">
              <a:rPr lang="lv-LV" smtClean="0"/>
              <a:t>03.11.2023</a:t>
            </a:fld>
            <a:endParaRPr lang="lv-LV"/>
          </a:p>
        </p:txBody>
      </p:sp>
      <p:sp>
        <p:nvSpPr>
          <p:cNvPr id="5" name="Kājenes vietturis 4">
            <a:extLst>
              <a:ext uri="{FF2B5EF4-FFF2-40B4-BE49-F238E27FC236}">
                <a16:creationId xmlns:a16="http://schemas.microsoft.com/office/drawing/2014/main" id="{91B7E442-6D5A-485C-831E-FF118D76A5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F97E367F-9AD5-4FBA-BA03-8167466F0B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2F218-3F57-4125-A77D-BF3F7CEBC6C0}" type="slidenum">
              <a:rPr lang="lv-LV" smtClean="0"/>
              <a:t>‹#›</a:t>
            </a:fld>
            <a:endParaRPr lang="lv-LV"/>
          </a:p>
        </p:txBody>
      </p:sp>
    </p:spTree>
    <p:extLst>
      <p:ext uri="{BB962C8B-B14F-4D97-AF65-F5344CB8AC3E}">
        <p14:creationId xmlns:p14="http://schemas.microsoft.com/office/powerpoint/2010/main" val="920974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7.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chart" Target="../charts/chart1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12.xml"/><Relationship Id="rId1" Type="http://schemas.openxmlformats.org/officeDocument/2006/relationships/slideLayout" Target="../slideLayouts/slideLayout7.xml"/><Relationship Id="rId5" Type="http://schemas.openxmlformats.org/officeDocument/2006/relationships/chart" Target="../charts/chart14.xml"/><Relationship Id="rId4" Type="http://schemas.openxmlformats.org/officeDocument/2006/relationships/chart" Target="../charts/char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sprk.gov.lv/content/tarifi-5" TargetMode="External"/><Relationship Id="rId1" Type="http://schemas.openxmlformats.org/officeDocument/2006/relationships/slideLayout" Target="../slideLayouts/slideLayout7.xml"/><Relationship Id="rId4" Type="http://schemas.openxmlformats.org/officeDocument/2006/relationships/chart" Target="../charts/chart15.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667BD4F-0B13-44AF-B0C3-5766D63EBD52}"/>
              </a:ext>
            </a:extLst>
          </p:cNvPr>
          <p:cNvSpPr>
            <a:spLocks noGrp="1"/>
          </p:cNvSpPr>
          <p:nvPr>
            <p:ph type="ctrTitle"/>
          </p:nvPr>
        </p:nvSpPr>
        <p:spPr>
          <a:xfrm>
            <a:off x="1900516" y="2043951"/>
            <a:ext cx="8059271" cy="2545977"/>
          </a:xfrm>
        </p:spPr>
        <p:txBody>
          <a:bodyPr>
            <a:normAutofit/>
          </a:bodyPr>
          <a:lstStyle/>
          <a:p>
            <a:pPr>
              <a:lnSpc>
                <a:spcPct val="107000"/>
              </a:lnSpc>
              <a:spcAft>
                <a:spcPts val="800"/>
              </a:spcAft>
            </a:pPr>
            <a:r>
              <a:rPr lang="lv-LV" sz="3600" b="1" dirty="0">
                <a:effectLst/>
                <a:latin typeface="Times New Roman" panose="02020603050405020304" pitchFamily="18" charset="0"/>
                <a:ea typeface="Calibri" panose="020F0502020204030204" pitchFamily="34" charset="0"/>
                <a:cs typeface="Times New Roman" panose="02020603050405020304" pitchFamily="18" charset="0"/>
              </a:rPr>
              <a:t>SIA “Ādažu ūdens”  </a:t>
            </a:r>
            <a:br>
              <a:rPr lang="lv-LV" sz="3600" b="1" dirty="0">
                <a:effectLst/>
                <a:latin typeface="Times New Roman" panose="02020603050405020304" pitchFamily="18" charset="0"/>
                <a:ea typeface="Calibri" panose="020F0502020204030204" pitchFamily="34" charset="0"/>
                <a:cs typeface="Times New Roman" panose="02020603050405020304" pitchFamily="18" charset="0"/>
              </a:rPr>
            </a:br>
            <a:r>
              <a:rPr lang="lv-LV" sz="3600" b="1" dirty="0">
                <a:effectLst/>
                <a:latin typeface="Times New Roman" panose="02020603050405020304" pitchFamily="18" charset="0"/>
                <a:ea typeface="Calibri" panose="020F0502020204030204" pitchFamily="34" charset="0"/>
                <a:cs typeface="Times New Roman" panose="02020603050405020304" pitchFamily="18" charset="0"/>
              </a:rPr>
              <a:t>tarifu izmaiņu projekts</a:t>
            </a:r>
            <a:br>
              <a:rPr lang="lv-LV" sz="2400" b="1" dirty="0">
                <a:effectLst/>
                <a:latin typeface="Times New Roman" panose="02020603050405020304" pitchFamily="18" charset="0"/>
                <a:ea typeface="Calibri" panose="020F0502020204030204" pitchFamily="34" charset="0"/>
                <a:cs typeface="Times New Roman" panose="02020603050405020304" pitchFamily="18" charset="0"/>
              </a:rPr>
            </a:br>
            <a:br>
              <a:rPr lang="lv-LV" sz="2400" dirty="0">
                <a:effectLst/>
                <a:latin typeface="Calibri" panose="020F0502020204030204" pitchFamily="34" charset="0"/>
                <a:ea typeface="Calibri" panose="020F0502020204030204" pitchFamily="34" charset="0"/>
                <a:cs typeface="Times New Roman" panose="02020603050405020304" pitchFamily="18" charset="0"/>
              </a:rPr>
            </a:br>
            <a:endParaRPr lang="lv-LV" sz="2400" dirty="0"/>
          </a:p>
        </p:txBody>
      </p:sp>
      <p:pic>
        <p:nvPicPr>
          <p:cNvPr id="3" name="Attēls 2">
            <a:extLst>
              <a:ext uri="{FF2B5EF4-FFF2-40B4-BE49-F238E27FC236}">
                <a16:creationId xmlns:a16="http://schemas.microsoft.com/office/drawing/2014/main" id="{4AC510EF-2EB9-4799-A38B-612E6AD14A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4" name="Slaida numura vietturis 3">
            <a:extLst>
              <a:ext uri="{FF2B5EF4-FFF2-40B4-BE49-F238E27FC236}">
                <a16:creationId xmlns:a16="http://schemas.microsoft.com/office/drawing/2014/main" id="{E19A6A5E-AACB-4647-8C16-42F3598AD4EF}"/>
              </a:ext>
            </a:extLst>
          </p:cNvPr>
          <p:cNvSpPr>
            <a:spLocks noGrp="1"/>
          </p:cNvSpPr>
          <p:nvPr>
            <p:ph type="sldNum" sz="quarter" idx="12"/>
          </p:nvPr>
        </p:nvSpPr>
        <p:spPr/>
        <p:txBody>
          <a:bodyPr/>
          <a:lstStyle/>
          <a:p>
            <a:fld id="{0FE2F218-3F57-4125-A77D-BF3F7CEBC6C0}" type="slidenum">
              <a:rPr lang="lv-LV" smtClean="0"/>
              <a:t>1</a:t>
            </a:fld>
            <a:endParaRPr lang="lv-LV"/>
          </a:p>
        </p:txBody>
      </p:sp>
    </p:spTree>
    <p:extLst>
      <p:ext uri="{BB962C8B-B14F-4D97-AF65-F5344CB8AC3E}">
        <p14:creationId xmlns:p14="http://schemas.microsoft.com/office/powerpoint/2010/main" val="1480020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A86A45-1507-42A6-BD4D-8E2341C3346C}"/>
              </a:ext>
            </a:extLst>
          </p:cNvPr>
          <p:cNvSpPr txBox="1"/>
          <p:nvPr/>
        </p:nvSpPr>
        <p:spPr>
          <a:xfrm>
            <a:off x="1854014" y="493337"/>
            <a:ext cx="6096000" cy="468077"/>
          </a:xfrm>
          <a:prstGeom prst="rect">
            <a:avLst/>
          </a:prstGeom>
          <a:noFill/>
        </p:spPr>
        <p:txBody>
          <a:bodyPr wrap="square">
            <a:spAutoFit/>
          </a:bodyPr>
          <a:lstStyle/>
          <a:p>
            <a:pPr indent="457200" algn="ctr">
              <a:lnSpc>
                <a:spcPct val="107000"/>
              </a:lnSpc>
              <a:spcAft>
                <a:spcPts val="800"/>
              </a:spcAft>
            </a:pP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Elektroenerģija</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2FD3E3F-E657-401D-B09D-2EA4F1704617}"/>
              </a:ext>
            </a:extLst>
          </p:cNvPr>
          <p:cNvSpPr txBox="1"/>
          <p:nvPr/>
        </p:nvSpPr>
        <p:spPr>
          <a:xfrm>
            <a:off x="1187823" y="4618832"/>
            <a:ext cx="9816354" cy="1662122"/>
          </a:xfrm>
          <a:prstGeom prst="rect">
            <a:avLst/>
          </a:prstGeom>
          <a:noFill/>
        </p:spPr>
        <p:txBody>
          <a:bodyPr wrap="square">
            <a:spAutoFit/>
          </a:bodyPr>
          <a:lstStyle/>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Elektroenerģijas pieaugums 2022.g. bija būtisks elektroenerģijas cenu pieaugums, tomēr 2023. gadā cenas samazinājās, kā arī izmaksu pieaugumu samazināja divu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solāro</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elektrostaciju darbības uzsākšana. Par tarifu projektā iekļauto izmaksu apjomu (atbilstoši Regulatora aprēķinu metodikai) vēl tiks turpinātas sarunas ar Regulatoru (pašlaik plānota vidējā svērtā cena 0,062 EUR par 1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kWh</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lv-LV" dirty="0">
                <a:latin typeface="Times New Roman" panose="02020603050405020304" pitchFamily="18" charset="0"/>
                <a:ea typeface="Calibri" panose="020F0502020204030204" pitchFamily="34" charset="0"/>
                <a:cs typeface="Times New Roman" panose="02020603050405020304" pitchFamily="18" charset="0"/>
              </a:rPr>
              <a:t>Iepirktās e</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lektroenerģijas patēriņš uz 1 m3 ūdens un kanalizācijas nav palielinājies.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Diagramma 6">
            <a:extLst>
              <a:ext uri="{FF2B5EF4-FFF2-40B4-BE49-F238E27FC236}">
                <a16:creationId xmlns:a16="http://schemas.microsoft.com/office/drawing/2014/main" id="{106348DE-6E5D-4337-AE0B-B0A9F34723C8}"/>
              </a:ext>
            </a:extLst>
          </p:cNvPr>
          <p:cNvGraphicFramePr>
            <a:graphicFrameLocks/>
          </p:cNvGraphicFramePr>
          <p:nvPr>
            <p:extLst>
              <p:ext uri="{D42A27DB-BD31-4B8C-83A1-F6EECF244321}">
                <p14:modId xmlns:p14="http://schemas.microsoft.com/office/powerpoint/2010/main" val="2171423728"/>
              </p:ext>
            </p:extLst>
          </p:nvPr>
        </p:nvGraphicFramePr>
        <p:xfrm>
          <a:off x="6700620" y="1019861"/>
          <a:ext cx="4572000" cy="27432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Attēls 7">
            <a:extLst>
              <a:ext uri="{FF2B5EF4-FFF2-40B4-BE49-F238E27FC236}">
                <a16:creationId xmlns:a16="http://schemas.microsoft.com/office/drawing/2014/main" id="{F68450EE-FF3E-4B1E-8DC2-F74743D3F1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2" name="Slaida numura vietturis 1">
            <a:extLst>
              <a:ext uri="{FF2B5EF4-FFF2-40B4-BE49-F238E27FC236}">
                <a16:creationId xmlns:a16="http://schemas.microsoft.com/office/drawing/2014/main" id="{CC2AC137-793C-490B-961E-3E17C38ECBB5}"/>
              </a:ext>
            </a:extLst>
          </p:cNvPr>
          <p:cNvSpPr>
            <a:spLocks noGrp="1"/>
          </p:cNvSpPr>
          <p:nvPr>
            <p:ph type="sldNum" sz="quarter" idx="12"/>
          </p:nvPr>
        </p:nvSpPr>
        <p:spPr/>
        <p:txBody>
          <a:bodyPr/>
          <a:lstStyle/>
          <a:p>
            <a:fld id="{0FE2F218-3F57-4125-A77D-BF3F7CEBC6C0}" type="slidenum">
              <a:rPr lang="lv-LV" smtClean="0"/>
              <a:t>10</a:t>
            </a:fld>
            <a:endParaRPr lang="lv-LV"/>
          </a:p>
        </p:txBody>
      </p:sp>
      <p:graphicFrame>
        <p:nvGraphicFramePr>
          <p:cNvPr id="9" name="Diagramma 8">
            <a:extLst>
              <a:ext uri="{FF2B5EF4-FFF2-40B4-BE49-F238E27FC236}">
                <a16:creationId xmlns:a16="http://schemas.microsoft.com/office/drawing/2014/main" id="{9C088E4E-6164-45D1-8BC4-DAEBCBFA4E2C}"/>
              </a:ext>
            </a:extLst>
          </p:cNvPr>
          <p:cNvGraphicFramePr>
            <a:graphicFrameLocks/>
          </p:cNvGraphicFramePr>
          <p:nvPr>
            <p:extLst>
              <p:ext uri="{D42A27DB-BD31-4B8C-83A1-F6EECF244321}">
                <p14:modId xmlns:p14="http://schemas.microsoft.com/office/powerpoint/2010/main" val="2196177060"/>
              </p:ext>
            </p:extLst>
          </p:nvPr>
        </p:nvGraphicFramePr>
        <p:xfrm>
          <a:off x="1038225" y="1169773"/>
          <a:ext cx="5514975" cy="342138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46251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a 1">
            <a:extLst>
              <a:ext uri="{FF2B5EF4-FFF2-40B4-BE49-F238E27FC236}">
                <a16:creationId xmlns:a16="http://schemas.microsoft.com/office/drawing/2014/main" id="{73ACE52E-B844-453F-8F2D-0C10EBA10B84}"/>
              </a:ext>
            </a:extLst>
          </p:cNvPr>
          <p:cNvGraphicFramePr>
            <a:graphicFrameLocks/>
          </p:cNvGraphicFramePr>
          <p:nvPr>
            <p:extLst>
              <p:ext uri="{D42A27DB-BD31-4B8C-83A1-F6EECF244321}">
                <p14:modId xmlns:p14="http://schemas.microsoft.com/office/powerpoint/2010/main" val="3059739481"/>
              </p:ext>
            </p:extLst>
          </p:nvPr>
        </p:nvGraphicFramePr>
        <p:xfrm>
          <a:off x="1102660" y="452718"/>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ma 2">
            <a:extLst>
              <a:ext uri="{FF2B5EF4-FFF2-40B4-BE49-F238E27FC236}">
                <a16:creationId xmlns:a16="http://schemas.microsoft.com/office/drawing/2014/main" id="{FDB4D7E8-B45F-4E9F-905D-855600BBEE6B}"/>
              </a:ext>
            </a:extLst>
          </p:cNvPr>
          <p:cNvGraphicFramePr>
            <a:graphicFrameLocks/>
          </p:cNvGraphicFramePr>
          <p:nvPr>
            <p:extLst>
              <p:ext uri="{D42A27DB-BD31-4B8C-83A1-F6EECF244321}">
                <p14:modId xmlns:p14="http://schemas.microsoft.com/office/powerpoint/2010/main" val="1765299464"/>
              </p:ext>
            </p:extLst>
          </p:nvPr>
        </p:nvGraphicFramePr>
        <p:xfrm>
          <a:off x="6436658" y="452718"/>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Diagramma 3">
            <a:extLst>
              <a:ext uri="{FF2B5EF4-FFF2-40B4-BE49-F238E27FC236}">
                <a16:creationId xmlns:a16="http://schemas.microsoft.com/office/drawing/2014/main" id="{5B3B292D-FE2C-411E-9F58-FCBECADFC6B9}"/>
              </a:ext>
            </a:extLst>
          </p:cNvPr>
          <p:cNvGraphicFramePr>
            <a:graphicFrameLocks/>
          </p:cNvGraphicFramePr>
          <p:nvPr>
            <p:extLst>
              <p:ext uri="{D42A27DB-BD31-4B8C-83A1-F6EECF244321}">
                <p14:modId xmlns:p14="http://schemas.microsoft.com/office/powerpoint/2010/main" val="2286773477"/>
              </p:ext>
            </p:extLst>
          </p:nvPr>
        </p:nvGraphicFramePr>
        <p:xfrm>
          <a:off x="1004047" y="3581400"/>
          <a:ext cx="4467305"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061EB31A-2B23-4DD0-806B-40A50AB4A230}"/>
              </a:ext>
            </a:extLst>
          </p:cNvPr>
          <p:cNvSpPr txBox="1"/>
          <p:nvPr/>
        </p:nvSpPr>
        <p:spPr>
          <a:xfrm>
            <a:off x="5674658" y="3581400"/>
            <a:ext cx="6096000" cy="2816605"/>
          </a:xfrm>
          <a:prstGeom prst="rect">
            <a:avLst/>
          </a:prstGeom>
          <a:noFill/>
        </p:spPr>
        <p:txBody>
          <a:bodyPr wrap="square">
            <a:spAutoFit/>
          </a:bodyPr>
          <a:lstStyle/>
          <a:p>
            <a:pPr indent="457200" algn="just">
              <a:lnSpc>
                <a:spcPct val="107000"/>
              </a:lnSpc>
              <a:spcAft>
                <a:spcPts val="800"/>
              </a:spcAft>
            </a:pP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Pamatlīdzekļu uzturēšanas, remontu un materiālu izmaksas būtiski ietekmē </a:t>
            </a:r>
            <a:r>
              <a:rPr lang="lv-LV" sz="1600" u="sng" dirty="0">
                <a:effectLst/>
                <a:latin typeface="Times New Roman" panose="02020603050405020304" pitchFamily="18" charset="0"/>
                <a:ea typeface="Calibri" panose="020F0502020204030204" pitchFamily="34" charset="0"/>
                <a:cs typeface="Times New Roman" panose="02020603050405020304" pitchFamily="18" charset="0"/>
              </a:rPr>
              <a:t>vispārējs cenu pieaugums inflācijas ietekmē</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kā arī 2022. gadā bija nepieciešams veikt atsevišķus papildus remontdarbus (priekšdarbus), lai nodrošinātu veiksmīgu projekta “Ādažu NAI jaudas palielināšana” realizēšanu un darbības uzsākšanu.</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Atbilstoši Valsts vides dienesta atjauninātām prasībām sakarā ar iepriekšminēto realizēto projektu, normatīvajos dokumentos ir noteiktas </a:t>
            </a:r>
            <a:r>
              <a:rPr lang="lv-LV" sz="1600" u="sng" dirty="0">
                <a:effectLst/>
                <a:latin typeface="Times New Roman" panose="02020603050405020304" pitchFamily="18" charset="0"/>
                <a:ea typeface="Calibri" panose="020F0502020204030204" pitchFamily="34" charset="0"/>
                <a:cs typeface="Times New Roman" panose="02020603050405020304" pitchFamily="18" charset="0"/>
              </a:rPr>
              <a:t>paaugstinātas</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prasības NAI tehnoloģijas nodrošināšanā, notekūdeņu attīrīšanas procesā, līdz ar to tiek radīts lielāks dūņu apjoms, kuru izvešana attiecīgi palielina izmaksas.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Attēls 6">
            <a:extLst>
              <a:ext uri="{FF2B5EF4-FFF2-40B4-BE49-F238E27FC236}">
                <a16:creationId xmlns:a16="http://schemas.microsoft.com/office/drawing/2014/main" id="{A3AC497D-7357-4C5B-92AC-D51450F420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5" name="Slaida numura vietturis 4">
            <a:extLst>
              <a:ext uri="{FF2B5EF4-FFF2-40B4-BE49-F238E27FC236}">
                <a16:creationId xmlns:a16="http://schemas.microsoft.com/office/drawing/2014/main" id="{C240498D-B49A-4491-9592-19D81C4C743F}"/>
              </a:ext>
            </a:extLst>
          </p:cNvPr>
          <p:cNvSpPr>
            <a:spLocks noGrp="1"/>
          </p:cNvSpPr>
          <p:nvPr>
            <p:ph type="sldNum" sz="quarter" idx="12"/>
          </p:nvPr>
        </p:nvSpPr>
        <p:spPr/>
        <p:txBody>
          <a:bodyPr/>
          <a:lstStyle/>
          <a:p>
            <a:fld id="{0FE2F218-3F57-4125-A77D-BF3F7CEBC6C0}" type="slidenum">
              <a:rPr lang="lv-LV" smtClean="0"/>
              <a:t>11</a:t>
            </a:fld>
            <a:endParaRPr lang="lv-LV"/>
          </a:p>
        </p:txBody>
      </p:sp>
    </p:spTree>
    <p:extLst>
      <p:ext uri="{BB962C8B-B14F-4D97-AF65-F5344CB8AC3E}">
        <p14:creationId xmlns:p14="http://schemas.microsoft.com/office/powerpoint/2010/main" val="278247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a 1">
            <a:extLst>
              <a:ext uri="{FF2B5EF4-FFF2-40B4-BE49-F238E27FC236}">
                <a16:creationId xmlns:a16="http://schemas.microsoft.com/office/drawing/2014/main" id="{D34FDBF2-EE3B-4C43-99BB-0AC8AC4B5EBB}"/>
              </a:ext>
            </a:extLst>
          </p:cNvPr>
          <p:cNvGraphicFramePr>
            <a:graphicFrameLocks/>
          </p:cNvGraphicFramePr>
          <p:nvPr>
            <p:extLst>
              <p:ext uri="{D42A27DB-BD31-4B8C-83A1-F6EECF244321}">
                <p14:modId xmlns:p14="http://schemas.microsoft.com/office/powerpoint/2010/main" val="3096503514"/>
              </p:ext>
            </p:extLst>
          </p:nvPr>
        </p:nvGraphicFramePr>
        <p:xfrm>
          <a:off x="954742" y="584886"/>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A48BC2BA-DB31-4AF5-8738-02FA3FB7B2CD}"/>
              </a:ext>
            </a:extLst>
          </p:cNvPr>
          <p:cNvSpPr txBox="1"/>
          <p:nvPr/>
        </p:nvSpPr>
        <p:spPr>
          <a:xfrm>
            <a:off x="493058" y="3529915"/>
            <a:ext cx="6450667" cy="3182346"/>
          </a:xfrm>
          <a:prstGeom prst="rect">
            <a:avLst/>
          </a:prstGeom>
          <a:noFill/>
        </p:spPr>
        <p:txBody>
          <a:bodyPr wrap="square">
            <a:spAutoFit/>
          </a:bodyPr>
          <a:lstStyle/>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Personāla izmaksas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SIA “Ādažu ūdens” reizi gadā pārskata darbinieku pamata algas, ņemot vērā minimālās algas izmaiņas Latvijā, situāciju darba tirgū, katra sabiedrības darbinieka ieguldījumu, uzņēmuma rādītājus un algas ūdenssaimniecības nozarē. Motivēti darbinieki- priekšnoteikums sekmīgai darbībai. Pēdējo gadu laikā nav novērojama kadru mainība.</a:t>
            </a:r>
          </a:p>
          <a:p>
            <a:pPr indent="457200" algn="just">
              <a:lnSpc>
                <a:spcPct val="107000"/>
              </a:lnSpc>
              <a:spcAft>
                <a:spcPts val="800"/>
              </a:spcAft>
            </a:pPr>
            <a:r>
              <a:rPr lang="lv-LV" dirty="0">
                <a:latin typeface="Times New Roman" panose="02020603050405020304" pitchFamily="18" charset="0"/>
                <a:ea typeface="Calibri" panose="020F0502020204030204" pitchFamily="34" charset="0"/>
                <a:cs typeface="Times New Roman" panose="02020603050405020304" pitchFamily="18" charset="0"/>
              </a:rPr>
              <a:t>Vienlaicīgi </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SIA “Ādažu ūdens” ir uzsācis gatavošanos CKS ūdenssaimniecības pārņemšanai, kas tika plānota 2023. gadā, šobrīd atcelta līdz 01.07.2024.</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Attēls 5">
            <a:extLst>
              <a:ext uri="{FF2B5EF4-FFF2-40B4-BE49-F238E27FC236}">
                <a16:creationId xmlns:a16="http://schemas.microsoft.com/office/drawing/2014/main" id="{20D961EB-BEBE-41B3-A5A4-D99598A768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4" name="Slaida numura vietturis 3">
            <a:extLst>
              <a:ext uri="{FF2B5EF4-FFF2-40B4-BE49-F238E27FC236}">
                <a16:creationId xmlns:a16="http://schemas.microsoft.com/office/drawing/2014/main" id="{8DA3888F-6834-4B49-9FC3-9BFDAFBD46DE}"/>
              </a:ext>
            </a:extLst>
          </p:cNvPr>
          <p:cNvSpPr>
            <a:spLocks noGrp="1"/>
          </p:cNvSpPr>
          <p:nvPr>
            <p:ph type="sldNum" sz="quarter" idx="12"/>
          </p:nvPr>
        </p:nvSpPr>
        <p:spPr/>
        <p:txBody>
          <a:bodyPr/>
          <a:lstStyle/>
          <a:p>
            <a:fld id="{0FE2F218-3F57-4125-A77D-BF3F7CEBC6C0}" type="slidenum">
              <a:rPr lang="lv-LV" smtClean="0"/>
              <a:t>12</a:t>
            </a:fld>
            <a:endParaRPr lang="lv-LV"/>
          </a:p>
        </p:txBody>
      </p:sp>
      <p:graphicFrame>
        <p:nvGraphicFramePr>
          <p:cNvPr id="8" name="Diagramma 7">
            <a:extLst>
              <a:ext uri="{FF2B5EF4-FFF2-40B4-BE49-F238E27FC236}">
                <a16:creationId xmlns:a16="http://schemas.microsoft.com/office/drawing/2014/main" id="{0D8EAFF9-B16E-495C-93A8-628EE76194A8}"/>
              </a:ext>
            </a:extLst>
          </p:cNvPr>
          <p:cNvGraphicFramePr>
            <a:graphicFrameLocks/>
          </p:cNvGraphicFramePr>
          <p:nvPr>
            <p:extLst>
              <p:ext uri="{D42A27DB-BD31-4B8C-83A1-F6EECF244321}">
                <p14:modId xmlns:p14="http://schemas.microsoft.com/office/powerpoint/2010/main" val="97794252"/>
              </p:ext>
            </p:extLst>
          </p:nvPr>
        </p:nvGraphicFramePr>
        <p:xfrm>
          <a:off x="7086423" y="68580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Diagramma 8">
            <a:extLst>
              <a:ext uri="{FF2B5EF4-FFF2-40B4-BE49-F238E27FC236}">
                <a16:creationId xmlns:a16="http://schemas.microsoft.com/office/drawing/2014/main" id="{95354DD6-D677-462B-9D3E-A21A162E0EE8}"/>
              </a:ext>
            </a:extLst>
          </p:cNvPr>
          <p:cNvGraphicFramePr>
            <a:graphicFrameLocks/>
          </p:cNvGraphicFramePr>
          <p:nvPr>
            <p:extLst>
              <p:ext uri="{D42A27DB-BD31-4B8C-83A1-F6EECF244321}">
                <p14:modId xmlns:p14="http://schemas.microsoft.com/office/powerpoint/2010/main" val="3950936870"/>
              </p:ext>
            </p:extLst>
          </p:nvPr>
        </p:nvGraphicFramePr>
        <p:xfrm>
          <a:off x="7086423" y="3795713"/>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719710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FC945F2D-8DC9-41E4-BEAE-C4C1BD57CDD1}"/>
              </a:ext>
            </a:extLst>
          </p:cNvPr>
          <p:cNvSpPr>
            <a:spLocks noGrp="1"/>
          </p:cNvSpPr>
          <p:nvPr>
            <p:ph idx="1"/>
          </p:nvPr>
        </p:nvSpPr>
        <p:spPr/>
        <p:txBody>
          <a:bodyPr>
            <a:normAutofit/>
          </a:bodyPr>
          <a:lstStyle/>
          <a:p>
            <a:r>
              <a:rPr lang="lv-LV" sz="2400" dirty="0">
                <a:effectLst/>
                <a:latin typeface="Times New Roman" panose="02020603050405020304" pitchFamily="18" charset="0"/>
                <a:ea typeface="Calibri" panose="020F0502020204030204" pitchFamily="34" charset="0"/>
                <a:cs typeface="Times New Roman" panose="02020603050405020304" pitchFamily="18" charset="0"/>
              </a:rPr>
              <a:t>Inflācijas pieauguma ietekmē 2022. gad</a:t>
            </a:r>
            <a:r>
              <a:rPr lang="lv-LV" sz="2400" dirty="0">
                <a:latin typeface="Times New Roman" panose="02020603050405020304" pitchFamily="18" charset="0"/>
                <a:ea typeface="Calibri" panose="020F0502020204030204" pitchFamily="34" charset="0"/>
                <a:cs typeface="Times New Roman" panose="02020603050405020304" pitchFamily="18" charset="0"/>
              </a:rPr>
              <a:t>ā </a:t>
            </a:r>
            <a:r>
              <a:rPr lang="lv-LV" sz="2400" dirty="0">
                <a:latin typeface="Times New Roman" panose="02020603050405020304" pitchFamily="18" charset="0"/>
                <a:cs typeface="Times New Roman" panose="02020603050405020304" pitchFamily="18" charset="0"/>
              </a:rPr>
              <a:t>SIA «Ādažu ūdens» </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zaudējumi 316 TK EUR. </a:t>
            </a:r>
          </a:p>
          <a:p>
            <a:r>
              <a:rPr lang="lv-LV" sz="2400" dirty="0">
                <a:latin typeface="Times New Roman" panose="02020603050405020304" pitchFamily="18" charset="0"/>
                <a:cs typeface="Times New Roman" panose="02020603050405020304" pitchFamily="18" charset="0"/>
              </a:rPr>
              <a:t>Regulators ir uzdevis SIA «Ādažu ūdens» sagatavot jaunu ūdensapgādes un kanalizācijas pakalpojumu tarifu projektu.</a:t>
            </a:r>
          </a:p>
          <a:p>
            <a:r>
              <a:rPr lang="lv-LV" sz="2400" dirty="0">
                <a:latin typeface="Times New Roman" panose="02020603050405020304" pitchFamily="18" charset="0"/>
                <a:cs typeface="Times New Roman" panose="02020603050405020304" pitchFamily="18" charset="0"/>
              </a:rPr>
              <a:t>2023. gada aprīlī- augustā tika sagatavots tarifu aprēķina 1. variants.</a:t>
            </a:r>
          </a:p>
          <a:p>
            <a:r>
              <a:rPr lang="lv-LV" sz="2400" dirty="0">
                <a:latin typeface="Times New Roman" panose="02020603050405020304" pitchFamily="18" charset="0"/>
                <a:cs typeface="Times New Roman" panose="02020603050405020304" pitchFamily="18" charset="0"/>
              </a:rPr>
              <a:t>Šobrīd ir sagatavots precizēts tarifu aprēķins.</a:t>
            </a:r>
          </a:p>
          <a:p>
            <a:r>
              <a:rPr lang="lv-LV" sz="2400" dirty="0">
                <a:latin typeface="Times New Roman" panose="02020603050405020304" pitchFamily="18" charset="0"/>
                <a:cs typeface="Times New Roman" panose="02020603050405020304" pitchFamily="18" charset="0"/>
              </a:rPr>
              <a:t>Ar šo SIA «Ādažu ūdens» informē par sagatavoto projektu.</a:t>
            </a:r>
          </a:p>
          <a:p>
            <a:r>
              <a:rPr lang="lv-LV" sz="2400" dirty="0">
                <a:effectLst/>
                <a:latin typeface="Times New Roman" panose="02020603050405020304" pitchFamily="18" charset="0"/>
                <a:ea typeface="Calibri" panose="020F0502020204030204" pitchFamily="34" charset="0"/>
                <a:cs typeface="Times New Roman" panose="02020603050405020304" pitchFamily="18" charset="0"/>
              </a:rPr>
              <a:t>Tarifu projekta iesniegšana Regulatoram plānota laikā līdz 10.11.2023. </a:t>
            </a:r>
          </a:p>
          <a:p>
            <a:r>
              <a:rPr lang="lv-LV" sz="2400" dirty="0">
                <a:effectLst/>
                <a:latin typeface="Times New Roman" panose="02020603050405020304" pitchFamily="18" charset="0"/>
                <a:ea typeface="Calibri" panose="020F0502020204030204" pitchFamily="34" charset="0"/>
                <a:cs typeface="Times New Roman" panose="02020603050405020304" pitchFamily="18" charset="0"/>
              </a:rPr>
              <a:t>Pēc tarifu iesniegšanas Regulatoram, tas veic tarifu projekta izvērtēšanu un pieņem apstiprināšanas lēmumu. </a:t>
            </a:r>
            <a:endParaRPr lang="lv-LV" sz="2400" dirty="0">
              <a:latin typeface="Times New Roman" panose="02020603050405020304" pitchFamily="18" charset="0"/>
              <a:cs typeface="Times New Roman" panose="02020603050405020304" pitchFamily="18" charset="0"/>
            </a:endParaRPr>
          </a:p>
        </p:txBody>
      </p:sp>
      <p:pic>
        <p:nvPicPr>
          <p:cNvPr id="4" name="Attēls 3">
            <a:extLst>
              <a:ext uri="{FF2B5EF4-FFF2-40B4-BE49-F238E27FC236}">
                <a16:creationId xmlns:a16="http://schemas.microsoft.com/office/drawing/2014/main" id="{F76461AB-3EAA-4C77-9AE0-D62EF1B3F0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2" name="Slaida numura vietturis 1">
            <a:extLst>
              <a:ext uri="{FF2B5EF4-FFF2-40B4-BE49-F238E27FC236}">
                <a16:creationId xmlns:a16="http://schemas.microsoft.com/office/drawing/2014/main" id="{33D8E5C0-F074-4319-AD52-2035D1915B5E}"/>
              </a:ext>
            </a:extLst>
          </p:cNvPr>
          <p:cNvSpPr>
            <a:spLocks noGrp="1"/>
          </p:cNvSpPr>
          <p:nvPr>
            <p:ph type="sldNum" sz="quarter" idx="12"/>
          </p:nvPr>
        </p:nvSpPr>
        <p:spPr/>
        <p:txBody>
          <a:bodyPr/>
          <a:lstStyle/>
          <a:p>
            <a:fld id="{0FE2F218-3F57-4125-A77D-BF3F7CEBC6C0}" type="slidenum">
              <a:rPr lang="lv-LV" smtClean="0"/>
              <a:t>13</a:t>
            </a:fld>
            <a:endParaRPr lang="lv-LV"/>
          </a:p>
        </p:txBody>
      </p:sp>
    </p:spTree>
    <p:extLst>
      <p:ext uri="{BB962C8B-B14F-4D97-AF65-F5344CB8AC3E}">
        <p14:creationId xmlns:p14="http://schemas.microsoft.com/office/powerpoint/2010/main" val="3465940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96ACB1-3C01-4C3E-9DB8-043312720C42}"/>
              </a:ext>
            </a:extLst>
          </p:cNvPr>
          <p:cNvSpPr txBox="1"/>
          <p:nvPr/>
        </p:nvSpPr>
        <p:spPr>
          <a:xfrm>
            <a:off x="1241612" y="475935"/>
            <a:ext cx="9014012" cy="2061077"/>
          </a:xfrm>
          <a:prstGeom prst="rect">
            <a:avLst/>
          </a:prstGeom>
          <a:noFill/>
        </p:spPr>
        <p:txBody>
          <a:bodyPr wrap="square">
            <a:spAutoFit/>
          </a:bodyPr>
          <a:lstStyle/>
          <a:p>
            <a:pPr indent="457200" algn="just">
              <a:lnSpc>
                <a:spcPct val="107000"/>
              </a:lnSpc>
              <a:spcAft>
                <a:spcPts val="800"/>
              </a:spcAft>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Ņemot vērā 2022. gada saimnieciskās darbības rezultātus (ar zaudējumiem), kā arī ņemot vērā Regulatora norādīto nepieciešamību veikt jaunu tarifu aprēķinu, 2023. gadā ir veikts jauna pakalpojumu tarifu aprēķins ņemot vērā visu izmaksu izmaiņas.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Tarifu sagatavošanas, izvērtēšanas un apstiprināšanas process notiek ievērojot normatīvo aktu prasības un noteikto metodiku.</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ula 3">
            <a:extLst>
              <a:ext uri="{FF2B5EF4-FFF2-40B4-BE49-F238E27FC236}">
                <a16:creationId xmlns:a16="http://schemas.microsoft.com/office/drawing/2014/main" id="{85CFB338-7BE0-44A6-8CF7-9AE3AF6C834F}"/>
              </a:ext>
            </a:extLst>
          </p:cNvPr>
          <p:cNvGraphicFramePr>
            <a:graphicFrameLocks noGrp="1"/>
          </p:cNvGraphicFramePr>
          <p:nvPr>
            <p:extLst>
              <p:ext uri="{D42A27DB-BD31-4B8C-83A1-F6EECF244321}">
                <p14:modId xmlns:p14="http://schemas.microsoft.com/office/powerpoint/2010/main" val="912999630"/>
              </p:ext>
            </p:extLst>
          </p:nvPr>
        </p:nvGraphicFramePr>
        <p:xfrm>
          <a:off x="1308847" y="2694119"/>
          <a:ext cx="9852210" cy="2827020"/>
        </p:xfrm>
        <a:graphic>
          <a:graphicData uri="http://schemas.openxmlformats.org/drawingml/2006/table">
            <a:tbl>
              <a:tblPr>
                <a:tableStyleId>{5C22544A-7EE6-4342-B048-85BDC9FD1C3A}</a:tableStyleId>
              </a:tblPr>
              <a:tblGrid>
                <a:gridCol w="941508">
                  <a:extLst>
                    <a:ext uri="{9D8B030D-6E8A-4147-A177-3AD203B41FA5}">
                      <a16:colId xmlns:a16="http://schemas.microsoft.com/office/drawing/2014/main" val="3168496876"/>
                    </a:ext>
                  </a:extLst>
                </a:gridCol>
                <a:gridCol w="1485117">
                  <a:extLst>
                    <a:ext uri="{9D8B030D-6E8A-4147-A177-3AD203B41FA5}">
                      <a16:colId xmlns:a16="http://schemas.microsoft.com/office/drawing/2014/main" val="966697700"/>
                    </a:ext>
                  </a:extLst>
                </a:gridCol>
                <a:gridCol w="1485117">
                  <a:extLst>
                    <a:ext uri="{9D8B030D-6E8A-4147-A177-3AD203B41FA5}">
                      <a16:colId xmlns:a16="http://schemas.microsoft.com/office/drawing/2014/main" val="1330909872"/>
                    </a:ext>
                  </a:extLst>
                </a:gridCol>
                <a:gridCol w="1485117">
                  <a:extLst>
                    <a:ext uri="{9D8B030D-6E8A-4147-A177-3AD203B41FA5}">
                      <a16:colId xmlns:a16="http://schemas.microsoft.com/office/drawing/2014/main" val="274407549"/>
                    </a:ext>
                  </a:extLst>
                </a:gridCol>
                <a:gridCol w="1485117">
                  <a:extLst>
                    <a:ext uri="{9D8B030D-6E8A-4147-A177-3AD203B41FA5}">
                      <a16:colId xmlns:a16="http://schemas.microsoft.com/office/drawing/2014/main" val="1089191454"/>
                    </a:ext>
                  </a:extLst>
                </a:gridCol>
                <a:gridCol w="1485117">
                  <a:extLst>
                    <a:ext uri="{9D8B030D-6E8A-4147-A177-3AD203B41FA5}">
                      <a16:colId xmlns:a16="http://schemas.microsoft.com/office/drawing/2014/main" val="486579673"/>
                    </a:ext>
                  </a:extLst>
                </a:gridCol>
                <a:gridCol w="1485117">
                  <a:extLst>
                    <a:ext uri="{9D8B030D-6E8A-4147-A177-3AD203B41FA5}">
                      <a16:colId xmlns:a16="http://schemas.microsoft.com/office/drawing/2014/main" val="2595987345"/>
                    </a:ext>
                  </a:extLst>
                </a:gridCol>
              </a:tblGrid>
              <a:tr h="419100">
                <a:tc gridSpan="7">
                  <a:txBody>
                    <a:bodyPr/>
                    <a:lstStyle/>
                    <a:p>
                      <a:pPr algn="ctr" fontAlgn="b"/>
                      <a:r>
                        <a:rPr lang="lv-LV" sz="1400" b="1" i="0" u="none" strike="noStrike" dirty="0">
                          <a:solidFill>
                            <a:srgbClr val="000000"/>
                          </a:solidFill>
                          <a:effectLst/>
                          <a:latin typeface="Times New Roman" panose="02020603050405020304" pitchFamily="18" charset="0"/>
                        </a:rPr>
                        <a:t>SIA "Ādažu ūdens" ūdensapgādes un kanalizācijas pakalpojumu tarifi (bez PVN 21%).</a:t>
                      </a:r>
                    </a:p>
                  </a:txBody>
                  <a:tcPr marL="7620" marR="7620" marT="7620" marB="0" anchor="b"/>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031287453"/>
                  </a:ext>
                </a:extLst>
              </a:tr>
              <a:tr h="175260">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687475135"/>
                  </a:ext>
                </a:extLst>
              </a:tr>
              <a:tr h="396240">
                <a:tc>
                  <a:txBody>
                    <a:bodyPr/>
                    <a:lstStyle/>
                    <a:p>
                      <a:pPr algn="ctr" fontAlgn="ctr"/>
                      <a:r>
                        <a:rPr lang="lv-LV" sz="1400" b="0" i="0" u="none" strike="noStrike">
                          <a:solidFill>
                            <a:srgbClr val="000000"/>
                          </a:solidFill>
                          <a:effectLst/>
                          <a:latin typeface="Times New Roman" panose="02020603050405020304" pitchFamily="18" charset="0"/>
                        </a:rPr>
                        <a:t>bez PVN</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 no 01.01.20.</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 no 01.11.22.</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 no 01.03.23.</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 no 01.05.23.</a:t>
                      </a:r>
                    </a:p>
                  </a:txBody>
                  <a:tcPr marL="7620" marR="7620" marT="7620" marB="0" anchor="ctr"/>
                </a:tc>
                <a:tc>
                  <a:txBody>
                    <a:bodyPr/>
                    <a:lstStyle/>
                    <a:p>
                      <a:pPr algn="ctr" fontAlgn="ctr"/>
                      <a:r>
                        <a:rPr lang="lv-LV" sz="1400" b="0" i="0" u="none" strike="noStrike" dirty="0">
                          <a:solidFill>
                            <a:srgbClr val="000000"/>
                          </a:solidFill>
                          <a:effectLst/>
                          <a:latin typeface="Times New Roman" panose="02020603050405020304" pitchFamily="18" charset="0"/>
                        </a:rPr>
                        <a:t> projekts 15.08.23.- atsaukts</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 no 01.01.24. projekts 19.10.23.</a:t>
                      </a:r>
                    </a:p>
                  </a:txBody>
                  <a:tcPr marL="7620" marR="7620" marT="7620" marB="0" anchor="ctr"/>
                </a:tc>
                <a:extLst>
                  <a:ext uri="{0D108BD9-81ED-4DB2-BD59-A6C34878D82A}">
                    <a16:rowId xmlns:a16="http://schemas.microsoft.com/office/drawing/2014/main" val="4054937760"/>
                  </a:ext>
                </a:extLst>
              </a:tr>
              <a:tr h="198120">
                <a:tc>
                  <a:txBody>
                    <a:bodyPr/>
                    <a:lstStyle/>
                    <a:p>
                      <a:pPr algn="ctr" fontAlgn="b"/>
                      <a:r>
                        <a:rPr lang="lv-LV" sz="1400" b="0" i="0" u="none" strike="noStrike">
                          <a:solidFill>
                            <a:srgbClr val="000000"/>
                          </a:solidFill>
                          <a:effectLst/>
                          <a:latin typeface="Times New Roman" panose="02020603050405020304" pitchFamily="18" charset="0"/>
                        </a:rPr>
                        <a:t>ūdensapgāde</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0,94</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1,26</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1,02</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1,07</a:t>
                      </a:r>
                    </a:p>
                  </a:txBody>
                  <a:tcPr marL="7620" marR="7620" marT="7620" marB="0" anchor="b"/>
                </a:tc>
                <a:tc>
                  <a:txBody>
                    <a:bodyPr/>
                    <a:lstStyle/>
                    <a:p>
                      <a:pPr algn="ctr" fontAlgn="ctr"/>
                      <a:r>
                        <a:rPr lang="lv-LV" sz="1400" b="0" i="0" u="none" strike="noStrike">
                          <a:solidFill>
                            <a:srgbClr val="000000"/>
                          </a:solidFill>
                          <a:effectLst/>
                          <a:latin typeface="Times New Roman" panose="02020603050405020304" pitchFamily="18" charset="0"/>
                        </a:rPr>
                        <a:t>1,02</a:t>
                      </a:r>
                    </a:p>
                  </a:txBody>
                  <a:tcPr marL="7620" marR="7620" marT="7620" marB="0" anchor="ctr"/>
                </a:tc>
                <a:tc>
                  <a:txBody>
                    <a:bodyPr/>
                    <a:lstStyle/>
                    <a:p>
                      <a:pPr algn="ctr" fontAlgn="b"/>
                      <a:r>
                        <a:rPr lang="lv-LV" sz="1400" b="0" i="0" u="none" strike="noStrike">
                          <a:solidFill>
                            <a:srgbClr val="000000"/>
                          </a:solidFill>
                          <a:effectLst/>
                          <a:latin typeface="Times New Roman" panose="02020603050405020304" pitchFamily="18" charset="0"/>
                        </a:rPr>
                        <a:t>1,23</a:t>
                      </a:r>
                    </a:p>
                  </a:txBody>
                  <a:tcPr marL="7620" marR="7620" marT="7620" marB="0" anchor="b"/>
                </a:tc>
                <a:extLst>
                  <a:ext uri="{0D108BD9-81ED-4DB2-BD59-A6C34878D82A}">
                    <a16:rowId xmlns:a16="http://schemas.microsoft.com/office/drawing/2014/main" val="1258982957"/>
                  </a:ext>
                </a:extLst>
              </a:tr>
              <a:tr h="198120">
                <a:tc>
                  <a:txBody>
                    <a:bodyPr/>
                    <a:lstStyle/>
                    <a:p>
                      <a:pPr algn="ctr" fontAlgn="b"/>
                      <a:r>
                        <a:rPr lang="lv-LV" sz="1400" b="0" i="0" u="none" strike="noStrike">
                          <a:solidFill>
                            <a:srgbClr val="000000"/>
                          </a:solidFill>
                          <a:effectLst/>
                          <a:latin typeface="Times New Roman" panose="02020603050405020304" pitchFamily="18" charset="0"/>
                        </a:rPr>
                        <a:t>kanalizācija</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1,50</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2,30</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1,65</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1,76</a:t>
                      </a:r>
                    </a:p>
                  </a:txBody>
                  <a:tcPr marL="7620" marR="7620" marT="7620" marB="0" anchor="b"/>
                </a:tc>
                <a:tc>
                  <a:txBody>
                    <a:bodyPr/>
                    <a:lstStyle/>
                    <a:p>
                      <a:pPr algn="ctr" fontAlgn="ctr"/>
                      <a:r>
                        <a:rPr lang="lv-LV" sz="1400" b="0" i="0" u="none" strike="noStrike">
                          <a:solidFill>
                            <a:srgbClr val="000000"/>
                          </a:solidFill>
                          <a:effectLst/>
                          <a:latin typeface="Times New Roman" panose="02020603050405020304" pitchFamily="18" charset="0"/>
                        </a:rPr>
                        <a:t>2,53</a:t>
                      </a:r>
                    </a:p>
                  </a:txBody>
                  <a:tcPr marL="7620" marR="7620" marT="7620" marB="0" anchor="ctr"/>
                </a:tc>
                <a:tc>
                  <a:txBody>
                    <a:bodyPr/>
                    <a:lstStyle/>
                    <a:p>
                      <a:pPr algn="ctr" fontAlgn="b"/>
                      <a:r>
                        <a:rPr lang="lv-LV" sz="1400" b="0" i="0" u="none" strike="noStrike">
                          <a:solidFill>
                            <a:srgbClr val="000000"/>
                          </a:solidFill>
                          <a:effectLst/>
                          <a:latin typeface="Times New Roman" panose="02020603050405020304" pitchFamily="18" charset="0"/>
                        </a:rPr>
                        <a:t>2,30</a:t>
                      </a:r>
                    </a:p>
                  </a:txBody>
                  <a:tcPr marL="7620" marR="7620" marT="7620" marB="0" anchor="b"/>
                </a:tc>
                <a:extLst>
                  <a:ext uri="{0D108BD9-81ED-4DB2-BD59-A6C34878D82A}">
                    <a16:rowId xmlns:a16="http://schemas.microsoft.com/office/drawing/2014/main" val="2413833762"/>
                  </a:ext>
                </a:extLst>
              </a:tr>
              <a:tr h="198120">
                <a:tc>
                  <a:txBody>
                    <a:bodyPr/>
                    <a:lstStyle/>
                    <a:p>
                      <a:pPr algn="ctr" fontAlgn="b"/>
                      <a:r>
                        <a:rPr lang="lv-LV" sz="1400" b="0" i="0" u="none" strike="noStrike">
                          <a:solidFill>
                            <a:srgbClr val="000000"/>
                          </a:solidFill>
                          <a:effectLst/>
                          <a:latin typeface="Times New Roman" panose="02020603050405020304" pitchFamily="18" charset="0"/>
                        </a:rPr>
                        <a:t> </a:t>
                      </a:r>
                    </a:p>
                  </a:txBody>
                  <a:tcPr marL="7620" marR="7620" marT="7620" marB="0" anchor="b"/>
                </a:tc>
                <a:tc>
                  <a:txBody>
                    <a:bodyPr/>
                    <a:lstStyle/>
                    <a:p>
                      <a:pPr algn="ctr" fontAlgn="b"/>
                      <a:r>
                        <a:rPr lang="lv-LV" sz="1400" b="0" i="0" u="none" strike="noStrike" dirty="0">
                          <a:solidFill>
                            <a:srgbClr val="000000"/>
                          </a:solidFill>
                          <a:effectLst/>
                          <a:latin typeface="Times New Roman" panose="02020603050405020304" pitchFamily="18" charset="0"/>
                        </a:rPr>
                        <a:t>2,44</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3,56</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2,67</a:t>
                      </a:r>
                    </a:p>
                  </a:txBody>
                  <a:tcPr marL="7620" marR="7620" marT="7620" marB="0" anchor="b"/>
                </a:tc>
                <a:tc>
                  <a:txBody>
                    <a:bodyPr/>
                    <a:lstStyle/>
                    <a:p>
                      <a:pPr algn="ctr" fontAlgn="b"/>
                      <a:r>
                        <a:rPr lang="lv-LV" sz="1400" b="0" i="0" u="none" strike="noStrike">
                          <a:solidFill>
                            <a:srgbClr val="000000"/>
                          </a:solidFill>
                          <a:effectLst/>
                          <a:latin typeface="Times New Roman" panose="02020603050405020304" pitchFamily="18" charset="0"/>
                        </a:rPr>
                        <a:t>2,83</a:t>
                      </a:r>
                    </a:p>
                  </a:txBody>
                  <a:tcPr marL="7620" marR="7620" marT="7620" marB="0" anchor="b"/>
                </a:tc>
                <a:tc>
                  <a:txBody>
                    <a:bodyPr/>
                    <a:lstStyle/>
                    <a:p>
                      <a:pPr algn="ctr" fontAlgn="ctr"/>
                      <a:r>
                        <a:rPr lang="lv-LV" sz="1400" b="0" i="0" u="none" strike="noStrike">
                          <a:solidFill>
                            <a:srgbClr val="000000"/>
                          </a:solidFill>
                          <a:effectLst/>
                          <a:latin typeface="Times New Roman" panose="02020603050405020304" pitchFamily="18" charset="0"/>
                        </a:rPr>
                        <a:t>3,55</a:t>
                      </a:r>
                    </a:p>
                  </a:txBody>
                  <a:tcPr marL="7620" marR="7620" marT="7620" marB="0" anchor="ctr"/>
                </a:tc>
                <a:tc>
                  <a:txBody>
                    <a:bodyPr/>
                    <a:lstStyle/>
                    <a:p>
                      <a:pPr algn="ctr" fontAlgn="b"/>
                      <a:r>
                        <a:rPr lang="lv-LV" sz="1400" b="0" i="0" u="none" strike="noStrike">
                          <a:solidFill>
                            <a:srgbClr val="000000"/>
                          </a:solidFill>
                          <a:effectLst/>
                          <a:latin typeface="Times New Roman" panose="02020603050405020304" pitchFamily="18" charset="0"/>
                        </a:rPr>
                        <a:t>3,53</a:t>
                      </a:r>
                    </a:p>
                  </a:txBody>
                  <a:tcPr marL="7620" marR="7620" marT="7620" marB="0" anchor="b"/>
                </a:tc>
                <a:extLst>
                  <a:ext uri="{0D108BD9-81ED-4DB2-BD59-A6C34878D82A}">
                    <a16:rowId xmlns:a16="http://schemas.microsoft.com/office/drawing/2014/main" val="941433849"/>
                  </a:ext>
                </a:extLst>
              </a:tr>
              <a:tr h="594360">
                <a:tc>
                  <a:txBody>
                    <a:bodyPr/>
                    <a:lstStyle/>
                    <a:p>
                      <a:pPr algn="ctr" fontAlgn="ctr"/>
                      <a:r>
                        <a:rPr lang="lv-LV" sz="1400" b="0" i="0" u="none" strike="noStrike">
                          <a:solidFill>
                            <a:srgbClr val="000000"/>
                          </a:solidFill>
                          <a:effectLst/>
                          <a:latin typeface="Times New Roman" panose="02020603050405020304" pitchFamily="18" charset="0"/>
                        </a:rPr>
                        <a:t> </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sakarā ar visu izmaksu izmaiņām</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sakarā ar elektrības tarifu izmaiņām</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sakarā ar elektrības tarifu izmaiņām</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sakarā ar elektrības tarifu izmaiņām</a:t>
                      </a:r>
                    </a:p>
                  </a:txBody>
                  <a:tcPr marL="7620" marR="7620" marT="7620" marB="0" anchor="ctr"/>
                </a:tc>
                <a:tc>
                  <a:txBody>
                    <a:bodyPr/>
                    <a:lstStyle/>
                    <a:p>
                      <a:pPr algn="ctr" fontAlgn="ctr"/>
                      <a:r>
                        <a:rPr lang="lv-LV" sz="1400" b="0" i="0" u="none" strike="noStrike">
                          <a:solidFill>
                            <a:srgbClr val="000000"/>
                          </a:solidFill>
                          <a:effectLst/>
                          <a:latin typeface="Times New Roman" panose="02020603050405020304" pitchFamily="18" charset="0"/>
                        </a:rPr>
                        <a:t>sakarā ar visu izmaksu izmaiņām kopš 01.02.2020.</a:t>
                      </a:r>
                    </a:p>
                  </a:txBody>
                  <a:tcPr marL="7620" marR="7620" marT="7620" marB="0" anchor="ctr"/>
                </a:tc>
                <a:tc>
                  <a:txBody>
                    <a:bodyPr/>
                    <a:lstStyle/>
                    <a:p>
                      <a:pPr algn="ctr" fontAlgn="ctr"/>
                      <a:r>
                        <a:rPr lang="lv-LV" sz="1400" b="0" i="0" u="none" strike="noStrike" dirty="0">
                          <a:solidFill>
                            <a:srgbClr val="000000"/>
                          </a:solidFill>
                          <a:effectLst/>
                          <a:latin typeface="Times New Roman" panose="02020603050405020304" pitchFamily="18" charset="0"/>
                        </a:rPr>
                        <a:t>sakarā ar visu izmaksu izmaiņām kopš 01.02.2020.</a:t>
                      </a:r>
                    </a:p>
                  </a:txBody>
                  <a:tcPr marL="7620" marR="7620" marT="7620" marB="0" anchor="ctr"/>
                </a:tc>
                <a:extLst>
                  <a:ext uri="{0D108BD9-81ED-4DB2-BD59-A6C34878D82A}">
                    <a16:rowId xmlns:a16="http://schemas.microsoft.com/office/drawing/2014/main" val="1778858473"/>
                  </a:ext>
                </a:extLst>
              </a:tr>
              <a:tr h="175260">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l" fontAlgn="b"/>
                      <a:endParaRPr lang="lv-LV"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extLst>
                  <a:ext uri="{0D108BD9-81ED-4DB2-BD59-A6C34878D82A}">
                    <a16:rowId xmlns:a16="http://schemas.microsoft.com/office/drawing/2014/main" val="967686237"/>
                  </a:ext>
                </a:extLst>
              </a:tr>
              <a:tr h="175260">
                <a:tc gridSpan="7">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Šajā tabulā ir informācija par tarifiem bez PVN, tā to arī vērtē Regulators.</a:t>
                      </a:r>
                      <a:endParaRPr lang="lv-LV"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55099656"/>
                  </a:ext>
                </a:extLst>
              </a:tr>
            </a:tbl>
          </a:graphicData>
        </a:graphic>
      </p:graphicFrame>
      <p:pic>
        <p:nvPicPr>
          <p:cNvPr id="5" name="Attēls 4">
            <a:extLst>
              <a:ext uri="{FF2B5EF4-FFF2-40B4-BE49-F238E27FC236}">
                <a16:creationId xmlns:a16="http://schemas.microsoft.com/office/drawing/2014/main" id="{07D277FD-16E2-48C3-A75F-91B6ED5090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3" name="Slaida numura vietturis 2">
            <a:extLst>
              <a:ext uri="{FF2B5EF4-FFF2-40B4-BE49-F238E27FC236}">
                <a16:creationId xmlns:a16="http://schemas.microsoft.com/office/drawing/2014/main" id="{B180DEE1-60DE-4C77-A61B-905B50897FD0}"/>
              </a:ext>
            </a:extLst>
          </p:cNvPr>
          <p:cNvSpPr>
            <a:spLocks noGrp="1"/>
          </p:cNvSpPr>
          <p:nvPr>
            <p:ph type="sldNum" sz="quarter" idx="12"/>
          </p:nvPr>
        </p:nvSpPr>
        <p:spPr/>
        <p:txBody>
          <a:bodyPr/>
          <a:lstStyle/>
          <a:p>
            <a:fld id="{0FE2F218-3F57-4125-A77D-BF3F7CEBC6C0}" type="slidenum">
              <a:rPr lang="lv-LV" smtClean="0"/>
              <a:t>14</a:t>
            </a:fld>
            <a:endParaRPr lang="lv-LV"/>
          </a:p>
        </p:txBody>
      </p:sp>
    </p:spTree>
    <p:extLst>
      <p:ext uri="{BB962C8B-B14F-4D97-AF65-F5344CB8AC3E}">
        <p14:creationId xmlns:p14="http://schemas.microsoft.com/office/powerpoint/2010/main" val="2719013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D123FB-73D0-4C81-A8E8-EAD22092EC62}"/>
              </a:ext>
            </a:extLst>
          </p:cNvPr>
          <p:cNvSpPr txBox="1"/>
          <p:nvPr/>
        </p:nvSpPr>
        <p:spPr>
          <a:xfrm>
            <a:off x="1371600" y="341325"/>
            <a:ext cx="9011834" cy="966803"/>
          </a:xfrm>
          <a:prstGeom prst="rect">
            <a:avLst/>
          </a:prstGeom>
          <a:noFill/>
        </p:spPr>
        <p:txBody>
          <a:bodyPr wrap="square">
            <a:spAutoFit/>
          </a:bodyPr>
          <a:lstStyle/>
          <a:p>
            <a:pPr indent="457200" algn="just">
              <a:lnSpc>
                <a:spcPct val="107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Papildus – Regulatora mājas lapā pieejama informācija par spēkā esošiem ūdensapgādes un kanalizācijas pakalpojumu tarifiem, kā arī pieejama informācija par iesniegtiem tarifu projektiem  (</a:t>
            </a:r>
            <a:r>
              <a:rPr lang="lv-LV" sz="1800" dirty="0">
                <a:effectLst/>
                <a:latin typeface="Times New Roman" panose="02020603050405020304" pitchFamily="18" charset="0"/>
                <a:ea typeface="Calibri" panose="020F0502020204030204" pitchFamily="34" charset="0"/>
                <a:cs typeface="Times New Roman" panose="02020603050405020304" pitchFamily="18" charset="0"/>
                <a:hlinkClick r:id="rId2"/>
              </a:rPr>
              <a:t>https://www.sprk.gov.lv/content/tarifi-5</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lv-LV" dirty="0">
                <a:latin typeface="Times New Roman" panose="02020603050405020304" pitchFamily="18" charset="0"/>
                <a:ea typeface="Calibri" panose="020F0502020204030204" pitchFamily="34" charset="0"/>
                <a:cs typeface="Times New Roman" panose="02020603050405020304" pitchFamily="18" charset="0"/>
              </a:rPr>
              <a:t>:</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Attēls 9">
            <a:extLst>
              <a:ext uri="{FF2B5EF4-FFF2-40B4-BE49-F238E27FC236}">
                <a16:creationId xmlns:a16="http://schemas.microsoft.com/office/drawing/2014/main" id="{94219645-4A50-446C-8B61-9980306915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2" name="Slaida numura vietturis 1">
            <a:extLst>
              <a:ext uri="{FF2B5EF4-FFF2-40B4-BE49-F238E27FC236}">
                <a16:creationId xmlns:a16="http://schemas.microsoft.com/office/drawing/2014/main" id="{080B9AE7-FB9F-401D-AB13-7A838293F25C}"/>
              </a:ext>
            </a:extLst>
          </p:cNvPr>
          <p:cNvSpPr>
            <a:spLocks noGrp="1"/>
          </p:cNvSpPr>
          <p:nvPr>
            <p:ph type="sldNum" sz="quarter" idx="12"/>
          </p:nvPr>
        </p:nvSpPr>
        <p:spPr/>
        <p:txBody>
          <a:bodyPr/>
          <a:lstStyle/>
          <a:p>
            <a:fld id="{0FE2F218-3F57-4125-A77D-BF3F7CEBC6C0}" type="slidenum">
              <a:rPr lang="lv-LV" smtClean="0"/>
              <a:t>15</a:t>
            </a:fld>
            <a:endParaRPr lang="lv-LV"/>
          </a:p>
        </p:txBody>
      </p:sp>
      <p:graphicFrame>
        <p:nvGraphicFramePr>
          <p:cNvPr id="7" name="Diagramma 6">
            <a:extLst>
              <a:ext uri="{FF2B5EF4-FFF2-40B4-BE49-F238E27FC236}">
                <a16:creationId xmlns:a16="http://schemas.microsoft.com/office/drawing/2014/main" id="{ADFCAE60-31A7-41DF-B5FC-87C8581C0F95}"/>
              </a:ext>
            </a:extLst>
          </p:cNvPr>
          <p:cNvGraphicFramePr>
            <a:graphicFrameLocks/>
          </p:cNvGraphicFramePr>
          <p:nvPr>
            <p:extLst>
              <p:ext uri="{D42A27DB-BD31-4B8C-83A1-F6EECF244321}">
                <p14:modId xmlns:p14="http://schemas.microsoft.com/office/powerpoint/2010/main" val="4066769071"/>
              </p:ext>
            </p:extLst>
          </p:nvPr>
        </p:nvGraphicFramePr>
        <p:xfrm>
          <a:off x="1691640" y="1281952"/>
          <a:ext cx="8572948" cy="552270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44362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sz="quarter" idx="13"/>
          </p:nvPr>
        </p:nvSpPr>
        <p:spPr>
          <a:xfrm>
            <a:off x="913774" y="1700012"/>
            <a:ext cx="10363826" cy="4091188"/>
          </a:xfrm>
        </p:spPr>
        <p:txBody>
          <a:bodyPr>
            <a:normAutofit lnSpcReduction="10000"/>
          </a:bodyPr>
          <a:lstStyle/>
          <a:p>
            <a:pPr marL="0" indent="0">
              <a:buNone/>
            </a:pPr>
            <a:endParaRPr lang="lv-LV" cap="none" dirty="0"/>
          </a:p>
          <a:p>
            <a:pPr marL="0" indent="0">
              <a:buNone/>
            </a:pPr>
            <a:endParaRPr lang="lv-LV" cap="none" dirty="0"/>
          </a:p>
          <a:p>
            <a:pPr marL="0" indent="0">
              <a:buNone/>
            </a:pPr>
            <a:endParaRPr lang="lv-LV" cap="none" dirty="0"/>
          </a:p>
          <a:p>
            <a:pPr marL="0" indent="0" algn="ctr">
              <a:buNone/>
            </a:pPr>
            <a:r>
              <a:rPr lang="lv-LV" cap="none" dirty="0">
                <a:latin typeface="Times New Roman" panose="02020603050405020304" pitchFamily="18" charset="0"/>
                <a:cs typeface="Times New Roman" panose="02020603050405020304" pitchFamily="18" charset="0"/>
              </a:rPr>
              <a:t>Paldies par uzmanību !</a:t>
            </a:r>
          </a:p>
          <a:p>
            <a:pPr marL="0" indent="0" algn="ctr">
              <a:buNone/>
            </a:pPr>
            <a:r>
              <a:rPr lang="lv-LV" cap="none" dirty="0">
                <a:latin typeface="Times New Roman" panose="02020603050405020304" pitchFamily="18" charset="0"/>
                <a:cs typeface="Times New Roman" panose="02020603050405020304" pitchFamily="18" charset="0"/>
              </a:rPr>
              <a:t>Jautājumi un atbildes.</a:t>
            </a:r>
          </a:p>
          <a:p>
            <a:pPr marL="0" indent="0" algn="ctr">
              <a:buNone/>
            </a:pPr>
            <a:endParaRPr lang="lv-LV" cap="none" dirty="0">
              <a:latin typeface="Times New Roman" panose="02020603050405020304" pitchFamily="18" charset="0"/>
              <a:cs typeface="Times New Roman" panose="02020603050405020304" pitchFamily="18" charset="0"/>
            </a:endParaRPr>
          </a:p>
          <a:p>
            <a:pPr marL="0" indent="0" algn="ctr">
              <a:buNone/>
            </a:pPr>
            <a:endParaRPr lang="lv-LV" cap="none" dirty="0">
              <a:latin typeface="Times New Roman" panose="02020603050405020304" pitchFamily="18" charset="0"/>
              <a:cs typeface="Times New Roman" panose="02020603050405020304" pitchFamily="18" charset="0"/>
            </a:endParaRPr>
          </a:p>
          <a:p>
            <a:pPr marL="0" indent="0" algn="r">
              <a:buNone/>
            </a:pPr>
            <a:r>
              <a:rPr lang="lv-LV" sz="1600" cap="none" dirty="0">
                <a:latin typeface="Times New Roman" panose="02020603050405020304" pitchFamily="18" charset="0"/>
                <a:cs typeface="Times New Roman" panose="02020603050405020304" pitchFamily="18" charset="0"/>
              </a:rPr>
              <a:t>SIA «Ādažu ūdens» </a:t>
            </a:r>
          </a:p>
          <a:p>
            <a:pPr marL="0" indent="0" algn="r">
              <a:buNone/>
            </a:pPr>
            <a:r>
              <a:rPr lang="lv-LV" sz="1600" cap="none" dirty="0">
                <a:latin typeface="Times New Roman" panose="02020603050405020304" pitchFamily="18" charset="0"/>
                <a:cs typeface="Times New Roman" panose="02020603050405020304" pitchFamily="18" charset="0"/>
              </a:rPr>
              <a:t>valdes loceklis Aivars Dundurs</a:t>
            </a:r>
          </a:p>
          <a:p>
            <a:pPr marL="0" indent="0">
              <a:buNone/>
            </a:pPr>
            <a:endParaRPr lang="lv-LV" cap="none" dirty="0"/>
          </a:p>
        </p:txBody>
      </p:sp>
      <p:pic>
        <p:nvPicPr>
          <p:cNvPr id="2" name="Attēls 1"/>
          <p:cNvPicPr>
            <a:picLocks noChangeAspect="1"/>
          </p:cNvPicPr>
          <p:nvPr/>
        </p:nvPicPr>
        <p:blipFill>
          <a:blip r:embed="rId2"/>
          <a:stretch>
            <a:fillRect/>
          </a:stretch>
        </p:blipFill>
        <p:spPr>
          <a:xfrm>
            <a:off x="5282038" y="1700012"/>
            <a:ext cx="1786027" cy="1459579"/>
          </a:xfrm>
          <a:prstGeom prst="rect">
            <a:avLst/>
          </a:prstGeom>
        </p:spPr>
      </p:pic>
      <p:sp>
        <p:nvSpPr>
          <p:cNvPr id="4" name="Slaida numura vietturis 3">
            <a:extLst>
              <a:ext uri="{FF2B5EF4-FFF2-40B4-BE49-F238E27FC236}">
                <a16:creationId xmlns:a16="http://schemas.microsoft.com/office/drawing/2014/main" id="{530BFA0E-1001-4E4C-B2A0-C82AC14A8262}"/>
              </a:ext>
            </a:extLst>
          </p:cNvPr>
          <p:cNvSpPr>
            <a:spLocks noGrp="1"/>
          </p:cNvSpPr>
          <p:nvPr>
            <p:ph type="sldNum" sz="quarter" idx="12"/>
          </p:nvPr>
        </p:nvSpPr>
        <p:spPr/>
        <p:txBody>
          <a:bodyPr/>
          <a:lstStyle/>
          <a:p>
            <a:fld id="{8A93D366-D60E-478F-A18F-5E2B330971A9}" type="slidenum">
              <a:rPr lang="lv-LV" smtClean="0"/>
              <a:t>16</a:t>
            </a:fld>
            <a:endParaRPr lang="lv-LV" dirty="0"/>
          </a:p>
        </p:txBody>
      </p:sp>
    </p:spTree>
    <p:extLst>
      <p:ext uri="{BB962C8B-B14F-4D97-AF65-F5344CB8AC3E}">
        <p14:creationId xmlns:p14="http://schemas.microsoft.com/office/powerpoint/2010/main" val="271825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454B7216-F0C4-4B70-8455-37EB8B6C4331}"/>
              </a:ext>
            </a:extLst>
          </p:cNvPr>
          <p:cNvSpPr>
            <a:spLocks noGrp="1"/>
          </p:cNvSpPr>
          <p:nvPr>
            <p:ph idx="1"/>
          </p:nvPr>
        </p:nvSpPr>
        <p:spPr/>
        <p:txBody>
          <a:bodyPr/>
          <a:lstStyle/>
          <a:p>
            <a:pPr marL="0" indent="0">
              <a:buNone/>
            </a:pPr>
            <a:r>
              <a:rPr lang="lv-LV"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r>
              <a:rPr lang="lv-LV" dirty="0">
                <a:effectLst/>
                <a:latin typeface="Times New Roman" panose="02020603050405020304" pitchFamily="18" charset="0"/>
                <a:ea typeface="Calibri" panose="020F0502020204030204" pitchFamily="34" charset="0"/>
                <a:cs typeface="Times New Roman" panose="02020603050405020304" pitchFamily="18" charset="0"/>
              </a:rPr>
              <a:t>	SIA “Ādažu ūdens” ūdensapgādes un kanalizācijas pakalpojumu tarifus izvērtē un apstiprina, kā arī regulāri kontrolē faktisko izdevumu atbilstību apstiprinātiem tarifiem </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Sabiedrisko pakalpojumu regulēšanas komisija</a:t>
            </a:r>
            <a:r>
              <a:rPr lang="lv-LV" dirty="0">
                <a:effectLst/>
                <a:latin typeface="Times New Roman" panose="02020603050405020304" pitchFamily="18" charset="0"/>
                <a:ea typeface="Calibri" panose="020F0502020204030204" pitchFamily="34" charset="0"/>
                <a:cs typeface="Times New Roman" panose="02020603050405020304" pitchFamily="18" charset="0"/>
              </a:rPr>
              <a:t> (turpmāk tekstā - Regulators). Tarifu sagatavošanas, izvērtēšanas un apstiprināšanas process notiek, ievērojot Regulatora noteikto metodiku.</a:t>
            </a:r>
            <a:endParaRPr lang="lv-LV"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pic>
        <p:nvPicPr>
          <p:cNvPr id="4" name="Attēls 3">
            <a:extLst>
              <a:ext uri="{FF2B5EF4-FFF2-40B4-BE49-F238E27FC236}">
                <a16:creationId xmlns:a16="http://schemas.microsoft.com/office/drawing/2014/main" id="{90159F1E-019F-4E7C-B8BB-B103EFBDFE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2" name="Slaida numura vietturis 1">
            <a:extLst>
              <a:ext uri="{FF2B5EF4-FFF2-40B4-BE49-F238E27FC236}">
                <a16:creationId xmlns:a16="http://schemas.microsoft.com/office/drawing/2014/main" id="{69CABAA3-6220-4C69-912A-1C11178E9820}"/>
              </a:ext>
            </a:extLst>
          </p:cNvPr>
          <p:cNvSpPr>
            <a:spLocks noGrp="1"/>
          </p:cNvSpPr>
          <p:nvPr>
            <p:ph type="sldNum" sz="quarter" idx="12"/>
          </p:nvPr>
        </p:nvSpPr>
        <p:spPr/>
        <p:txBody>
          <a:bodyPr/>
          <a:lstStyle/>
          <a:p>
            <a:fld id="{0FE2F218-3F57-4125-A77D-BF3F7CEBC6C0}" type="slidenum">
              <a:rPr lang="lv-LV" smtClean="0"/>
              <a:t>2</a:t>
            </a:fld>
            <a:endParaRPr lang="lv-LV"/>
          </a:p>
        </p:txBody>
      </p:sp>
    </p:spTree>
    <p:extLst>
      <p:ext uri="{BB962C8B-B14F-4D97-AF65-F5344CB8AC3E}">
        <p14:creationId xmlns:p14="http://schemas.microsoft.com/office/powerpoint/2010/main" val="176876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7D746BA-FD1A-4DF5-98FD-A86761AB37D1}"/>
              </a:ext>
            </a:extLst>
          </p:cNvPr>
          <p:cNvSpPr>
            <a:spLocks noGrp="1"/>
          </p:cNvSpPr>
          <p:nvPr>
            <p:ph type="title"/>
          </p:nvPr>
        </p:nvSpPr>
        <p:spPr/>
        <p:txBody>
          <a:bodyPr>
            <a:normAutofit/>
          </a:bodyPr>
          <a:lstStyle/>
          <a:p>
            <a:r>
              <a:rPr lang="lv-LV" sz="2000" dirty="0">
                <a:latin typeface="Times New Roman" panose="02020603050405020304" pitchFamily="18" charset="0"/>
                <a:cs typeface="Times New Roman" panose="02020603050405020304" pitchFamily="18" charset="0"/>
              </a:rPr>
              <a:t>Kopš 2019. gada ir būtiski pieaugušas preču un pakalpojumu cenas.  </a:t>
            </a:r>
            <a:br>
              <a:rPr lang="lv-LV" sz="2000" dirty="0">
                <a:latin typeface="Times New Roman" panose="02020603050405020304" pitchFamily="18" charset="0"/>
                <a:cs typeface="Times New Roman" panose="02020603050405020304" pitchFamily="18" charset="0"/>
              </a:rPr>
            </a:br>
            <a:r>
              <a:rPr lang="lv-LV" sz="2000" dirty="0">
                <a:latin typeface="Times New Roman" panose="02020603050405020304" pitchFamily="18" charset="0"/>
                <a:cs typeface="Times New Roman" panose="02020603050405020304" pitchFamily="18" charset="0"/>
              </a:rPr>
              <a:t>Valstī vidēji ūdenssaimniecības pakalpojumu cenas palielinājušās par 24%  </a:t>
            </a:r>
            <a:br>
              <a:rPr lang="lv-LV" sz="2000" dirty="0">
                <a:latin typeface="Times New Roman" panose="02020603050405020304" pitchFamily="18" charset="0"/>
                <a:cs typeface="Times New Roman" panose="02020603050405020304" pitchFamily="18" charset="0"/>
              </a:rPr>
            </a:br>
            <a:endParaRPr lang="lv-LV" sz="2000" dirty="0">
              <a:latin typeface="Times New Roman" panose="02020603050405020304" pitchFamily="18" charset="0"/>
              <a:cs typeface="Times New Roman" panose="02020603050405020304" pitchFamily="18" charset="0"/>
            </a:endParaRPr>
          </a:p>
        </p:txBody>
      </p:sp>
      <p:pic>
        <p:nvPicPr>
          <p:cNvPr id="7" name="Attēls 6">
            <a:extLst>
              <a:ext uri="{FF2B5EF4-FFF2-40B4-BE49-F238E27FC236}">
                <a16:creationId xmlns:a16="http://schemas.microsoft.com/office/drawing/2014/main" id="{E6A61B16-F653-4596-AF07-3A80926336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4" name="Slaida numura vietturis 3">
            <a:extLst>
              <a:ext uri="{FF2B5EF4-FFF2-40B4-BE49-F238E27FC236}">
                <a16:creationId xmlns:a16="http://schemas.microsoft.com/office/drawing/2014/main" id="{B86CCAEF-1E76-49C7-B2EE-02CBA5755B4D}"/>
              </a:ext>
            </a:extLst>
          </p:cNvPr>
          <p:cNvSpPr>
            <a:spLocks noGrp="1"/>
          </p:cNvSpPr>
          <p:nvPr>
            <p:ph type="sldNum" sz="quarter" idx="12"/>
          </p:nvPr>
        </p:nvSpPr>
        <p:spPr/>
        <p:txBody>
          <a:bodyPr/>
          <a:lstStyle/>
          <a:p>
            <a:fld id="{0FE2F218-3F57-4125-A77D-BF3F7CEBC6C0}" type="slidenum">
              <a:rPr lang="lv-LV" smtClean="0"/>
              <a:t>3</a:t>
            </a:fld>
            <a:endParaRPr lang="lv-LV"/>
          </a:p>
        </p:txBody>
      </p:sp>
      <p:graphicFrame>
        <p:nvGraphicFramePr>
          <p:cNvPr id="5" name="Content Placeholder 4">
            <a:extLst>
              <a:ext uri="{FF2B5EF4-FFF2-40B4-BE49-F238E27FC236}">
                <a16:creationId xmlns:a16="http://schemas.microsoft.com/office/drawing/2014/main" id="{577ED4A8-FCF6-378C-12F5-AC9C78C4990B}"/>
              </a:ext>
            </a:extLst>
          </p:cNvPr>
          <p:cNvGraphicFramePr>
            <a:graphicFrameLocks noGrp="1"/>
          </p:cNvGraphicFramePr>
          <p:nvPr>
            <p:ph idx="1"/>
            <p:extLst>
              <p:ext uri="{D42A27DB-BD31-4B8C-83A1-F6EECF244321}">
                <p14:modId xmlns:p14="http://schemas.microsoft.com/office/powerpoint/2010/main" val="3915992827"/>
              </p:ext>
            </p:extLst>
          </p:nvPr>
        </p:nvGraphicFramePr>
        <p:xfrm>
          <a:off x="838199" y="1318837"/>
          <a:ext cx="9324975" cy="50375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680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3D79928B-3A8E-4DE3-A895-A09D52D8CBFC}"/>
              </a:ext>
            </a:extLst>
          </p:cNvPr>
          <p:cNvSpPr>
            <a:spLocks noGrp="1"/>
          </p:cNvSpPr>
          <p:nvPr>
            <p:ph idx="1"/>
          </p:nvPr>
        </p:nvSpPr>
        <p:spPr>
          <a:xfrm>
            <a:off x="775447" y="884331"/>
            <a:ext cx="10515600" cy="5247528"/>
          </a:xfrm>
        </p:spPr>
        <p:txBody>
          <a:bodyPr>
            <a:normAutofit fontScale="92500" lnSpcReduction="10000"/>
          </a:bodyPr>
          <a:lstStyle/>
          <a:p>
            <a:pPr marL="0" indent="0">
              <a:buNone/>
            </a:pPr>
            <a:r>
              <a:rPr lang="lv-LV" sz="2400" dirty="0">
                <a:latin typeface="Times New Roman" panose="02020603050405020304" pitchFamily="18" charset="0"/>
                <a:ea typeface="Calibri" panose="020F0502020204030204" pitchFamily="34" charset="0"/>
                <a:cs typeface="Times New Roman" panose="02020603050405020304" pitchFamily="18" charset="0"/>
              </a:rPr>
              <a:t>Pašvaldības deleģēto funkciju izpildei, SIA «Ādažu ūdens» kā kapitālsabiedrībai jānodrošina ilgtspējīgu darbību: </a:t>
            </a:r>
          </a:p>
          <a:p>
            <a:pPr marL="0" indent="0">
              <a:buNone/>
            </a:pPr>
            <a:r>
              <a:rPr lang="lv-LV" sz="2400" dirty="0">
                <a:latin typeface="Times New Roman" panose="02020603050405020304" pitchFamily="18" charset="0"/>
                <a:ea typeface="Calibri" panose="020F0502020204030204" pitchFamily="34" charset="0"/>
                <a:cs typeface="Times New Roman" panose="02020603050405020304" pitchFamily="18" charset="0"/>
              </a:rPr>
              <a:t>=&gt; ienākumiem jāsedz izdevumi.</a:t>
            </a:r>
          </a:p>
          <a:p>
            <a:pPr marL="0" indent="0">
              <a:buNone/>
            </a:pPr>
            <a:r>
              <a:rPr lang="lv-LV" sz="2400" dirty="0">
                <a:latin typeface="Times New Roman" panose="02020603050405020304" pitchFamily="18" charset="0"/>
                <a:ea typeface="Calibri" panose="020F0502020204030204" pitchFamily="34" charset="0"/>
                <a:cs typeface="Times New Roman" panose="02020603050405020304" pitchFamily="18" charset="0"/>
              </a:rPr>
              <a:t>=&gt; SIA «Ādažu ūdens» ienākumi - tikai maksa par pakalpojumiem, saskaņā ar tarifiem </a:t>
            </a:r>
          </a:p>
          <a:p>
            <a:pPr marL="1371600" lvl="3" indent="0">
              <a:buNone/>
            </a:pPr>
            <a:endParaRPr lang="lv-LV" sz="1400" dirty="0">
              <a:latin typeface="Times New Roman" panose="02020603050405020304" pitchFamily="18" charset="0"/>
              <a:ea typeface="Calibri" panose="020F0502020204030204" pitchFamily="34" charset="0"/>
              <a:cs typeface="Times New Roman" panose="02020603050405020304" pitchFamily="18" charset="0"/>
            </a:endParaRPr>
          </a:p>
          <a:p>
            <a:r>
              <a:rPr lang="lv-LV" sz="2400" dirty="0">
                <a:latin typeface="Times New Roman" panose="02020603050405020304" pitchFamily="18" charset="0"/>
                <a:ea typeface="Calibri" panose="020F0502020204030204" pitchFamily="34" charset="0"/>
                <a:cs typeface="Times New Roman" panose="02020603050405020304" pitchFamily="18" charset="0"/>
              </a:rPr>
              <a:t>Pēdējais pilnībā pārskatītais t</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arifs spēkā no 01.01.2020. </a:t>
            </a:r>
          </a:p>
          <a:p>
            <a:pPr lvl="1"/>
            <a:r>
              <a:rPr lang="lv-LV" sz="2400" dirty="0">
                <a:effectLst/>
                <a:latin typeface="Times New Roman" panose="02020603050405020304" pitchFamily="18" charset="0"/>
                <a:ea typeface="Calibri" panose="020F0502020204030204" pitchFamily="34" charset="0"/>
                <a:cs typeface="Times New Roman" panose="02020603050405020304" pitchFamily="18" charset="0"/>
              </a:rPr>
              <a:t>2019.gada līmenis visām izmaksām, izņemot elektroenerģiju. </a:t>
            </a:r>
          </a:p>
          <a:p>
            <a:r>
              <a:rPr lang="lv-LV" sz="2400" dirty="0">
                <a:effectLst/>
                <a:latin typeface="Times New Roman" panose="02020603050405020304" pitchFamily="18" charset="0"/>
                <a:ea typeface="Calibri" panose="020F0502020204030204" pitchFamily="34" charset="0"/>
                <a:cs typeface="Times New Roman" panose="02020603050405020304" pitchFamily="18" charset="0"/>
              </a:rPr>
              <a:t>2022. gadā Regulators apstiprināja ārkārtas metodiku tarifu </a:t>
            </a:r>
            <a:r>
              <a:rPr lang="lv-LV" sz="2400" dirty="0">
                <a:latin typeface="Times New Roman" panose="02020603050405020304" pitchFamily="18" charset="0"/>
                <a:ea typeface="Calibri" panose="020F0502020204030204" pitchFamily="34" charset="0"/>
                <a:cs typeface="Times New Roman" panose="02020603050405020304" pitchFamily="18" charset="0"/>
              </a:rPr>
              <a:t>pielāgošanai elektroenerģijas cenu lēcienam (</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izmaiņas tikai par elektroenerģijas cenu svārstībām)</a:t>
            </a:r>
            <a:r>
              <a:rPr lang="lv-LV" sz="2400" dirty="0">
                <a:latin typeface="Times New Roman" panose="02020603050405020304" pitchFamily="18" charset="0"/>
                <a:ea typeface="Calibri" panose="020F0502020204030204" pitchFamily="34" charset="0"/>
                <a:cs typeface="Times New Roman" panose="02020603050405020304" pitchFamily="18" charset="0"/>
              </a:rPr>
              <a:t>.</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lv-LV" sz="2400" dirty="0">
                <a:effectLst/>
                <a:latin typeface="Times New Roman" panose="02020603050405020304" pitchFamily="18" charset="0"/>
                <a:ea typeface="Calibri" panose="020F0502020204030204" pitchFamily="34" charset="0"/>
                <a:cs typeface="Times New Roman" panose="02020603050405020304" pitchFamily="18" charset="0"/>
              </a:rPr>
              <a:t>Atbilstīgi tai koriģētie tarifi  </a:t>
            </a:r>
          </a:p>
          <a:p>
            <a:pPr lvl="1"/>
            <a:r>
              <a:rPr lang="lv-LV" sz="2000" dirty="0">
                <a:effectLst/>
                <a:latin typeface="Times New Roman" panose="02020603050405020304" pitchFamily="18" charset="0"/>
                <a:ea typeface="Calibri" panose="020F0502020204030204" pitchFamily="34" charset="0"/>
                <a:cs typeface="Times New Roman" panose="02020603050405020304" pitchFamily="18" charset="0"/>
              </a:rPr>
              <a:t>no 01.11.22. (+46% no iepriekšējā tarifa). </a:t>
            </a:r>
          </a:p>
          <a:p>
            <a:pPr lvl="1"/>
            <a:r>
              <a:rPr lang="lv-LV" sz="2000" dirty="0">
                <a:effectLst/>
                <a:latin typeface="Times New Roman" panose="02020603050405020304" pitchFamily="18" charset="0"/>
                <a:ea typeface="Calibri" panose="020F0502020204030204" pitchFamily="34" charset="0"/>
                <a:cs typeface="Times New Roman" panose="02020603050405020304" pitchFamily="18" charset="0"/>
              </a:rPr>
              <a:t>no 01.03.23. (-25% no iepriekšējā tarifa) </a:t>
            </a:r>
          </a:p>
          <a:p>
            <a:pPr lvl="1"/>
            <a:r>
              <a:rPr lang="lv-LV" sz="2000" dirty="0">
                <a:effectLst/>
                <a:latin typeface="Times New Roman" panose="02020603050405020304" pitchFamily="18" charset="0"/>
                <a:ea typeface="Calibri" panose="020F0502020204030204" pitchFamily="34" charset="0"/>
                <a:cs typeface="Times New Roman" panose="02020603050405020304" pitchFamily="18" charset="0"/>
              </a:rPr>
              <a:t>no 01.05.23. (+6% no iepriekšējā tarifa).</a:t>
            </a:r>
          </a:p>
          <a:p>
            <a:r>
              <a:rPr lang="lv-LV" sz="2400" dirty="0">
                <a:latin typeface="Times New Roman" panose="02020603050405020304" pitchFamily="18" charset="0"/>
                <a:ea typeface="Calibri" panose="020F0502020204030204" pitchFamily="34" charset="0"/>
                <a:cs typeface="Times New Roman" panose="02020603050405020304" pitchFamily="18" charset="0"/>
              </a:rPr>
              <a:t>2023.gada maijā saņemts regulatora pieprasījums uzsākt SIA «Ādažu ūdens» pakalpojumu tarifu pārskatīšanas procesu, lai novērstu turpmāku zaudējumu rašanos. </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Attēls 3">
            <a:extLst>
              <a:ext uri="{FF2B5EF4-FFF2-40B4-BE49-F238E27FC236}">
                <a16:creationId xmlns:a16="http://schemas.microsoft.com/office/drawing/2014/main" id="{AE19E926-021D-409C-97CF-24B1C10F23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85547" y="0"/>
            <a:ext cx="1462011" cy="1169773"/>
          </a:xfrm>
          <a:prstGeom prst="rect">
            <a:avLst/>
          </a:prstGeom>
          <a:noFill/>
        </p:spPr>
      </p:pic>
      <p:sp>
        <p:nvSpPr>
          <p:cNvPr id="2" name="Slaida numura vietturis 1">
            <a:extLst>
              <a:ext uri="{FF2B5EF4-FFF2-40B4-BE49-F238E27FC236}">
                <a16:creationId xmlns:a16="http://schemas.microsoft.com/office/drawing/2014/main" id="{FB2C37C6-F8D7-419B-B5D6-559F723356B0}"/>
              </a:ext>
            </a:extLst>
          </p:cNvPr>
          <p:cNvSpPr>
            <a:spLocks noGrp="1"/>
          </p:cNvSpPr>
          <p:nvPr>
            <p:ph type="sldNum" sz="quarter" idx="12"/>
          </p:nvPr>
        </p:nvSpPr>
        <p:spPr/>
        <p:txBody>
          <a:bodyPr/>
          <a:lstStyle/>
          <a:p>
            <a:fld id="{0FE2F218-3F57-4125-A77D-BF3F7CEBC6C0}" type="slidenum">
              <a:rPr lang="lv-LV" smtClean="0"/>
              <a:t>4</a:t>
            </a:fld>
            <a:endParaRPr lang="lv-LV"/>
          </a:p>
        </p:txBody>
      </p:sp>
    </p:spTree>
    <p:extLst>
      <p:ext uri="{BB962C8B-B14F-4D97-AF65-F5344CB8AC3E}">
        <p14:creationId xmlns:p14="http://schemas.microsoft.com/office/powerpoint/2010/main" val="127200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1009026" y="584886"/>
            <a:ext cx="9162554" cy="585386"/>
          </a:xfrm>
        </p:spPr>
        <p:txBody>
          <a:bodyPr>
            <a:noAutofit/>
          </a:bodyPr>
          <a:lstStyle/>
          <a:p>
            <a:r>
              <a:rPr lang="lv-LV" sz="2400" dirty="0">
                <a:latin typeface="Times New Roman" panose="02020603050405020304" pitchFamily="18" charset="0"/>
                <a:cs typeface="Times New Roman" panose="02020603050405020304" pitchFamily="18" charset="0"/>
              </a:rPr>
              <a:t>SIA «Ādažu ūdens» realizēto pakalpojumu apjoma izmaiņas (tūkst. m</a:t>
            </a:r>
            <a:r>
              <a:rPr lang="lv-LV" sz="2400" baseline="30000" dirty="0">
                <a:latin typeface="Times New Roman" panose="02020603050405020304" pitchFamily="18" charset="0"/>
                <a:cs typeface="Times New Roman" panose="02020603050405020304" pitchFamily="18" charset="0"/>
              </a:rPr>
              <a:t>3</a:t>
            </a:r>
            <a:r>
              <a:rPr lang="lv-LV" sz="2400" dirty="0">
                <a:latin typeface="Times New Roman" panose="02020603050405020304" pitchFamily="18" charset="0"/>
                <a:cs typeface="Times New Roman" panose="02020603050405020304" pitchFamily="18" charset="0"/>
              </a:rPr>
              <a:t>):</a:t>
            </a:r>
            <a:br>
              <a:rPr lang="lv-LV" sz="2400" dirty="0">
                <a:effectLst/>
                <a:latin typeface="Calibri" panose="020F0502020204030204" pitchFamily="34" charset="0"/>
                <a:ea typeface="Calibri" panose="020F0502020204030204" pitchFamily="34" charset="0"/>
                <a:cs typeface="Times New Roman" panose="02020603050405020304" pitchFamily="18" charset="0"/>
              </a:rPr>
            </a:br>
            <a:endParaRPr lang="lv-LV" sz="2400" dirty="0">
              <a:latin typeface="Times New Roman" panose="02020603050405020304" pitchFamily="18" charset="0"/>
              <a:cs typeface="Times New Roman" panose="02020603050405020304" pitchFamily="18" charset="0"/>
            </a:endParaRPr>
          </a:p>
        </p:txBody>
      </p:sp>
      <p:pic>
        <p:nvPicPr>
          <p:cNvPr id="7" name="Attēls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3" name="Slaida numura vietturis 2">
            <a:extLst>
              <a:ext uri="{FF2B5EF4-FFF2-40B4-BE49-F238E27FC236}">
                <a16:creationId xmlns:a16="http://schemas.microsoft.com/office/drawing/2014/main" id="{36C35C5D-D4EB-4898-9308-F4350AF5AA5F}"/>
              </a:ext>
            </a:extLst>
          </p:cNvPr>
          <p:cNvSpPr>
            <a:spLocks noGrp="1"/>
          </p:cNvSpPr>
          <p:nvPr>
            <p:ph type="sldNum" sz="quarter" idx="12"/>
          </p:nvPr>
        </p:nvSpPr>
        <p:spPr/>
        <p:txBody>
          <a:bodyPr/>
          <a:lstStyle/>
          <a:p>
            <a:fld id="{8A93D366-D60E-478F-A18F-5E2B330971A9}" type="slidenum">
              <a:rPr lang="lv-LV" smtClean="0"/>
              <a:t>5</a:t>
            </a:fld>
            <a:endParaRPr lang="lv-LV" dirty="0"/>
          </a:p>
        </p:txBody>
      </p:sp>
      <p:graphicFrame>
        <p:nvGraphicFramePr>
          <p:cNvPr id="10" name="Diagramma 9">
            <a:extLst>
              <a:ext uri="{FF2B5EF4-FFF2-40B4-BE49-F238E27FC236}">
                <a16:creationId xmlns:a16="http://schemas.microsoft.com/office/drawing/2014/main" id="{8D978CA1-671D-48C5-A750-9785F155409C}"/>
              </a:ext>
            </a:extLst>
          </p:cNvPr>
          <p:cNvGraphicFramePr>
            <a:graphicFrameLocks/>
          </p:cNvGraphicFramePr>
          <p:nvPr>
            <p:extLst>
              <p:ext uri="{D42A27DB-BD31-4B8C-83A1-F6EECF244321}">
                <p14:modId xmlns:p14="http://schemas.microsoft.com/office/powerpoint/2010/main" val="2886265219"/>
              </p:ext>
            </p:extLst>
          </p:nvPr>
        </p:nvGraphicFramePr>
        <p:xfrm>
          <a:off x="1009026" y="998220"/>
          <a:ext cx="5684520" cy="31470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Diagramma 10">
            <a:extLst>
              <a:ext uri="{FF2B5EF4-FFF2-40B4-BE49-F238E27FC236}">
                <a16:creationId xmlns:a16="http://schemas.microsoft.com/office/drawing/2014/main" id="{A4F74780-9A82-4C06-8901-60B5BF2B070A}"/>
              </a:ext>
            </a:extLst>
          </p:cNvPr>
          <p:cNvGraphicFramePr>
            <a:graphicFrameLocks/>
          </p:cNvGraphicFramePr>
          <p:nvPr>
            <p:extLst>
              <p:ext uri="{D42A27DB-BD31-4B8C-83A1-F6EECF244321}">
                <p14:modId xmlns:p14="http://schemas.microsoft.com/office/powerpoint/2010/main" val="2293798208"/>
              </p:ext>
            </p:extLst>
          </p:nvPr>
        </p:nvGraphicFramePr>
        <p:xfrm>
          <a:off x="5399439" y="3905250"/>
          <a:ext cx="5715000" cy="27051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Tabula 3">
            <a:extLst>
              <a:ext uri="{FF2B5EF4-FFF2-40B4-BE49-F238E27FC236}">
                <a16:creationId xmlns:a16="http://schemas.microsoft.com/office/drawing/2014/main" id="{2409D050-1CCD-4770-8A7A-751893D42F55}"/>
              </a:ext>
            </a:extLst>
          </p:cNvPr>
          <p:cNvGraphicFramePr>
            <a:graphicFrameLocks noGrp="1"/>
          </p:cNvGraphicFramePr>
          <p:nvPr>
            <p:extLst>
              <p:ext uri="{D42A27DB-BD31-4B8C-83A1-F6EECF244321}">
                <p14:modId xmlns:p14="http://schemas.microsoft.com/office/powerpoint/2010/main" val="2793057007"/>
              </p:ext>
            </p:extLst>
          </p:nvPr>
        </p:nvGraphicFramePr>
        <p:xfrm>
          <a:off x="1077561" y="4741863"/>
          <a:ext cx="4178300" cy="876300"/>
        </p:xfrm>
        <a:graphic>
          <a:graphicData uri="http://schemas.openxmlformats.org/drawingml/2006/table">
            <a:tbl>
              <a:tblPr>
                <a:tableStyleId>{5C22544A-7EE6-4342-B048-85BDC9FD1C3A}</a:tableStyleId>
              </a:tblPr>
              <a:tblGrid>
                <a:gridCol w="1231900">
                  <a:extLst>
                    <a:ext uri="{9D8B030D-6E8A-4147-A177-3AD203B41FA5}">
                      <a16:colId xmlns:a16="http://schemas.microsoft.com/office/drawing/2014/main" val="3770574056"/>
                    </a:ext>
                  </a:extLst>
                </a:gridCol>
                <a:gridCol w="711200">
                  <a:extLst>
                    <a:ext uri="{9D8B030D-6E8A-4147-A177-3AD203B41FA5}">
                      <a16:colId xmlns:a16="http://schemas.microsoft.com/office/drawing/2014/main" val="3722440679"/>
                    </a:ext>
                  </a:extLst>
                </a:gridCol>
                <a:gridCol w="711200">
                  <a:extLst>
                    <a:ext uri="{9D8B030D-6E8A-4147-A177-3AD203B41FA5}">
                      <a16:colId xmlns:a16="http://schemas.microsoft.com/office/drawing/2014/main" val="1760469184"/>
                    </a:ext>
                  </a:extLst>
                </a:gridCol>
                <a:gridCol w="711200">
                  <a:extLst>
                    <a:ext uri="{9D8B030D-6E8A-4147-A177-3AD203B41FA5}">
                      <a16:colId xmlns:a16="http://schemas.microsoft.com/office/drawing/2014/main" val="3488080646"/>
                    </a:ext>
                  </a:extLst>
                </a:gridCol>
                <a:gridCol w="812800">
                  <a:extLst>
                    <a:ext uri="{9D8B030D-6E8A-4147-A177-3AD203B41FA5}">
                      <a16:colId xmlns:a16="http://schemas.microsoft.com/office/drawing/2014/main" val="2610096792"/>
                    </a:ext>
                  </a:extLst>
                </a:gridCol>
              </a:tblGrid>
              <a:tr h="198120">
                <a:tc>
                  <a:txBody>
                    <a:bodyPr/>
                    <a:lstStyle/>
                    <a:p>
                      <a:pPr algn="l" fontAlgn="b"/>
                      <a:r>
                        <a:rPr lang="lv-LV" sz="1400" u="none" strike="noStrike">
                          <a:effectLst/>
                          <a:latin typeface="Times New Roman" panose="02020603050405020304" pitchFamily="18" charset="0"/>
                          <a:cs typeface="Times New Roman" panose="02020603050405020304" pitchFamily="18" charset="0"/>
                        </a:rPr>
                        <a:t>Pieslēgumu skaits</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2020</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2021</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2022</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23.10.23.</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497519115"/>
                  </a:ext>
                </a:extLst>
              </a:tr>
              <a:tr h="198120">
                <a:tc>
                  <a:txBody>
                    <a:bodyPr/>
                    <a:lstStyle/>
                    <a:p>
                      <a:pPr algn="l" fontAlgn="b"/>
                      <a:r>
                        <a:rPr lang="lv-LV" sz="1400" u="none" strike="noStrike">
                          <a:effectLst/>
                          <a:latin typeface="Times New Roman" panose="02020603050405020304" pitchFamily="18" charset="0"/>
                          <a:cs typeface="Times New Roman" panose="02020603050405020304" pitchFamily="18" charset="0"/>
                        </a:rPr>
                        <a:t>Ūdens</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986</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1072</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1100</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1136</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431708974"/>
                  </a:ext>
                </a:extLst>
              </a:tr>
              <a:tr h="198120">
                <a:tc>
                  <a:txBody>
                    <a:bodyPr/>
                    <a:lstStyle/>
                    <a:p>
                      <a:pPr algn="l" fontAlgn="b"/>
                      <a:r>
                        <a:rPr lang="lv-LV" sz="1400" u="none" strike="noStrike">
                          <a:effectLst/>
                          <a:latin typeface="Times New Roman" panose="02020603050405020304" pitchFamily="18" charset="0"/>
                          <a:cs typeface="Times New Roman" panose="02020603050405020304" pitchFamily="18" charset="0"/>
                        </a:rPr>
                        <a:t>Kanalizācija</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916</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970</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978</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1006</a:t>
                      </a:r>
                      <a:endParaRPr lang="lv-LV"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396253196"/>
                  </a:ext>
                </a:extLst>
              </a:tr>
            </a:tbl>
          </a:graphicData>
        </a:graphic>
      </p:graphicFrame>
    </p:spTree>
    <p:extLst>
      <p:ext uri="{BB962C8B-B14F-4D97-AF65-F5344CB8AC3E}">
        <p14:creationId xmlns:p14="http://schemas.microsoft.com/office/powerpoint/2010/main" val="2016208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913775" y="833718"/>
            <a:ext cx="10364451" cy="636494"/>
          </a:xfrm>
        </p:spPr>
        <p:txBody>
          <a:bodyPr>
            <a:normAutofit/>
          </a:bodyPr>
          <a:lstStyle/>
          <a:p>
            <a:r>
              <a:rPr lang="lv-LV" sz="2800" dirty="0">
                <a:latin typeface="Times New Roman" panose="02020603050405020304" pitchFamily="18" charset="0"/>
                <a:cs typeface="Times New Roman" panose="02020603050405020304" pitchFamily="18" charset="0"/>
              </a:rPr>
              <a:t>SIA «Ādažu ūdens» apgrozījuma/ peļņas dinamika (tūkst. EUR):</a:t>
            </a:r>
          </a:p>
        </p:txBody>
      </p:sp>
      <p:pic>
        <p:nvPicPr>
          <p:cNvPr id="7" name="Attēls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3" name="Slaida numura vietturis 2">
            <a:extLst>
              <a:ext uri="{FF2B5EF4-FFF2-40B4-BE49-F238E27FC236}">
                <a16:creationId xmlns:a16="http://schemas.microsoft.com/office/drawing/2014/main" id="{7DBACFD9-D241-42AC-AE37-F0AEF78D52DB}"/>
              </a:ext>
            </a:extLst>
          </p:cNvPr>
          <p:cNvSpPr>
            <a:spLocks noGrp="1"/>
          </p:cNvSpPr>
          <p:nvPr>
            <p:ph type="sldNum" sz="quarter" idx="12"/>
          </p:nvPr>
        </p:nvSpPr>
        <p:spPr/>
        <p:txBody>
          <a:bodyPr/>
          <a:lstStyle/>
          <a:p>
            <a:fld id="{8A93D366-D60E-478F-A18F-5E2B330971A9}" type="slidenum">
              <a:rPr lang="lv-LV" smtClean="0"/>
              <a:t>6</a:t>
            </a:fld>
            <a:endParaRPr lang="lv-LV" dirty="0"/>
          </a:p>
        </p:txBody>
      </p:sp>
      <p:graphicFrame>
        <p:nvGraphicFramePr>
          <p:cNvPr id="8" name="Diagramma 7">
            <a:extLst>
              <a:ext uri="{FF2B5EF4-FFF2-40B4-BE49-F238E27FC236}">
                <a16:creationId xmlns:a16="http://schemas.microsoft.com/office/drawing/2014/main" id="{5FF3F6F1-796B-4CA0-A5A8-FA180897276F}"/>
              </a:ext>
            </a:extLst>
          </p:cNvPr>
          <p:cNvGraphicFramePr>
            <a:graphicFrameLocks/>
          </p:cNvGraphicFramePr>
          <p:nvPr>
            <p:extLst>
              <p:ext uri="{D42A27DB-BD31-4B8C-83A1-F6EECF244321}">
                <p14:modId xmlns:p14="http://schemas.microsoft.com/office/powerpoint/2010/main" val="75484045"/>
              </p:ext>
            </p:extLst>
          </p:nvPr>
        </p:nvGraphicFramePr>
        <p:xfrm>
          <a:off x="809624" y="2124074"/>
          <a:ext cx="10468601" cy="40862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5219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a:extLst>
              <a:ext uri="{FF2B5EF4-FFF2-40B4-BE49-F238E27FC236}">
                <a16:creationId xmlns:a16="http://schemas.microsoft.com/office/drawing/2014/main" id="{7851442C-E9A6-4F01-A134-5FCE7087CE4A}"/>
              </a:ext>
            </a:extLst>
          </p:cNvPr>
          <p:cNvGraphicFramePr>
            <a:graphicFrameLocks noGrp="1"/>
          </p:cNvGraphicFramePr>
          <p:nvPr>
            <p:ph sz="quarter" idx="13"/>
            <p:extLst>
              <p:ext uri="{D42A27DB-BD31-4B8C-83A1-F6EECF244321}">
                <p14:modId xmlns:p14="http://schemas.microsoft.com/office/powerpoint/2010/main" val="1777003427"/>
              </p:ext>
            </p:extLst>
          </p:nvPr>
        </p:nvGraphicFramePr>
        <p:xfrm>
          <a:off x="541177" y="2863158"/>
          <a:ext cx="4374994" cy="2317305"/>
        </p:xfrm>
        <a:graphic>
          <a:graphicData uri="http://schemas.openxmlformats.org/drawingml/2006/table">
            <a:tbl>
              <a:tblPr firstRow="1" firstCol="1" bandRow="1">
                <a:tableStyleId>{5C22544A-7EE6-4342-B048-85BDC9FD1C3A}</a:tableStyleId>
              </a:tblPr>
              <a:tblGrid>
                <a:gridCol w="1524139">
                  <a:extLst>
                    <a:ext uri="{9D8B030D-6E8A-4147-A177-3AD203B41FA5}">
                      <a16:colId xmlns:a16="http://schemas.microsoft.com/office/drawing/2014/main" val="791576033"/>
                    </a:ext>
                  </a:extLst>
                </a:gridCol>
                <a:gridCol w="1352729">
                  <a:extLst>
                    <a:ext uri="{9D8B030D-6E8A-4147-A177-3AD203B41FA5}">
                      <a16:colId xmlns:a16="http://schemas.microsoft.com/office/drawing/2014/main" val="954014573"/>
                    </a:ext>
                  </a:extLst>
                </a:gridCol>
                <a:gridCol w="1498126">
                  <a:extLst>
                    <a:ext uri="{9D8B030D-6E8A-4147-A177-3AD203B41FA5}">
                      <a16:colId xmlns:a16="http://schemas.microsoft.com/office/drawing/2014/main" val="1816551973"/>
                    </a:ext>
                  </a:extLst>
                </a:gridCol>
              </a:tblGrid>
              <a:tr h="1113591">
                <a:tc>
                  <a:txBody>
                    <a:bodyPr/>
                    <a:lstStyle/>
                    <a:p>
                      <a:pPr algn="ctr">
                        <a:lnSpc>
                          <a:spcPct val="115000"/>
                        </a:lnSpc>
                        <a:spcAft>
                          <a:spcPts val="1000"/>
                        </a:spcAft>
                      </a:pPr>
                      <a:r>
                        <a:rPr lang="lv-LV" sz="1600" dirty="0">
                          <a:effectLst/>
                          <a:latin typeface="Times New Roman" panose="02020603050405020304" pitchFamily="18" charset="0"/>
                          <a:cs typeface="Times New Roman" panose="02020603050405020304" pitchFamily="18" charset="0"/>
                        </a:rPr>
                        <a:t>Sabiedrības  līdzfinansējums </a:t>
                      </a:r>
                      <a:r>
                        <a:rPr lang="lv-LV" sz="1400" dirty="0">
                          <a:effectLst/>
                          <a:latin typeface="Times New Roman" panose="02020603050405020304" pitchFamily="18" charset="0"/>
                          <a:cs typeface="Times New Roman" panose="02020603050405020304" pitchFamily="18" charset="0"/>
                        </a:rPr>
                        <a:t>EUR</a:t>
                      </a:r>
                      <a:endParaRPr lang="lv-LV"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lv-LV" sz="1600" dirty="0">
                          <a:effectLst/>
                          <a:latin typeface="Times New Roman" panose="02020603050405020304" pitchFamily="18" charset="0"/>
                          <a:cs typeface="Times New Roman" panose="02020603050405020304" pitchFamily="18" charset="0"/>
                        </a:rPr>
                        <a:t>Aizņēmums Valsts kasē</a:t>
                      </a:r>
                      <a:r>
                        <a:rPr lang="lv-LV" sz="1600" dirty="0">
                          <a:effectLst/>
                          <a:latin typeface="Times New Roman" panose="02020603050405020304" pitchFamily="18" charset="0"/>
                          <a:ea typeface="+mn-ea"/>
                          <a:cs typeface="Times New Roman" panose="02020603050405020304" pitchFamily="18" charset="0"/>
                        </a:rPr>
                        <a:t> </a:t>
                      </a:r>
                      <a:r>
                        <a:rPr lang="lv-LV" sz="1400" dirty="0">
                          <a:effectLst/>
                          <a:latin typeface="Times New Roman" panose="02020603050405020304" pitchFamily="18" charset="0"/>
                          <a:ea typeface="Calibri" panose="020F0502020204030204" pitchFamily="34" charset="0"/>
                          <a:cs typeface="Times New Roman" panose="02020603050405020304" pitchFamily="18" charset="0"/>
                        </a:rPr>
                        <a:t>EUR</a:t>
                      </a:r>
                    </a:p>
                  </a:txBody>
                  <a:tcPr marL="68580" marR="68580" marT="0" marB="0"/>
                </a:tc>
                <a:tc>
                  <a:txBody>
                    <a:bodyPr/>
                    <a:lstStyle/>
                    <a:p>
                      <a:pPr algn="ctr">
                        <a:lnSpc>
                          <a:spcPct val="115000"/>
                        </a:lnSpc>
                        <a:spcAft>
                          <a:spcPts val="1000"/>
                        </a:spcAft>
                      </a:pPr>
                      <a:r>
                        <a:rPr lang="lv-LV" sz="1600" dirty="0">
                          <a:effectLst/>
                          <a:latin typeface="Times New Roman" panose="02020603050405020304" pitchFamily="18" charset="0"/>
                          <a:cs typeface="Times New Roman" panose="02020603050405020304" pitchFamily="18" charset="0"/>
                        </a:rPr>
                        <a:t>ES Kohēzijas fonda finansējums </a:t>
                      </a:r>
                      <a:r>
                        <a:rPr lang="lv-LV" sz="1400" dirty="0">
                          <a:effectLst/>
                          <a:latin typeface="Times New Roman" panose="02020603050405020304" pitchFamily="18" charset="0"/>
                          <a:cs typeface="Times New Roman" panose="02020603050405020304" pitchFamily="18" charset="0"/>
                        </a:rPr>
                        <a:t>EUR</a:t>
                      </a:r>
                      <a:endParaRPr lang="lv-LV"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8007688"/>
                  </a:ext>
                </a:extLst>
              </a:tr>
              <a:tr h="1203714">
                <a:tc>
                  <a:txBody>
                    <a:bodyPr/>
                    <a:lstStyle/>
                    <a:p>
                      <a:pPr algn="ctr">
                        <a:lnSpc>
                          <a:spcPct val="115000"/>
                        </a:lnSpc>
                        <a:spcAft>
                          <a:spcPts val="1000"/>
                        </a:spcAft>
                      </a:pPr>
                      <a:r>
                        <a:rPr lang="lv-LV" sz="1400" dirty="0">
                          <a:solidFill>
                            <a:schemeClr val="tx1"/>
                          </a:solidFill>
                          <a:effectLst/>
                        </a:rPr>
                        <a:t> </a:t>
                      </a:r>
                      <a:endParaRPr lang="lv-LV" sz="1100" dirty="0">
                        <a:solidFill>
                          <a:schemeClr val="tx1"/>
                        </a:solidFill>
                        <a:effectLst/>
                      </a:endParaRPr>
                    </a:p>
                    <a:p>
                      <a:pPr algn="ctr">
                        <a:lnSpc>
                          <a:spcPct val="115000"/>
                        </a:lnSpc>
                        <a:spcAft>
                          <a:spcPts val="1000"/>
                        </a:spcAft>
                      </a:pPr>
                      <a:r>
                        <a:rPr lang="lv-LV" sz="2000" dirty="0">
                          <a:solidFill>
                            <a:schemeClr val="tx1"/>
                          </a:solidFill>
                          <a:effectLst/>
                          <a:latin typeface="Times New Roman" panose="02020603050405020304" pitchFamily="18" charset="0"/>
                          <a:cs typeface="Times New Roman" panose="02020603050405020304" pitchFamily="18" charset="0"/>
                        </a:rPr>
                        <a:t>751 000</a:t>
                      </a:r>
                    </a:p>
                    <a:p>
                      <a:pPr algn="ctr">
                        <a:lnSpc>
                          <a:spcPct val="115000"/>
                        </a:lnSpc>
                        <a:spcAft>
                          <a:spcPts val="1000"/>
                        </a:spcAft>
                      </a:pPr>
                      <a:r>
                        <a:rPr lang="lv-LV" sz="1400" dirty="0">
                          <a:solidFill>
                            <a:schemeClr val="tx1"/>
                          </a:solidFill>
                          <a:effectLst/>
                        </a:rPr>
                        <a:t> </a:t>
                      </a:r>
                      <a:endParaRPr lang="lv-LV" sz="11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tc>
                <a:tc>
                  <a:txBody>
                    <a:bodyPr/>
                    <a:lstStyle/>
                    <a:p>
                      <a:pPr algn="ctr">
                        <a:lnSpc>
                          <a:spcPct val="115000"/>
                        </a:lnSpc>
                        <a:spcAft>
                          <a:spcPts val="1000"/>
                        </a:spcAft>
                      </a:pPr>
                      <a:r>
                        <a:rPr lang="lv-LV" sz="1400" dirty="0">
                          <a:solidFill>
                            <a:schemeClr val="tx1"/>
                          </a:solidFill>
                          <a:effectLst/>
                        </a:rPr>
                        <a:t> </a:t>
                      </a:r>
                      <a:endParaRPr lang="lv-LV" sz="2000" dirty="0">
                        <a:solidFill>
                          <a:schemeClr val="tx1"/>
                        </a:solidFill>
                        <a:effectLst/>
                      </a:endParaRPr>
                    </a:p>
                    <a:p>
                      <a:pPr algn="ctr">
                        <a:lnSpc>
                          <a:spcPct val="115000"/>
                        </a:lnSpc>
                        <a:spcAft>
                          <a:spcPts val="1000"/>
                        </a:spcAft>
                      </a:pPr>
                      <a:r>
                        <a:rPr lang="lv-LV" sz="2000" b="1" dirty="0">
                          <a:solidFill>
                            <a:schemeClr val="tx1"/>
                          </a:solidFill>
                          <a:effectLst/>
                          <a:latin typeface="Times New Roman" panose="02020603050405020304" pitchFamily="18" charset="0"/>
                          <a:cs typeface="Times New Roman" panose="02020603050405020304" pitchFamily="18" charset="0"/>
                        </a:rPr>
                        <a:t>2 300 000</a:t>
                      </a:r>
                      <a:endParaRPr lang="lv-LV"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lv-LV" sz="1400" dirty="0">
                          <a:solidFill>
                            <a:schemeClr val="tx1"/>
                          </a:solidFill>
                          <a:effectLst/>
                        </a:rPr>
                        <a:t> </a:t>
                      </a:r>
                      <a:endParaRPr lang="lv-LV" sz="1100" dirty="0">
                        <a:solidFill>
                          <a:schemeClr val="tx1"/>
                        </a:solidFill>
                        <a:effectLst/>
                      </a:endParaRPr>
                    </a:p>
                    <a:p>
                      <a:pPr algn="ctr">
                        <a:lnSpc>
                          <a:spcPct val="115000"/>
                        </a:lnSpc>
                        <a:spcAft>
                          <a:spcPts val="1000"/>
                        </a:spcAft>
                      </a:pPr>
                      <a:r>
                        <a:rPr lang="lv-LV" sz="2000" b="1" dirty="0">
                          <a:solidFill>
                            <a:schemeClr val="tx1"/>
                          </a:solidFill>
                          <a:effectLst/>
                          <a:latin typeface="Times New Roman" panose="02020603050405020304" pitchFamily="18" charset="0"/>
                          <a:cs typeface="Times New Roman" panose="02020603050405020304" pitchFamily="18" charset="0"/>
                        </a:rPr>
                        <a:t>70 000</a:t>
                      </a:r>
                      <a:endParaRPr lang="lv-LV"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1710161"/>
                  </a:ext>
                </a:extLst>
              </a:tr>
            </a:tbl>
          </a:graphicData>
        </a:graphic>
      </p:graphicFrame>
      <p:sp>
        <p:nvSpPr>
          <p:cNvPr id="5" name="Rectangle 1">
            <a:extLst>
              <a:ext uri="{FF2B5EF4-FFF2-40B4-BE49-F238E27FC236}">
                <a16:creationId xmlns:a16="http://schemas.microsoft.com/office/drawing/2014/main" id="{C1450F97-9FBE-4E81-8FDB-191620441767}"/>
              </a:ext>
            </a:extLst>
          </p:cNvPr>
          <p:cNvSpPr>
            <a:spLocks noGrp="1" noChangeArrowheads="1"/>
          </p:cNvSpPr>
          <p:nvPr>
            <p:ph type="title"/>
          </p:nvPr>
        </p:nvSpPr>
        <p:spPr bwMode="auto">
          <a:xfrm>
            <a:off x="913775" y="-29942"/>
            <a:ext cx="10067990"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Īstenotie PROJEKTI 2022. GADĀ</a:t>
            </a:r>
            <a:endParaRPr kumimoji="0" lang="lv-LV" altLang="lv-LV"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Ādažu NAI jaudas palielināšana par 850 m³/diennaktī, 2022.g. 3,02 milj. EUR, </a:t>
            </a:r>
            <a:b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aizņēmums 2,3 milj., pašu līdzekļi 702 tūkst EUR.</a:t>
            </a:r>
            <a:endParaRPr kumimoji="0" lang="lv-LV" altLang="lv-LV"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Kanalizācijas spiedvada rekonstrukcija un ūdensvads Attekas iela  - Ādažu NAI, </a:t>
            </a:r>
            <a:b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 tīkli x 720 metri, 2022.g. 252 tūkst. EUR, pašu līdzekļi.</a:t>
            </a:r>
            <a:endParaRPr kumimoji="0" lang="lv-LV" altLang="lv-LV"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Divu </a:t>
            </a:r>
            <a:r>
              <a:rPr kumimoji="0" lang="lv-LV" altLang="lv-LV"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Solāro</a:t>
            </a: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elektrostaciju izbūve Ādažu NAI un  ŪAS ar jaudu 140 </a:t>
            </a:r>
            <a:r>
              <a:rPr kumimoji="0" lang="lv-LV" altLang="lv-LV"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kW</a:t>
            </a: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2022.g., </a:t>
            </a:r>
            <a:b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lv-LV" altLang="lv-LV"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176 tūkst. EUR ar ES Kohēzijas fonda līdzfinansējumu 70 tūkst EUR</a:t>
            </a:r>
            <a:endParaRPr kumimoji="0" lang="lv-LV" altLang="lv-LV"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pic>
        <p:nvPicPr>
          <p:cNvPr id="3" name="Attēls 2">
            <a:extLst>
              <a:ext uri="{FF2B5EF4-FFF2-40B4-BE49-F238E27FC236}">
                <a16:creationId xmlns:a16="http://schemas.microsoft.com/office/drawing/2014/main" id="{FD6E362E-C096-489A-A75D-FFEB9858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09882" y="2863157"/>
            <a:ext cx="2806915" cy="3738665"/>
          </a:xfrm>
          <a:prstGeom prst="rect">
            <a:avLst/>
          </a:prstGeom>
        </p:spPr>
      </p:pic>
      <p:pic>
        <p:nvPicPr>
          <p:cNvPr id="9" name="Attēls 8">
            <a:extLst>
              <a:ext uri="{FF2B5EF4-FFF2-40B4-BE49-F238E27FC236}">
                <a16:creationId xmlns:a16="http://schemas.microsoft.com/office/drawing/2014/main" id="{2F005174-0E96-45F9-A52B-7396A4799A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11938" y="2846763"/>
            <a:ext cx="3382683" cy="2537012"/>
          </a:xfrm>
          <a:prstGeom prst="rect">
            <a:avLst/>
          </a:prstGeom>
        </p:spPr>
      </p:pic>
      <p:pic>
        <p:nvPicPr>
          <p:cNvPr id="6" name="Attēls 5">
            <a:extLst>
              <a:ext uri="{FF2B5EF4-FFF2-40B4-BE49-F238E27FC236}">
                <a16:creationId xmlns:a16="http://schemas.microsoft.com/office/drawing/2014/main" id="{DD3B7BD6-B952-451F-B75F-F7105437E7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2" name="Slaida numura vietturis 1">
            <a:extLst>
              <a:ext uri="{FF2B5EF4-FFF2-40B4-BE49-F238E27FC236}">
                <a16:creationId xmlns:a16="http://schemas.microsoft.com/office/drawing/2014/main" id="{7767AF76-F1CB-48FE-B030-FEED4C30EC51}"/>
              </a:ext>
            </a:extLst>
          </p:cNvPr>
          <p:cNvSpPr>
            <a:spLocks noGrp="1"/>
          </p:cNvSpPr>
          <p:nvPr>
            <p:ph type="sldNum" sz="quarter" idx="12"/>
          </p:nvPr>
        </p:nvSpPr>
        <p:spPr/>
        <p:txBody>
          <a:bodyPr/>
          <a:lstStyle/>
          <a:p>
            <a:fld id="{8A93D366-D60E-478F-A18F-5E2B330971A9}" type="slidenum">
              <a:rPr lang="lv-LV" smtClean="0"/>
              <a:t>7</a:t>
            </a:fld>
            <a:endParaRPr lang="lv-LV" dirty="0"/>
          </a:p>
        </p:txBody>
      </p:sp>
    </p:spTree>
    <p:extLst>
      <p:ext uri="{BB962C8B-B14F-4D97-AF65-F5344CB8AC3E}">
        <p14:creationId xmlns:p14="http://schemas.microsoft.com/office/powerpoint/2010/main" val="3174165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0390E7B9-CED3-41EE-9946-BBBC6D68B6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4" name="Slaida numura vietturis 3">
            <a:extLst>
              <a:ext uri="{FF2B5EF4-FFF2-40B4-BE49-F238E27FC236}">
                <a16:creationId xmlns:a16="http://schemas.microsoft.com/office/drawing/2014/main" id="{3B8B7643-830A-4D18-BB58-F8B9E202654F}"/>
              </a:ext>
            </a:extLst>
          </p:cNvPr>
          <p:cNvSpPr>
            <a:spLocks noGrp="1"/>
          </p:cNvSpPr>
          <p:nvPr>
            <p:ph type="sldNum" sz="quarter" idx="12"/>
          </p:nvPr>
        </p:nvSpPr>
        <p:spPr/>
        <p:txBody>
          <a:bodyPr/>
          <a:lstStyle/>
          <a:p>
            <a:fld id="{0FE2F218-3F57-4125-A77D-BF3F7CEBC6C0}" type="slidenum">
              <a:rPr lang="lv-LV" smtClean="0"/>
              <a:t>8</a:t>
            </a:fld>
            <a:endParaRPr lang="lv-LV"/>
          </a:p>
        </p:txBody>
      </p:sp>
      <p:graphicFrame>
        <p:nvGraphicFramePr>
          <p:cNvPr id="5" name="Diagramma 4">
            <a:extLst>
              <a:ext uri="{FF2B5EF4-FFF2-40B4-BE49-F238E27FC236}">
                <a16:creationId xmlns:a16="http://schemas.microsoft.com/office/drawing/2014/main" id="{85989EBA-AFB4-4225-8ED2-331EFDEF5D89}"/>
              </a:ext>
            </a:extLst>
          </p:cNvPr>
          <p:cNvGraphicFramePr>
            <a:graphicFrameLocks/>
          </p:cNvGraphicFramePr>
          <p:nvPr>
            <p:extLst>
              <p:ext uri="{D42A27DB-BD31-4B8C-83A1-F6EECF244321}">
                <p14:modId xmlns:p14="http://schemas.microsoft.com/office/powerpoint/2010/main" val="2005675433"/>
              </p:ext>
            </p:extLst>
          </p:nvPr>
        </p:nvGraphicFramePr>
        <p:xfrm>
          <a:off x="346555" y="584886"/>
          <a:ext cx="11178695" cy="61365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08229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96047-3B27-4D03-B6D0-62A36BD38496}"/>
              </a:ext>
            </a:extLst>
          </p:cNvPr>
          <p:cNvSpPr txBox="1"/>
          <p:nvPr/>
        </p:nvSpPr>
        <p:spPr>
          <a:xfrm>
            <a:off x="995081" y="382202"/>
            <a:ext cx="8776447" cy="405367"/>
          </a:xfrm>
          <a:prstGeom prst="rect">
            <a:avLst/>
          </a:prstGeom>
          <a:noFill/>
        </p:spPr>
        <p:txBody>
          <a:bodyPr wrap="square">
            <a:spAutoFit/>
          </a:bodyPr>
          <a:lstStyle/>
          <a:p>
            <a:pPr indent="457200" algn="just">
              <a:lnSpc>
                <a:spcPct val="107000"/>
              </a:lnSpc>
              <a:spcAft>
                <a:spcPts val="800"/>
              </a:spcAft>
            </a:pPr>
            <a:r>
              <a:rPr lang="lv-LV" sz="2000" b="1" dirty="0">
                <a:effectLst/>
                <a:latin typeface="Times New Roman" panose="02020603050405020304" pitchFamily="18" charset="0"/>
                <a:ea typeface="Calibri" panose="020F0502020204030204" pitchFamily="34" charset="0"/>
                <a:cs typeface="Times New Roman" panose="02020603050405020304" pitchFamily="18" charset="0"/>
              </a:rPr>
              <a:t>Šajās diagrammās attēlota lielāko izdevumu pozīciju dinamika 2020.-2023.</a:t>
            </a:r>
            <a:endParaRPr lang="lv-LV"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E1816DC-B497-482D-8C2C-8C0654993137}"/>
              </a:ext>
            </a:extLst>
          </p:cNvPr>
          <p:cNvSpPr txBox="1"/>
          <p:nvPr/>
        </p:nvSpPr>
        <p:spPr>
          <a:xfrm>
            <a:off x="161365" y="3671046"/>
            <a:ext cx="12030635" cy="3652603"/>
          </a:xfrm>
          <a:prstGeom prst="rect">
            <a:avLst/>
          </a:prstGeom>
          <a:noFill/>
        </p:spPr>
        <p:txBody>
          <a:bodyPr wrap="square">
            <a:spAutoFit/>
          </a:bodyPr>
          <a:lstStyle/>
          <a:p>
            <a:pPr marL="457200" indent="457200" algn="just">
              <a:lnSpc>
                <a:spcPct val="107000"/>
              </a:lnSpc>
              <a:spcAft>
                <a:spcPts val="800"/>
              </a:spcAft>
            </a:pP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Pamatlīdzekļu nolietojuma palielinājums skaidrojams ar SIA “Ādažu ūdens” 2022.-2023. g. </a:t>
            </a:r>
            <a:r>
              <a:rPr lang="lv-LV" sz="1600" dirty="0">
                <a:latin typeface="Times New Roman" panose="02020603050405020304" pitchFamily="18" charset="0"/>
                <a:ea typeface="Calibri" panose="020F0502020204030204" pitchFamily="34" charset="0"/>
                <a:cs typeface="Times New Roman" panose="02020603050405020304" pitchFamily="18" charset="0"/>
              </a:rPr>
              <a:t>veikto</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pasākumu tehnoloģiskās darbības uzlabošanai un modernizācijai (NAI jaudas palielināšana, </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solāro</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elektrostaciju izbūve, ūdensvada un kanalizācijas </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spiedvadu</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rekonstrukcija no Attekas ielas līdz NAI) nodošanu ekspluatācijā, ir būtiski palielinājusies pamatlīdzekļu vērtība – par 3,45 </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mlj</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EUR. </a:t>
            </a:r>
            <a:endParaRPr lang="lv-LV" sz="16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I</a:t>
            </a:r>
            <a:r>
              <a:rPr lang="lv-LV" sz="1600" dirty="0">
                <a:effectLst/>
                <a:latin typeface="Times New Roman" panose="02020603050405020304" pitchFamily="18" charset="0"/>
                <a:ea typeface="Calibri" panose="020F0502020204030204" pitchFamily="34" charset="0"/>
              </a:rPr>
              <a:t>zvērtēta katra pamatlīdzekļa nolietojuma attiecināšana uz katru no tarifu aprēķināšanas pozīcijām (ūdens ražošana, ūdens piegāde, notekūdeņu savākšana, notekūdeņu attīrīšana), kā arī vēlreiz pārskatīti pamatlīdzekļu nolietojuma termiņi saskaņā ar Regulatora 2022.gada 29.augusta lēmuma Nr.1/12 “Kapitāla izmaksu uzskaites un aprēķināšanas metodika” 5.pielikumā noteiktos ūdenssaimniecības pakalpojumu sniegšanai nepieciešamo aktīvu </a:t>
            </a:r>
            <a:r>
              <a:rPr lang="lv-LV" sz="1600" u="sng" dirty="0">
                <a:effectLst/>
                <a:latin typeface="Times New Roman" panose="02020603050405020304" pitchFamily="18" charset="0"/>
                <a:ea typeface="Calibri" panose="020F0502020204030204" pitchFamily="34" charset="0"/>
              </a:rPr>
              <a:t>minimālos lietderīgās lietošanas laikus</a:t>
            </a:r>
            <a:r>
              <a:rPr lang="lv-LV" sz="1600" dirty="0">
                <a:effectLst/>
                <a:latin typeface="Times New Roman" panose="02020603050405020304" pitchFamily="18" charset="0"/>
                <a:ea typeface="Calibri" panose="020F0502020204030204" pitchFamily="34" charset="0"/>
              </a:rPr>
              <a:t>, kas stājas spēkā no 01.01.2024. (pārsvarā pagarināti pamatlīdzekļu lietošanas termiņi, kas samazina tarifā iekļaujamās izmaksas);</a:t>
            </a:r>
          </a:p>
          <a:p>
            <a:pPr marL="457200" indent="457200" algn="just">
              <a:lnSpc>
                <a:spcPct val="107000"/>
              </a:lnSpc>
              <a:spcAft>
                <a:spcPts val="800"/>
              </a:spcAft>
            </a:pPr>
            <a:r>
              <a:rPr lang="lv-LV" sz="1600" dirty="0">
                <a:latin typeface="Times New Roman" panose="02020603050405020304" pitchFamily="18" charset="0"/>
                <a:ea typeface="Calibri" panose="020F0502020204030204" pitchFamily="34" charset="0"/>
                <a:cs typeface="Times New Roman" panose="02020603050405020304" pitchFamily="18" charset="0"/>
              </a:rPr>
              <a:t>P</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ie pamatlīdzekļu nolietojuma </a:t>
            </a:r>
            <a:r>
              <a:rPr lang="lv-LV" sz="1600" b="1" dirty="0">
                <a:effectLst/>
                <a:latin typeface="Times New Roman" panose="02020603050405020304" pitchFamily="18" charset="0"/>
                <a:ea typeface="Calibri" panose="020F0502020204030204" pitchFamily="34" charset="0"/>
                <a:cs typeface="Times New Roman" panose="02020603050405020304" pitchFamily="18" charset="0"/>
              </a:rPr>
              <a:t>IR</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ietvertas saņemtās maksas par jaudas palielināšanu, kas samazina pamatlīdzekļu nolietojuma apjomu tarifa aprēķinā kanalizācijai (pamatlīdzeklis Nr. 472 “NAI ietaišu Ādaži, Ādažu nov. jaudas palielināšana (</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proj</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3. kārta)”).</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Attēls 6">
            <a:extLst>
              <a:ext uri="{FF2B5EF4-FFF2-40B4-BE49-F238E27FC236}">
                <a16:creationId xmlns:a16="http://schemas.microsoft.com/office/drawing/2014/main" id="{39AA0DBE-E8A4-4E7C-BD59-4B664760490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
        <p:nvSpPr>
          <p:cNvPr id="3" name="Slaida numura vietturis 2">
            <a:extLst>
              <a:ext uri="{FF2B5EF4-FFF2-40B4-BE49-F238E27FC236}">
                <a16:creationId xmlns:a16="http://schemas.microsoft.com/office/drawing/2014/main" id="{D469B5DC-3600-4FAD-A292-B6BBACCF4F7C}"/>
              </a:ext>
            </a:extLst>
          </p:cNvPr>
          <p:cNvSpPr>
            <a:spLocks noGrp="1"/>
          </p:cNvSpPr>
          <p:nvPr>
            <p:ph type="sldNum" sz="quarter" idx="12"/>
          </p:nvPr>
        </p:nvSpPr>
        <p:spPr/>
        <p:txBody>
          <a:bodyPr/>
          <a:lstStyle/>
          <a:p>
            <a:fld id="{0FE2F218-3F57-4125-A77D-BF3F7CEBC6C0}" type="slidenum">
              <a:rPr lang="lv-LV" smtClean="0"/>
              <a:t>9</a:t>
            </a:fld>
            <a:endParaRPr lang="lv-LV"/>
          </a:p>
        </p:txBody>
      </p:sp>
      <p:graphicFrame>
        <p:nvGraphicFramePr>
          <p:cNvPr id="8" name="Diagramma 7">
            <a:extLst>
              <a:ext uri="{FF2B5EF4-FFF2-40B4-BE49-F238E27FC236}">
                <a16:creationId xmlns:a16="http://schemas.microsoft.com/office/drawing/2014/main" id="{FC7397BF-40E6-43C1-8CF4-31A39EB2596F}"/>
              </a:ext>
            </a:extLst>
          </p:cNvPr>
          <p:cNvGraphicFramePr>
            <a:graphicFrameLocks/>
          </p:cNvGraphicFramePr>
          <p:nvPr>
            <p:extLst>
              <p:ext uri="{D42A27DB-BD31-4B8C-83A1-F6EECF244321}">
                <p14:modId xmlns:p14="http://schemas.microsoft.com/office/powerpoint/2010/main" val="783034781"/>
              </p:ext>
            </p:extLst>
          </p:nvPr>
        </p:nvGraphicFramePr>
        <p:xfrm>
          <a:off x="1344706" y="927846"/>
          <a:ext cx="8892987"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2422219"/>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2901</TotalTime>
  <Words>1220</Words>
  <Application>Microsoft Office PowerPoint</Application>
  <PresentationFormat>Widescreen</PresentationFormat>
  <Paragraphs>147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dizains</vt:lpstr>
      <vt:lpstr>SIA “Ādažu ūdens”   tarifu izmaiņu projekts  </vt:lpstr>
      <vt:lpstr>PowerPoint Presentation</vt:lpstr>
      <vt:lpstr>Kopš 2019. gada ir būtiski pieaugušas preču un pakalpojumu cenas.   Valstī vidēji ūdenssaimniecības pakalpojumu cenas palielinājušās par 24%   </vt:lpstr>
      <vt:lpstr>PowerPoint Presentation</vt:lpstr>
      <vt:lpstr>SIA «Ādažu ūdens» realizēto pakalpojumu apjoma izmaiņas (tūkst. m3): </vt:lpstr>
      <vt:lpstr>SIA «Ādažu ūdens» apgrozījuma/ peļņas dinamika (tūkst. EUR):</vt:lpstr>
      <vt:lpstr>Īstenotie PROJEKTI 2022. GADĀ Ādažu NAI jaudas palielināšana par 850 m³/diennaktī, 2022.g. 3,02 milj. EUR,  aizņēmums 2,3 milj., pašu līdzekļi 702 tūkst EUR. Kanalizācijas spiedvada rekonstrukcija un ūdensvads Attekas iela  - Ādažu NAI,  3 tīkli x 720 metri, 2022.g. 252 tūkst. EUR, pašu līdzekļi. Divu Solāro elektrostaciju izbūve Ādažu NAI un  ŪAS ar jaudu 140 kW, 2022.g.,  176 tūkst. EUR ar ES Kohēzijas fonda līdzfinansējumu 70 tūkst EUR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SIA “Ādažu ūdens” informācija sakarā ar sagatavoto precizēto ūdenssaimniecības pakalpojumu tarifu projektu  Sabiedrisko pakalpojumu regulēšanas komisijai  par tarifu izmaiņām no 01.01.2024.</dc:title>
  <dc:creator>USER</dc:creator>
  <cp:lastModifiedBy>Jevgēnija Sviridenkova</cp:lastModifiedBy>
  <cp:revision>51</cp:revision>
  <cp:lastPrinted>2023-10-19T11:17:08Z</cp:lastPrinted>
  <dcterms:created xsi:type="dcterms:W3CDTF">2023-10-16T07:03:57Z</dcterms:created>
  <dcterms:modified xsi:type="dcterms:W3CDTF">2023-11-03T10:16:59Z</dcterms:modified>
</cp:coreProperties>
</file>