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77" r:id="rId4"/>
    <p:sldId id="268" r:id="rId5"/>
    <p:sldId id="259" r:id="rId6"/>
    <p:sldId id="260" r:id="rId7"/>
    <p:sldId id="261" r:id="rId8"/>
    <p:sldId id="262" r:id="rId9"/>
    <p:sldId id="267" r:id="rId10"/>
    <p:sldId id="266" r:id="rId11"/>
    <p:sldId id="271" r:id="rId12"/>
    <p:sldId id="275" r:id="rId13"/>
    <p:sldId id="273" r:id="rId14"/>
    <p:sldId id="278" r:id="rId15"/>
    <p:sldId id="279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42" autoAdjust="0"/>
  </p:normalViewPr>
  <p:slideViewPr>
    <p:cSldViewPr snapToGrid="0">
      <p:cViewPr varScale="1">
        <p:scale>
          <a:sx n="122" d="100"/>
          <a:sy n="122" d="100"/>
        </p:scale>
        <p:origin x="96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97B04-0A63-486E-92BE-088002B3ADF9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13AF4-FA7E-490C-B662-FB70D1A96B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157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13AF4-FA7E-490C-B662-FB70D1A96BD5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3433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13AF4-FA7E-490C-B662-FB70D1A96BD5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4815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313AF4-FA7E-490C-B662-FB70D1A96BD5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5919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084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184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45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7611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914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248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051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6957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192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048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815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2599-CA02-4EA1-86E6-958972A2858C}" type="datetimeFigureOut">
              <a:rPr lang="lv-LV" smtClean="0"/>
              <a:t>26.09.2023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9C624-68F9-476E-97CB-C4B3DF1F9D4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256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83572"/>
            <a:ext cx="9144000" cy="2387600"/>
          </a:xfrm>
        </p:spPr>
        <p:txBody>
          <a:bodyPr/>
          <a:lstStyle/>
          <a:p>
            <a:r>
              <a:rPr lang="lv-LV" dirty="0"/>
              <a:t>Pilsētnieku karte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63247"/>
            <a:ext cx="9144000" cy="1655762"/>
          </a:xfrm>
        </p:spPr>
        <p:txBody>
          <a:bodyPr/>
          <a:lstStyle/>
          <a:p>
            <a:r>
              <a:rPr lang="lv-LV" dirty="0"/>
              <a:t>(</a:t>
            </a:r>
            <a:r>
              <a:rPr lang="lv-LV" dirty="0" err="1"/>
              <a:t>Mastercard</a:t>
            </a:r>
            <a:r>
              <a:rPr lang="lv-LV" dirty="0"/>
              <a:t> </a:t>
            </a:r>
            <a:r>
              <a:rPr lang="lv-LV" dirty="0" err="1"/>
              <a:t>CityKey</a:t>
            </a:r>
            <a:r>
              <a:rPr lang="lv-LV" dirty="0"/>
              <a:t>)</a:t>
            </a:r>
          </a:p>
          <a:p>
            <a:endParaRPr lang="lv-LV" dirty="0"/>
          </a:p>
          <a:p>
            <a:r>
              <a:rPr lang="lv-LV" dirty="0"/>
              <a:t>Edgars Liepiņš, 14.09.2023.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05" y="270074"/>
            <a:ext cx="5682095" cy="29350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DF67A6C-1871-E026-916F-74814336A7E6}"/>
              </a:ext>
            </a:extLst>
          </p:cNvPr>
          <p:cNvSpPr txBox="1"/>
          <p:nvPr/>
        </p:nvSpPr>
        <p:spPr>
          <a:xfrm>
            <a:off x="4681870" y="3297238"/>
            <a:ext cx="2828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Informatīvs ziņojums</a:t>
            </a:r>
          </a:p>
        </p:txBody>
      </p:sp>
    </p:spTree>
    <p:extLst>
      <p:ext uri="{BB962C8B-B14F-4D97-AF65-F5344CB8AC3E}">
        <p14:creationId xmlns:p14="http://schemas.microsoft.com/office/powerpoint/2010/main" val="2818748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b="1" dirty="0" err="1"/>
              <a:t>CityKey</a:t>
            </a:r>
            <a:r>
              <a:rPr lang="lv-LV" b="1" dirty="0"/>
              <a:t> kartes parametri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24" y="1825624"/>
            <a:ext cx="11804904" cy="50323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lv-LV" dirty="0" err="1"/>
              <a:t>Multifunkcionāla</a:t>
            </a:r>
            <a:r>
              <a:rPr lang="lv-LV" dirty="0"/>
              <a:t> maksājumu </a:t>
            </a:r>
            <a:r>
              <a:rPr lang="lv-LV" dirty="0" err="1"/>
              <a:t>Mastercard</a:t>
            </a:r>
            <a:r>
              <a:rPr lang="lv-LV" dirty="0"/>
              <a:t> </a:t>
            </a:r>
            <a:r>
              <a:rPr lang="lv-LV" dirty="0" err="1"/>
              <a:t>Debit</a:t>
            </a:r>
            <a:r>
              <a:rPr lang="lv-LV" dirty="0"/>
              <a:t> </a:t>
            </a:r>
            <a:r>
              <a:rPr lang="lv-LV" dirty="0" err="1"/>
              <a:t>CityKey</a:t>
            </a:r>
            <a:r>
              <a:rPr lang="lv-LV" dirty="0"/>
              <a:t>™ karte ir maksājumu rīks, kas apvieno maksājumu funkciju, abonementa biļeti un identifikācijas līdzekli, kā arī dod iespēju saņemt pašvaldības privilēģijas.</a:t>
            </a:r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r>
              <a:rPr lang="lv-LV" dirty="0"/>
              <a:t>Kartes funkcijas:</a:t>
            </a:r>
          </a:p>
          <a:p>
            <a:pPr lvl="1" algn="just">
              <a:spcBef>
                <a:spcPts val="1800"/>
              </a:spcBef>
            </a:pPr>
            <a:r>
              <a:rPr lang="lv-LV" dirty="0" err="1"/>
              <a:t>Mastercard</a:t>
            </a:r>
            <a:r>
              <a:rPr lang="lv-LV" dirty="0"/>
              <a:t> </a:t>
            </a:r>
            <a:r>
              <a:rPr lang="lv-LV" dirty="0" err="1"/>
              <a:t>Debit</a:t>
            </a:r>
            <a:r>
              <a:rPr lang="lv-LV" dirty="0"/>
              <a:t> maksājumu karte</a:t>
            </a:r>
          </a:p>
          <a:p>
            <a:pPr lvl="1" algn="just">
              <a:spcBef>
                <a:spcPts val="1800"/>
              </a:spcBef>
            </a:pPr>
            <a:r>
              <a:rPr lang="lv-LV" dirty="0"/>
              <a:t>Derīguma termiņš 3 gadi</a:t>
            </a:r>
          </a:p>
          <a:p>
            <a:pPr lvl="1" algn="just">
              <a:spcBef>
                <a:spcPts val="1800"/>
              </a:spcBef>
            </a:pPr>
            <a:r>
              <a:rPr lang="lv-LV" dirty="0" err="1"/>
              <a:t>MiFare</a:t>
            </a:r>
            <a:r>
              <a:rPr lang="lv-LV" dirty="0"/>
              <a:t> 1K čips (abonementa biļete, pieejas kontrole un citas iespējas)</a:t>
            </a:r>
          </a:p>
          <a:p>
            <a:pPr lvl="1" algn="just">
              <a:spcBef>
                <a:spcPts val="1800"/>
              </a:spcBef>
            </a:pPr>
            <a:r>
              <a:rPr lang="sv-SE" dirty="0"/>
              <a:t>Karšu lietotāja bilde un personas dati, kas var kalpot kā identifikācijas līdzeklis</a:t>
            </a:r>
            <a:endParaRPr lang="lv-LV" dirty="0"/>
          </a:p>
          <a:p>
            <a:pPr lvl="1" algn="just">
              <a:spcBef>
                <a:spcPts val="1800"/>
              </a:spcBef>
            </a:pPr>
            <a:r>
              <a:rPr lang="lv-LV" dirty="0"/>
              <a:t>Svītrkods bibliotēkas lasītāju abonementu uzskaitei</a:t>
            </a:r>
          </a:p>
          <a:p>
            <a:pPr lvl="1" algn="just">
              <a:spcBef>
                <a:spcPts val="1800"/>
              </a:spcBef>
            </a:pPr>
            <a:r>
              <a:rPr lang="lv-LV" dirty="0"/>
              <a:t>Attālinātā identifikācija ar pašvaldības palīdzību</a:t>
            </a:r>
          </a:p>
          <a:p>
            <a:pPr marL="457200" lvl="1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34360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b="1" dirty="0"/>
              <a:t>Bankas pakalpojumi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" y="1615313"/>
            <a:ext cx="11750040" cy="514699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lv-LV" sz="3200" dirty="0"/>
              <a:t>Atvieglojuma summas aprēķināšana tiešsaistes režīmā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Atvieglojumu pārskaitīšana no atvieglojuma devēja konta uz atvieglojuma saņēmēja kontu</a:t>
            </a:r>
          </a:p>
          <a:p>
            <a:pPr algn="just">
              <a:spcBef>
                <a:spcPts val="1200"/>
              </a:spcBef>
            </a:pPr>
            <a:r>
              <a:rPr lang="lv-LV" sz="3200" dirty="0" err="1"/>
              <a:t>CityKey</a:t>
            </a:r>
            <a:r>
              <a:rPr lang="lv-LV" sz="3200" dirty="0"/>
              <a:t> kartes izdošana un apkalpošana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Klientu atbalsta serviss kartes lietotājiem un pašvaldībām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Online bankas sistēma un mobilā aplikācija karšu darījumu attēlošanai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Integrācija ar atvieglojumu vienotās informācijas sistēmu (AVIS)</a:t>
            </a:r>
          </a:p>
        </p:txBody>
      </p:sp>
    </p:spTree>
    <p:extLst>
      <p:ext uri="{BB962C8B-B14F-4D97-AF65-F5344CB8AC3E}">
        <p14:creationId xmlns:p14="http://schemas.microsoft.com/office/powerpoint/2010/main" val="160198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irsraksts 8">
            <a:extLst>
              <a:ext uri="{FF2B5EF4-FFF2-40B4-BE49-F238E27FC236}">
                <a16:creationId xmlns:a16="http://schemas.microsoft.com/office/drawing/2014/main" id="{7A14925B-AE8F-B385-682E-D210D92D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23" y="-158904"/>
            <a:ext cx="10515600" cy="1325563"/>
          </a:xfrm>
        </p:spPr>
        <p:txBody>
          <a:bodyPr/>
          <a:lstStyle/>
          <a:p>
            <a:r>
              <a:rPr lang="lv-LV" dirty="0"/>
              <a:t>Pirmie klienti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4D9DE6-4D73-ED1B-E2A0-7F49E01365EA}"/>
              </a:ext>
            </a:extLst>
          </p:cNvPr>
          <p:cNvSpPr txBox="1">
            <a:spLocks/>
          </p:cNvSpPr>
          <p:nvPr/>
        </p:nvSpPr>
        <p:spPr>
          <a:xfrm>
            <a:off x="62023" y="19579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dirty="0"/>
              <a:t>Izmaksas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F25849-AFD2-F2BA-3084-714933CABDBF}"/>
              </a:ext>
            </a:extLst>
          </p:cNvPr>
          <p:cNvSpPr txBox="1">
            <a:spLocks/>
          </p:cNvSpPr>
          <p:nvPr/>
        </p:nvSpPr>
        <p:spPr>
          <a:xfrm>
            <a:off x="710609" y="776175"/>
            <a:ext cx="10515600" cy="1850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lv-LV" dirty="0"/>
              <a:t>Kartes izgatavošanas maksa – 7.00 EUR/</a:t>
            </a:r>
            <a:r>
              <a:rPr lang="lv-LV" dirty="0" err="1"/>
              <a:t>gab</a:t>
            </a:r>
            <a:endParaRPr lang="lv-LV" dirty="0"/>
          </a:p>
          <a:p>
            <a:pPr algn="just"/>
            <a:r>
              <a:rPr lang="lv-LV" dirty="0"/>
              <a:t>Kartes pievienošanās kodu izsūtīšanas izmaksas – 1.65 EUR/</a:t>
            </a:r>
            <a:r>
              <a:rPr lang="lv-LV" dirty="0" err="1"/>
              <a:t>gab</a:t>
            </a:r>
            <a:endParaRPr lang="lv-LV" dirty="0"/>
          </a:p>
          <a:p>
            <a:pPr algn="just"/>
            <a:r>
              <a:rPr lang="lv-LV" dirty="0"/>
              <a:t>DEPIS sistēmas abonēšanas maksa – 1200.00 EUR/gadā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385039-53BB-2A2E-AEB3-D4661DFD9671}"/>
              </a:ext>
            </a:extLst>
          </p:cNvPr>
          <p:cNvSpPr txBox="1"/>
          <p:nvPr/>
        </p:nvSpPr>
        <p:spPr>
          <a:xfrm>
            <a:off x="710609" y="5199322"/>
            <a:ext cx="100477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2800" dirty="0"/>
              <a:t>Kartes izgatavošana, izsūtīšana – 3059*(7+1.65)=26460.35 EUR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2800" dirty="0"/>
              <a:t>DEPIS sistēmas abonēšanas maksa – 1200.00 EUR/gadā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2800" dirty="0"/>
              <a:t>Izmaksas kopā – 27660.35 EUR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1A3827C-CE85-50F3-B250-B1E29904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609" y="2987161"/>
            <a:ext cx="10515600" cy="1573620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Kartes izgatavošana – 7.00 EUR/</a:t>
            </a:r>
            <a:r>
              <a:rPr lang="lv-LV" dirty="0" err="1"/>
              <a:t>gab</a:t>
            </a:r>
            <a:endParaRPr lang="lv-LV" dirty="0"/>
          </a:p>
          <a:p>
            <a:pPr algn="just"/>
            <a:r>
              <a:rPr lang="lv-LV" dirty="0"/>
              <a:t>Kartes pievienošanās kodu izsūtīšanas izmaksas – 1.65 EUR/</a:t>
            </a:r>
            <a:r>
              <a:rPr lang="lv-LV" dirty="0" err="1"/>
              <a:t>gab</a:t>
            </a:r>
            <a:endParaRPr lang="lv-LV" dirty="0"/>
          </a:p>
          <a:p>
            <a:pPr algn="just"/>
            <a:r>
              <a:rPr lang="lv-LV" dirty="0"/>
              <a:t>DEPIS sistēmas abonēšanas maksa – 1200.00 EUR/gadā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655D53-FA19-1E04-FD24-A469FF9FB0C8}"/>
              </a:ext>
            </a:extLst>
          </p:cNvPr>
          <p:cNvSpPr txBox="1">
            <a:spLocks/>
          </p:cNvSpPr>
          <p:nvPr/>
        </p:nvSpPr>
        <p:spPr>
          <a:xfrm>
            <a:off x="62023" y="41951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dirty="0"/>
              <a:t>Izmaksas kopā</a:t>
            </a:r>
          </a:p>
        </p:txBody>
      </p:sp>
    </p:spTree>
    <p:extLst>
      <p:ext uri="{BB962C8B-B14F-4D97-AF65-F5344CB8AC3E}">
        <p14:creationId xmlns:p14="http://schemas.microsoft.com/office/powerpoint/2010/main" val="2967401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34EFE-A51B-FC98-617F-04B05D181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59" y="237534"/>
            <a:ext cx="10515600" cy="1325563"/>
          </a:xfrm>
        </p:spPr>
        <p:txBody>
          <a:bodyPr/>
          <a:lstStyle/>
          <a:p>
            <a:pPr algn="ctr"/>
            <a:r>
              <a:rPr lang="lv-LV" b="1" dirty="0"/>
              <a:t>Sākotnējās darbības kartes ieviešanai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754D1-B05A-EC11-7660-458E39C1B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283" y="1467292"/>
            <a:ext cx="11610753" cy="53907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dirty="0"/>
              <a:t>Darba grupas izveide ieviešanas procesam un pārvaldībai</a:t>
            </a:r>
          </a:p>
          <a:p>
            <a:pPr algn="just"/>
            <a:r>
              <a:rPr lang="lv-LV" dirty="0"/>
              <a:t>Jānoslēdz līgums ar </a:t>
            </a:r>
            <a:r>
              <a:rPr lang="lv-LV" dirty="0" err="1"/>
              <a:t>Mastercard</a:t>
            </a:r>
            <a:r>
              <a:rPr lang="lv-LV" dirty="0"/>
              <a:t> par dalību programmā </a:t>
            </a:r>
            <a:r>
              <a:rPr lang="lv-LV" dirty="0" err="1"/>
              <a:t>CityKey</a:t>
            </a:r>
            <a:endParaRPr lang="lv-LV" dirty="0"/>
          </a:p>
          <a:p>
            <a:pPr algn="just"/>
            <a:r>
              <a:rPr lang="lv-LV" dirty="0"/>
              <a:t>Izsūtīt vēstuli bankām, kuras būtu gatavas iesaistīties projektā</a:t>
            </a:r>
          </a:p>
          <a:p>
            <a:pPr algn="just"/>
            <a:r>
              <a:rPr lang="lv-LV" dirty="0"/>
              <a:t>Izskatīt banku piedāvājumus</a:t>
            </a:r>
          </a:p>
          <a:p>
            <a:pPr algn="just"/>
            <a:r>
              <a:rPr lang="lv-LV" dirty="0"/>
              <a:t>Pārskatīt domes lēmumus par pabalstiem un atvieglojumiem</a:t>
            </a:r>
          </a:p>
          <a:p>
            <a:pPr algn="just"/>
            <a:r>
              <a:rPr lang="lv-LV" dirty="0"/>
              <a:t>Līgums ar banku</a:t>
            </a:r>
          </a:p>
          <a:p>
            <a:pPr algn="just"/>
            <a:r>
              <a:rPr lang="lv-LV" dirty="0"/>
              <a:t>Līgums ar banku par maksājumu veikšanu</a:t>
            </a:r>
          </a:p>
          <a:p>
            <a:pPr algn="just"/>
            <a:r>
              <a:rPr lang="lv-LV" dirty="0"/>
              <a:t>Līgums par DEPIS sistēmu abonēšanu</a:t>
            </a:r>
          </a:p>
          <a:p>
            <a:pPr algn="just"/>
            <a:r>
              <a:rPr lang="lv-LV" dirty="0"/>
              <a:t>Komunikācijas plāns ar iedzīvotājiem</a:t>
            </a:r>
          </a:p>
          <a:p>
            <a:pPr algn="just"/>
            <a:r>
              <a:rPr lang="lv-LV" dirty="0"/>
              <a:t>Klientu piesaistīšana</a:t>
            </a:r>
          </a:p>
          <a:p>
            <a:pPr algn="just"/>
            <a:r>
              <a:rPr lang="lv-LV" dirty="0"/>
              <a:t>Kartes pasūtīšana, saņemšana un izsniegšana</a:t>
            </a:r>
          </a:p>
          <a:p>
            <a:pPr algn="just"/>
            <a:r>
              <a:rPr lang="lv-LV" dirty="0"/>
              <a:t>Klienta un Kartes tehniskais atbalsts (konfigurēšana, ievade, apstrāde) DEPIS sistēmā.</a:t>
            </a:r>
          </a:p>
        </p:txBody>
      </p:sp>
    </p:spTree>
    <p:extLst>
      <p:ext uri="{BB962C8B-B14F-4D97-AF65-F5344CB8AC3E}">
        <p14:creationId xmlns:p14="http://schemas.microsoft.com/office/powerpoint/2010/main" val="3804120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11F1C-74F6-F63A-0C42-2D9BE5C2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Secinājumi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78AEA-4444-D6D3-4D21-6CEEE9BFB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13" y="1616150"/>
            <a:ext cx="11685181" cy="524185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lv-LV" dirty="0"/>
              <a:t>Sākuma posmā karte vajadzīga skolēniem kā e-talons sabiedriskā transporta braukšanas izdevumu administrēšanai.</a:t>
            </a:r>
          </a:p>
          <a:p>
            <a:pPr>
              <a:spcBef>
                <a:spcPts val="1800"/>
              </a:spcBef>
            </a:pPr>
            <a:r>
              <a:rPr lang="lv-LV" dirty="0"/>
              <a:t>Iespēja nākotnē papildināt kartes funkcionalitāti ar jauniem pakalpojumiem.</a:t>
            </a:r>
          </a:p>
          <a:p>
            <a:pPr>
              <a:spcBef>
                <a:spcPts val="1800"/>
              </a:spcBef>
            </a:pPr>
            <a:r>
              <a:rPr lang="lv-LV" dirty="0"/>
              <a:t>Karte atbilst visām Atvieglojumu vienotās informācijas sistēmas likuma un Fizisko personu elektroniskās identifikācijas likuma prasībām.</a:t>
            </a:r>
          </a:p>
          <a:p>
            <a:pPr>
              <a:spcBef>
                <a:spcPts val="1800"/>
              </a:spcBef>
            </a:pPr>
            <a:r>
              <a:rPr lang="lv-LV" dirty="0"/>
              <a:t>Droša un viegli administrējama atvieglojuma nodošana iedzīvotājam.</a:t>
            </a:r>
          </a:p>
          <a:p>
            <a:pPr>
              <a:spcBef>
                <a:spcPts val="1800"/>
              </a:spcBef>
            </a:pPr>
            <a:r>
              <a:rPr lang="lv-LV" dirty="0"/>
              <a:t>Karte jāievieš!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01991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3510C-F97C-1221-494C-E236ACFF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Priekšlikums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40596-6B29-6068-D6DB-56F775739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1825625"/>
            <a:ext cx="11706446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3600" dirty="0">
                <a:effectLst/>
                <a:ea typeface="Calibri" panose="020F0502020204030204" pitchFamily="34" charset="0"/>
              </a:rPr>
              <a:t>Sagatavot domes lēmuma projektu par konceptuālu atbalstu Iedzīvotāju kartes ieviešanu</a:t>
            </a:r>
            <a:r>
              <a:rPr lang="lv-LV" sz="3600" dirty="0">
                <a:ea typeface="Calibri" panose="020F0502020204030204" pitchFamily="34" charset="0"/>
              </a:rPr>
              <a:t> un primāri veicamajām darbībām</a:t>
            </a:r>
            <a:r>
              <a:rPr lang="lv-LV" sz="3600" dirty="0">
                <a:effectLst/>
                <a:ea typeface="Calibri" panose="020F0502020204030204" pitchFamily="34" charset="0"/>
              </a:rPr>
              <a:t>.</a:t>
            </a: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77374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" y="163957"/>
            <a:ext cx="12085320" cy="768731"/>
          </a:xfrm>
        </p:spPr>
        <p:txBody>
          <a:bodyPr>
            <a:noAutofit/>
          </a:bodyPr>
          <a:lstStyle/>
          <a:p>
            <a:pPr algn="ctr"/>
            <a:r>
              <a:rPr lang="lv-LV" b="1" dirty="0"/>
              <a:t>Atvieglojumu vienotās informācijas sistēmas likums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76" y="1243584"/>
            <a:ext cx="11594592" cy="51436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sz="3000" dirty="0"/>
              <a:t>Likums attiecas uz atvieglojumiem, kuru piemērošanas brīdī nepieciešams identificēt atvieglojuma saņēmēju vai atvieglojuma saņēmējam izsniegto identifikācijas līdzekli, lai nodrošinātu precīzu atvieglojumu norādījumu izpildi un izmantotā atvieglojuma datu uzskaiti</a:t>
            </a:r>
          </a:p>
          <a:p>
            <a:pPr algn="just"/>
            <a:r>
              <a:rPr lang="lv-LV" sz="3000" dirty="0"/>
              <a:t>Informācijas sistēmas izmantošana ir obligāta:</a:t>
            </a:r>
          </a:p>
          <a:p>
            <a:pPr lvl="1" algn="just"/>
            <a:r>
              <a:rPr lang="lv-LV" dirty="0"/>
              <a:t>atvieglojuma devējam, kas no valsts vai pašvaldības budžeta piešķir vai administrē atvieglojumu</a:t>
            </a:r>
          </a:p>
          <a:p>
            <a:pPr lvl="1" algn="just"/>
            <a:r>
              <a:rPr lang="lv-LV" dirty="0"/>
              <a:t>atvieglojuma pakalpojumu sniedzējiem, izņemot valsts noteikto braukšanas maksas atvieglojuma pakalpojumu sniedzējus, kuri atbilstoši normatīvajiem aktiem nodrošina informācijas apriti valsts noteikto braukšanas maksas atvieglojumu saņēmēju informācijas sistēmā</a:t>
            </a:r>
          </a:p>
          <a:p>
            <a:pPr marL="0" indent="0" algn="just">
              <a:buNone/>
            </a:pPr>
            <a:endParaRPr lang="lv-LV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lv-LV" sz="3000" b="1" dirty="0">
                <a:solidFill>
                  <a:srgbClr val="FF0000"/>
                </a:solidFill>
              </a:rPr>
              <a:t>Svarīgi!</a:t>
            </a:r>
          </a:p>
          <a:p>
            <a:pPr marL="0" indent="0" algn="just">
              <a:buNone/>
            </a:pPr>
            <a:r>
              <a:rPr lang="lv-LV" sz="3000" b="1" dirty="0">
                <a:solidFill>
                  <a:srgbClr val="FF0000"/>
                </a:solidFill>
              </a:rPr>
              <a:t>→ </a:t>
            </a:r>
            <a:r>
              <a:rPr lang="lv-LV" sz="3000" dirty="0"/>
              <a:t>Banka / finanšu institūcija ir </a:t>
            </a:r>
            <a:r>
              <a:rPr lang="lv-LV" sz="3000" b="1" u="sng" dirty="0"/>
              <a:t>atvieglojuma pakalpojumu sniedzējs </a:t>
            </a:r>
            <a:r>
              <a:rPr lang="lv-LV" sz="3000" dirty="0"/>
              <a:t>likuma izpratnē, kas arī nodrošina identifikācijas līdzekļus izsniegšanu pēc atvieglojuma devēja pilnvarojuma.</a:t>
            </a:r>
          </a:p>
        </p:txBody>
      </p:sp>
    </p:spTree>
    <p:extLst>
      <p:ext uri="{BB962C8B-B14F-4D97-AF65-F5344CB8AC3E}">
        <p14:creationId xmlns:p14="http://schemas.microsoft.com/office/powerpoint/2010/main" val="52446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5CBAE-BC7D-6BF5-6016-871E23E3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08" y="146271"/>
            <a:ext cx="10515600" cy="1325563"/>
          </a:xfrm>
        </p:spPr>
        <p:txBody>
          <a:bodyPr/>
          <a:lstStyle/>
          <a:p>
            <a:r>
              <a:rPr lang="lv-LV" b="1" dirty="0"/>
              <a:t>Iedzīvotāja karte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320D0-BB76-CD1A-FC72-8C86A3FA2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08" y="1271016"/>
            <a:ext cx="11759184" cy="5056631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400"/>
              </a:spcBef>
            </a:pPr>
            <a:r>
              <a:rPr lang="lv-LV" sz="3300" dirty="0"/>
              <a:t>Identifikācijas līdzeklis, kas iedzīvotājiem padara ērtāku piekļuvi pašvaldības pakalpojumiem.</a:t>
            </a:r>
          </a:p>
          <a:p>
            <a:pPr>
              <a:spcBef>
                <a:spcPts val="2400"/>
              </a:spcBef>
            </a:pPr>
            <a:r>
              <a:rPr lang="lv-LV" sz="3300" dirty="0"/>
              <a:t>Sākuma posmā plānots karti izmantot kā skolēnu identifikācijas dokumentu un e-talonu – sabiedriskā transporta braukšanas izdevumu administrēšanai.</a:t>
            </a:r>
          </a:p>
          <a:p>
            <a:pPr>
              <a:spcBef>
                <a:spcPts val="2400"/>
              </a:spcBef>
            </a:pPr>
            <a:r>
              <a:rPr lang="lv-LV" sz="3300" dirty="0"/>
              <a:t>Kartes risinājumu Latvijā izmanto Jelgava. Plāno izmantot Mārupe, Ventspils un Daugavpils. Pasaulē šādu risinājumu izmanto vairāk par 60 pilsētām.</a:t>
            </a:r>
          </a:p>
          <a:p>
            <a:pPr algn="just">
              <a:spcBef>
                <a:spcPts val="2400"/>
              </a:spcBef>
              <a:spcAft>
                <a:spcPts val="1200"/>
              </a:spcAft>
            </a:pPr>
            <a:r>
              <a:rPr lang="lv-LV" sz="3300" dirty="0"/>
              <a:t>Karte kalpo gan kā identifikācijas līdzeklis, gan kā rīks pakalpojumu, atvieglojumu un pabalstu saņemšanai, gan arī kā norēķinu karte. </a:t>
            </a:r>
          </a:p>
          <a:p>
            <a:pPr algn="just">
              <a:spcBef>
                <a:spcPts val="2400"/>
              </a:spcBef>
              <a:spcAft>
                <a:spcPts val="1200"/>
              </a:spcAft>
            </a:pPr>
            <a:r>
              <a:rPr lang="lv-LV" sz="3300" dirty="0"/>
              <a:t>Pašvaldībai karte būs risinājums, kas nodrošina iedzīvotājiem piešķiramo atvieglojumu un citu labumu un priekšrocību efektīvāku pārvaldīšanu un uzskaiti.</a:t>
            </a:r>
          </a:p>
          <a:p>
            <a:pPr>
              <a:spcBef>
                <a:spcPts val="2400"/>
              </a:spcBef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0741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" y="218821"/>
            <a:ext cx="11905488" cy="1325563"/>
          </a:xfrm>
        </p:spPr>
        <p:txBody>
          <a:bodyPr>
            <a:normAutofit/>
          </a:bodyPr>
          <a:lstStyle/>
          <a:p>
            <a:pPr algn="ctr"/>
            <a:r>
              <a:rPr lang="lv-LV" b="1" dirty="0"/>
              <a:t>Atvieglojumu administrēšanas banku infrastruktūras metodes ieguvumi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" y="1771395"/>
            <a:ext cx="11804904" cy="4547744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200"/>
              </a:spcBef>
            </a:pPr>
            <a:r>
              <a:rPr lang="lv-LV" dirty="0"/>
              <a:t>Bankas karte kā apliecība (iedzīvotāja karte, skolēna apliecība)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Iedzīvotāju objektīva kontrole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Katrs atvieglojuma saņēmējs faktiski kontrolē atvieglojumu administrēšanu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Iedzīvotāji saprot attiecināmo atvieglojumu apjomu (katrs iedzīvotājs saņem atvieglojumus uz savu norēķinu kontu)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Nepilngadīgo iedzīvotāju izdevumu kontrole, aizvietojot skaidru naudu ar bezskaidru un ierobežojot iespēju maksāt tikai pie pārdevēja</a:t>
            </a:r>
          </a:p>
          <a:p>
            <a:pPr algn="just"/>
            <a:r>
              <a:rPr lang="lv-LV" dirty="0"/>
              <a:t>100 % atvieglojumu pieejamība – bankā identificēts iedzīvotājs saņem atvieglojumu tieši atvieglojamās preces/pakalpojuma pilnas summas apmaksas brīdī pie norādītā pārdevēja</a:t>
            </a:r>
          </a:p>
          <a:p>
            <a:pPr algn="just"/>
            <a:r>
              <a:rPr lang="lv-LV" dirty="0"/>
              <a:t>Sociālā budžeta ekonomija (sakarā ar personificēto pārskaitījumu pēc darījuma fakta)</a:t>
            </a:r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47548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76" y="1902586"/>
            <a:ext cx="11713464" cy="4809745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lv-LV" sz="3200" dirty="0"/>
              <a:t>banka, klients, budžets, AVIS, pārdevējs un arī FKTK kontrolē darījumu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droša darījuma apmaksa un atvieglojuma saņemšana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personas datu aizsardzība, iekļaujot sociālo statusu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banka administrē atvieglojumu sadalīšanu, balstoties uz budžeta prasībām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pārdevējs saņem pilnu darījuma summu bez kavējumiem</a:t>
            </a:r>
          </a:p>
          <a:p>
            <a:pPr algn="just">
              <a:spcBef>
                <a:spcPts val="1200"/>
              </a:spcBef>
            </a:pPr>
            <a:r>
              <a:rPr lang="lv-LV" sz="3200" dirty="0"/>
              <a:t>iespējams atvieglojums par jebkādu preci vai pakalpojumu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FE1E2D-F4ED-0FAF-EFBC-199445E3ED8C}"/>
              </a:ext>
            </a:extLst>
          </p:cNvPr>
          <p:cNvSpPr txBox="1">
            <a:spLocks/>
          </p:cNvSpPr>
          <p:nvPr/>
        </p:nvSpPr>
        <p:spPr>
          <a:xfrm>
            <a:off x="73152" y="145669"/>
            <a:ext cx="119054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/>
              <a:t>Atvieglojumu administrēšana, izmantojot bankas infrastruktūru un AVIS</a:t>
            </a:r>
          </a:p>
        </p:txBody>
      </p:sp>
    </p:spTree>
    <p:extLst>
      <p:ext uri="{BB962C8B-B14F-4D97-AF65-F5344CB8AC3E}">
        <p14:creationId xmlns:p14="http://schemas.microsoft.com/office/powerpoint/2010/main" val="1459019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888" y="1471232"/>
            <a:ext cx="11731752" cy="513988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lv-LV" dirty="0"/>
              <a:t>Pašvaldības lēmums par jaunā identifikācijas dokumenta – banku kartes prasībām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BEZMAKSAS līgums starp Pašvaldību un bankām par kartes dizainu un datu apmaiņu kartes izdošanai / anulēšanai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BEZMAKSAS līgums starp Pašvaldību un bankām par automātisko atvieglojumu aprēķinu un pārskaitīšanu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Pašvaldībai nav jāveic iepirkuma procedūra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Pārdevēji un iedzīvotāji IEPĒRK bankās finanšu pakalpojumus: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iedzīvotājs – līgums par konta atvēršanu un bankas kartes izmantošanu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pārdevējs – līgums par bankas kartes pieņemšanu apmaksai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82356F3-E887-FB7A-AD43-A2AE680C8C20}"/>
              </a:ext>
            </a:extLst>
          </p:cNvPr>
          <p:cNvSpPr txBox="1">
            <a:spLocks/>
          </p:cNvSpPr>
          <p:nvPr/>
        </p:nvSpPr>
        <p:spPr>
          <a:xfrm>
            <a:off x="73152" y="145669"/>
            <a:ext cx="119054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/>
              <a:t>Vienkārša juridiskā shēma</a:t>
            </a:r>
          </a:p>
        </p:txBody>
      </p:sp>
    </p:spTree>
    <p:extLst>
      <p:ext uri="{BB962C8B-B14F-4D97-AF65-F5344CB8AC3E}">
        <p14:creationId xmlns:p14="http://schemas.microsoft.com/office/powerpoint/2010/main" val="75072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1386712"/>
            <a:ext cx="11832336" cy="5242687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200"/>
              </a:spcBef>
            </a:pPr>
            <a:r>
              <a:rPr lang="lv-LV" dirty="0"/>
              <a:t>NODROŠINĀTA iespēja dažādam bankām izsniegt un pieņemt banku kartes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Bankas karšu izgatavošana un izplatīšana: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kartes dizains, vienošanas ar ražotāju, atbilstība Pašvaldības un sadarbības partneru prasībām (MasterCard </a:t>
            </a:r>
            <a:r>
              <a:rPr lang="lv-LV" dirty="0" err="1"/>
              <a:t>City</a:t>
            </a:r>
            <a:r>
              <a:rPr lang="lv-LV" dirty="0"/>
              <a:t> </a:t>
            </a:r>
            <a:r>
              <a:rPr lang="lv-LV" dirty="0" err="1"/>
              <a:t>Key</a:t>
            </a:r>
            <a:r>
              <a:rPr lang="lv-LV" dirty="0"/>
              <a:t>™)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norēķina konta atvēršana, apkalpošana un slēgšana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kartes izgatavošana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karšu izsniegšanas organizēšana, ņemot vērā Pašvaldību prasības (piemēram, skolās)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personas datu aizsardzība, ņemot vērā esošos valsts normatīvos aktus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Bankas karšu pieņemšana apmaksai: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kases aparātu integrācija ar bankas POS-termināli, banku karšu pieņemšanai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transakciju drošība, balstoties uz esošiem valsts normatīviem aktiem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420D013-BE7B-7829-396E-33561A29DD4D}"/>
              </a:ext>
            </a:extLst>
          </p:cNvPr>
          <p:cNvSpPr txBox="1">
            <a:spLocks/>
          </p:cNvSpPr>
          <p:nvPr/>
        </p:nvSpPr>
        <p:spPr>
          <a:xfrm>
            <a:off x="73152" y="145669"/>
            <a:ext cx="119054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/>
              <a:t>Bankas infrastruktūras izmantošana</a:t>
            </a:r>
          </a:p>
        </p:txBody>
      </p:sp>
    </p:spTree>
    <p:extLst>
      <p:ext uri="{BB962C8B-B14F-4D97-AF65-F5344CB8AC3E}">
        <p14:creationId xmlns:p14="http://schemas.microsoft.com/office/powerpoint/2010/main" val="392388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56" y="1298448"/>
            <a:ext cx="11905488" cy="5413883"/>
          </a:xfrm>
        </p:spPr>
        <p:txBody>
          <a:bodyPr>
            <a:normAutofit fontScale="92500"/>
          </a:bodyPr>
          <a:lstStyle/>
          <a:p>
            <a:pPr algn="just">
              <a:spcBef>
                <a:spcPts val="1200"/>
              </a:spcBef>
            </a:pPr>
            <a:r>
              <a:rPr lang="lv-LV" dirty="0"/>
              <a:t>Pārdevēji, kas pieņem banku kartes apmaksai: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apgrozījuma palielināšana (piemēram, bērni apmaksā ēšanu ēdnīcā, nevis, piem., «Narvesen»)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pilnas preces/pakalpojuma vērtības saņemšana (atvieglojumi tiek pārskaitīti uz klienta kontu preces/pakalpojuma apmaksas laikā)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kasieru kontrole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kases aparāts ar POS-terminālu, kas pieņem bezkontaktu kartes – ātra klientu apkalpošana</a:t>
            </a:r>
          </a:p>
          <a:p>
            <a:pPr algn="just">
              <a:spcBef>
                <a:spcPts val="1200"/>
              </a:spcBef>
            </a:pPr>
            <a:r>
              <a:rPr lang="lv-LV" dirty="0"/>
              <a:t>Bankas karšu lietotāji: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mazāks dokumentu skaits – apliecība vienlaicīgi ir arī maksāšanas karte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drošs apmaksas veids (diennakts un citi limiti pēc pārdevēju grupām, iespēja bloķēt bankas karti)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izdevumu kontrole un uzskaite</a:t>
            </a:r>
          </a:p>
          <a:p>
            <a:pPr lvl="1" algn="just">
              <a:spcBef>
                <a:spcPts val="1200"/>
              </a:spcBef>
            </a:pPr>
            <a:r>
              <a:rPr lang="lv-LV" dirty="0"/>
              <a:t>bezskaidras naudas neesamība pie nepilngadīgajiem, var maksāt tikai norādītās vietās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9FFE7B-DA60-76D7-E03B-61643EFB87FC}"/>
              </a:ext>
            </a:extLst>
          </p:cNvPr>
          <p:cNvSpPr txBox="1">
            <a:spLocks/>
          </p:cNvSpPr>
          <p:nvPr/>
        </p:nvSpPr>
        <p:spPr>
          <a:xfrm>
            <a:off x="73152" y="145669"/>
            <a:ext cx="119054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/>
              <a:t>Pārdevēju un iedzīvotāju</a:t>
            </a:r>
            <a:r>
              <a:rPr lang="en-US" b="1" dirty="0"/>
              <a:t> </a:t>
            </a:r>
            <a:r>
              <a:rPr lang="lv-LV" b="1" dirty="0" err="1"/>
              <a:t>ieintere</a:t>
            </a:r>
            <a:r>
              <a:rPr lang="en-US" b="1" dirty="0"/>
              <a:t>s</a:t>
            </a:r>
            <a:r>
              <a:rPr lang="lv-LV" b="1" dirty="0"/>
              <a:t>ē</a:t>
            </a:r>
            <a:r>
              <a:rPr lang="en-US" b="1" dirty="0" err="1"/>
              <a:t>tība</a:t>
            </a: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656951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528638"/>
            <a:ext cx="1093470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1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1003</Words>
  <Application>Microsoft Office PowerPoint</Application>
  <PresentationFormat>Widescreen</PresentationFormat>
  <Paragraphs>117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Pilsētnieku karte</vt:lpstr>
      <vt:lpstr>Atvieglojumu vienotās informācijas sistēmas likums</vt:lpstr>
      <vt:lpstr>Iedzīvotāja karte</vt:lpstr>
      <vt:lpstr>Atvieglojumu administrēšanas banku infrastruktūras metodes ieguvumi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CityKey kartes parametri</vt:lpstr>
      <vt:lpstr>Bankas pakalpojumi</vt:lpstr>
      <vt:lpstr>Pirmie klienti</vt:lpstr>
      <vt:lpstr>Sākotnējās darbības kartes ieviešanai</vt:lpstr>
      <vt:lpstr>Secinājumi</vt:lpstr>
      <vt:lpstr>Priekšlikums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Pilsētnieku karte</dc:title>
  <dc:creator>Ilze Āboliņa</dc:creator>
  <cp:lastModifiedBy>Linda Pavlovska</cp:lastModifiedBy>
  <cp:revision>19</cp:revision>
  <dcterms:created xsi:type="dcterms:W3CDTF">2022-11-14T16:13:02Z</dcterms:created>
  <dcterms:modified xsi:type="dcterms:W3CDTF">2023-09-26T13:30:52Z</dcterms:modified>
</cp:coreProperties>
</file>