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6" r:id="rId1"/>
  </p:sldMasterIdLst>
  <p:notesMasterIdLst>
    <p:notesMasterId r:id="rId16"/>
  </p:notes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58" r:id="rId10"/>
    <p:sldId id="259" r:id="rId11"/>
    <p:sldId id="260" r:id="rId12"/>
    <p:sldId id="261" r:id="rId13"/>
    <p:sldId id="262" r:id="rId14"/>
    <p:sldId id="271" r:id="rId15"/>
  </p:sldIdLst>
  <p:sldSz cx="9144000" cy="5143500" type="screen16x9"/>
  <p:notesSz cx="6858000" cy="9144000"/>
  <p:embeddedFontLst>
    <p:embeddedFont>
      <p:font typeface="Montserrat" panose="00000500000000000000" pitchFamily="50" charset="-7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994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864">
          <p15:clr>
            <a:srgbClr val="9AA0A6"/>
          </p15:clr>
        </p15:guide>
        <p15:guide id="4" pos="366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54" y="62"/>
      </p:cViewPr>
      <p:guideLst>
        <p:guide orient="horz" pos="1994"/>
        <p:guide pos="2880"/>
        <p:guide orient="horz" pos="864"/>
        <p:guide pos="36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923010c3e4_18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923010c3e4_18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905800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07687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923010c3e4_18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923010c3e4_18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923010c3e4_18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923010c3e4_18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923010c3e4_18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923010c3e4_18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923010c3e4_18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923010c3e4_18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923010c3e4_17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923010c3e4_17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dark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7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openxmlformats.org/officeDocument/2006/relationships/image" Target="../media/image2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0"/>
          <p:cNvSpPr txBox="1">
            <a:spLocks noGrp="1"/>
          </p:cNvSpPr>
          <p:nvPr>
            <p:ph type="title"/>
          </p:nvPr>
        </p:nvSpPr>
        <p:spPr>
          <a:xfrm>
            <a:off x="311700" y="44266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rgbClr val="ECD9C7"/>
                </a:solidFill>
                <a:latin typeface="Montserrat"/>
                <a:ea typeface="Montserrat"/>
                <a:cs typeface="Montserrat"/>
                <a:sym typeface="Montserrat"/>
              </a:rPr>
              <a:t>CARNIKAVAS</a:t>
            </a:r>
            <a:r>
              <a:rPr lang="lv-LV" sz="3200" dirty="0">
                <a:solidFill>
                  <a:srgbClr val="ECD9C7"/>
                </a:solidFill>
                <a:latin typeface="Montserrat"/>
                <a:ea typeface="Montserrat"/>
                <a:cs typeface="Montserrat"/>
                <a:sym typeface="Montserrat"/>
              </a:rPr>
              <a:t> (SIGUĻU)</a:t>
            </a:r>
            <a:r>
              <a:rPr lang="en" sz="3200" dirty="0">
                <a:solidFill>
                  <a:srgbClr val="ECD9C7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lv-LV" sz="3200" dirty="0">
                <a:solidFill>
                  <a:srgbClr val="ECD9C7"/>
                </a:solidFill>
                <a:latin typeface="Montserrat"/>
                <a:ea typeface="Montserrat"/>
                <a:cs typeface="Montserrat"/>
                <a:sym typeface="Montserrat"/>
              </a:rPr>
              <a:t>BAZNĪCA</a:t>
            </a:r>
            <a:endParaRPr sz="3200" dirty="0">
              <a:solidFill>
                <a:srgbClr val="ECD9C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" name="Attēls 1">
            <a:extLst>
              <a:ext uri="{FF2B5EF4-FFF2-40B4-BE49-F238E27FC236}">
                <a16:creationId xmlns:a16="http://schemas.microsoft.com/office/drawing/2014/main" id="{91C96E4A-D0E6-BE80-7106-B2A36674C6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462" y="618565"/>
            <a:ext cx="8481181" cy="377295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3"/>
          <p:cNvSpPr txBox="1">
            <a:spLocks noGrp="1"/>
          </p:cNvSpPr>
          <p:nvPr>
            <p:ph type="title"/>
          </p:nvPr>
        </p:nvSpPr>
        <p:spPr>
          <a:xfrm>
            <a:off x="2466600" y="4395650"/>
            <a:ext cx="4210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CD9C7"/>
                </a:solidFill>
                <a:latin typeface="Montserrat"/>
                <a:ea typeface="Montserrat"/>
                <a:cs typeface="Montserrat"/>
                <a:sym typeface="Montserrat"/>
              </a:rPr>
              <a:t>BRĪVDABAS BAZNĪCA</a:t>
            </a:r>
            <a:endParaRPr>
              <a:solidFill>
                <a:srgbClr val="ECD9C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9" name="Google Shape;10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5575" y="402113"/>
            <a:ext cx="6792845" cy="382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5983" y="0"/>
            <a:ext cx="685801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4"/>
          <p:cNvSpPr txBox="1">
            <a:spLocks noGrp="1"/>
          </p:cNvSpPr>
          <p:nvPr>
            <p:ph type="title"/>
          </p:nvPr>
        </p:nvSpPr>
        <p:spPr>
          <a:xfrm>
            <a:off x="165725" y="1321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rgbClr val="ECD9C7"/>
                </a:solidFill>
                <a:latin typeface="Montserrat"/>
                <a:ea typeface="Montserrat"/>
                <a:cs typeface="Montserrat"/>
                <a:sym typeface="Montserrat"/>
              </a:rPr>
              <a:t>SKATU</a:t>
            </a:r>
            <a:r>
              <a:rPr lang="en" sz="3200">
                <a:solidFill>
                  <a:srgbClr val="ECD9C7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3200">
              <a:solidFill>
                <a:srgbClr val="ECD9C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rgbClr val="ECD9C7"/>
                </a:solidFill>
                <a:latin typeface="Montserrat"/>
                <a:ea typeface="Montserrat"/>
                <a:cs typeface="Montserrat"/>
                <a:sym typeface="Montserrat"/>
              </a:rPr>
              <a:t>EKRĀNI</a:t>
            </a:r>
            <a:endParaRPr sz="3200">
              <a:solidFill>
                <a:srgbClr val="ECD9C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6" name="Google Shape;116;p24"/>
          <p:cNvSpPr txBox="1">
            <a:spLocks noGrp="1"/>
          </p:cNvSpPr>
          <p:nvPr>
            <p:ph type="title"/>
          </p:nvPr>
        </p:nvSpPr>
        <p:spPr>
          <a:xfrm>
            <a:off x="100700" y="1529025"/>
            <a:ext cx="2046000" cy="241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ECD9C7"/>
                </a:solidFill>
                <a:latin typeface="Montserrat"/>
                <a:ea typeface="Montserrat"/>
                <a:cs typeface="Montserrat"/>
                <a:sym typeface="Montserrat"/>
              </a:rPr>
              <a:t>&gt; VĒSTURE / HRONOLOĢIJA</a:t>
            </a:r>
            <a:endParaRPr sz="1700">
              <a:solidFill>
                <a:srgbClr val="ECD9C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ECD9C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ECD9C7"/>
                </a:solidFill>
                <a:latin typeface="Montserrat"/>
                <a:ea typeface="Montserrat"/>
                <a:cs typeface="Montserrat"/>
                <a:sym typeface="Montserrat"/>
              </a:rPr>
              <a:t>&gt; KOKS / STIKLS</a:t>
            </a:r>
            <a:endParaRPr sz="1700">
              <a:solidFill>
                <a:srgbClr val="ECD9C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ECD9C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ECD9C7"/>
                </a:solidFill>
                <a:latin typeface="Montserrat"/>
                <a:ea typeface="Montserrat"/>
                <a:cs typeface="Montserrat"/>
                <a:sym typeface="Montserrat"/>
              </a:rPr>
              <a:t>&gt; QR KODS</a:t>
            </a:r>
            <a:endParaRPr sz="1700">
              <a:solidFill>
                <a:srgbClr val="ECD9C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ECD9C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ECD9C7"/>
                </a:solidFill>
                <a:latin typeface="Montserrat"/>
                <a:ea typeface="Montserrat"/>
                <a:cs typeface="Montserrat"/>
                <a:sym typeface="Montserrat"/>
              </a:rPr>
              <a:t>&gt; APRAKSTS</a:t>
            </a:r>
            <a:endParaRPr sz="1700">
              <a:solidFill>
                <a:srgbClr val="ECD9C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ECD9C7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700">
              <a:solidFill>
                <a:srgbClr val="ECD9C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46700" y="2809875"/>
            <a:ext cx="2997575" cy="196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46700" y="485287"/>
            <a:ext cx="2997580" cy="2164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81350" y="2809875"/>
            <a:ext cx="1690700" cy="1967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781350" y="485275"/>
            <a:ext cx="1690699" cy="216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1150" y="485275"/>
            <a:ext cx="2331488" cy="429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6"/>
          <p:cNvSpPr txBox="1">
            <a:spLocks noGrp="1"/>
          </p:cNvSpPr>
          <p:nvPr>
            <p:ph type="title"/>
          </p:nvPr>
        </p:nvSpPr>
        <p:spPr>
          <a:xfrm>
            <a:off x="163875" y="238800"/>
            <a:ext cx="4347600" cy="58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rgbClr val="ECD9C7"/>
                </a:solidFill>
                <a:latin typeface="Montserrat"/>
                <a:ea typeface="Montserrat"/>
                <a:cs typeface="Montserrat"/>
                <a:sym typeface="Montserrat"/>
              </a:rPr>
              <a:t>NOVIETNES  </a:t>
            </a:r>
            <a:endParaRPr sz="3200">
              <a:solidFill>
                <a:srgbClr val="ECD9C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rgbClr val="ECD9C7"/>
                </a:solidFill>
                <a:latin typeface="Montserrat"/>
                <a:ea typeface="Montserrat"/>
                <a:cs typeface="Montserrat"/>
                <a:sym typeface="Montserrat"/>
              </a:rPr>
              <a:t>SHĒMA</a:t>
            </a:r>
            <a:endParaRPr sz="3200">
              <a:solidFill>
                <a:srgbClr val="ECD9C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1" name="Google Shape;131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32333" y="0"/>
            <a:ext cx="5111668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9875" y="2222750"/>
            <a:ext cx="3011725" cy="257795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6"/>
          <p:cNvSpPr txBox="1">
            <a:spLocks noGrp="1"/>
          </p:cNvSpPr>
          <p:nvPr>
            <p:ph type="title"/>
          </p:nvPr>
        </p:nvSpPr>
        <p:spPr>
          <a:xfrm>
            <a:off x="479875" y="1713950"/>
            <a:ext cx="1991700" cy="50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ECD9C7"/>
                </a:solidFill>
                <a:latin typeface="Montserrat"/>
                <a:ea typeface="Montserrat"/>
                <a:cs typeface="Montserrat"/>
                <a:sym typeface="Montserrat"/>
              </a:rPr>
              <a:t>APZĪMĒJUMI</a:t>
            </a:r>
            <a:endParaRPr sz="1700">
              <a:solidFill>
                <a:srgbClr val="ECD9C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irsraksts 4">
            <a:extLst>
              <a:ext uri="{FF2B5EF4-FFF2-40B4-BE49-F238E27FC236}">
                <a16:creationId xmlns:a16="http://schemas.microsoft.com/office/drawing/2014/main" id="{0EC8B23F-8937-6674-A4F0-0DD9DF1FB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Kas notiek tālāk?</a:t>
            </a:r>
          </a:p>
        </p:txBody>
      </p:sp>
      <p:sp>
        <p:nvSpPr>
          <p:cNvPr id="6" name="Apakšvirsraksts 5">
            <a:extLst>
              <a:ext uri="{FF2B5EF4-FFF2-40B4-BE49-F238E27FC236}">
                <a16:creationId xmlns:a16="http://schemas.microsoft.com/office/drawing/2014/main" id="{27ACD90B-FF40-17EC-D6C1-655BF89DE6D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Teksta vietturis 6">
            <a:extLst>
              <a:ext uri="{FF2B5EF4-FFF2-40B4-BE49-F238E27FC236}">
                <a16:creationId xmlns:a16="http://schemas.microsoft.com/office/drawing/2014/main" id="{B3B5A86C-FF51-2811-79A7-F2FC9DAAE362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620126" y="724200"/>
            <a:ext cx="4523874" cy="3695100"/>
          </a:xfrm>
        </p:spPr>
        <p:txBody>
          <a:bodyPr/>
          <a:lstStyle/>
          <a:p>
            <a:r>
              <a:rPr lang="lv-LV" dirty="0"/>
              <a:t>Draudze ir nolēmusi neatjaunot </a:t>
            </a:r>
            <a:r>
              <a:rPr lang="lv-LV" dirty="0" err="1"/>
              <a:t>Siguļu</a:t>
            </a:r>
            <a:r>
              <a:rPr lang="lv-LV" dirty="0"/>
              <a:t> baznīcu, bet celt jaunu Carnikavā – Stacijas ielā 21.</a:t>
            </a:r>
          </a:p>
          <a:p>
            <a:r>
              <a:rPr lang="lv-LV" dirty="0"/>
              <a:t>Draudze ir gatava par saviem līdzekļiem (ziedojumi, brīvprātīgais darbs) sakārtot </a:t>
            </a:r>
            <a:r>
              <a:rPr lang="lv-LV" dirty="0" err="1"/>
              <a:t>Siguļu</a:t>
            </a:r>
            <a:r>
              <a:rPr lang="lv-LV" dirty="0"/>
              <a:t> baznīcas piemiņas vietu.</a:t>
            </a:r>
          </a:p>
          <a:p>
            <a:r>
              <a:rPr lang="lv-LV"/>
              <a:t>Mēs turpinām </a:t>
            </a:r>
            <a:r>
              <a:rPr lang="lv-LV" dirty="0"/>
              <a:t>diskusiju ar Valsts kultūras mantojuma pārvaldes nostājai par </a:t>
            </a:r>
            <a:r>
              <a:rPr lang="lv-LV" dirty="0" err="1"/>
              <a:t>Siguļu</a:t>
            </a:r>
            <a:r>
              <a:rPr lang="lv-LV" dirty="0"/>
              <a:t> baznīcas vietas statusu un prasībām.</a:t>
            </a:r>
          </a:p>
          <a:p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48366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87956CA-AC0D-819B-2B66-5D39D6F31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82" y="115572"/>
            <a:ext cx="8520600" cy="572700"/>
          </a:xfrm>
        </p:spPr>
        <p:txBody>
          <a:bodyPr/>
          <a:lstStyle/>
          <a:p>
            <a:r>
              <a:rPr lang="lv-LV" dirty="0"/>
              <a:t>VĒSTURE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33FA7609-F43A-193F-F56D-21F2B8B79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688272"/>
            <a:ext cx="3999900" cy="3880603"/>
          </a:xfrm>
        </p:spPr>
        <p:txBody>
          <a:bodyPr/>
          <a:lstStyle/>
          <a:p>
            <a:r>
              <a:rPr lang="lv-LV" dirty="0"/>
              <a:t>Pirmās apmetnes 2. gadu tūkstotī pirms Kristus (</a:t>
            </a:r>
            <a:r>
              <a:rPr lang="lv-LV" dirty="0" err="1"/>
              <a:t>somugru</a:t>
            </a:r>
            <a:r>
              <a:rPr lang="lv-LV" dirty="0"/>
              <a:t>)</a:t>
            </a:r>
          </a:p>
          <a:p>
            <a:r>
              <a:rPr lang="lv-LV" dirty="0"/>
              <a:t>Lībiešu apmetnes 11.-12. gadsimts</a:t>
            </a:r>
          </a:p>
          <a:p>
            <a:r>
              <a:rPr lang="lv-LV" dirty="0"/>
              <a:t>Vietvārds no lībiešu valodas</a:t>
            </a:r>
          </a:p>
          <a:p>
            <a:pPr marL="139700" indent="0">
              <a:buNone/>
            </a:pPr>
            <a:r>
              <a:rPr lang="lv-LV" dirty="0"/>
              <a:t>	Carnikava – </a:t>
            </a:r>
            <a:r>
              <a:rPr lang="lv-LV" dirty="0" err="1"/>
              <a:t>Sarnikau</a:t>
            </a:r>
            <a:r>
              <a:rPr lang="lv-LV" dirty="0"/>
              <a:t> – Ošu leja</a:t>
            </a:r>
          </a:p>
          <a:p>
            <a:r>
              <a:rPr lang="lv-LV" dirty="0"/>
              <a:t>1624. gads Mare </a:t>
            </a:r>
            <a:r>
              <a:rPr lang="lv-LV" dirty="0" err="1"/>
              <a:t>kill</a:t>
            </a:r>
            <a:r>
              <a:rPr lang="lv-LV" dirty="0"/>
              <a:t> (jūras ciems) </a:t>
            </a:r>
          </a:p>
          <a:p>
            <a:pPr marL="139700" indent="0">
              <a:buNone/>
            </a:pPr>
            <a:r>
              <a:rPr lang="lv-LV" dirty="0"/>
              <a:t>	5 apdzīvotas sētas</a:t>
            </a:r>
          </a:p>
          <a:p>
            <a:r>
              <a:rPr lang="lv-LV" dirty="0"/>
              <a:t>1643. gads pirmā koka baznīca</a:t>
            </a:r>
          </a:p>
          <a:p>
            <a:r>
              <a:rPr lang="lv-LV" dirty="0"/>
              <a:t>Carnikava pieder Krimuldas draudzei un ceļ kapelu </a:t>
            </a:r>
            <a:r>
              <a:rPr lang="lv-LV" dirty="0" err="1"/>
              <a:t>Sv.Bartolomeja</a:t>
            </a:r>
            <a:r>
              <a:rPr lang="lv-LV" dirty="0"/>
              <a:t> vārdā</a:t>
            </a:r>
          </a:p>
          <a:p>
            <a:r>
              <a:rPr lang="lv-LV" dirty="0"/>
              <a:t>Brāļu draudžu kustība 18.gs 30. gadi</a:t>
            </a:r>
          </a:p>
          <a:p>
            <a:r>
              <a:rPr lang="lv-LV" dirty="0"/>
              <a:t>Tautas lasītprasme kļuva raksturīga Vidzemes zemniekam</a:t>
            </a:r>
          </a:p>
          <a:p>
            <a:r>
              <a:rPr lang="lv-LV" dirty="0"/>
              <a:t>1728. gads Baznīca </a:t>
            </a:r>
            <a:r>
              <a:rPr lang="lv-LV" dirty="0" err="1"/>
              <a:t>Siguļu</a:t>
            </a:r>
            <a:r>
              <a:rPr lang="lv-LV" dirty="0"/>
              <a:t> kalnā </a:t>
            </a:r>
          </a:p>
          <a:p>
            <a:r>
              <a:rPr lang="lv-LV" dirty="0"/>
              <a:t>1851. gads baznīcas pārbūve</a:t>
            </a:r>
          </a:p>
          <a:p>
            <a:pPr lvl="1">
              <a:spcBef>
                <a:spcPts val="0"/>
              </a:spcBef>
            </a:pPr>
            <a:r>
              <a:rPr lang="lv-LV" dirty="0"/>
              <a:t>jaunu dakstiņu jumtu, solus 180 sēdvietām, altārgleznu un ērģeles, jauna torņa būvi ar 8-stūru piramīdas smaili.</a:t>
            </a:r>
          </a:p>
          <a:p>
            <a:endParaRPr lang="lv-LV" b="1" dirty="0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D52F47AA-7651-E61A-1167-51976E2A59A4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832399" y="188260"/>
            <a:ext cx="4237641" cy="4380616"/>
          </a:xfrm>
        </p:spPr>
        <p:txBody>
          <a:bodyPr/>
          <a:lstStyle/>
          <a:p>
            <a:r>
              <a:rPr lang="lv-LV" dirty="0"/>
              <a:t>Pirmais pasaules karš</a:t>
            </a:r>
          </a:p>
          <a:p>
            <a:pPr lvl="1">
              <a:spcBef>
                <a:spcPts val="0"/>
              </a:spcBef>
            </a:pPr>
            <a:r>
              <a:rPr lang="lv-LV" dirty="0"/>
              <a:t>Telpās uzturas vācu karaspēks. Izbūvē krāsnis, piemēro telpas dzīvošanai. Solus, ērģeles un koka daļas nokurina malkā.</a:t>
            </a:r>
          </a:p>
          <a:p>
            <a:r>
              <a:rPr lang="lv-LV" dirty="0"/>
              <a:t>Latvijas Republika. </a:t>
            </a:r>
          </a:p>
          <a:p>
            <a:pPr lvl="1">
              <a:spcBef>
                <a:spcPts val="0"/>
              </a:spcBef>
            </a:pPr>
            <a:r>
              <a:rPr lang="lv-LV" dirty="0"/>
              <a:t>Agrārā reforma Carnikavas draudzei piešķir 14,95 ha zemes. </a:t>
            </a:r>
          </a:p>
          <a:p>
            <a:r>
              <a:rPr lang="lv-LV" dirty="0"/>
              <a:t>Otrais pasaules karš</a:t>
            </a:r>
          </a:p>
          <a:p>
            <a:pPr lvl="1">
              <a:spcBef>
                <a:spcPts val="0"/>
              </a:spcBef>
            </a:pPr>
            <a:r>
              <a:rPr lang="lv-LV" dirty="0"/>
              <a:t>Trīs draudzes – Pēterupes, Skultes un Carnikavas baznīcā rīko - Dziesmu dienas ar virsdiriģentu Teodoru Kalniņu</a:t>
            </a:r>
          </a:p>
          <a:p>
            <a:pPr lvl="1">
              <a:spcBef>
                <a:spcPts val="0"/>
              </a:spcBef>
            </a:pPr>
            <a:r>
              <a:rPr lang="lv-LV" dirty="0"/>
              <a:t>1944.gadā vācu karaspēks atkāpjas, tiek dota pavēle rekvizēt baznīcas zvanu. </a:t>
            </a:r>
          </a:p>
          <a:p>
            <a:r>
              <a:rPr lang="lv-LV" dirty="0"/>
              <a:t>1946.-1954. gads</a:t>
            </a:r>
          </a:p>
          <a:p>
            <a:pPr lvl="1">
              <a:spcBef>
                <a:spcPts val="0"/>
              </a:spcBef>
            </a:pPr>
            <a:r>
              <a:rPr lang="lv-LV" dirty="0"/>
              <a:t>Pēc Otrā pasaules kara. Interjers neskarts, kancele, ērģeles, gleznas, soli veseli. </a:t>
            </a:r>
          </a:p>
          <a:p>
            <a:pPr lvl="1">
              <a:spcBef>
                <a:spcPts val="0"/>
              </a:spcBef>
            </a:pPr>
            <a:r>
              <a:rPr lang="lv-LV" dirty="0"/>
              <a:t>1946.gadā draudze salaboja un iestikloja logus.</a:t>
            </a:r>
          </a:p>
          <a:p>
            <a:pPr lvl="1">
              <a:spcBef>
                <a:spcPts val="0"/>
              </a:spcBef>
            </a:pPr>
            <a:r>
              <a:rPr lang="lv-LV" dirty="0"/>
              <a:t>1948. gadā atjaunoja jumta segumu.</a:t>
            </a:r>
          </a:p>
          <a:p>
            <a:pPr lvl="1">
              <a:spcBef>
                <a:spcPts val="0"/>
              </a:spcBef>
            </a:pPr>
            <a:r>
              <a:rPr lang="lv-LV" dirty="0"/>
              <a:t> Pēdējais dievkalpojums - 1954.gadā. </a:t>
            </a:r>
          </a:p>
          <a:p>
            <a:pPr lvl="1">
              <a:spcBef>
                <a:spcPts val="0"/>
              </a:spcBef>
            </a:pPr>
            <a:r>
              <a:rPr lang="lv-LV" dirty="0"/>
              <a:t>Telpās tiek ierīkots elektrosadales skapju ražošanas iecirknis.</a:t>
            </a:r>
          </a:p>
        </p:txBody>
      </p:sp>
    </p:spTree>
    <p:extLst>
      <p:ext uri="{BB962C8B-B14F-4D97-AF65-F5344CB8AC3E}">
        <p14:creationId xmlns:p14="http://schemas.microsoft.com/office/powerpoint/2010/main" val="3894500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87956CA-AC0D-819B-2B66-5D39D6F31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82" y="115572"/>
            <a:ext cx="8520600" cy="572700"/>
          </a:xfrm>
        </p:spPr>
        <p:txBody>
          <a:bodyPr/>
          <a:lstStyle/>
          <a:p>
            <a:r>
              <a:rPr lang="lv-LV" dirty="0"/>
              <a:t>VĒSTURE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33FA7609-F43A-193F-F56D-21F2B8B79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699" y="688272"/>
            <a:ext cx="4135041" cy="3880604"/>
          </a:xfrm>
        </p:spPr>
        <p:txBody>
          <a:bodyPr/>
          <a:lstStyle/>
          <a:p>
            <a:r>
              <a:rPr lang="lv-LV" dirty="0"/>
              <a:t>Pēc neatkarības atgūšanas</a:t>
            </a:r>
          </a:p>
          <a:p>
            <a:pPr lvl="1">
              <a:spcBef>
                <a:spcPts val="0"/>
              </a:spcBef>
            </a:pPr>
            <a:r>
              <a:rPr lang="lv-LV" dirty="0"/>
              <a:t>Draudze atjaunojās 1992.gadā un atguva dievnamu un zemes īpašumus.</a:t>
            </a:r>
          </a:p>
          <a:p>
            <a:pPr lvl="1">
              <a:spcBef>
                <a:spcPts val="0"/>
              </a:spcBef>
            </a:pPr>
            <a:r>
              <a:rPr lang="lv-LV" dirty="0"/>
              <a:t>Pēc profesionālas ekspertīzes 2008.gadā sākas 9 gadus ilgs baznīcas atjaunošanas darbs.</a:t>
            </a:r>
          </a:p>
          <a:p>
            <a:pPr lvl="1">
              <a:spcBef>
                <a:spcPts val="0"/>
              </a:spcBef>
            </a:pPr>
            <a:r>
              <a:rPr lang="lv-LV" dirty="0"/>
              <a:t>2016.gada 10.martā atrod pazudušo, par saziedotajiem līdzekļiem uzstādīto piemiņas plāksni Brīvības cīņās kritušajiem draudzes dēliem:</a:t>
            </a:r>
          </a:p>
          <a:p>
            <a:pPr marL="139700" indent="0">
              <a:buNone/>
            </a:pPr>
            <a:r>
              <a:rPr lang="lv-LV" sz="1200" dirty="0"/>
              <a:t>	Lai viegla Jums ir tēvu zemes smilts!</a:t>
            </a:r>
          </a:p>
          <a:p>
            <a:pPr marL="139700" indent="0">
              <a:buNone/>
            </a:pPr>
            <a:r>
              <a:rPr lang="lv-LV" sz="1200" dirty="0"/>
              <a:t>	Jūsu </a:t>
            </a:r>
            <a:r>
              <a:rPr lang="lv-LV" sz="1200" dirty="0" err="1"/>
              <a:t>upur’s</a:t>
            </a:r>
            <a:r>
              <a:rPr lang="lv-LV" sz="1200" dirty="0"/>
              <a:t> tēvzemei un viņas slavai</a:t>
            </a:r>
          </a:p>
          <a:p>
            <a:pPr marL="139700" indent="0">
              <a:buNone/>
            </a:pPr>
            <a:r>
              <a:rPr lang="lv-LV" sz="1200" dirty="0"/>
              <a:t>	Uz viņas brīvību un laimi tilts!</a:t>
            </a:r>
          </a:p>
          <a:p>
            <a:pPr lvl="1">
              <a:spcBef>
                <a:spcPts val="0"/>
              </a:spcBef>
            </a:pPr>
            <a:r>
              <a:rPr lang="lv-LV" dirty="0"/>
              <a:t>Atrod arī 2 apbedījumus zem baznīcas grīdas, apmēram 18.gs.sākums. </a:t>
            </a:r>
          </a:p>
          <a:p>
            <a:pPr lvl="1">
              <a:spcBef>
                <a:spcPts val="0"/>
              </a:spcBef>
            </a:pPr>
            <a:r>
              <a:rPr lang="lv-LV" dirty="0"/>
              <a:t>Kopā restaurācijas procesā ieguldīti 166 652</a:t>
            </a:r>
          </a:p>
          <a:p>
            <a:pPr lvl="2">
              <a:spcBef>
                <a:spcPts val="0"/>
              </a:spcBef>
            </a:pPr>
            <a:r>
              <a:rPr lang="lv-LV" dirty="0"/>
              <a:t>Draudzes finansējums 99 913</a:t>
            </a:r>
          </a:p>
          <a:p>
            <a:pPr lvl="2">
              <a:spcBef>
                <a:spcPts val="0"/>
              </a:spcBef>
            </a:pPr>
            <a:r>
              <a:rPr lang="lv-LV" dirty="0"/>
              <a:t>Pašvaldības finansējums 21 739</a:t>
            </a:r>
          </a:p>
          <a:p>
            <a:pPr lvl="2">
              <a:spcBef>
                <a:spcPts val="0"/>
              </a:spcBef>
            </a:pPr>
            <a:r>
              <a:rPr lang="lv-LV" dirty="0"/>
              <a:t>LAD finansējums 	45 000</a:t>
            </a:r>
          </a:p>
          <a:p>
            <a:pPr marL="139700" indent="0">
              <a:buNone/>
            </a:pPr>
            <a:r>
              <a:rPr lang="lv-LV" dirty="0"/>
              <a:t>	</a:t>
            </a:r>
          </a:p>
          <a:p>
            <a:endParaRPr lang="lv-LV" dirty="0"/>
          </a:p>
          <a:p>
            <a:endParaRPr lang="lv-LV" dirty="0"/>
          </a:p>
          <a:p>
            <a:endParaRPr lang="lv-LV" b="1" dirty="0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D52F47AA-7651-E61A-1167-51976E2A59A4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832399" y="188260"/>
            <a:ext cx="4237641" cy="4380616"/>
          </a:xfrm>
        </p:spPr>
        <p:txBody>
          <a:bodyPr/>
          <a:lstStyle/>
          <a:p>
            <a:r>
              <a:rPr lang="lv-LV" dirty="0"/>
              <a:t>Carnikavas baznīca bija īpaši ievērojama ar to, ka Vidzemes jūras piekrastē tā bija vienīgā saglabājusies koka baznīca.</a:t>
            </a:r>
          </a:p>
          <a:p>
            <a:r>
              <a:rPr lang="lv-LV" dirty="0"/>
              <a:t>2017. gada 10. decembrī ugunsgrēkā baznīca nodeg</a:t>
            </a:r>
          </a:p>
          <a:p>
            <a:r>
              <a:rPr lang="lv-LV" dirty="0"/>
              <a:t>Līdz šim brīdim atbildes uz jautājumu – kā tas notika -  nav. Nav arī krimināllietas rezultātu.</a:t>
            </a:r>
          </a:p>
          <a:p>
            <a:r>
              <a:rPr lang="lv-LV" dirty="0"/>
              <a:t>Elektrības </a:t>
            </a:r>
            <a:r>
              <a:rPr lang="lv-LV" dirty="0" err="1"/>
              <a:t>pieslēgums</a:t>
            </a:r>
            <a:r>
              <a:rPr lang="lv-LV" dirty="0"/>
              <a:t> bija atvienots</a:t>
            </a:r>
          </a:p>
          <a:p>
            <a:r>
              <a:rPr lang="lv-LV" dirty="0"/>
              <a:t>Iekštelpās nebija materiālu, kuri varētu </a:t>
            </a:r>
            <a:r>
              <a:rPr lang="lv-LV" dirty="0" err="1"/>
              <a:t>pašaizdegties</a:t>
            </a:r>
            <a:r>
              <a:rPr lang="lv-LV" dirty="0"/>
              <a:t>.</a:t>
            </a:r>
          </a:p>
          <a:p>
            <a:r>
              <a:rPr lang="lv-LV" dirty="0"/>
              <a:t>Iepriekš ir bijis mēģinājums baznīcu aizdedzināt</a:t>
            </a:r>
          </a:p>
          <a:p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79170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51D2C0C-41E0-559F-34F1-759BD9B72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Restaurācija</a:t>
            </a: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F4F21261-C730-BF7E-F81E-614A553935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0429" y="0"/>
            <a:ext cx="3564228" cy="2571750"/>
          </a:xfrm>
          <a:prstGeom prst="rect">
            <a:avLst/>
          </a:prstGeom>
        </p:spPr>
      </p:pic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1ACD809D-F178-2119-F254-6AB92012B0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9F536D14-6076-5102-21CE-12315E39769B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lv-LV" dirty="0"/>
          </a:p>
        </p:txBody>
      </p:sp>
      <p:pic>
        <p:nvPicPr>
          <p:cNvPr id="10" name="Attēls 9" descr="Attēls, kurā ir siena, iekštelpu, mēbeles, māksla&#10;&#10;Apraksts ģenerēts automātiski">
            <a:extLst>
              <a:ext uri="{FF2B5EF4-FFF2-40B4-BE49-F238E27FC236}">
                <a16:creationId xmlns:a16="http://schemas.microsoft.com/office/drawing/2014/main" id="{F15D348A-532F-5A65-C226-EB5099021C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5104" y="2571750"/>
            <a:ext cx="4417189" cy="2484669"/>
          </a:xfrm>
          <a:prstGeom prst="rect">
            <a:avLst/>
          </a:prstGeom>
        </p:spPr>
      </p:pic>
      <p:pic>
        <p:nvPicPr>
          <p:cNvPr id="12" name="Attēls 11" descr="Attēls, kurā ir iekštelpu, siena, skapis, balts&#10;&#10;Apraksts ģenerēts automātiski">
            <a:extLst>
              <a:ext uri="{FF2B5EF4-FFF2-40B4-BE49-F238E27FC236}">
                <a16:creationId xmlns:a16="http://schemas.microsoft.com/office/drawing/2014/main" id="{6FC3A545-A688-7635-8996-C450B91940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707" y="2571750"/>
            <a:ext cx="4417188" cy="2484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661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irsraksts 6">
            <a:extLst>
              <a:ext uri="{FF2B5EF4-FFF2-40B4-BE49-F238E27FC236}">
                <a16:creationId xmlns:a16="http://schemas.microsoft.com/office/drawing/2014/main" id="{15B94331-C3F7-A7A6-41FA-DA3DC0FE3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Ugunsgrēks</a:t>
            </a:r>
          </a:p>
        </p:txBody>
      </p:sp>
      <p:sp>
        <p:nvSpPr>
          <p:cNvPr id="8" name="Teksta vietturis 7">
            <a:extLst>
              <a:ext uri="{FF2B5EF4-FFF2-40B4-BE49-F238E27FC236}">
                <a16:creationId xmlns:a16="http://schemas.microsoft.com/office/drawing/2014/main" id="{07ECDD38-29CC-60C5-A5FE-FC605591DD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9" name="Teksta vietturis 8">
            <a:extLst>
              <a:ext uri="{FF2B5EF4-FFF2-40B4-BE49-F238E27FC236}">
                <a16:creationId xmlns:a16="http://schemas.microsoft.com/office/drawing/2014/main" id="{1A67084F-74E8-58DA-2C01-6BF36B480A60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lv-LV" dirty="0"/>
          </a:p>
        </p:txBody>
      </p:sp>
      <p:pic>
        <p:nvPicPr>
          <p:cNvPr id="11" name="Attēls 10" descr="Attēls, kurā ir ārpus telpām, koks, debesis, apgaismojums&#10;&#10;Apraksts ģenerēts automātiski">
            <a:extLst>
              <a:ext uri="{FF2B5EF4-FFF2-40B4-BE49-F238E27FC236}">
                <a16:creationId xmlns:a16="http://schemas.microsoft.com/office/drawing/2014/main" id="{52B30A94-92AA-33B7-B78E-C82C346626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00" y="1165318"/>
            <a:ext cx="2557143" cy="3409524"/>
          </a:xfrm>
          <a:prstGeom prst="rect">
            <a:avLst/>
          </a:prstGeom>
        </p:spPr>
      </p:pic>
      <p:pic>
        <p:nvPicPr>
          <p:cNvPr id="13" name="Attēls 12" descr="Attēls, kurā ir ārpus telpām, koks, debesis, sniegs&#10;&#10;Apraksts ģenerēts automātiski">
            <a:extLst>
              <a:ext uri="{FF2B5EF4-FFF2-40B4-BE49-F238E27FC236}">
                <a16:creationId xmlns:a16="http://schemas.microsoft.com/office/drawing/2014/main" id="{AC9DF4A2-A768-C80B-D8DF-CB1F239343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8443" y="1146508"/>
            <a:ext cx="4530120" cy="3435210"/>
          </a:xfrm>
          <a:prstGeom prst="rect">
            <a:avLst/>
          </a:prstGeom>
        </p:spPr>
      </p:pic>
      <p:pic>
        <p:nvPicPr>
          <p:cNvPr id="15" name="Attēls 14" descr="Attēls, kurā ir ārpus telpām, koks, siltums, uguns&#10;&#10;Apraksts ģenerēts automātiski">
            <a:extLst>
              <a:ext uri="{FF2B5EF4-FFF2-40B4-BE49-F238E27FC236}">
                <a16:creationId xmlns:a16="http://schemas.microsoft.com/office/drawing/2014/main" id="{3388D6F2-5C58-AE38-2410-17C641125F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1332" y="1168301"/>
            <a:ext cx="2552668" cy="3403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164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irsraksts 6">
            <a:extLst>
              <a:ext uri="{FF2B5EF4-FFF2-40B4-BE49-F238E27FC236}">
                <a16:creationId xmlns:a16="http://schemas.microsoft.com/office/drawing/2014/main" id="{15B94331-C3F7-A7A6-41FA-DA3DC0FE3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Pēc ugunsgrēka</a:t>
            </a:r>
          </a:p>
        </p:txBody>
      </p:sp>
      <p:sp>
        <p:nvSpPr>
          <p:cNvPr id="8" name="Teksta vietturis 7">
            <a:extLst>
              <a:ext uri="{FF2B5EF4-FFF2-40B4-BE49-F238E27FC236}">
                <a16:creationId xmlns:a16="http://schemas.microsoft.com/office/drawing/2014/main" id="{07ECDD38-29CC-60C5-A5FE-FC605591DD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9" name="Teksta vietturis 8">
            <a:extLst>
              <a:ext uri="{FF2B5EF4-FFF2-40B4-BE49-F238E27FC236}">
                <a16:creationId xmlns:a16="http://schemas.microsoft.com/office/drawing/2014/main" id="{1A67084F-74E8-58DA-2C01-6BF36B480A60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lv-LV" dirty="0"/>
          </a:p>
        </p:txBody>
      </p:sp>
      <p:pic>
        <p:nvPicPr>
          <p:cNvPr id="3" name="Attēls 2" descr="Attēls, kurā ir ārpus telpām, debesis, zāle, ēka&#10;&#10;Apraksts ģenerēts automātiski">
            <a:extLst>
              <a:ext uri="{FF2B5EF4-FFF2-40B4-BE49-F238E27FC236}">
                <a16:creationId xmlns:a16="http://schemas.microsoft.com/office/drawing/2014/main" id="{EAF9B5A8-17C0-F481-9779-3E16DC40A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52475"/>
            <a:ext cx="4555198" cy="3416399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8F988D2C-EEFB-6361-7EB4-BDA971E18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8801" y="1152474"/>
            <a:ext cx="4555199" cy="341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200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irsraksts 6">
            <a:extLst>
              <a:ext uri="{FF2B5EF4-FFF2-40B4-BE49-F238E27FC236}">
                <a16:creationId xmlns:a16="http://schemas.microsoft.com/office/drawing/2014/main" id="{15B94331-C3F7-A7A6-41FA-DA3DC0FE3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Pēc ugunsgrēka</a:t>
            </a:r>
          </a:p>
        </p:txBody>
      </p:sp>
      <p:sp>
        <p:nvSpPr>
          <p:cNvPr id="8" name="Teksta vietturis 7">
            <a:extLst>
              <a:ext uri="{FF2B5EF4-FFF2-40B4-BE49-F238E27FC236}">
                <a16:creationId xmlns:a16="http://schemas.microsoft.com/office/drawing/2014/main" id="{07ECDD38-29CC-60C5-A5FE-FC605591DD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9" name="Teksta vietturis 8">
            <a:extLst>
              <a:ext uri="{FF2B5EF4-FFF2-40B4-BE49-F238E27FC236}">
                <a16:creationId xmlns:a16="http://schemas.microsoft.com/office/drawing/2014/main" id="{1A67084F-74E8-58DA-2C01-6BF36B480A60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lv-LV" dirty="0"/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12AD29E9-59A7-7E21-1880-7ECC0B3A6F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6142" y="0"/>
            <a:ext cx="3657720" cy="5143500"/>
          </a:xfrm>
          <a:prstGeom prst="rect">
            <a:avLst/>
          </a:prstGeom>
        </p:spPr>
      </p:pic>
      <p:pic>
        <p:nvPicPr>
          <p:cNvPr id="10" name="Attēls 9">
            <a:extLst>
              <a:ext uri="{FF2B5EF4-FFF2-40B4-BE49-F238E27FC236}">
                <a16:creationId xmlns:a16="http://schemas.microsoft.com/office/drawing/2014/main" id="{75E575DD-35BC-8040-596D-C59FB54649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52475"/>
            <a:ext cx="2852428" cy="2993736"/>
          </a:xfrm>
          <a:prstGeom prst="rect">
            <a:avLst/>
          </a:prstGeom>
        </p:spPr>
      </p:pic>
      <p:pic>
        <p:nvPicPr>
          <p:cNvPr id="12" name="Attēls 11">
            <a:extLst>
              <a:ext uri="{FF2B5EF4-FFF2-40B4-BE49-F238E27FC236}">
                <a16:creationId xmlns:a16="http://schemas.microsoft.com/office/drawing/2014/main" id="{E8D68D5D-0211-8412-EC0D-16FCC97E78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4030" y="2059895"/>
            <a:ext cx="2628351" cy="2993736"/>
          </a:xfrm>
          <a:prstGeom prst="rect">
            <a:avLst/>
          </a:prstGeom>
        </p:spPr>
      </p:pic>
      <p:pic>
        <p:nvPicPr>
          <p:cNvPr id="14" name="Attēls 13">
            <a:extLst>
              <a:ext uri="{FF2B5EF4-FFF2-40B4-BE49-F238E27FC236}">
                <a16:creationId xmlns:a16="http://schemas.microsoft.com/office/drawing/2014/main" id="{706C71D7-642C-6B29-9766-FA11256959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2585" y="0"/>
            <a:ext cx="1921058" cy="2264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04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irsraksts 6">
            <a:extLst>
              <a:ext uri="{FF2B5EF4-FFF2-40B4-BE49-F238E27FC236}">
                <a16:creationId xmlns:a16="http://schemas.microsoft.com/office/drawing/2014/main" id="{15B94331-C3F7-A7A6-41FA-DA3DC0FE3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Pēc ugunsgrēka</a:t>
            </a:r>
          </a:p>
        </p:txBody>
      </p:sp>
      <p:sp>
        <p:nvSpPr>
          <p:cNvPr id="8" name="Teksta vietturis 7">
            <a:extLst>
              <a:ext uri="{FF2B5EF4-FFF2-40B4-BE49-F238E27FC236}">
                <a16:creationId xmlns:a16="http://schemas.microsoft.com/office/drawing/2014/main" id="{07ECDD38-29CC-60C5-A5FE-FC605591DD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9" name="Teksta vietturis 8">
            <a:extLst>
              <a:ext uri="{FF2B5EF4-FFF2-40B4-BE49-F238E27FC236}">
                <a16:creationId xmlns:a16="http://schemas.microsoft.com/office/drawing/2014/main" id="{1A67084F-74E8-58DA-2C01-6BF36B480A60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lv-LV" dirty="0"/>
          </a:p>
        </p:txBody>
      </p:sp>
      <p:pic>
        <p:nvPicPr>
          <p:cNvPr id="3" name="Attēls 2">
            <a:extLst>
              <a:ext uri="{FF2B5EF4-FFF2-40B4-BE49-F238E27FC236}">
                <a16:creationId xmlns:a16="http://schemas.microsoft.com/office/drawing/2014/main" id="{C6235352-5B0A-1201-A866-AC0EDF6BAE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620208" cy="5143500"/>
          </a:xfrm>
          <a:prstGeom prst="rect">
            <a:avLst/>
          </a:prstGeom>
        </p:spPr>
      </p:pic>
      <p:pic>
        <p:nvPicPr>
          <p:cNvPr id="6" name="Attēls 5">
            <a:extLst>
              <a:ext uri="{FF2B5EF4-FFF2-40B4-BE49-F238E27FC236}">
                <a16:creationId xmlns:a16="http://schemas.microsoft.com/office/drawing/2014/main" id="{43DABBE3-F135-5336-AD38-CEC5EF0009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5718" y="-1"/>
            <a:ext cx="5528282" cy="2764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583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1525" y="119825"/>
            <a:ext cx="7907904" cy="41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2"/>
          <p:cNvSpPr txBox="1">
            <a:spLocks noGrp="1"/>
          </p:cNvSpPr>
          <p:nvPr>
            <p:ph type="title"/>
          </p:nvPr>
        </p:nvSpPr>
        <p:spPr>
          <a:xfrm>
            <a:off x="1396774" y="4395650"/>
            <a:ext cx="718657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ECD9C7"/>
                </a:solidFill>
                <a:latin typeface="Montserrat"/>
                <a:ea typeface="Montserrat"/>
                <a:cs typeface="Montserrat"/>
                <a:sym typeface="Montserrat"/>
              </a:rPr>
              <a:t>SIGUĻU BAZNĪCAS PIEMIŅAS VIETA</a:t>
            </a:r>
            <a:endParaRPr dirty="0">
              <a:solidFill>
                <a:srgbClr val="ECD9C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497</Words>
  <Application>Microsoft Office PowerPoint</Application>
  <PresentationFormat>On-screen Show (16:9)</PresentationFormat>
  <Paragraphs>73</Paragraphs>
  <Slides>14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Montserrat</vt:lpstr>
      <vt:lpstr>Arial</vt:lpstr>
      <vt:lpstr>Simple Dark</vt:lpstr>
      <vt:lpstr>CARNIKAVAS (SIGUĻU) BAZNĪCA</vt:lpstr>
      <vt:lpstr>VĒSTURE</vt:lpstr>
      <vt:lpstr>VĒSTURE</vt:lpstr>
      <vt:lpstr>Restaurācija</vt:lpstr>
      <vt:lpstr>Ugunsgrēks</vt:lpstr>
      <vt:lpstr>Pēc ugunsgrēka</vt:lpstr>
      <vt:lpstr>Pēc ugunsgrēka</vt:lpstr>
      <vt:lpstr>Pēc ugunsgrēka</vt:lpstr>
      <vt:lpstr>SIGUĻU BAZNĪCAS PIEMIŅAS VIETA</vt:lpstr>
      <vt:lpstr>BRĪVDABAS BAZNĪCA</vt:lpstr>
      <vt:lpstr>SKATU  EKRĀNI</vt:lpstr>
      <vt:lpstr>PowerPoint Presentation</vt:lpstr>
      <vt:lpstr>NOVIETNES   SHĒMA</vt:lpstr>
      <vt:lpstr>Kas notiek tālāk?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CARNIKAVAS PLENĒRS</dc:title>
  <dc:creator>Arturs Veispals</dc:creator>
  <cp:lastModifiedBy>Sintija Tenisa</cp:lastModifiedBy>
  <cp:revision>7</cp:revision>
  <dcterms:modified xsi:type="dcterms:W3CDTF">2023-10-24T13:35:06Z</dcterms:modified>
</cp:coreProperties>
</file>