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70" r:id="rId2"/>
    <p:sldId id="263" r:id="rId3"/>
    <p:sldId id="264" r:id="rId4"/>
    <p:sldId id="276" r:id="rId5"/>
    <p:sldId id="266" r:id="rId6"/>
    <p:sldId id="268" r:id="rId7"/>
    <p:sldId id="275" r:id="rId8"/>
    <p:sldId id="274" r:id="rId9"/>
    <p:sldId id="277" r:id="rId10"/>
    <p:sldId id="278" r:id="rId11"/>
    <p:sldId id="257" r:id="rId12"/>
    <p:sldId id="256" r:id="rId13"/>
    <p:sldId id="259" r:id="rId14"/>
    <p:sldId id="280" r:id="rId15"/>
    <p:sldId id="281" r:id="rId16"/>
    <p:sldId id="282" r:id="rId17"/>
    <p:sldId id="283" r:id="rId18"/>
    <p:sldId id="271" r:id="rId19"/>
    <p:sldId id="269" r:id="rId20"/>
    <p:sldId id="273" r:id="rId21"/>
    <p:sldId id="261" r:id="rId22"/>
    <p:sldId id="28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 Kalvāne" initials="AK" lastIdx="8" clrIdx="0">
    <p:extLst>
      <p:ext uri="{19B8F6BF-5375-455C-9EA6-DF929625EA0E}">
        <p15:presenceInfo xmlns:p15="http://schemas.microsoft.com/office/powerpoint/2012/main" userId="S-1-5-21-3325101644-1055048224-218623925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Nodarbin&#257;t&#299;ba%20CKS%202022\VISI%20nodarbinaties%20periodi%20un%20ber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Vasaras%20nodarbinatiba\2023\Nodarbin&#257;t&#299;ba%20skol&#275;nu%20saraks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Vasaras%20nodarbinatiba\2023\Nodarbin&#257;t&#299;ba%20skol&#275;nu%20saraks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Nodarbin&#257;t&#299;ba%20CKS%202022\VISI%20nodarbinaties%20periodi%20un%20bern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Vasaras%20nodarbinatiba\2023\Nodarbin&#257;t&#299;ba%20skol&#275;nu%20saraks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Vasaras%20nodarbinatiba\2023\Nodarbin&#257;t&#299;ba%20skol&#275;nu%20saraks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Vasaras%20nodarbinatiba\2023\Nodarbin&#257;t&#299;ba%20skol&#275;nu%20saraks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eva%20Pelcmane\Desktop\AD\Vasaras%20nodarbinatiba\2023\Nodarbin&#257;t&#299;ba%20skol&#275;nu%20saraks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247848079515"/>
          <c:y val="0.22123004093737256"/>
          <c:w val="0.31240786511312996"/>
          <c:h val="0.50357167764737465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[Nodarbinātība skolēnu saraksts.xlsx]NVA nodarbinātības vietas!PivotTable4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Nodarbinātības</a:t>
            </a:r>
            <a:r>
              <a:rPr lang="lv-LV" baseline="0"/>
              <a:t> vietas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'NVA nodarbinātības vietas'!$B$4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9F-47F6-BA0F-B5840989B05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9F-47F6-BA0F-B5840989B05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9F-47F6-BA0F-B5840989B05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79F-47F6-BA0F-B5840989B05A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79F-47F6-BA0F-B5840989B05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79F-47F6-BA0F-B5840989B05A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79F-47F6-BA0F-B5840989B05A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79F-47F6-BA0F-B5840989B05A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79F-47F6-BA0F-B5840989B05A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79F-47F6-BA0F-B5840989B05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'NVA nodarbinātības vietas'!$A$5:$A$15</c:f>
              <c:strCache>
                <c:ptCount val="10"/>
                <c:pt idx="0">
                  <c:v>ĀBJSS</c:v>
                </c:pt>
                <c:pt idx="1">
                  <c:v>Ādažu bibliotēka</c:v>
                </c:pt>
                <c:pt idx="2">
                  <c:v>ĀVSK</c:v>
                </c:pt>
                <c:pt idx="3">
                  <c:v>ĀVSK PII</c:v>
                </c:pt>
                <c:pt idx="4">
                  <c:v>Carnikavas bibliotēka</c:v>
                </c:pt>
                <c:pt idx="5">
                  <c:v>Carnikavas novadpētniecības centrs</c:v>
                </c:pt>
                <c:pt idx="6">
                  <c:v>Piejūra</c:v>
                </c:pt>
                <c:pt idx="7">
                  <c:v>PII Mežavēji</c:v>
                </c:pt>
                <c:pt idx="8">
                  <c:v>PII Riekstiņš</c:v>
                </c:pt>
                <c:pt idx="9">
                  <c:v>PII Strautiņš</c:v>
                </c:pt>
              </c:strCache>
            </c:strRef>
          </c:cat>
          <c:val>
            <c:numRef>
              <c:f>'NVA nodarbinātības vietas'!$B$5:$B$15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79F-47F6-BA0F-B5840989B05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pivotSource>
    <c:name>[Nodarbinātība skolēnu saraksts.xlsx]Sheet2!PivotTable2</c:name>
    <c:fmtId val="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Neapstiprināti</a:t>
            </a:r>
            <a:r>
              <a:rPr lang="lv-LV" baseline="0" dirty="0"/>
              <a:t> nodarbinātībai 24 jaunieši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2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Sheet2!$A$4:$A$12</c:f>
              <c:strCache>
                <c:ptCount val="8"/>
                <c:pt idx="0">
                  <c:v>Ādažu bibliotēka</c:v>
                </c:pt>
                <c:pt idx="1">
                  <c:v>ĀVSK</c:v>
                </c:pt>
                <c:pt idx="2">
                  <c:v>ĀVSK PII</c:v>
                </c:pt>
                <c:pt idx="3">
                  <c:v>Carnikavas bibliotēka</c:v>
                </c:pt>
                <c:pt idx="4">
                  <c:v>Carnikavas novadpētniecības centrs</c:v>
                </c:pt>
                <c:pt idx="5">
                  <c:v>PII Mežavēji</c:v>
                </c:pt>
                <c:pt idx="6">
                  <c:v>PII Riekstiņš</c:v>
                </c:pt>
                <c:pt idx="7">
                  <c:v>PII Strautiņš </c:v>
                </c:pt>
              </c:strCache>
            </c:strRef>
          </c:cat>
          <c:val>
            <c:numRef>
              <c:f>Sheet2!$B$4:$B$12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9-425B-A74F-CFC3F206AD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2147791"/>
        <c:axId val="131945119"/>
      </c:barChart>
      <c:catAx>
        <c:axId val="2121477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1945119"/>
        <c:crosses val="autoZero"/>
        <c:auto val="1"/>
        <c:lblAlgn val="ctr"/>
        <c:lblOffset val="100"/>
        <c:noMultiLvlLbl val="0"/>
      </c:catAx>
      <c:valAx>
        <c:axId val="1319451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214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53360787813073"/>
          <c:y val="0.19242616952507952"/>
          <c:w val="0.25832734223439463"/>
          <c:h val="0.5870922425726472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[Nodarbinātība skolēnu saraksts.xlsx]Sheet3!PivotTable1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Nodarbinātības</a:t>
            </a:r>
            <a:r>
              <a:rPr lang="lv-LV" baseline="0"/>
              <a:t> vietas Ādažu pusē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EA0-4E7B-A4FC-BEEF30D7440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EA0-4E7B-A4FC-BEEF30D7440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EA0-4E7B-A4FC-BEEF30D74409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A0-4E7B-A4FC-BEEF30D74409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A0-4E7B-A4FC-BEEF30D74409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A0-4E7B-A4FC-BEEF30D74409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Sheet3!$A$5:$A$7</c:f>
              <c:strCache>
                <c:ptCount val="2"/>
                <c:pt idx="0">
                  <c:v>Ādaži</c:v>
                </c:pt>
                <c:pt idx="1">
                  <c:v>Carnikava</c:v>
                </c:pt>
              </c:strCache>
            </c:strRef>
          </c:cat>
          <c:val>
            <c:numRef>
              <c:f>Sheet3!$B$5:$B$7</c:f>
              <c:numCache>
                <c:formatCode>General</c:formatCode>
                <c:ptCount val="2"/>
                <c:pt idx="0">
                  <c:v>29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A0-4E7B-A4FC-BEEF30D7440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[Nodarbinātība skolēnu saraksts.xlsx]Sheet3!PivotTable1</c:name>
    <c:fmtId val="2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Nodarbinātības</a:t>
            </a:r>
            <a:r>
              <a:rPr lang="lv-LV" baseline="0" dirty="0"/>
              <a:t> vietas Carnikavas pusē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738-4F6E-9979-C979661F503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E36-41FD-95B9-0C535F0ADB0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Sheet3!$A$5:$A$7</c:f>
              <c:strCache>
                <c:ptCount val="2"/>
                <c:pt idx="0">
                  <c:v>Ādaži</c:v>
                </c:pt>
                <c:pt idx="1">
                  <c:v>Carnikava</c:v>
                </c:pt>
              </c:strCache>
            </c:strRef>
          </c:cat>
          <c:val>
            <c:numRef>
              <c:f>Sheet3!$B$5:$B$7</c:f>
              <c:numCache>
                <c:formatCode>General</c:formatCode>
                <c:ptCount val="2"/>
                <c:pt idx="0">
                  <c:v>29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8-4F6E-9979-C979661F503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[Nodarbinātība skolēnu saraksts.xlsx]Sheet3!PivotTable1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Nodarbinātības vietas pēc teritoriālā sadalījuma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212-46E0-AB6A-C8044A1813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212-46E0-AB6A-C8044A18130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Sheet3!$A$5:$A$7</c:f>
              <c:strCache>
                <c:ptCount val="2"/>
                <c:pt idx="0">
                  <c:v>Ādaži</c:v>
                </c:pt>
                <c:pt idx="1">
                  <c:v>Carnikava</c:v>
                </c:pt>
              </c:strCache>
            </c:strRef>
          </c:cat>
          <c:val>
            <c:numRef>
              <c:f>Sheet3!$B$5:$B$7</c:f>
              <c:numCache>
                <c:formatCode>General</c:formatCode>
                <c:ptCount val="2"/>
                <c:pt idx="0">
                  <c:v>29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2-46E0-AB6A-C8044A1813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[Nodarbinātība skolēnu saraksts.xlsx]Sheet6!PivotTable5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Neapstiprināto vēlamās nodarbinātības vietas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2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Sheet6!$B$3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343-4079-A8EA-272F8C496B8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343-4079-A8EA-272F8C496B8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Sheet6!$A$4:$A$6</c:f>
              <c:strCache>
                <c:ptCount val="2"/>
                <c:pt idx="0">
                  <c:v>Ādaži</c:v>
                </c:pt>
                <c:pt idx="1">
                  <c:v>Carnikava</c:v>
                </c:pt>
              </c:strCache>
            </c:strRef>
          </c:cat>
          <c:val>
            <c:numRef>
              <c:f>Sheet6!$B$4:$B$6</c:f>
              <c:numCache>
                <c:formatCode>General</c:formatCode>
                <c:ptCount val="2"/>
                <c:pt idx="0">
                  <c:v>30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43-4079-A8EA-272F8C496B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904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216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450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163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245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609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210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79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90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45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853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30C6-8A35-44F7-A6C5-EB94626DA590}" type="datetimeFigureOut">
              <a:rPr lang="lv-LV" smtClean="0"/>
              <a:t>16.10.2023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78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g"/><Relationship Id="rId18" Type="http://schemas.openxmlformats.org/officeDocument/2006/relationships/image" Target="../media/image31.jp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jpeg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" Type="http://schemas.openxmlformats.org/officeDocument/2006/relationships/image" Target="../media/image17.jpeg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jpe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4" Type="http://schemas.openxmlformats.org/officeDocument/2006/relationships/image" Target="../media/image1.emf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2AC74C-36A1-7F82-6D3F-3057E428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928" y="2033018"/>
            <a:ext cx="8880295" cy="1848869"/>
          </a:xfrm>
        </p:spPr>
        <p:txBody>
          <a:bodyPr>
            <a:normAutofit/>
          </a:bodyPr>
          <a:lstStyle/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Ziņojums par skolēnu nodarbinātību 2023. gada vasaras brīvlaikā Ādažu novadā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D0303-D792-B4C9-C46F-11A21112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0528" y="5745191"/>
            <a:ext cx="4316922" cy="344459"/>
          </a:xfrm>
        </p:spPr>
        <p:txBody>
          <a:bodyPr>
            <a:normAutofit/>
          </a:bodyPr>
          <a:lstStyle/>
          <a:p>
            <a:r>
              <a:rPr lang="lv-L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lietu speciāliste Ieva Pelcmane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6920BE4-BCF4-7D1D-A0D3-3F3679A1B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02773"/>
              </p:ext>
            </p:extLst>
          </p:nvPr>
        </p:nvGraphicFramePr>
        <p:xfrm>
          <a:off x="290483" y="28766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6920BE4-BCF4-7D1D-A0D3-3F3679A1B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483" y="28766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198AAB-F710-D8A7-4FEE-49CAF6BDF193}"/>
              </a:ext>
            </a:extLst>
          </p:cNvPr>
          <p:cNvSpPr txBox="1"/>
          <p:nvPr/>
        </p:nvSpPr>
        <p:spPr>
          <a:xfrm>
            <a:off x="5859262" y="452761"/>
            <a:ext cx="5364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Pielikums</a:t>
            </a:r>
          </a:p>
          <a:p>
            <a:pPr marL="45720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Izglītības, kultūras, sporta un sociālās komitejas </a:t>
            </a:r>
          </a:p>
          <a:p>
            <a:pPr marL="457200" algn="r">
              <a:spcAft>
                <a:spcPts val="6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2023. gada 4. oktobra sēdes protokolam Nr. 13</a:t>
            </a:r>
          </a:p>
        </p:txBody>
      </p:sp>
    </p:spTree>
    <p:extLst>
      <p:ext uri="{BB962C8B-B14F-4D97-AF65-F5344CB8AC3E}">
        <p14:creationId xmlns:p14="http://schemas.microsoft.com/office/powerpoint/2010/main" val="360013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8346-A746-74A1-835C-61946B483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659" y="211819"/>
            <a:ext cx="9056914" cy="1141501"/>
          </a:xfrm>
        </p:spPr>
        <p:txBody>
          <a:bodyPr>
            <a:normAutofit/>
          </a:bodyPr>
          <a:lstStyle/>
          <a:p>
            <a:pPr algn="l"/>
            <a:r>
              <a:rPr lang="lv-LV" sz="32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Kāds ir tavs lielākais ieguvums, ka piedalījies šajā nodarbinātībā?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753CCA-A9F6-A7F8-9424-02F935D76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67752"/>
              </p:ext>
            </p:extLst>
          </p:nvPr>
        </p:nvGraphicFramePr>
        <p:xfrm>
          <a:off x="276158" y="211820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8753CCA-A9F6-A7F8-9424-02F935D76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158" y="211820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0ED416-C147-AEFE-68D0-09415FC53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19" y="1353320"/>
            <a:ext cx="9703761" cy="55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7C31-8197-AAC6-DC1A-DDF9D71F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455" y="2616776"/>
            <a:ext cx="9804635" cy="1781053"/>
          </a:xfrm>
        </p:spPr>
        <p:txBody>
          <a:bodyPr>
            <a:noAutofit/>
          </a:bodyPr>
          <a:lstStyle/>
          <a:p>
            <a:pPr algn="l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iniciēta skolēnu nodarbinātība </a:t>
            </a:r>
            <a:r>
              <a:rPr lang="lv-LV" sz="3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kolēnu nodarbinātības pasākumi 2023.gada vasaras brīvdienās</a:t>
            </a:r>
            <a:endParaRPr 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0DE5FD9-7239-4CA3-F0B5-CD21EF8BA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044942"/>
              </p:ext>
            </p:extLst>
          </p:nvPr>
        </p:nvGraphicFramePr>
        <p:xfrm>
          <a:off x="301955" y="21377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0DE5FD9-7239-4CA3-F0B5-CD21EF8BA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955" y="21377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01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EA911-D8D2-6D6B-0AEE-86306A557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83222"/>
              </p:ext>
            </p:extLst>
          </p:nvPr>
        </p:nvGraphicFramePr>
        <p:xfrm>
          <a:off x="1219200" y="2485487"/>
          <a:ext cx="4147328" cy="3115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5">
                  <a:extLst>
                    <a:ext uri="{9D8B030D-6E8A-4147-A177-3AD203B41FA5}">
                      <a16:colId xmlns:a16="http://schemas.microsoft.com/office/drawing/2014/main" val="1233372681"/>
                    </a:ext>
                  </a:extLst>
                </a:gridCol>
                <a:gridCol w="1221995">
                  <a:extLst>
                    <a:ext uri="{9D8B030D-6E8A-4147-A177-3AD203B41FA5}">
                      <a16:colId xmlns:a16="http://schemas.microsoft.com/office/drawing/2014/main" val="3787947391"/>
                    </a:ext>
                  </a:extLst>
                </a:gridCol>
                <a:gridCol w="1152037">
                  <a:extLst>
                    <a:ext uri="{9D8B030D-6E8A-4147-A177-3AD203B41FA5}">
                      <a16:colId xmlns:a16="http://schemas.microsoft.com/office/drawing/2014/main" val="2685910432"/>
                    </a:ext>
                  </a:extLst>
                </a:gridCol>
                <a:gridCol w="1001771">
                  <a:extLst>
                    <a:ext uri="{9D8B030D-6E8A-4147-A177-3AD203B41FA5}">
                      <a16:colId xmlns:a16="http://schemas.microsoft.com/office/drawing/2014/main" val="3431230"/>
                    </a:ext>
                  </a:extLst>
                </a:gridCol>
              </a:tblGrid>
              <a:tr h="87116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Vecums gados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Deklarēto skaits novadā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Nodarbināto skaits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īpatsvars %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6900372"/>
                  </a:ext>
                </a:extLst>
              </a:tr>
              <a:tr h="56101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765764"/>
                  </a:ext>
                </a:extLst>
              </a:tr>
              <a:tr h="56101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6.99%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502030"/>
                  </a:ext>
                </a:extLst>
              </a:tr>
              <a:tr h="56101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2.29%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627941"/>
                  </a:ext>
                </a:extLst>
              </a:tr>
              <a:tr h="56101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6.42%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0702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5AEE0F3-969A-4AB0-5B3B-315EBAD9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20700"/>
            <a:ext cx="8432801" cy="1577436"/>
          </a:xfrm>
        </p:spPr>
        <p:txBody>
          <a:bodyPr>
            <a:normAutofit/>
          </a:bodyPr>
          <a:lstStyle/>
          <a:p>
            <a:r>
              <a:rPr lang="lv-LV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Nodarbināto skolēnu īpatsvars 2022. un 2023.gada vasarā: 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DEEE67-2471-2588-C3D7-E72AB3377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08425"/>
              </p:ext>
            </p:extLst>
          </p:nvPr>
        </p:nvGraphicFramePr>
        <p:xfrm>
          <a:off x="276075" y="300037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FDEEE67-2471-2588-C3D7-E72AB3377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075" y="300037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7D6FB1-BDE3-851B-79BB-F8B4F3965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44604"/>
              </p:ext>
            </p:extLst>
          </p:nvPr>
        </p:nvGraphicFramePr>
        <p:xfrm>
          <a:off x="5819775" y="2485487"/>
          <a:ext cx="4289426" cy="3125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190">
                  <a:extLst>
                    <a:ext uri="{9D8B030D-6E8A-4147-A177-3AD203B41FA5}">
                      <a16:colId xmlns:a16="http://schemas.microsoft.com/office/drawing/2014/main" val="930028918"/>
                    </a:ext>
                  </a:extLst>
                </a:gridCol>
                <a:gridCol w="1246362">
                  <a:extLst>
                    <a:ext uri="{9D8B030D-6E8A-4147-A177-3AD203B41FA5}">
                      <a16:colId xmlns:a16="http://schemas.microsoft.com/office/drawing/2014/main" val="1759420644"/>
                    </a:ext>
                  </a:extLst>
                </a:gridCol>
                <a:gridCol w="1149243">
                  <a:extLst>
                    <a:ext uri="{9D8B030D-6E8A-4147-A177-3AD203B41FA5}">
                      <a16:colId xmlns:a16="http://schemas.microsoft.com/office/drawing/2014/main" val="1523494755"/>
                    </a:ext>
                  </a:extLst>
                </a:gridCol>
                <a:gridCol w="922631">
                  <a:extLst>
                    <a:ext uri="{9D8B030D-6E8A-4147-A177-3AD203B41FA5}">
                      <a16:colId xmlns:a16="http://schemas.microsoft.com/office/drawing/2014/main" val="2111193052"/>
                    </a:ext>
                  </a:extLst>
                </a:gridCol>
              </a:tblGrid>
              <a:tr h="857788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Vecums gados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Deklarēto skaits novadā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Nodarbināto skaits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īpatsvars %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6306517"/>
                  </a:ext>
                </a:extLst>
              </a:tr>
              <a:tr h="747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6.70%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5310658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6.98%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857090"/>
                  </a:ext>
                </a:extLst>
              </a:tr>
              <a:tr h="498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4.94%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106939"/>
                  </a:ext>
                </a:extLst>
              </a:tr>
              <a:tr h="498434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821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4EF9-E8C6-F7A4-CAA3-6B7BD6CC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772" y="200026"/>
            <a:ext cx="10619508" cy="1454438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Nodarbinātības vietas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CA0D94-FC00-A7CD-E754-AD871CAB0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637449"/>
              </p:ext>
            </p:extLst>
          </p:nvPr>
        </p:nvGraphicFramePr>
        <p:xfrm>
          <a:off x="942108" y="1320801"/>
          <a:ext cx="10270837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6EA5E2-8268-4AA4-02F5-6B459AD11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528853"/>
              </p:ext>
            </p:extLst>
          </p:nvPr>
        </p:nvGraphicFramePr>
        <p:xfrm>
          <a:off x="1381126" y="3848099"/>
          <a:ext cx="4132982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6EA5E2-8268-4AA4-02F5-6B459AD11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256916"/>
              </p:ext>
            </p:extLst>
          </p:nvPr>
        </p:nvGraphicFramePr>
        <p:xfrm>
          <a:off x="7250545" y="3848099"/>
          <a:ext cx="432233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153E20-A72E-39A7-4FF5-E9258444F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762284"/>
              </p:ext>
            </p:extLst>
          </p:nvPr>
        </p:nvGraphicFramePr>
        <p:xfrm>
          <a:off x="3962399" y="1354426"/>
          <a:ext cx="4410075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E45D06C-F896-F530-3629-7777EFA0A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121369"/>
              </p:ext>
            </p:extLst>
          </p:nvPr>
        </p:nvGraphicFramePr>
        <p:xfrm>
          <a:off x="284190" y="212925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27260284" imgH="27260550" progId="Acrobat.Document.DC">
                  <p:embed/>
                </p:oleObj>
              </mc:Choice>
              <mc:Fallback>
                <p:oleObj name="Acrobat Document" r:id="rId6" imgW="27260284" imgH="2726055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E45D06C-F896-F530-3629-7777EFA0A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190" y="212925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07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F2E0-5E01-3DD0-145D-FF833904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10117138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Pieteikšanās un pieprasījums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29EEEB-AA4C-4992-6806-3A1FAD89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4156" y="3261737"/>
            <a:ext cx="5157787" cy="823912"/>
          </a:xfrm>
        </p:spPr>
        <p:txBody>
          <a:bodyPr>
            <a:normAutofit/>
          </a:bodyPr>
          <a:lstStyle/>
          <a:p>
            <a:r>
              <a:rPr lang="lv-LV" dirty="0"/>
              <a:t>Kopumā līdz pieteikšanās termiņa beigām tika saņemti 108 pieteikumi!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3D071-76D5-F44F-DBCB-B24BF2BDE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8128"/>
            <a:ext cx="4332287" cy="3881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lv-LV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Skolēnu nodarbinātībai var pieteikt viņa likumiskais pārstāvis, iesniedzot aizpildītu </a:t>
            </a:r>
            <a:r>
              <a:rPr lang="lv-LV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iesniegumu (1. pielikums) </a:t>
            </a:r>
            <a:r>
              <a:rPr lang="lv-LV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Valsts un pašvaldības vienotajā klientu apkalpošanas centrā Ādažos vai Carnikavā  vai sūtot parakstītus ar drošu elektronisko parakstu uz e-pasta adresi </a:t>
            </a:r>
            <a:r>
              <a:rPr lang="lv-LV" sz="16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dome@adazi.lv»</a:t>
            </a:r>
            <a:endParaRPr lang="lv-LV" sz="1600" b="1" u="sng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«Nodarbinātību prioritāri nodrošina Sociālā dienesta redzeslokā esošiem skolēniem. Pārējiem skolēniem </a:t>
            </a:r>
            <a:r>
              <a:rPr lang="lv-LV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nodarbinātību nodrošina iesniegumu reģistrēšanas secībā</a:t>
            </a:r>
            <a:r>
              <a:rPr lang="lv-LV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atbilstoši  darba vietu skaitam. Darba vietu skaits ir ierobežots! (paredzētas 60 darba vietas)»</a:t>
            </a:r>
          </a:p>
          <a:p>
            <a:pPr marL="0" indent="0" algn="just">
              <a:buNone/>
            </a:pPr>
            <a:r>
              <a:rPr lang="lv-LV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Pietikšanās termiņš – 30.04. plkst.23:59</a:t>
            </a:r>
          </a:p>
          <a:p>
            <a:pPr marL="0" indent="0" algn="just">
              <a:buNone/>
            </a:pPr>
            <a:endParaRPr lang="lv-LV" sz="1400" b="1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6BEE0B-5DD5-BA4C-FF66-485C7C474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4156" y="1937569"/>
            <a:ext cx="4640262" cy="1104900"/>
          </a:xfrm>
        </p:spPr>
        <p:txBody>
          <a:bodyPr>
            <a:normAutofit/>
          </a:bodyPr>
          <a:lstStyle/>
          <a:p>
            <a:r>
              <a:rPr lang="lv-LV" dirty="0"/>
              <a:t>Nodarbinātībā tika visi, kas paspēja iesniegumu iesniegt 17.04. līdz plkst.14:42!!!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7A2EEE-DB9F-9332-E61F-C136A18C7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249" y="17723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7A2EEE-DB9F-9332-E61F-C136A18C7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49" y="17723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B6EB30-4107-9C97-4E06-026DD7A3AB6B}"/>
              </a:ext>
            </a:extLst>
          </p:cNvPr>
          <p:cNvSpPr txBox="1"/>
          <p:nvPr/>
        </p:nvSpPr>
        <p:spPr>
          <a:xfrm>
            <a:off x="552450" y="144409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Sākot ar </a:t>
            </a:r>
            <a:r>
              <a:rPr lang="lv-LV" sz="24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17.04. plkst.10:00 </a:t>
            </a:r>
            <a:r>
              <a:rPr lang="lv-LV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iespēja </a:t>
            </a:r>
            <a:r>
              <a:rPr lang="lv-LV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pieteikties</a:t>
            </a:r>
            <a:r>
              <a:rPr lang="lv-LV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skolēnu nodarbinātības pasākumiem vasaras brīvlaikā! </a:t>
            </a:r>
            <a:endParaRPr lang="lv-LV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B152016-932E-B3BC-ABC5-7C8A8DF9F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021784"/>
              </p:ext>
            </p:extLst>
          </p:nvPr>
        </p:nvGraphicFramePr>
        <p:xfrm>
          <a:off x="7153275" y="4390108"/>
          <a:ext cx="3733800" cy="210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37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5896-21E4-D2B2-BC5A-A59B0E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249" y="365125"/>
            <a:ext cx="9835551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Vecāku aptaujas rezultāti: 54 respondenti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6900E6-5609-D578-C163-DA976E0844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449" y="203112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6900E6-5609-D578-C163-DA976E084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449" y="203112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C6C3B73-25F2-FC87-38C6-A9FC8FC1C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75" y="1690688"/>
            <a:ext cx="2849819" cy="496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9B551-32AA-AE1A-1231-561591C75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286" y="1690688"/>
            <a:ext cx="4698599" cy="496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06158-99BD-8C22-65CF-A1D64D35D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401" y="1922462"/>
            <a:ext cx="4698598" cy="34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408E7B-1E15-90E6-770D-6A68814B8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68507"/>
              </p:ext>
            </p:extLst>
          </p:nvPr>
        </p:nvGraphicFramePr>
        <p:xfrm>
          <a:off x="334124" y="288837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6408E7B-1E15-90E6-770D-6A68814B8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124" y="288837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22033F9-33E8-F953-DDD1-8F91F0956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0680"/>
            <a:ext cx="5887566" cy="4658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D0C6B-33C8-BD80-F750-5ACD3932A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566" y="288837"/>
            <a:ext cx="5827012" cy="58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91E1-02A4-7BA7-A951-029BC46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365125"/>
            <a:ext cx="9877425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Komentāri, ieteikumi!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353931-8C57-3375-4E18-96ECF90BE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449" y="203112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5353931-8C57-3375-4E18-96ECF90BE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449" y="203112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5E5A1AC-BA5E-C76C-7E99-E9FB6B42A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80" t="22171" r="14098" b="5325"/>
          <a:stretch/>
        </p:blipFill>
        <p:spPr>
          <a:xfrm>
            <a:off x="1679943" y="1344614"/>
            <a:ext cx="9104083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67AC-D1E2-CBCE-9EFD-DF5C31F9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Kopējais nodarbināto skolēnu īpatsvars vecuma grupā no 13 līdz 20 gadiem 2022. un 2023.gada vasara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E93C0-34D3-0BD8-9C8C-D48739E8A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10931"/>
              </p:ext>
            </p:extLst>
          </p:nvPr>
        </p:nvGraphicFramePr>
        <p:xfrm>
          <a:off x="5838826" y="3428999"/>
          <a:ext cx="4570619" cy="238067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831016">
                  <a:extLst>
                    <a:ext uri="{9D8B030D-6E8A-4147-A177-3AD203B41FA5}">
                      <a16:colId xmlns:a16="http://schemas.microsoft.com/office/drawing/2014/main" val="1140876204"/>
                    </a:ext>
                  </a:extLst>
                </a:gridCol>
                <a:gridCol w="989750">
                  <a:extLst>
                    <a:ext uri="{9D8B030D-6E8A-4147-A177-3AD203B41FA5}">
                      <a16:colId xmlns:a16="http://schemas.microsoft.com/office/drawing/2014/main" val="2488066567"/>
                    </a:ext>
                  </a:extLst>
                </a:gridCol>
                <a:gridCol w="1223181">
                  <a:extLst>
                    <a:ext uri="{9D8B030D-6E8A-4147-A177-3AD203B41FA5}">
                      <a16:colId xmlns:a16="http://schemas.microsoft.com/office/drawing/2014/main" val="3768924505"/>
                    </a:ext>
                  </a:extLst>
                </a:gridCol>
                <a:gridCol w="1526672">
                  <a:extLst>
                    <a:ext uri="{9D8B030D-6E8A-4147-A177-3AD203B41FA5}">
                      <a16:colId xmlns:a16="http://schemas.microsoft.com/office/drawing/2014/main" val="166348174"/>
                    </a:ext>
                  </a:extLst>
                </a:gridCol>
              </a:tblGrid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Vecums gados 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effectLst/>
                        </a:rPr>
                        <a:t>Deklarēto skaits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Nodarbināto skaits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īpatsvars %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61026"/>
                  </a:ext>
                </a:extLst>
              </a:tr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13- 15 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972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60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6.17%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342700"/>
                  </a:ext>
                </a:extLst>
              </a:tr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15-20 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32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1,99%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81535"/>
                  </a:ext>
                </a:extLst>
              </a:tr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Kopā: 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92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4,11%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59457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30CC8F-CA64-7076-158F-413AF92F4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24989"/>
              </p:ext>
            </p:extLst>
          </p:nvPr>
        </p:nvGraphicFramePr>
        <p:xfrm>
          <a:off x="838200" y="2019299"/>
          <a:ext cx="4570619" cy="238067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831016">
                  <a:extLst>
                    <a:ext uri="{9D8B030D-6E8A-4147-A177-3AD203B41FA5}">
                      <a16:colId xmlns:a16="http://schemas.microsoft.com/office/drawing/2014/main" val="1140876204"/>
                    </a:ext>
                  </a:extLst>
                </a:gridCol>
                <a:gridCol w="989750">
                  <a:extLst>
                    <a:ext uri="{9D8B030D-6E8A-4147-A177-3AD203B41FA5}">
                      <a16:colId xmlns:a16="http://schemas.microsoft.com/office/drawing/2014/main" val="2488066567"/>
                    </a:ext>
                  </a:extLst>
                </a:gridCol>
                <a:gridCol w="1223181">
                  <a:extLst>
                    <a:ext uri="{9D8B030D-6E8A-4147-A177-3AD203B41FA5}">
                      <a16:colId xmlns:a16="http://schemas.microsoft.com/office/drawing/2014/main" val="3768924505"/>
                    </a:ext>
                  </a:extLst>
                </a:gridCol>
                <a:gridCol w="1526672">
                  <a:extLst>
                    <a:ext uri="{9D8B030D-6E8A-4147-A177-3AD203B41FA5}">
                      <a16:colId xmlns:a16="http://schemas.microsoft.com/office/drawing/2014/main" val="166348174"/>
                    </a:ext>
                  </a:extLst>
                </a:gridCol>
              </a:tblGrid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Vecums gados 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effectLst/>
                        </a:rPr>
                        <a:t>Deklarēto skaits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Nodarbināto skaits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īpatsvars %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61026"/>
                  </a:ext>
                </a:extLst>
              </a:tr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13- 15 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934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60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6.42%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342700"/>
                  </a:ext>
                </a:extLst>
              </a:tr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15-20 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30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2,14%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81535"/>
                  </a:ext>
                </a:extLst>
              </a:tr>
              <a:tr h="5951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Kopā: 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90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4,44%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59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40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0739-7311-0879-7727-893959C6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574319"/>
            <a:ext cx="10760724" cy="1625418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izmaksas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1BDE1-914F-9C01-9949-29AF4FC3A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745" y="2199737"/>
            <a:ext cx="5556078" cy="1333284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nodarbinātība ar NVA norīkojumu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1A02-7032-A954-EBC3-9205EABFD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945" y="4572000"/>
            <a:ext cx="5412510" cy="1777711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Finansējums uz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skolēnu 507,12 </a:t>
            </a:r>
            <a:r>
              <a:rPr kumimoji="0" lang="lv-LV" altLang="lv-LV" sz="28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kumimoji="0" lang="lv-LV" altLang="lv-LV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(2023.gada vasara)</a:t>
            </a:r>
          </a:p>
          <a:p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Finansējums uz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skolēnu 591</a:t>
            </a:r>
            <a:r>
              <a:rPr lang="lv-LV" alt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,64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altLang="lv-LV" sz="28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kumimoji="0" lang="lv-LV" altLang="lv-LV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(2024.gada vasara)</a:t>
            </a:r>
          </a:p>
          <a:p>
            <a:pPr marL="0" indent="0">
              <a:buNone/>
            </a:pPr>
            <a:endParaRPr kumimoji="0" lang="lv-LV" altLang="lv-LV" sz="2800" b="0" i="1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</a:endParaRPr>
          </a:p>
          <a:p>
            <a:endParaRPr kumimoji="0" lang="lv-LV" altLang="lv-LV" sz="2800" b="0" i="0" u="none" strike="noStrike" cap="none" normalizeH="0" baseline="0" dirty="0">
              <a:ln>
                <a:noFill/>
              </a:ln>
              <a:effectLst/>
            </a:endParaRPr>
          </a:p>
          <a:p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8457D-201C-89E8-6A2E-1E7F9C44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0394" y="2095055"/>
            <a:ext cx="4687454" cy="1333284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iniciēta skolēnu nodarbinātība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6EC86-A7AB-EDD7-7FA3-9108FBD0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1186" y="4572000"/>
            <a:ext cx="5185870" cy="2032000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Finansējums uz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skolēnu 187,76 </a:t>
            </a:r>
            <a:r>
              <a:rPr kumimoji="0" lang="lv-LV" altLang="lv-LV" sz="28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kumimoji="0" lang="lv-LV" altLang="lv-LV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(2023.gada vasara)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v-LV" alt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inansējums uz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lv-LV" altLang="lv-LV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skolēnu 272,18 </a:t>
            </a:r>
            <a:r>
              <a:rPr kumimoji="0" lang="lv-LV" altLang="lv-LV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kumimoji="0" lang="lv-LV" altLang="lv-LV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(2024.gada vasara)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lv-LV" altLang="lv-LV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lv-LV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08B9DC-E6B0-4AB1-0C13-C85AC8A1DCF0}"/>
              </a:ext>
            </a:extLst>
          </p:cNvPr>
          <p:cNvCxnSpPr/>
          <p:nvPr/>
        </p:nvCxnSpPr>
        <p:spPr>
          <a:xfrm>
            <a:off x="4347713" y="1802921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32A2CC-7FCD-820D-EEF0-A0831FD42DBD}"/>
              </a:ext>
            </a:extLst>
          </p:cNvPr>
          <p:cNvCxnSpPr/>
          <p:nvPr/>
        </p:nvCxnSpPr>
        <p:spPr>
          <a:xfrm>
            <a:off x="7251940" y="1802921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90462A-4600-A402-2AC1-86CD724930BF}"/>
              </a:ext>
            </a:extLst>
          </p:cNvPr>
          <p:cNvCxnSpPr/>
          <p:nvPr/>
        </p:nvCxnSpPr>
        <p:spPr>
          <a:xfrm>
            <a:off x="4347713" y="3559834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5839FE-E836-781A-2D7F-92054753F70C}"/>
              </a:ext>
            </a:extLst>
          </p:cNvPr>
          <p:cNvCxnSpPr/>
          <p:nvPr/>
        </p:nvCxnSpPr>
        <p:spPr>
          <a:xfrm>
            <a:off x="7251940" y="3559834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DDDBA3-8A6F-0E1F-4186-578397D80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13834"/>
              </p:ext>
            </p:extLst>
          </p:nvPr>
        </p:nvGraphicFramePr>
        <p:xfrm>
          <a:off x="249568" y="245527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2DDDBA3-8A6F-0E1F-4186-578397D80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568" y="245527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29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0F10-6E47-1D4B-8F3C-4238202E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742" y="854234"/>
            <a:ext cx="9871645" cy="836454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NODARBINĀTĪBA</a:t>
            </a:r>
          </a:p>
        </p:txBody>
      </p:sp>
      <p:pic>
        <p:nvPicPr>
          <p:cNvPr id="2050" name="Picture 2" descr="Nodarbinātības valsts aģentūra">
            <a:extLst>
              <a:ext uri="{FF2B5EF4-FFF2-40B4-BE49-F238E27FC236}">
                <a16:creationId xmlns:a16="http://schemas.microsoft.com/office/drawing/2014/main" id="{FAC52557-00E9-0DF5-0C06-2B5B16F0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6" y="4253942"/>
            <a:ext cx="1257038" cy="15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EBD6D2-4E3C-A467-B070-ED5BEABE1874}"/>
              </a:ext>
            </a:extLst>
          </p:cNvPr>
          <p:cNvCxnSpPr/>
          <p:nvPr/>
        </p:nvCxnSpPr>
        <p:spPr>
          <a:xfrm flipH="1">
            <a:off x="3943927" y="1921164"/>
            <a:ext cx="1708728" cy="1357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FB7B0B-B22F-17BE-F292-D359B4735A20}"/>
              </a:ext>
            </a:extLst>
          </p:cNvPr>
          <p:cNvCxnSpPr>
            <a:cxnSpLocks/>
          </p:cNvCxnSpPr>
          <p:nvPr/>
        </p:nvCxnSpPr>
        <p:spPr>
          <a:xfrm>
            <a:off x="6620884" y="1923473"/>
            <a:ext cx="1664134" cy="1438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Ādaži">
            <a:extLst>
              <a:ext uri="{FF2B5EF4-FFF2-40B4-BE49-F238E27FC236}">
                <a16:creationId xmlns:a16="http://schemas.microsoft.com/office/drawing/2014/main" id="{AE3E4FD9-0D91-83C1-AA6B-3E4669CB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23" y="4594596"/>
            <a:ext cx="2151451" cy="11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Ādaži">
            <a:extLst>
              <a:ext uri="{FF2B5EF4-FFF2-40B4-BE49-F238E27FC236}">
                <a16:creationId xmlns:a16="http://schemas.microsoft.com/office/drawing/2014/main" id="{64791E98-C641-4460-16CD-0045022B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6" y="4592951"/>
            <a:ext cx="2151451" cy="11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B2881A75-A5C6-550E-0ADE-DE5BF4C74AE4}"/>
              </a:ext>
            </a:extLst>
          </p:cNvPr>
          <p:cNvSpPr/>
          <p:nvPr/>
        </p:nvSpPr>
        <p:spPr>
          <a:xfrm>
            <a:off x="3043851" y="4901449"/>
            <a:ext cx="612475" cy="500332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48039-EA30-D344-DBA5-CC02B354921D}"/>
              </a:ext>
            </a:extLst>
          </p:cNvPr>
          <p:cNvSpPr txBox="1"/>
          <p:nvPr/>
        </p:nvSpPr>
        <p:spPr>
          <a:xfrm>
            <a:off x="1682151" y="3495965"/>
            <a:ext cx="3183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Jauniešiem 15 – 20 gadiem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2264-647A-28E7-141D-90C58CD151A9}"/>
              </a:ext>
            </a:extLst>
          </p:cNvPr>
          <p:cNvSpPr txBox="1"/>
          <p:nvPr/>
        </p:nvSpPr>
        <p:spPr>
          <a:xfrm>
            <a:off x="7127021" y="3495965"/>
            <a:ext cx="3183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Jauniešiem 13 – 15 gadiem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5A569D-4C88-8EDC-C625-995A325F6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16483"/>
              </p:ext>
            </p:extLst>
          </p:nvPr>
        </p:nvGraphicFramePr>
        <p:xfrm>
          <a:off x="265861" y="287669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7260284" imgH="27260550" progId="Acrobat.Document.DC">
                  <p:embed/>
                </p:oleObj>
              </mc:Choice>
              <mc:Fallback>
                <p:oleObj name="Acrobat Document" r:id="rId4" imgW="27260284" imgH="27260550" progId="Acrobat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E5A569D-4C88-8EDC-C625-995A325F6A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861" y="287669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5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57C5F-0A52-D2DD-07CB-D048BA04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92249"/>
            <a:ext cx="5157787" cy="823912"/>
          </a:xfrm>
        </p:spPr>
        <p:txBody>
          <a:bodyPr>
            <a:no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nodarbinātība ar NVA norīkojumu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63BC-C2F2-1974-79F8-A7E0905C5F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Nepalielinot nodarbināto skaitu: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610A5-8D0B-C036-0D2C-01E6E2C15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492249"/>
            <a:ext cx="5183188" cy="823912"/>
          </a:xfrm>
        </p:spPr>
        <p:txBody>
          <a:bodyPr>
            <a:no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iniciēta skolēnu nodarbinātība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D016E-52E0-B1FE-CE44-26EE42BE9D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dirty="0"/>
              <a:t>Nepalielinot nodarbināto skaitu: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2725FA-E7A7-715F-AA05-F4BA64758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97675"/>
              </p:ext>
            </p:extLst>
          </p:nvPr>
        </p:nvGraphicFramePr>
        <p:xfrm>
          <a:off x="1085369" y="3230592"/>
          <a:ext cx="4323393" cy="177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745">
                  <a:extLst>
                    <a:ext uri="{9D8B030D-6E8A-4147-A177-3AD203B41FA5}">
                      <a16:colId xmlns:a16="http://schemas.microsoft.com/office/drawing/2014/main" val="1446992799"/>
                    </a:ext>
                  </a:extLst>
                </a:gridCol>
                <a:gridCol w="1844648">
                  <a:extLst>
                    <a:ext uri="{9D8B030D-6E8A-4147-A177-3AD203B41FA5}">
                      <a16:colId xmlns:a16="http://schemas.microsoft.com/office/drawing/2014/main" val="758762365"/>
                    </a:ext>
                  </a:extLst>
                </a:gridCol>
              </a:tblGrid>
              <a:tr h="45959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NVA 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3346208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gada faktiskās izmaksas: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16227.91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0802499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gada izmaksas: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18932,58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372600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Sadārdzinājums: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2704,67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1248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978031-7104-E2D6-7571-B0F032915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05202"/>
              </p:ext>
            </p:extLst>
          </p:nvPr>
        </p:nvGraphicFramePr>
        <p:xfrm>
          <a:off x="6323162" y="3171661"/>
          <a:ext cx="4956026" cy="1831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455">
                  <a:extLst>
                    <a:ext uri="{9D8B030D-6E8A-4147-A177-3AD203B41FA5}">
                      <a16:colId xmlns:a16="http://schemas.microsoft.com/office/drawing/2014/main" val="3095418939"/>
                    </a:ext>
                  </a:extLst>
                </a:gridCol>
                <a:gridCol w="2114571">
                  <a:extLst>
                    <a:ext uri="{9D8B030D-6E8A-4147-A177-3AD203B41FA5}">
                      <a16:colId xmlns:a16="http://schemas.microsoft.com/office/drawing/2014/main" val="2108971785"/>
                    </a:ext>
                  </a:extLst>
                </a:gridCol>
              </a:tblGrid>
              <a:tr h="746891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u="none" strike="noStrike" dirty="0">
                          <a:effectLst/>
                        </a:rPr>
                        <a:t>Pašvaldības finansētā nodarbinātība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EURO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546883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gada faktiskās izmaksas: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11265.59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216665"/>
                  </a:ext>
                </a:extLst>
              </a:tr>
              <a:tr h="373446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gada izmaksas: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16330.80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892624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Sadārdzinājums: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5065.21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8263020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98B7876-AA41-A65F-B7ED-12A31DD2D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01386"/>
              </p:ext>
            </p:extLst>
          </p:nvPr>
        </p:nvGraphicFramePr>
        <p:xfrm>
          <a:off x="170249" y="17723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98B7876-AA41-A65F-B7ED-12A31DD2D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49" y="17723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3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1A-963E-D8E0-FDF7-2B86F08B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8" y="365125"/>
            <a:ext cx="9950302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Iecere par izmaiņām 2024.gada skolēnu nodarbinātībā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14537-7A03-03A5-B116-9BA5E713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Pieteikšanās notiek caur «</a:t>
            </a:r>
            <a:r>
              <a:rPr lang="lv-LV" dirty="0" err="1"/>
              <a:t>google</a:t>
            </a:r>
            <a:r>
              <a:rPr lang="lv-LV" dirty="0"/>
              <a:t> </a:t>
            </a:r>
            <a:r>
              <a:rPr lang="lv-LV" dirty="0" err="1"/>
              <a:t>forms</a:t>
            </a:r>
            <a:r>
              <a:rPr lang="lv-LV" dirty="0"/>
              <a:t>»</a:t>
            </a:r>
          </a:p>
          <a:p>
            <a:r>
              <a:rPr lang="lv-LV" dirty="0"/>
              <a:t>Palielināt nodarbināto skaitu </a:t>
            </a:r>
          </a:p>
          <a:p>
            <a:pPr marL="0" indent="0">
              <a:buNone/>
            </a:pPr>
            <a:r>
              <a:rPr lang="lv-LV" dirty="0"/>
              <a:t>Nodarbinātie ar NVA norīkojumu 42 darba vietas</a:t>
            </a:r>
          </a:p>
          <a:p>
            <a:pPr marL="0" indent="0">
              <a:buNone/>
            </a:pPr>
            <a:r>
              <a:rPr lang="lv-LV" dirty="0"/>
              <a:t>Pašvaldības organizētajā nodarbinātībā 70 darba vietas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A1115E-7D24-958A-FCD4-7A0274CC4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20420"/>
              </p:ext>
            </p:extLst>
          </p:nvPr>
        </p:nvGraphicFramePr>
        <p:xfrm>
          <a:off x="6443329" y="4391248"/>
          <a:ext cx="4529471" cy="1488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555">
                  <a:extLst>
                    <a:ext uri="{9D8B030D-6E8A-4147-A177-3AD203B41FA5}">
                      <a16:colId xmlns:a16="http://schemas.microsoft.com/office/drawing/2014/main" val="407722010"/>
                    </a:ext>
                  </a:extLst>
                </a:gridCol>
                <a:gridCol w="1714916">
                  <a:extLst>
                    <a:ext uri="{9D8B030D-6E8A-4147-A177-3AD203B41FA5}">
                      <a16:colId xmlns:a16="http://schemas.microsoft.com/office/drawing/2014/main" val="1052318648"/>
                    </a:ext>
                  </a:extLst>
                </a:gridCol>
              </a:tblGrid>
              <a:tr h="56014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nodarbinātībai 2024.gadam: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Kopējās pašvaldības izmaksas: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8588602"/>
                  </a:ext>
                </a:extLst>
              </a:tr>
              <a:tr h="30947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1 jaunieti 2024: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272.18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344596"/>
                  </a:ext>
                </a:extLst>
              </a:tr>
              <a:tr h="30947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60 jauniešiem: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16330.8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3150909"/>
                  </a:ext>
                </a:extLst>
              </a:tr>
              <a:tr h="30947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70 </a:t>
                      </a:r>
                      <a:r>
                        <a:rPr lang="lv-LV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jauuniešiem</a:t>
                      </a:r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19052.6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5399833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BCB6A0-1023-952D-D1D9-FE2A5D5DF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27322"/>
              </p:ext>
            </p:extLst>
          </p:nvPr>
        </p:nvGraphicFramePr>
        <p:xfrm>
          <a:off x="261997" y="23018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7BCB6A0-1023-952D-D1D9-FE2A5D5DF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997" y="23018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A2B3BC-E2EF-720B-D3BB-9B8D13F61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55369"/>
              </p:ext>
            </p:extLst>
          </p:nvPr>
        </p:nvGraphicFramePr>
        <p:xfrm>
          <a:off x="1326431" y="4391247"/>
          <a:ext cx="4643048" cy="1488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6226">
                  <a:extLst>
                    <a:ext uri="{9D8B030D-6E8A-4147-A177-3AD203B41FA5}">
                      <a16:colId xmlns:a16="http://schemas.microsoft.com/office/drawing/2014/main" val="3714828901"/>
                    </a:ext>
                  </a:extLst>
                </a:gridCol>
                <a:gridCol w="1966822">
                  <a:extLst>
                    <a:ext uri="{9D8B030D-6E8A-4147-A177-3AD203B41FA5}">
                      <a16:colId xmlns:a16="http://schemas.microsoft.com/office/drawing/2014/main" val="2703817137"/>
                    </a:ext>
                  </a:extLst>
                </a:gridCol>
              </a:tblGrid>
              <a:tr h="589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Nodarbinātībai ar NVA 2024. gadam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izmaksas: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653835"/>
                  </a:ext>
                </a:extLst>
              </a:tr>
              <a:tr h="2995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1 jaunieti 2024: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591.64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587359"/>
                  </a:ext>
                </a:extLst>
              </a:tr>
              <a:tr h="2995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32 jauniešiem: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18932.58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22197"/>
                  </a:ext>
                </a:extLst>
              </a:tr>
              <a:tr h="2995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42 jauniešiem: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24848.88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54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32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C93DE-95C6-6E3D-B99C-B13892986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51" y="124975"/>
            <a:ext cx="2485282" cy="139729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039F30-D57F-9E2C-3E9A-1120E2548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33836"/>
              </p:ext>
            </p:extLst>
          </p:nvPr>
        </p:nvGraphicFramePr>
        <p:xfrm>
          <a:off x="347058" y="315249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7260284" imgH="27260550" progId="Acrobat.Document.DC">
                  <p:embed/>
                </p:oleObj>
              </mc:Choice>
              <mc:Fallback>
                <p:oleObj name="Acrobat Document" r:id="rId3" imgW="27260284" imgH="27260550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E039F30-D57F-9E2C-3E9A-1120E2548D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058" y="315249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A78DF1-44FC-BA24-A5D1-C836C8300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09" y="-27431"/>
            <a:ext cx="1668891" cy="2968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10D1AC-3592-1632-D388-28AFB4E46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47" y="2530469"/>
            <a:ext cx="2101941" cy="2802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6D14F-1618-3737-3D5E-4A64587B6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637" y="4472163"/>
            <a:ext cx="2573582" cy="1930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6EFEDB-E745-ADCF-16D9-8EF7EE025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33" y="124975"/>
            <a:ext cx="1414213" cy="3651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18BC4D-B9DD-0168-00D3-2460229987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5244" y="1961724"/>
            <a:ext cx="3912735" cy="2934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28DEB7-5B8A-AA74-8421-033BE72FF6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62" y="4979906"/>
            <a:ext cx="2428760" cy="1821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085EFB-0869-628B-56BE-5679B510E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54" y="2940930"/>
            <a:ext cx="2025503" cy="2700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EA99A9-CBBD-37FA-AC53-A09F3D464A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" y="1456750"/>
            <a:ext cx="2025504" cy="2700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24A6FC-2E41-49C8-EA08-C72A0557E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87" y="3710506"/>
            <a:ext cx="2026822" cy="2700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DA2847-2110-FB6A-740A-CA71538B69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37" y="2588700"/>
            <a:ext cx="1831322" cy="2441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BD52D8-FB82-523D-4FE3-B4E3B0BAD5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06" y="133952"/>
            <a:ext cx="3573309" cy="2441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E3FD65-7BFA-B229-2032-5F5313A517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98" y="4438287"/>
            <a:ext cx="1804971" cy="24066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C062D6-7E87-A417-B4B8-8DE555280B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70" y="5000783"/>
            <a:ext cx="2436717" cy="18275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A90713-DDA6-4143-ACF9-14CCE54A05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98963" y="4982314"/>
            <a:ext cx="1607731" cy="21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E12097-DBDB-A07D-8750-35CD76AE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8" y="3142831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6C82F82-FA5C-51F0-1431-98FF5810D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92145"/>
              </p:ext>
            </p:extLst>
          </p:nvPr>
        </p:nvGraphicFramePr>
        <p:xfrm>
          <a:off x="261997" y="23018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6C82F82-FA5C-51F0-1431-98FF5810D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997" y="23018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64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1B4D22-846D-6020-18EB-A05A2BD79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4126" y="1867788"/>
            <a:ext cx="5005745" cy="487797"/>
          </a:xfrm>
        </p:spPr>
        <p:txBody>
          <a:bodyPr>
            <a:no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iniciēta skolēnu nodarbinātība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554B20-C3B8-6282-7F05-3D01B5B32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0581" y="2677873"/>
            <a:ext cx="5327797" cy="38726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13- 15 gadiem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 dienā, 5 dienas nedēļā, 2 nedēļas, 5 periodi 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pašvaldības finansējums (skolēnu darba algas) 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darba algas darba vadītājiem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vakantās vietas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324ACF-57A4-F5BA-8F77-98E14A6F3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64" y="1604098"/>
            <a:ext cx="5476636" cy="751487"/>
          </a:xfrm>
        </p:spPr>
        <p:txBody>
          <a:bodyPr>
            <a:no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nodarbinātība ar NVA norīkojumu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B57548-2897-AF55-89A7-5D4FB23BB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891" y="2588772"/>
            <a:ext cx="5807582" cy="42642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20 gadiem </a:t>
            </a:r>
          </a:p>
          <a:p>
            <a:pPr>
              <a:lnSpc>
                <a:spcPct val="10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7h dienā, 5 dienas nedēļā, 1 vasaras mēnesi (15-17 gadiem)</a:t>
            </a:r>
          </a:p>
          <a:p>
            <a:pPr>
              <a:lnSpc>
                <a:spcPct val="10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8h dienā, 5 dienas nedēļā, 1 vasaras mēnesi (18-20 gadiem) </a:t>
            </a:r>
          </a:p>
          <a:p>
            <a:pPr>
              <a:lnSpc>
                <a:spcPct val="10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 NVA finansējums (dotācija darba algai 50% apmērā no valstī noteiktās minimālās mēneša darba algas), 50 % pašvaldības finansējums</a:t>
            </a:r>
          </a:p>
          <a:p>
            <a:pPr>
              <a:lnSpc>
                <a:spcPct val="10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NVA dotācija darba vadītājam par viena skolēna darba vadīšanu - vienas desmitās daļas apmērā no valstī noteiktās minimālās mēneša darba algas</a:t>
            </a:r>
          </a:p>
          <a:p>
            <a:pPr>
              <a:lnSpc>
                <a:spcPct val="100000"/>
              </a:lnSpc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vakantās vietas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2DC4AD-D890-E42E-9360-51114AD4A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00653"/>
              </p:ext>
            </p:extLst>
          </p:nvPr>
        </p:nvGraphicFramePr>
        <p:xfrm>
          <a:off x="161623" y="229410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92DC4AD-D890-E42E-9360-51114AD4A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623" y="229410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02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40153E-FF18-2F86-6146-D4FB7E1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99" y="2849533"/>
            <a:ext cx="9737436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Nodarbinātība sadarbībā ar NVA 2023.gada vasarā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026043-D8A1-5D9C-8FD7-12735DF0F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712159"/>
              </p:ext>
            </p:extLst>
          </p:nvPr>
        </p:nvGraphicFramePr>
        <p:xfrm>
          <a:off x="267449" y="288070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6026043-D8A1-5D9C-8FD7-12735DF0F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449" y="288070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41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C81D288-1B88-69F5-1226-D2670DC5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42" y="405442"/>
            <a:ext cx="9790981" cy="1293962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Nodarbināto ar NVA norīkojumu īpatsvars % 2022. un 2023. gada vasarā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BB7073-5476-114E-18A8-D8EFFCDB6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78732"/>
              </p:ext>
            </p:extLst>
          </p:nvPr>
        </p:nvGraphicFramePr>
        <p:xfrm>
          <a:off x="715993" y="2112995"/>
          <a:ext cx="4546120" cy="3269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668">
                  <a:extLst>
                    <a:ext uri="{9D8B030D-6E8A-4147-A177-3AD203B41FA5}">
                      <a16:colId xmlns:a16="http://schemas.microsoft.com/office/drawing/2014/main" val="3195918752"/>
                    </a:ext>
                  </a:extLst>
                </a:gridCol>
                <a:gridCol w="1185245">
                  <a:extLst>
                    <a:ext uri="{9D8B030D-6E8A-4147-A177-3AD203B41FA5}">
                      <a16:colId xmlns:a16="http://schemas.microsoft.com/office/drawing/2014/main" val="1601263423"/>
                    </a:ext>
                  </a:extLst>
                </a:gridCol>
                <a:gridCol w="1155112">
                  <a:extLst>
                    <a:ext uri="{9D8B030D-6E8A-4147-A177-3AD203B41FA5}">
                      <a16:colId xmlns:a16="http://schemas.microsoft.com/office/drawing/2014/main" val="1482164684"/>
                    </a:ext>
                  </a:extLst>
                </a:gridCol>
                <a:gridCol w="1151095">
                  <a:extLst>
                    <a:ext uri="{9D8B030D-6E8A-4147-A177-3AD203B41FA5}">
                      <a16:colId xmlns:a16="http://schemas.microsoft.com/office/drawing/2014/main" val="2164459460"/>
                    </a:ext>
                  </a:extLst>
                </a:gridCol>
              </a:tblGrid>
              <a:tr h="87888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Vecums gados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Deklarēto skaits novadā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Nodarbināto skaits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īpatsvars 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0463436"/>
                  </a:ext>
                </a:extLst>
              </a:tr>
              <a:tr h="336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15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306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2.61%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421815"/>
                  </a:ext>
                </a:extLst>
              </a:tr>
              <a:tr h="336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250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11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4.40%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680995"/>
                  </a:ext>
                </a:extLst>
              </a:tr>
              <a:tr h="336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17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244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7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2.87%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7115740"/>
                  </a:ext>
                </a:extLst>
              </a:tr>
              <a:tr h="336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18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222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4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1.80%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537859"/>
                  </a:ext>
                </a:extLst>
              </a:tr>
              <a:tr h="336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19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203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0.00%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384107"/>
                  </a:ext>
                </a:extLst>
              </a:tr>
              <a:tr h="336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800" u="none" strike="noStrike" dirty="0">
                          <a:effectLst/>
                        </a:rPr>
                        <a:t>20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>
                          <a:effectLst/>
                        </a:rPr>
                        <a:t>172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0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0.00%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880259"/>
                  </a:ext>
                </a:extLst>
              </a:tr>
              <a:tr h="371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Kopā 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1397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30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</a:rPr>
                        <a:t>2.15%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231214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6EE420-ED68-6BB9-EF54-196A5122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65962"/>
              </p:ext>
            </p:extLst>
          </p:nvPr>
        </p:nvGraphicFramePr>
        <p:xfrm>
          <a:off x="5633050" y="2112996"/>
          <a:ext cx="5477773" cy="3278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769">
                  <a:extLst>
                    <a:ext uri="{9D8B030D-6E8A-4147-A177-3AD203B41FA5}">
                      <a16:colId xmlns:a16="http://schemas.microsoft.com/office/drawing/2014/main" val="1431948973"/>
                    </a:ext>
                  </a:extLst>
                </a:gridCol>
                <a:gridCol w="1676402">
                  <a:extLst>
                    <a:ext uri="{9D8B030D-6E8A-4147-A177-3AD203B41FA5}">
                      <a16:colId xmlns:a16="http://schemas.microsoft.com/office/drawing/2014/main" val="3226485052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450574800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193448157"/>
                    </a:ext>
                  </a:extLst>
                </a:gridCol>
              </a:tblGrid>
              <a:tr h="737274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</a:rPr>
                        <a:t>Vecums gados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</a:rPr>
                        <a:t>Deklarēto skaits novadā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</a:rPr>
                        <a:t>Nodarbināto skaits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</a:rPr>
                        <a:t>īpatsvars 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537632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>
                          <a:effectLst/>
                        </a:rPr>
                        <a:t>15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344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10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2.91%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6668458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>
                          <a:effectLst/>
                        </a:rPr>
                        <a:t>16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320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2.50%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318616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>
                          <a:effectLst/>
                        </a:rPr>
                        <a:t>17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264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3.03%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2371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>
                          <a:effectLst/>
                        </a:rPr>
                        <a:t>18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247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2.02%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1484757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>
                          <a:effectLst/>
                        </a:rPr>
                        <a:t>19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227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0.44%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418307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800" u="none" strike="noStrike">
                          <a:effectLst/>
                        </a:rPr>
                        <a:t>20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209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0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800" u="none" strike="noStrike">
                          <a:effectLst/>
                        </a:rPr>
                        <a:t>0.00%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371401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Kopā </a:t>
                      </a:r>
                      <a:endParaRPr lang="lv-L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1611</a:t>
                      </a:r>
                      <a:endParaRPr lang="lv-L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lv-L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1.99%</a:t>
                      </a:r>
                      <a:endParaRPr lang="lv-LV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32816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312C99B-0585-DDEA-DFA6-73E93AAEB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17275"/>
              </p:ext>
            </p:extLst>
          </p:nvPr>
        </p:nvGraphicFramePr>
        <p:xfrm>
          <a:off x="273231" y="19394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312C99B-0585-DDEA-DFA6-73E93AAEB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231" y="19394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02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B116A-94DA-0E19-3726-13B3599F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10" y="212437"/>
            <a:ext cx="10052026" cy="1062181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Nodarbināto ar NVA norīkojumu</a:t>
            </a: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lv-LV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nodarbinātības vietas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39C5B2-5AA5-C76D-F1D2-5D3A18E24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211241"/>
              </p:ext>
            </p:extLst>
          </p:nvPr>
        </p:nvGraphicFramePr>
        <p:xfrm>
          <a:off x="1985819" y="1274618"/>
          <a:ext cx="8654472" cy="530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EC3A04-1CC9-3EA9-3C01-4E4E5FB09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445482"/>
              </p:ext>
            </p:extLst>
          </p:nvPr>
        </p:nvGraphicFramePr>
        <p:xfrm>
          <a:off x="1985819" y="1517283"/>
          <a:ext cx="7882800" cy="41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4F7F97-4940-840F-F7BE-4333891D5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125"/>
              </p:ext>
            </p:extLst>
          </p:nvPr>
        </p:nvGraphicFramePr>
        <p:xfrm>
          <a:off x="256513" y="133117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7260284" imgH="27260550" progId="Acrobat.Document.DC">
                  <p:embed/>
                </p:oleObj>
              </mc:Choice>
              <mc:Fallback>
                <p:oleObj name="Acrobat Document" r:id="rId4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84F7F97-4940-840F-F7BE-4333891D5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513" y="133117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57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F2E0-5E01-3DD0-145D-FF833904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750" y="365125"/>
            <a:ext cx="10043638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Pieteikšanās un pieprasījums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29EEEB-AA4C-4992-6806-3A1FAD89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556" y="5356632"/>
            <a:ext cx="5157787" cy="823912"/>
          </a:xfrm>
        </p:spPr>
        <p:txBody>
          <a:bodyPr>
            <a:normAutofit/>
          </a:bodyPr>
          <a:lstStyle/>
          <a:p>
            <a:r>
              <a:rPr lang="lv-LV" dirty="0"/>
              <a:t>Tika saņemti 56 pieteikumi!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3D071-76D5-F44F-DBCB-B24BF2BDE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879" y="2832189"/>
            <a:ext cx="5157787" cy="29455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«Lai pieteiktos nodarbinātībai skolēnam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 30.04. plkst.23:59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jāiesniedz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iesniegums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(2.pielikums),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arī </a:t>
            </a:r>
            <a:r>
              <a:rPr lang="lv-LV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dzīves darba gaitu aprakstu (turpmāk - CV) un motivācijas vēstuli (turpmāk – pieteikums), norādot izvēlēto vakanci un darba vietu </a:t>
            </a: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(skatīt 3.pielikumu)</a:t>
            </a:r>
            <a:r>
              <a:rPr lang="lv-LV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lv-LV" sz="32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7A2EEE-DB9F-9332-E61F-C136A18C7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15733"/>
              </p:ext>
            </p:extLst>
          </p:nvPr>
        </p:nvGraphicFramePr>
        <p:xfrm>
          <a:off x="170249" y="17723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7A2EEE-DB9F-9332-E61F-C136A18C7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49" y="17723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8C9CE71-997E-5D0D-5B30-90197CFEF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86549"/>
              </p:ext>
            </p:extLst>
          </p:nvPr>
        </p:nvGraphicFramePr>
        <p:xfrm>
          <a:off x="5793020" y="2231304"/>
          <a:ext cx="5927101" cy="340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BD34EB-F00D-D70E-5D38-86DCE07C7FD6}"/>
              </a:ext>
            </a:extLst>
          </p:cNvPr>
          <p:cNvSpPr txBox="1"/>
          <p:nvPr/>
        </p:nvSpPr>
        <p:spPr>
          <a:xfrm>
            <a:off x="304800" y="1690688"/>
            <a:ext cx="62630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Sākot ar </a:t>
            </a:r>
            <a:r>
              <a:rPr lang="lv-LV" sz="24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17.04. plkst.10:00 </a:t>
            </a:r>
            <a:r>
              <a:rPr lang="lv-LV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iespēja </a:t>
            </a:r>
            <a:r>
              <a:rPr lang="lv-LV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pieteikties</a:t>
            </a:r>
            <a:r>
              <a:rPr lang="lv-LV" sz="18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skolēnu nodarbinātības pasākumiem vasaras brīvlaikā!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4644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5896-21E4-D2B2-BC5A-A59B0E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249" y="365125"/>
            <a:ext cx="9835551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Aptaujas rezultāti 23 respondenti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6900E6-5609-D578-C163-DA976E084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054232"/>
              </p:ext>
            </p:extLst>
          </p:nvPr>
        </p:nvGraphicFramePr>
        <p:xfrm>
          <a:off x="267449" y="203112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6900E6-5609-D578-C163-DA976E084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449" y="203112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9FE25C8-4DEE-90CC-3654-EC00CBA4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0" y="1690688"/>
            <a:ext cx="2581118" cy="435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57841-D22A-9494-C9C5-1A19C6FC2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94" y="1697618"/>
            <a:ext cx="4685212" cy="3713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93D02F-7D08-703D-BD98-3440ECCD1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9" y="1697618"/>
            <a:ext cx="4411549" cy="38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2443-05CD-533D-2454-C97B94A7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50" y="334899"/>
            <a:ext cx="8614944" cy="788501"/>
          </a:xfrm>
        </p:spPr>
        <p:txBody>
          <a:bodyPr>
            <a:no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23 respondentiem 4 nestrādāja kādā no PII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41F6A-6E53-E2B2-CDAB-97DFCF07B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5" y="1690688"/>
            <a:ext cx="4812191" cy="4802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1AB71-AFDC-3A3A-3024-0BAC85A2F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153626"/>
            <a:ext cx="4302035" cy="3567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2499DE-76FE-07B6-DAA1-A56F538CA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62863"/>
            <a:ext cx="4911634" cy="146369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CAE0541-4020-AB40-9C79-CD6863165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288553"/>
              </p:ext>
            </p:extLst>
          </p:nvPr>
        </p:nvGraphicFramePr>
        <p:xfrm>
          <a:off x="267449" y="203112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7260284" imgH="27260550" progId="Acrobat.Document.DC">
                  <p:embed/>
                </p:oleObj>
              </mc:Choice>
              <mc:Fallback>
                <p:oleObj name="Acrobat Document" r:id="rId5" imgW="27260284" imgH="27260550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CAE0541-4020-AB40-9C79-CD68631652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449" y="203112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48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</TotalTime>
  <Words>894</Words>
  <Application>Microsoft Office PowerPoint</Application>
  <PresentationFormat>Widescreen</PresentationFormat>
  <Paragraphs>236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Times New Roman</vt:lpstr>
      <vt:lpstr>Office Theme</vt:lpstr>
      <vt:lpstr>Acrobat Document</vt:lpstr>
      <vt:lpstr>Ziņojums par skolēnu nodarbinātību 2023. gada vasaras brīvlaikā Ādažu novadā</vt:lpstr>
      <vt:lpstr>SKOLĒNU NODARBINĀTĪBA</vt:lpstr>
      <vt:lpstr>PowerPoint Presentation</vt:lpstr>
      <vt:lpstr>Nodarbinātība sadarbībā ar NVA 2023.gada vasarā</vt:lpstr>
      <vt:lpstr>Nodarbināto ar NVA norīkojumu īpatsvars % 2022. un 2023. gada vasarā</vt:lpstr>
      <vt:lpstr>Nodarbināto ar NVA norīkojumu 32 nodarbinātības vietas </vt:lpstr>
      <vt:lpstr>Pieteikšanās un pieprasījums</vt:lpstr>
      <vt:lpstr>Aptaujas rezultāti 23 respondenti</vt:lpstr>
      <vt:lpstr>No 23 respondentiem 4 nestrādāja kādā no PII</vt:lpstr>
      <vt:lpstr>Kāds ir tavs lielākais ieguvums, ka piedalījies šajā nodarbinātībā?</vt:lpstr>
      <vt:lpstr>Pašvaldības iniciēta skolēnu nodarbinātība skolēnu nodarbinātības pasākumi 2023.gada vasaras brīvdienās</vt:lpstr>
      <vt:lpstr>Nodarbināto skolēnu īpatsvars 2022. un 2023.gada vasarā: </vt:lpstr>
      <vt:lpstr>Nodarbinātības vietas</vt:lpstr>
      <vt:lpstr>Pieteikšanās un pieprasījums</vt:lpstr>
      <vt:lpstr>Vecāku aptaujas rezultāti: 54 respondenti</vt:lpstr>
      <vt:lpstr>PowerPoint Presentation</vt:lpstr>
      <vt:lpstr>Komentāri, ieteikumi!</vt:lpstr>
      <vt:lpstr>Kopējais nodarbināto skolēnu īpatsvars vecuma grupā no 13 līdz 20 gadiem 2022. un 2023.gada vasara</vt:lpstr>
      <vt:lpstr>Pašvaldības izmaksas</vt:lpstr>
      <vt:lpstr>PowerPoint Presentation</vt:lpstr>
      <vt:lpstr>Iecere par izmaiņām 2024.gada skolēnu nodarbinātībā</vt:lpstr>
      <vt:lpstr>PowerPoint Presentation</vt:lpstr>
      <vt:lpstr>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Skolēnu nodarbinātības pasākumi vasaras brīvdienās</dc:title>
  <dc:creator>Ieva Pelcmane</dc:creator>
  <cp:lastModifiedBy>Sintija Tenisa</cp:lastModifiedBy>
  <cp:revision>230</cp:revision>
  <dcterms:created xsi:type="dcterms:W3CDTF">2022-09-27T08:29:29Z</dcterms:created>
  <dcterms:modified xsi:type="dcterms:W3CDTF">2023-10-16T12:42:15Z</dcterms:modified>
</cp:coreProperties>
</file>