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9" r:id="rId4"/>
    <p:sldId id="258" r:id="rId5"/>
    <p:sldId id="259" r:id="rId6"/>
    <p:sldId id="261" r:id="rId7"/>
    <p:sldId id="260" r:id="rId8"/>
    <p:sldId id="267" r:id="rId9"/>
    <p:sldId id="263" r:id="rId10"/>
    <p:sldId id="264" r:id="rId11"/>
    <p:sldId id="265" r:id="rId12"/>
    <p:sldId id="268" r:id="rId13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029EF-695D-4935-B63E-71AAED0E8804}" type="datetimeFigureOut">
              <a:rPr lang="lv-LV" smtClean="0"/>
              <a:t>16.10.2023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731BF-F856-44D1-84FF-29C42063DFB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16113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DA7E4-1C6C-145E-E7B3-7561E2116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10BD33-CA7C-3EC0-1507-C9EB8A0C9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DE654-8E93-D97B-E042-F30D91D7B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4C96-9CD2-42F4-B60D-84F38A59CD25}" type="datetime1">
              <a:rPr lang="lv-LV" smtClean="0"/>
              <a:t>16.10.2023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6572A-2912-7457-D72B-A3C3AF02F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9F531-41E1-9A79-A9F0-8EE2290E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24-D1D2-481A-B5F3-2398986EDB2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409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0DADC-D22C-5547-6705-4F200AB0F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2A1CDE-5E97-B784-8F91-93EA17572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BD282-8894-F3C1-B86B-CC343267C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CCD48-296F-4E35-8EF3-3D5A830BB565}" type="datetime1">
              <a:rPr lang="lv-LV" smtClean="0"/>
              <a:t>16.10.2023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A0EEC-02B8-A7A8-6AD8-CECC1D156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11437-5F95-72F9-74AC-0C1D9077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24-D1D2-481A-B5F3-2398986EDB2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61276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6CCAA7-2FE6-7547-3784-F09C557234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159E93-0430-3F7D-C66F-670CBA9ED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C18D6-255C-A2BB-CEF9-0BEBBDE44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4DA4F-F96B-4485-AE74-4B98B335E19E}" type="datetime1">
              <a:rPr lang="lv-LV" smtClean="0"/>
              <a:t>16.10.2023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E22D6-D625-134E-68CB-DEA5488FB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99204-0532-9773-F926-861878BEC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24-D1D2-481A-B5F3-2398986EDB2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1783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0BEC7-A848-AE05-7827-2AAB581F3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C8B6E-6B61-25E6-D43F-9909F91C9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17DB6-89A0-B896-BBBB-8EB436F26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6455-AD16-436C-9BE3-93DCC961C161}" type="datetime1">
              <a:rPr lang="lv-LV" smtClean="0"/>
              <a:t>16.10.2023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D004F-3374-CF3C-26B4-7D4262805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E83F0-DE35-A4DB-6190-90E826087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24-D1D2-481A-B5F3-2398986EDB2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7867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D418F-1DA5-68F4-38C1-3222567C0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83C311-7D6E-8411-BD69-5EE02F60F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422DC-EB73-8A63-71AE-2D3BA55A1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0F51-62EA-40FF-AFF4-537CB9F81602}" type="datetime1">
              <a:rPr lang="lv-LV" smtClean="0"/>
              <a:t>16.10.2023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26C07-778F-3155-C1D9-F8C5EA6B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2FDF1-6EF2-15FC-72AD-C0CD754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24-D1D2-481A-B5F3-2398986EDB2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5694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9CB23-9047-25FE-2F2D-CB85130D4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3FEC0-0611-0307-7DC7-9E2E119AA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9F139-F827-40B0-DF2D-4A317E25A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BA2DF6-7D23-6F8A-15DA-DAFD9C7CE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A812-572B-4BC6-8712-A0AAD429B5DD}" type="datetime1">
              <a:rPr lang="lv-LV" smtClean="0"/>
              <a:t>16.10.2023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1D7004-6FFB-BD2A-D554-18ECB19FE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22132C-4F24-0BEB-694B-575A682B9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24-D1D2-481A-B5F3-2398986EDB2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340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DD59B-4FCE-C750-11E1-CAECD9342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3FCB0-588B-3EF4-1180-A8C783FD9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347675-DB2C-1F7C-30AF-8AFBB4C7D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4282C9-63A7-1C32-C733-DBEA132F55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ADFC3C-0135-C94A-BDD8-917E6D088F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D5376B-91D2-130A-D882-29E4EFC2C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8735-BBCC-4116-982F-E4EAFF94DE2E}" type="datetime1">
              <a:rPr lang="lv-LV" smtClean="0"/>
              <a:t>16.10.2023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F3FE90-644E-7B3E-6926-83F4873B8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CFABC-33AE-4C0B-EA78-4D5FFE4CB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24-D1D2-481A-B5F3-2398986EDB2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1416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68173-4B92-63E0-2E3D-55D9B5899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7FDA7A-7841-C4EE-5851-E106A7F6F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D585-ECAA-4653-B30A-F18CBDEA58C1}" type="datetime1">
              <a:rPr lang="lv-LV" smtClean="0"/>
              <a:t>16.10.2023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C72B3C-5326-396B-E0FA-D9CC16CF6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9F042B-E59F-9D88-E53F-E35B0EA63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24-D1D2-481A-B5F3-2398986EDB2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9649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4DCAA1-2EFD-A2D5-6D70-686CF8347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51C28-EB69-492F-B7A5-E0A754AD55BD}" type="datetime1">
              <a:rPr lang="lv-LV" smtClean="0"/>
              <a:t>16.10.2023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A53E8F-30B8-BFCF-9E68-E28E84A6D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B29080-774C-FDA2-39D5-4A9FCA1C0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24-D1D2-481A-B5F3-2398986EDB2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0841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CCF4F-BBD7-5D7F-2528-C85845ADE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8BCF1-AF31-4913-D5AA-9E5DB6107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3D722F-1D39-6DA5-7C92-19B2896CA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95BBF6-5FEC-6BA3-4C8F-E3F7081ED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EADE-723B-452A-8F7D-802FD5747D01}" type="datetime1">
              <a:rPr lang="lv-LV" smtClean="0"/>
              <a:t>16.10.2023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C2CBB-1926-4EFE-143D-806EF3C9F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853BFC-4CA2-15F1-77E5-4F1646533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24-D1D2-481A-B5F3-2398986EDB2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8244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1341E-0D80-7EEC-338A-7373691C2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F1D078-D8B0-FF23-C31C-05BF148531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B6CCA5-A72A-B0D5-E34D-EBA58D320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88191D-47FA-9AFC-A031-C775EEA84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AD05-774E-46CC-8344-1922B95EE059}" type="datetime1">
              <a:rPr lang="lv-LV" smtClean="0"/>
              <a:t>16.10.2023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1230E-720B-CE1E-1589-639B72AB9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23A88-582B-3B74-AF9A-0551AA70D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24-D1D2-481A-B5F3-2398986EDB2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291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7BE8C7-6230-0FBB-0A2B-D1F1835A2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4AEA1-A9D1-ECDF-DDF8-5F8ED15D5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F0CC1-682F-E441-FDBC-F416805123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22C18-9AAA-4D3A-B257-DC7B73924E20}" type="datetime1">
              <a:rPr lang="lv-LV" smtClean="0"/>
              <a:t>16.10.2023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F332C-0A4A-8B96-74C6-6AE8B3EA4A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85655-42E1-7E5D-2E35-4120E59BEA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7B824-D1D2-481A-B5F3-2398986EDB2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3223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2E2B4-201E-3DEE-7AE3-3DC28F27E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8432" y="1754155"/>
            <a:ext cx="8456645" cy="2045056"/>
          </a:xfrm>
        </p:spPr>
        <p:txBody>
          <a:bodyPr>
            <a:normAutofit/>
          </a:bodyPr>
          <a:lstStyle/>
          <a:p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58. izglītības koda licencēšanu </a:t>
            </a:r>
            <a:b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Ādažu novadā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CE6A2-4217-460F-A922-73E36C94A6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76939" y="4035911"/>
            <a:ext cx="9144000" cy="1655762"/>
          </a:xfrm>
        </p:spPr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Ziņojums IKSSK 04.10.2023.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294D32-FCBF-EF27-E700-ABBE1FBFB0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4759" y="-58673"/>
            <a:ext cx="3937518" cy="39375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E36212-C75B-FB48-CF2B-C5E60FDF8D70}"/>
              </a:ext>
            </a:extLst>
          </p:cNvPr>
          <p:cNvSpPr txBox="1"/>
          <p:nvPr/>
        </p:nvSpPr>
        <p:spPr>
          <a:xfrm>
            <a:off x="5939161" y="559293"/>
            <a:ext cx="5868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Pielikums</a:t>
            </a:r>
          </a:p>
          <a:p>
            <a:pPr marL="457200" algn="r"/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Izglītības, kultūras, sporta un sociālās komitejas </a:t>
            </a:r>
          </a:p>
          <a:p>
            <a:pPr marL="457200" algn="r">
              <a:spcAft>
                <a:spcPts val="600"/>
              </a:spcAft>
            </a:pP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2023. gada 4. oktobra sēdes protokolam Nr. 13</a:t>
            </a:r>
          </a:p>
        </p:txBody>
      </p:sp>
    </p:spTree>
    <p:extLst>
      <p:ext uri="{BB962C8B-B14F-4D97-AF65-F5344CB8AC3E}">
        <p14:creationId xmlns:p14="http://schemas.microsoft.com/office/powerpoint/2010/main" val="2674237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FEC54-7BB0-7295-2138-602030C94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Licencēt Carnikavas pamatskolā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04075-4E66-955A-59BE-70639B3669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Ieguvumi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903B6-DDB9-7ADC-5530-8538F19240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Pieejamas telpas, ko būtu iespējams izmantot mācību procesam.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57A26D-2266-7FEF-2379-82107E348A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Problēmas vai zaudējumi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6A458C-D4E2-6084-6A5D-2E97E30BD67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Izglītojamais nevar izvēlēties izglītības iestādi, kas ir tuvāk dzīvesvietai.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 būt nepieciešams transports, lai nogādātu no Ādažiem uz izglītības iestādi.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Veidojas negatīvs fons vienai no izglītības iestādēm (negatīva pedagogu konkurence).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Šobrīd nav visa atbalsta personāla un spēcīgas atbalsta komandas.</a:t>
            </a: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BF51BF-0101-4049-D95E-BBE6C818C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24-D1D2-481A-B5F3-2398986EDB26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32918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FEC54-7BB0-7295-2138-602030C94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Licencēt Ādažu vidusskolā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04075-4E66-955A-59BE-70639B3669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Ieguvumi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903B6-DDB9-7ADC-5530-8538F19240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Šobrīd ir viss atbalsta personāls un spēcīga atbalsta komanda.</a:t>
            </a:r>
          </a:p>
          <a:p>
            <a:endParaRPr lang="lv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57A26D-2266-7FEF-2379-82107E348A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Problēmas vai zaudējumi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6A458C-D4E2-6084-6A5D-2E97E30BD67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Izglītojamais nevar izvēlēties izglītības iestādi, kas ir tuvāk dzīvesvietai.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Veidojas negatīvs fons vienai no izglītības iestādēm (negatīva pedagogu konkurence).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 pieejamas telpas, ko būtu iespējams izmantot mācību procesam.</a:t>
            </a:r>
          </a:p>
          <a:p>
            <a:endParaRPr lang="lv-LV" dirty="0"/>
          </a:p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E5A99-442C-5CB9-442B-E963B3216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24-D1D2-481A-B5F3-2398986EDB26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49552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DAB9270-BECD-FE40-CB76-D11A1ABEA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Tālākie uzdevumi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C046AF4-D301-11DD-F8C2-E2686BDB7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Virzīt lēmumu par 58. koda licencēšanu vispārizglītojošajā/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ās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izglītības iestādē/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ēs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 nepieciešama papildus informācija, uzdot IJN vadītājai sagatavot informāciju uz nākošo IKSSK.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A3DA52-755A-F47B-8427-A9A298ADB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24-D1D2-481A-B5F3-2398986EDB26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0746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9BA1A-E5E3-772C-BD0A-0A324B080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58. izglītības kods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D8A88-C458-EB82-069F-893DFC696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58 - Speciālās izglītības programmas izglītojamiem ar garīgās attīstības traucējumiem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118227-ADE9-B47F-E761-128EA4942414}"/>
              </a:ext>
            </a:extLst>
          </p:cNvPr>
          <p:cNvSpPr txBox="1"/>
          <p:nvPr/>
        </p:nvSpPr>
        <p:spPr>
          <a:xfrm>
            <a:off x="2211355" y="3137968"/>
            <a:ext cx="7119257" cy="287142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lv-LV" sz="1800" dirty="0">
                <a:solidFill>
                  <a:srgbClr val="1D21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Tie ir bērni / skolēni, kuriem, </a:t>
            </a:r>
            <a:r>
              <a:rPr lang="lv-LV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visas attīstības jomas tiek sasniegtas ar novēlošanos, attīstības temps lēns. </a:t>
            </a:r>
            <a:r>
              <a:rPr lang="lv-LV" sz="1800" dirty="0">
                <a:solidFill>
                  <a:srgbClr val="1D212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Šiem bērniem/skolēniem </a:t>
            </a:r>
            <a:r>
              <a:rPr lang="lv-LV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dominē konkrētā domāšana, grūtības sasaistīt akadēmiskās zināšanas ar praktiskām lietām, risina </a:t>
            </a:r>
            <a:r>
              <a:rPr lang="lv-LV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problēmsituācijas</a:t>
            </a:r>
            <a:r>
              <a:rPr lang="lv-LV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ar palīdzību un atbalstu. Šie skolēni, iegūstot pamatizglītības standartu, var apgūt profesiju un dzīvot patstāvīgi. Pieauguša cilvēka attīstība atbilst 9-12g.v. bērnam.</a:t>
            </a:r>
          </a:p>
          <a:p>
            <a:pPr algn="just"/>
            <a:endParaRPr lang="lv-LV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lv-LV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Izglītības satura departamenta </a:t>
            </a:r>
            <a:r>
              <a:rPr lang="lv-LV" sz="1800" i="1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Iekļaujošās un speciālās izglītības nodaļas</a:t>
            </a:r>
            <a:r>
              <a:rPr lang="lv-LV" i="1" spc="3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vecākā eksperte </a:t>
            </a:r>
            <a:r>
              <a:rPr lang="lv-LV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Laima Zommere</a:t>
            </a:r>
            <a:r>
              <a:rPr lang="lv-LV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lv-LV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E5EABF-D899-5C23-B2D9-2695C3674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24-D1D2-481A-B5F3-2398986EDB26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55057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C12E5-49E1-9EC1-8A6B-6D665FC60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232" y="131860"/>
            <a:ext cx="10515600" cy="1325563"/>
          </a:xfrm>
        </p:spPr>
        <p:txBody>
          <a:bodyPr>
            <a:normAutofit/>
          </a:bodyPr>
          <a:lstStyle/>
          <a:p>
            <a:r>
              <a:rPr lang="lv-LV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Skolēniem ar garīgās attīstības traucējumiem ir un var būt: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C51B8-377F-E4C6-E7CD-89B20F17D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90" y="1536376"/>
            <a:ext cx="10515600" cy="4351338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lv-LV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vairāk attīstīta redzes (vizuālā), dzirdes (</a:t>
            </a:r>
            <a:r>
              <a:rPr lang="lv-LV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audiālā</a:t>
            </a:r>
            <a:r>
              <a:rPr lang="lv-LV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taustes (</a:t>
            </a:r>
            <a:r>
              <a:rPr lang="lv-LV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taktīlā</a:t>
            </a:r>
            <a:r>
              <a:rPr lang="lv-LV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uztvere un raksturīga mehāniskā domāšana (uztver konkrētu , īsu informāciju);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lv-LV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nepieciešama pozitīva motivācija mācību darbības veikšanai līdz galam;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lv-LV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grūtības pieņemt lēmumu, veikt izvēli, būt patstāvīgam un neatkarīgam; 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lv-LV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viegli pakļaujas apkārtējo cilvēku ietekmei, ir viegli ietekmējami uz nevēlamu rīcību;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lv-LV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neadekvātas dusmas, naids, nepamatotas bailes un fobijas;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lv-LV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atdarina citu cilvēku rīcību, pakļaujas stiprākajiem, neapzinās savas uzvedības sekas;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lv-LV" sz="16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pazemināta izziņas interese, pie lielākām grūtībām vai šķēršļiem ātri padodas;</a:t>
            </a:r>
            <a:endParaRPr lang="lv-LV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lv-LV" sz="16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 grūtības izteikt secinājumus, iesaistīties dialogā, uzdot jautājumus, izteikt kategoriju jēdzienus (priekšmetus, lietas u.c.) apgūt vārdu saturu semantiku par lietām,</a:t>
            </a:r>
            <a:r>
              <a:rPr lang="lv-LV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 kurām nesastopas ikdienas dzīvē. 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lv-LV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 interešu ierobežotība par nākotni un grūtības sagādā izvēlēties savām spējām atbilstošu profesiju;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lv-LV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uzmanība vērsta uz parādībām, kas rada emocionālu pārdzīvojumu;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lv-LV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bieži vērojamas dažādas rakstura negatīvās īpašības (spītība, negatīvisms, infantilisms, </a:t>
            </a:r>
            <a:r>
              <a:rPr lang="lv-LV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neizlēmība</a:t>
            </a:r>
            <a:r>
              <a:rPr lang="lv-LV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lv-LV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lēni veidojas pienākuma, atbildības, draudzības, morālās jūtas;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lv-LV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 būt, neadekvātu emociju, uzvedības izpausmes 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lv-LV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raksturīga impulsivitāte un bieži ir atkarīgi no pieaugušajiem;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lv-LV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 zema paškontrole un pašvērtējums, vājas patstāvības prasmes, grūtības pamatot savas domas, uzskatus, zema izziņas aktivitāte, intereses trūkums par kultūras jautājumiem, </a:t>
            </a:r>
            <a:r>
              <a:rPr lang="lv-LV" sz="16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ir atkarīgi no vecākiem</a:t>
            </a:r>
            <a:endParaRPr lang="lv-LV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DDFD9C-0EA4-CE96-7710-7B8CDDEF8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24-D1D2-481A-B5F3-2398986EDB26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92368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1C5EB-D0DD-3396-5DB2-4D0A412E6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Sūdzība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68E57-CE14-E050-295D-BAAFD183C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31.08.2023.  no Valsts bērnu tiesību aizsardzības inspekcijas tika saņemta vēstule un zvans no IKVD par izglītības nenodrošināšu bērnam ar 58 kodu.</a:t>
            </a:r>
          </a:p>
          <a:p>
            <a:pPr marL="0" indent="0" algn="just">
              <a:buNone/>
            </a:pPr>
            <a:endParaRPr lang="lv-LV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lv-LV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Izglītības likuma 17.panta pirmajā daļā ir noteikts, ka katras pašvaldības pienākums ir nodrošināt bērniem, kuru dzīvesvieta deklarēta pašvaldības administratīvajā teritorijā, iespēju iegūt pirmsskolas izglītību un pamatizglītību bērna </a:t>
            </a:r>
            <a:r>
              <a:rPr lang="lv-LV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dzīvesvietai tuvākajā pašvaldības izglītības iestādē</a:t>
            </a:r>
            <a:r>
              <a:rPr lang="lv-LV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nodrošināt jauniešiem iespēju iegūt vidējo izglītību, kā arī nodrošināt iespēju īstenot interešu izglītību un atbalstīt </a:t>
            </a:r>
            <a:r>
              <a:rPr lang="lv-LV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ārpusstundu</a:t>
            </a:r>
            <a:r>
              <a:rPr lang="lv-LV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pasākumus, arī bērnu nometnes.</a:t>
            </a:r>
            <a:endParaRPr lang="lv-LV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lv-LV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Bērnu tiesību aizsardzības likuma 11.panta pirmo daļu valsts nodrošina visiem bērniem vienādas tiesības un iespējas iegūt izglītību atbilstoši katra spējām. Valsts un pašvaldība nodrošina visiem bērniem speciālo vajadzību </a:t>
            </a:r>
            <a:r>
              <a:rPr lang="lv-LV" sz="2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izvērtējumu</a:t>
            </a:r>
            <a:r>
              <a:rPr lang="lv-LV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uzsākot obligāto izglītību, un nodrošina bērna vajadzībām atbilstošus individuālus pedagoģiskā un psiholoģiskā atbalsta pasākumus valsts, pašvaldības un privātajās mācību iestādēs.</a:t>
            </a:r>
            <a:endParaRPr lang="lv-LV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lv-LV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14E9BF-6188-8521-3773-43C95C8A2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24-D1D2-481A-B5F3-2398986EDB26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30672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951AA-B400-F063-8D46-0028C5468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Kolektīvs iesniegums no vecākiem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E6241-E505-60E6-A9D7-6669DBA9D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Vēstule no 3 bērnu vecākiem, kam ir 58 kods: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Ilgs ceļš uz izglītības iestādi;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 vecāks pats ved bērnu, apgrūtināta darba ikdiena;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 iespēja socializēties;</a:t>
            </a: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Lūdz akreditēt novadā 21015811 izglītības programmu, lai bērni varētu izglītību iegūt Ādažu novadā!</a:t>
            </a: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084C79-70E5-7BA9-D720-1A6A61FC3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24-D1D2-481A-B5F3-2398986EDB26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86520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E2CBE-9464-F8B2-9F61-0EA9F66DB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Apmeklēta Ropažu vidusskola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FC865-0792-7BFA-5A7A-B86B645D3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Atsevišķas divas klases 58. koda bērniem.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Apvienotās klases 1. - 4. klase un 5. -9. klase.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Speciālais pedagogs + Pedagoga palīgs uz katru klasi.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Katrai klase atsevišķā telpā un pa vidu kopīga telpa atpūtai.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F7A021-09DB-38D2-B9E6-9BDFBBF8F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24-D1D2-481A-B5F3-2398986EDB26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9328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DD46D-38BB-E158-8B4C-50C40BF7E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58. Koda licencēšana Ādažu novadā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A67B8-FC16-B1E1-33E4-DCB93BAA1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280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Licencēt abās skolas;</a:t>
            </a:r>
          </a:p>
          <a:p>
            <a:pPr marL="0" indent="0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Licencēt vienā no vispārizglītojošajām skolām;</a:t>
            </a:r>
          </a:p>
          <a:p>
            <a:pPr marL="0" indent="0">
              <a:buNone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2AE47-D906-4293-286D-0A39FE93301B}"/>
              </a:ext>
            </a:extLst>
          </p:cNvPr>
          <p:cNvSpPr txBox="1"/>
          <p:nvPr/>
        </p:nvSpPr>
        <p:spPr>
          <a:xfrm>
            <a:off x="838200" y="2584580"/>
            <a:ext cx="96758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Finansējuma aprēķins pēc valsts 2023./2024. I semestra mērķdotācijas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katru izglītojamo 355,37 </a:t>
            </a:r>
            <a:r>
              <a:rPr lang="lv-LV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mēnesī, gadā tas būtu 4264,44 </a:t>
            </a:r>
            <a:r>
              <a:rPr lang="lv-LV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</a:t>
            </a:r>
            <a:r>
              <a:rPr lang="lv-LV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vienu izglītojamo.</a:t>
            </a: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82EAEF7-455B-2D34-D9D7-D252760116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841342"/>
              </p:ext>
            </p:extLst>
          </p:nvPr>
        </p:nvGraphicFramePr>
        <p:xfrm>
          <a:off x="838200" y="3475356"/>
          <a:ext cx="10208985" cy="2552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797">
                  <a:extLst>
                    <a:ext uri="{9D8B030D-6E8A-4147-A177-3AD203B41FA5}">
                      <a16:colId xmlns:a16="http://schemas.microsoft.com/office/drawing/2014/main" val="401943610"/>
                    </a:ext>
                  </a:extLst>
                </a:gridCol>
                <a:gridCol w="2041797">
                  <a:extLst>
                    <a:ext uri="{9D8B030D-6E8A-4147-A177-3AD203B41FA5}">
                      <a16:colId xmlns:a16="http://schemas.microsoft.com/office/drawing/2014/main" val="1203643077"/>
                    </a:ext>
                  </a:extLst>
                </a:gridCol>
                <a:gridCol w="2041797">
                  <a:extLst>
                    <a:ext uri="{9D8B030D-6E8A-4147-A177-3AD203B41FA5}">
                      <a16:colId xmlns:a16="http://schemas.microsoft.com/office/drawing/2014/main" val="565473657"/>
                    </a:ext>
                  </a:extLst>
                </a:gridCol>
                <a:gridCol w="2041797">
                  <a:extLst>
                    <a:ext uri="{9D8B030D-6E8A-4147-A177-3AD203B41FA5}">
                      <a16:colId xmlns:a16="http://schemas.microsoft.com/office/drawing/2014/main" val="2243922150"/>
                    </a:ext>
                  </a:extLst>
                </a:gridCol>
                <a:gridCol w="2041797">
                  <a:extLst>
                    <a:ext uri="{9D8B030D-6E8A-4147-A177-3AD203B41FA5}">
                      <a16:colId xmlns:a16="http://schemas.microsoft.com/office/drawing/2014/main" val="3512976626"/>
                    </a:ext>
                  </a:extLst>
                </a:gridCol>
              </a:tblGrid>
              <a:tr h="1084638">
                <a:tc>
                  <a:txBody>
                    <a:bodyPr/>
                    <a:lstStyle/>
                    <a:p>
                      <a:pPr algn="ctr"/>
                      <a:r>
                        <a:rPr lang="lv-LV" sz="18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Pašvaldības atbalsts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Izglītojamo skaits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Pašvaldības izdevumi, </a:t>
                      </a:r>
                      <a:r>
                        <a:rPr lang="lv-LV" sz="1800" b="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euro</a:t>
                      </a:r>
                      <a:r>
                        <a:rPr lang="lv-LV" sz="18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gadā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*Papildus finansējums no valsts, </a:t>
                      </a:r>
                      <a:r>
                        <a:rPr lang="lv-LV" sz="1800" b="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euro</a:t>
                      </a:r>
                      <a:r>
                        <a:rPr lang="lv-LV" sz="18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mēnesī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*Papildus finansējums no valsts, </a:t>
                      </a:r>
                      <a:r>
                        <a:rPr lang="lv-LV" sz="1800" b="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euro</a:t>
                      </a:r>
                      <a:r>
                        <a:rPr lang="lv-LV" sz="18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gadā</a:t>
                      </a:r>
                    </a:p>
                    <a:p>
                      <a:pPr algn="ctr"/>
                      <a:endParaRPr lang="lv-LV" sz="18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5306070"/>
                  </a:ext>
                </a:extLst>
              </a:tr>
              <a:tr h="834337">
                <a:tc>
                  <a:txBody>
                    <a:bodyPr/>
                    <a:lstStyle/>
                    <a:p>
                      <a:pPr algn="ctr"/>
                      <a:r>
                        <a:rPr lang="lv-LV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Izmanto pašvaldības transportu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5685,92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68231,04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4617586"/>
                  </a:ext>
                </a:extLst>
              </a:tr>
              <a:tr h="44981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lv-LV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 izglītojamie mācītos Ādažu novada pašvaldības izglītības iestādē.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lv-LV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lv-LV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lv-LV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lv-LV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37965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0629CAB-19A4-1DEB-77C6-60DB382129FE}"/>
              </a:ext>
            </a:extLst>
          </p:cNvPr>
          <p:cNvSpPr txBox="1"/>
          <p:nvPr/>
        </p:nvSpPr>
        <p:spPr>
          <a:xfrm>
            <a:off x="838200" y="6088590"/>
            <a:ext cx="10132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Vecāki paši ved savu bērnu un saņem 100 % kompensāciju no pašvaldības – 4 izglītojamie, aptuveni 1100 </a:t>
            </a:r>
            <a:r>
              <a:rPr lang="lv-LV" sz="1800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</a:t>
            </a:r>
            <a:r>
              <a:rPr lang="lv-LV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mēnesī (mainīgs, atkarīgs no apmeklējuma)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08410-1168-FEB9-9545-0E18E2F1F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24-D1D2-481A-B5F3-2398986EDB26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47444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FA572C0-2A90-43DD-1EDF-D70EC2032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Izglītojamo skaits klašu grupās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1431B374-71B0-B090-4E16-637ABD74D9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479844"/>
              </p:ext>
            </p:extLst>
          </p:nvPr>
        </p:nvGraphicFramePr>
        <p:xfrm>
          <a:off x="838200" y="1825625"/>
          <a:ext cx="349120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551">
                  <a:extLst>
                    <a:ext uri="{9D8B030D-6E8A-4147-A177-3AD203B41FA5}">
                      <a16:colId xmlns:a16="http://schemas.microsoft.com/office/drawing/2014/main" val="406219380"/>
                    </a:ext>
                  </a:extLst>
                </a:gridCol>
                <a:gridCol w="2332653">
                  <a:extLst>
                    <a:ext uri="{9D8B030D-6E8A-4147-A177-3AD203B41FA5}">
                      <a16:colId xmlns:a16="http://schemas.microsoft.com/office/drawing/2014/main" val="950011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Izglītojamo skaits, ko ved pašvaldība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480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725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432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47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479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20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651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069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702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356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213948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C1537BB0-61CA-F749-A9E0-8CDDED229C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216222"/>
              </p:ext>
            </p:extLst>
          </p:nvPr>
        </p:nvGraphicFramePr>
        <p:xfrm>
          <a:off x="5812280" y="3058160"/>
          <a:ext cx="27158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323">
                  <a:extLst>
                    <a:ext uri="{9D8B030D-6E8A-4147-A177-3AD203B41FA5}">
                      <a16:colId xmlns:a16="http://schemas.microsoft.com/office/drawing/2014/main" val="1566746409"/>
                    </a:ext>
                  </a:extLst>
                </a:gridCol>
                <a:gridCol w="1455576">
                  <a:extLst>
                    <a:ext uri="{9D8B030D-6E8A-4147-A177-3AD203B41FA5}">
                      <a16:colId xmlns:a16="http://schemas.microsoft.com/office/drawing/2014/main" val="2677336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1. -3. klase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 4. – 9. klase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714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378137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1BB4E3-D5B1-ED4D-A7D9-F333A44DB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24-D1D2-481A-B5F3-2398986EDB26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62226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FEC54-7BB0-7295-2138-602030C94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Licencēt abās skolas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04075-4E66-955A-59BE-70639B3669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Ieguvumi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903B6-DDB9-7ADC-5530-8538F19240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Izglītojamais var izvēlēties izglītības iestādi, kas ir tuvāk dzīvesvietai.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Neveidojas negatīvs fons vienai no izglītības iestādēm (pedagogu konkurence)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57A26D-2266-7FEF-2379-82107E348A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Problēmas vai zaudējumi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6A458C-D4E2-6084-6A5D-2E97E30BD67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Jāparedz finansējums abās izglītības iestādēs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Jāparedz telpas abās izglītības iestādēs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5D101-7A80-6577-9774-21C1BD5AF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7B824-D1D2-481A-B5F3-2398986EDB26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97315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971</Words>
  <Application>Microsoft Office PowerPoint</Application>
  <PresentationFormat>Widescreen</PresentationFormat>
  <Paragraphs>123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Office Theme</vt:lpstr>
      <vt:lpstr>Par 58. izglītības koda licencēšanu  Ādažu novadā</vt:lpstr>
      <vt:lpstr>58. izglītības kods</vt:lpstr>
      <vt:lpstr>Skolēniem ar garīgās attīstības traucējumiem ir un var būt:</vt:lpstr>
      <vt:lpstr>Sūdzība</vt:lpstr>
      <vt:lpstr>Kolektīvs iesniegums no vecākiem</vt:lpstr>
      <vt:lpstr>Apmeklēta Ropažu vidusskola</vt:lpstr>
      <vt:lpstr>58. Koda licencēšana Ādažu novadā</vt:lpstr>
      <vt:lpstr>Izglītojamo skaits klašu grupās</vt:lpstr>
      <vt:lpstr>Licencēt abās skolas</vt:lpstr>
      <vt:lpstr>Licencēt Carnikavas pamatskolā</vt:lpstr>
      <vt:lpstr>Licencēt Ādažu vidusskolā</vt:lpstr>
      <vt:lpstr>Tālākie uzdevumi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58. izglītības koda licencēšanu</dc:title>
  <dc:creator>Ligita Anspoka</dc:creator>
  <cp:lastModifiedBy>Sintija Tenisa</cp:lastModifiedBy>
  <cp:revision>8</cp:revision>
  <dcterms:created xsi:type="dcterms:W3CDTF">2023-09-27T09:27:50Z</dcterms:created>
  <dcterms:modified xsi:type="dcterms:W3CDTF">2023-10-16T12:42:00Z</dcterms:modified>
</cp:coreProperties>
</file>