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69" r:id="rId4"/>
    <p:sldId id="258" r:id="rId5"/>
    <p:sldId id="259" r:id="rId6"/>
    <p:sldId id="261" r:id="rId7"/>
    <p:sldId id="260" r:id="rId8"/>
    <p:sldId id="267" r:id="rId9"/>
    <p:sldId id="263" r:id="rId10"/>
    <p:sldId id="264" r:id="rId11"/>
    <p:sldId id="265" r:id="rId12"/>
    <p:sldId id="268" r:id="rId13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6029EF-695D-4935-B63E-71AAED0E8804}" type="datetimeFigureOut">
              <a:rPr lang="lv-LV" smtClean="0"/>
              <a:t>16.10.2023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5731BF-F856-44D1-84FF-29C42063DFB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1161131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5DA7E4-1C6C-145E-E7B3-7561E2116E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710BD33-CA7C-3EC0-1507-C9EB8A0C9F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DDE654-8E93-D97B-E042-F30D91D7B9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E4C96-9CD2-42F4-B60D-84F38A59CD25}" type="datetime1">
              <a:rPr lang="lv-LV" smtClean="0"/>
              <a:t>16.10.2023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86572A-2912-7457-D72B-A3C3AF02F9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19F531-41E1-9A79-A9F0-8EE2290EF2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7B824-D1D2-481A-B5F3-2398986EDB2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0540993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80DADC-D22C-5547-6705-4F200AB0F1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2A1CDE-5E97-B784-8F91-93EA175727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9BD282-8894-F3C1-B86B-CC343267C0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CCD48-296F-4E35-8EF3-3D5A830BB565}" type="datetime1">
              <a:rPr lang="lv-LV" smtClean="0"/>
              <a:t>16.10.2023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BA0EEC-02B8-A7A8-6AD8-CECC1D156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211437-5F95-72F9-74AC-0C1D907759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7B824-D1D2-481A-B5F3-2398986EDB2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861276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F6CCAA7-2FE6-7547-3784-F09C557234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8159E93-0430-3F7D-C66F-670CBA9EDC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BC18D6-255C-A2BB-CEF9-0BEBBDE440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4DA4F-F96B-4485-AE74-4B98B335E19E}" type="datetime1">
              <a:rPr lang="lv-LV" smtClean="0"/>
              <a:t>16.10.2023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DE22D6-D625-134E-68CB-DEA5488FB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D99204-0532-9773-F926-861878BEC8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7B824-D1D2-481A-B5F3-2398986EDB2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117833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B0BEC7-A848-AE05-7827-2AAB581F3C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DC8B6E-6B61-25E6-D43F-9909F91C99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417DB6-89A0-B896-BBBB-8EB436F265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66455-AD16-436C-9BE3-93DCC961C161}" type="datetime1">
              <a:rPr lang="lv-LV" smtClean="0"/>
              <a:t>16.10.2023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FD004F-3374-CF3C-26B4-7D4262805B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6E83F0-DE35-A4DB-6190-90E8260877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7B824-D1D2-481A-B5F3-2398986EDB2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6786765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5D418F-1DA5-68F4-38C1-3222567C06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83C311-7D6E-8411-BD69-5EE02F60F2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2422DC-EB73-8A63-71AE-2D3BA55A1D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B0F51-62EA-40FF-AFF4-537CB9F81602}" type="datetime1">
              <a:rPr lang="lv-LV" smtClean="0"/>
              <a:t>16.10.2023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D26C07-778F-3155-C1D9-F8C5EA6B39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B2FDF1-6EF2-15FC-72AD-C0CD754F8A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7B824-D1D2-481A-B5F3-2398986EDB2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656942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D9CB23-9047-25FE-2F2D-CB85130D41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23FEC0-0611-0307-7DC7-9E2E119AAA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579F139-F827-40B0-DF2D-4A317E25AD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BA2DF6-7D23-6F8A-15DA-DAFD9C7CE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7A812-572B-4BC6-8712-A0AAD429B5DD}" type="datetime1">
              <a:rPr lang="lv-LV" smtClean="0"/>
              <a:t>16.10.2023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1D7004-6FFB-BD2A-D554-18ECB19FE1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22132C-4F24-0BEB-694B-575A682B94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7B824-D1D2-481A-B5F3-2398986EDB2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8134015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DDD59B-4FCE-C750-11E1-CAECD93428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D3FCB0-588B-3EF4-1180-A8C783FD92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347675-DB2C-1F7C-30AF-8AFBB4C7D9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B4282C9-63A7-1C32-C733-DBEA132F55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FADFC3C-0135-C94A-BDD8-917E6D088FF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ED5376B-91D2-130A-D882-29E4EFC2C1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58735-BBCC-4116-982F-E4EAFF94DE2E}" type="datetime1">
              <a:rPr lang="lv-LV" smtClean="0"/>
              <a:t>16.10.2023</a:t>
            </a:fld>
            <a:endParaRPr lang="lv-LV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1F3FE90-644E-7B3E-6926-83F4873B8C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96CFABC-33AE-4C0B-EA78-4D5FFE4CB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7B824-D1D2-481A-B5F3-2398986EDB2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141636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068173-4B92-63E0-2E3D-55D9B5899D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97FDA7A-7841-C4EE-5851-E106A7F6F7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BD585-ECAA-4653-B30A-F18CBDEA58C1}" type="datetime1">
              <a:rPr lang="lv-LV" smtClean="0"/>
              <a:t>16.10.2023</a:t>
            </a:fld>
            <a:endParaRPr lang="lv-LV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C72B3C-5326-396B-E0FA-D9CC16CF6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9F042B-E59F-9D88-E53F-E35B0EA63B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7B824-D1D2-481A-B5F3-2398986EDB2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96491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64DCAA1-2EFD-A2D5-6D70-686CF8347E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51C28-EB69-492F-B7A5-E0A754AD55BD}" type="datetime1">
              <a:rPr lang="lv-LV" smtClean="0"/>
              <a:t>16.10.2023</a:t>
            </a:fld>
            <a:endParaRPr lang="lv-LV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3A53E8F-30B8-BFCF-9E68-E28E84A6D5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B29080-774C-FDA2-39D5-4A9FCA1C0B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7B824-D1D2-481A-B5F3-2398986EDB2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9084143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3CCF4F-BBD7-5D7F-2528-C85845ADE8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48BCF1-AF31-4913-D5AA-9E5DB6107E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3D722F-1D39-6DA5-7C92-19B2896CA0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95BBF6-5FEC-6BA3-4C8F-E3F7081ED9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2EADE-723B-452A-8F7D-802FD5747D01}" type="datetime1">
              <a:rPr lang="lv-LV" smtClean="0"/>
              <a:t>16.10.2023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AC2CBB-1926-4EFE-143D-806EF3C9FC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853BFC-4CA2-15F1-77E5-4F1646533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7B824-D1D2-481A-B5F3-2398986EDB2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9782447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31341E-0D80-7EEC-338A-7373691C2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6F1D078-D8B0-FF23-C31C-05BF1485315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B6CCA5-A72A-B0D5-E34D-EBA58D3201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88191D-47FA-9AFC-A031-C775EEA84B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4AD05-774E-46CC-8344-1922B95EE059}" type="datetime1">
              <a:rPr lang="lv-LV" smtClean="0"/>
              <a:t>16.10.2023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61230E-720B-CE1E-1589-639B72AB93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623A88-582B-3B74-AF9A-0551AA70DD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7B824-D1D2-481A-B5F3-2398986EDB2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29169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37BE8C7-6230-0FBB-0A2B-D1F1835A2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14AEA1-A9D1-ECDF-DDF8-5F8ED15D54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DF0CC1-682F-E441-FDBC-F416805123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E22C18-9AAA-4D3A-B257-DC7B73924E20}" type="datetime1">
              <a:rPr lang="lv-LV" smtClean="0"/>
              <a:t>16.10.2023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7F332C-0A4A-8B96-74C6-6AE8B3EA4A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E85655-42E1-7E5D-2E35-4120E59BEA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17B824-D1D2-481A-B5F3-2398986EDB2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9322326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C2E2B4-201E-3DEE-7AE3-3DC28F27E0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88432" y="1754155"/>
            <a:ext cx="8456645" cy="2045056"/>
          </a:xfrm>
        </p:spPr>
        <p:txBody>
          <a:bodyPr>
            <a:normAutofit/>
          </a:bodyPr>
          <a:lstStyle/>
          <a:p>
            <a:r>
              <a:rPr lang="lv-LV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 58. izglītības koda licencēšanu </a:t>
            </a:r>
            <a:br>
              <a:rPr lang="lv-LV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v-LV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Ādažu novadā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06CE6A2-4217-460F-A922-73E36C94A6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76939" y="4035911"/>
            <a:ext cx="9144000" cy="1655762"/>
          </a:xfrm>
        </p:spPr>
        <p:txBody>
          <a:bodyPr/>
          <a:lstStyle/>
          <a:p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Ziņojums IKSSK 04.10.2023.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3294D32-FCBF-EF27-E700-ABBE1FBFB0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44759" y="-58673"/>
            <a:ext cx="3937518" cy="393751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8E36212-C75B-FB48-CF2B-C5E60FDF8D70}"/>
              </a:ext>
            </a:extLst>
          </p:cNvPr>
          <p:cNvSpPr txBox="1"/>
          <p:nvPr/>
        </p:nvSpPr>
        <p:spPr>
          <a:xfrm>
            <a:off x="5939161" y="559293"/>
            <a:ext cx="58681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r"/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3. Pielikums</a:t>
            </a:r>
          </a:p>
          <a:p>
            <a:pPr marL="457200" algn="r"/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Izglītības, kultūras, sporta un sociālās komitejas </a:t>
            </a:r>
          </a:p>
          <a:p>
            <a:pPr marL="457200" algn="r">
              <a:spcAft>
                <a:spcPts val="600"/>
              </a:spcAft>
            </a:pP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2023. gada 4. oktobra sēdes protokolam Nr. 13</a:t>
            </a:r>
          </a:p>
        </p:txBody>
      </p:sp>
    </p:spTree>
    <p:extLst>
      <p:ext uri="{BB962C8B-B14F-4D97-AF65-F5344CB8AC3E}">
        <p14:creationId xmlns:p14="http://schemas.microsoft.com/office/powerpoint/2010/main" val="26742372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9FEC54-7BB0-7295-2138-602030C943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Licencēt Carnikavas pamatskolā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904075-4E66-955A-59BE-70639B36698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Ieguvumi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9903B6-DDB9-7ADC-5530-8538F19240E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Pieejamas telpas, ko būtu iespējams izmantot mācību procesam.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257A26D-2266-7FEF-2379-82107E348A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Problēmas vai zaudējumi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36A458C-D4E2-6084-6A5D-2E97E30BD673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20000"/>
          </a:bodyPr>
          <a:lstStyle/>
          <a:p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Izglītojamais nevar izvēlēties izglītības iestādi, kas ir tuvāk dzīvesvietai.</a:t>
            </a:r>
          </a:p>
          <a:p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 būt nepieciešams transports, lai nogādātu no Ādažiem uz izglītības iestādi.</a:t>
            </a:r>
          </a:p>
          <a:p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Veidojas negatīvs fons vienai no izglītības iestādēm (negatīva pedagogu konkurence).</a:t>
            </a:r>
          </a:p>
          <a:p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Šobrīd nav visa atbalsta personāla un spēcīgas atbalsta komandas.</a:t>
            </a:r>
          </a:p>
          <a:p>
            <a:endParaRPr lang="lv-LV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BF51BF-0101-4049-D95E-BBE6C818C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7B824-D1D2-481A-B5F3-2398986EDB26}" type="slidenum">
              <a:rPr lang="lv-LV" smtClean="0"/>
              <a:t>10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2329182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9FEC54-7BB0-7295-2138-602030C943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Licencēt Ādažu vidusskolā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904075-4E66-955A-59BE-70639B36698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Ieguvumi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9903B6-DDB9-7ADC-5530-8538F19240E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Šobrīd ir viss atbalsta personāls un spēcīga atbalsta komanda.</a:t>
            </a:r>
          </a:p>
          <a:p>
            <a:endParaRPr lang="lv-LV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257A26D-2266-7FEF-2379-82107E348A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Problēmas vai zaudējumi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36A458C-D4E2-6084-6A5D-2E97E30BD673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Izglītojamais nevar izvēlēties izglītības iestādi, kas ir tuvāk dzīvesvietai.</a:t>
            </a:r>
          </a:p>
          <a:p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Veidojas negatīvs fons vienai no izglītības iestādēm (negatīva pedagogu konkurence).</a:t>
            </a:r>
          </a:p>
          <a:p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Nav pieejamas telpas, ko būtu iespējams izmantot mācību procesam.</a:t>
            </a:r>
          </a:p>
          <a:p>
            <a:endParaRPr lang="lv-LV" dirty="0"/>
          </a:p>
          <a:p>
            <a:endParaRPr lang="lv-LV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9E5A99-442C-5CB9-442B-E963B32166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7B824-D1D2-481A-B5F3-2398986EDB26}" type="slidenum">
              <a:rPr lang="lv-LV" smtClean="0"/>
              <a:t>11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3495528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ADAB9270-BECD-FE40-CB76-D11A1ABEA9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Tālākie uzdevumi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3C046AF4-D301-11DD-F8C2-E2686BDB75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Virzīt lēmumu par 58. koda licencēšanu vispārizglītojošajā/</a:t>
            </a:r>
            <a:r>
              <a:rPr 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ās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izglītības iestādē/</a:t>
            </a:r>
            <a:r>
              <a:rPr 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ēs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 nepieciešama papildus informācija, uzdot IJN vadītājai sagatavot informāciju uz nākošo IKSSK.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4A3DA52-755A-F47B-8427-A9A298ADB8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7B824-D1D2-481A-B5F3-2398986EDB26}" type="slidenum">
              <a:rPr lang="lv-LV" smtClean="0"/>
              <a:t>12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4074648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79BA1A-E5E3-772C-BD0A-0A324B0805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58. izglītības kods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BD8A88-C458-EB82-069F-893DFC6963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lv-LV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58 - Speciālās izglītības programmas izglītojamiem ar garīgās attīstības traucējumiem</a:t>
            </a:r>
            <a:endParaRPr lang="lv-LV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9118227-ADE9-B47F-E761-128EA4942414}"/>
              </a:ext>
            </a:extLst>
          </p:cNvPr>
          <p:cNvSpPr txBox="1"/>
          <p:nvPr/>
        </p:nvSpPr>
        <p:spPr>
          <a:xfrm>
            <a:off x="2211355" y="3137968"/>
            <a:ext cx="7119257" cy="2871427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lv-LV" sz="1800" dirty="0">
                <a:solidFill>
                  <a:srgbClr val="1D212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Tie ir bērni / skolēni, kuriem, </a:t>
            </a:r>
            <a:r>
              <a:rPr lang="lv-LV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visas attīstības jomas tiek sasniegtas ar novēlošanos, attīstības temps lēns. </a:t>
            </a:r>
            <a:r>
              <a:rPr lang="lv-LV" sz="1800" dirty="0">
                <a:solidFill>
                  <a:srgbClr val="1D212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Šiem bērniem/skolēniem </a:t>
            </a:r>
            <a:r>
              <a:rPr lang="lv-LV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dominē konkrētā domāšana, grūtības sasaistīt akadēmiskās zināšanas ar praktiskām lietām, risina </a:t>
            </a:r>
            <a:r>
              <a:rPr lang="lv-LV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problēmsituācijas</a:t>
            </a:r>
            <a:r>
              <a:rPr lang="lv-LV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ar palīdzību un atbalstu. Šie skolēni, iegūstot pamatizglītības standartu, var apgūt profesiju un dzīvot patstāvīgi. Pieauguša cilvēka attīstība atbilst 9-12g.v. bērnam.</a:t>
            </a:r>
          </a:p>
          <a:p>
            <a:pPr algn="just"/>
            <a:endParaRPr lang="lv-LV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lv-LV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Izglītības satura departamenta </a:t>
            </a:r>
            <a:r>
              <a:rPr lang="lv-LV" sz="1800" i="1" spc="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Iekļaujošās un speciālās izglītības nodaļas</a:t>
            </a:r>
            <a:r>
              <a:rPr lang="lv-LV" i="1" spc="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lv-LV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vecākā eksperte </a:t>
            </a:r>
            <a:r>
              <a:rPr lang="lv-LV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Laima Zommere</a:t>
            </a:r>
            <a:r>
              <a:rPr lang="lv-LV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lv-LV" sz="1800" i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5E5EABF-D899-5C23-B2D9-2695C3674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7B824-D1D2-481A-B5F3-2398986EDB26}" type="slidenum">
              <a:rPr lang="lv-LV" smtClean="0"/>
              <a:t>2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0550577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5C12E5-49E1-9EC1-8A6B-6D665FC608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6232" y="131860"/>
            <a:ext cx="10515600" cy="1325563"/>
          </a:xfrm>
        </p:spPr>
        <p:txBody>
          <a:bodyPr>
            <a:normAutofit/>
          </a:bodyPr>
          <a:lstStyle/>
          <a:p>
            <a:r>
              <a:rPr lang="lv-LV" sz="4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Skolēniem ar garīgās attīstības traucējumiem ir un var būt:</a:t>
            </a:r>
            <a:endParaRPr lang="lv-LV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7C51B8-377F-E4C6-E7CD-89B20F17D9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290" y="1536376"/>
            <a:ext cx="10515600" cy="4351338"/>
          </a:xfrm>
        </p:spPr>
        <p:txBody>
          <a:bodyPr>
            <a:noAutofit/>
          </a:bodyPr>
          <a:lstStyle/>
          <a:p>
            <a:pPr marL="342900" lvl="0" indent="-342900" algn="just">
              <a:lnSpc>
                <a:spcPct val="12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lv-LV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vairāk attīstīta redzes (vizuālā), dzirdes (</a:t>
            </a:r>
            <a:r>
              <a:rPr lang="lv-LV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audiālā</a:t>
            </a:r>
            <a:r>
              <a:rPr lang="lv-LV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), taustes (</a:t>
            </a:r>
            <a:r>
              <a:rPr lang="lv-LV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taktīlā</a:t>
            </a:r>
            <a:r>
              <a:rPr lang="lv-LV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uztvere un raksturīga mehāniskā domāšana (uztver konkrētu , īsu informāciju);</a:t>
            </a:r>
          </a:p>
          <a:p>
            <a:pPr marL="342900" lvl="0" indent="-342900" algn="just">
              <a:lnSpc>
                <a:spcPct val="12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lv-LV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nepieciešama pozitīva motivācija mācību darbības veikšanai līdz galam;</a:t>
            </a:r>
          </a:p>
          <a:p>
            <a:pPr marL="342900" lvl="0" indent="-342900" algn="just">
              <a:lnSpc>
                <a:spcPct val="12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lv-LV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grūtības pieņemt lēmumu, veikt izvēli, būt patstāvīgam un neatkarīgam; </a:t>
            </a:r>
          </a:p>
          <a:p>
            <a:pPr marL="342900" lvl="0" indent="-342900" algn="just">
              <a:lnSpc>
                <a:spcPct val="12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lv-LV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viegli pakļaujas apkārtējo cilvēku ietekmei, ir viegli ietekmējami uz nevēlamu rīcību;</a:t>
            </a:r>
          </a:p>
          <a:p>
            <a:pPr marL="342900" lvl="0" indent="-342900" algn="just">
              <a:lnSpc>
                <a:spcPct val="12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lv-LV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neadekvātas dusmas, naids, nepamatotas bailes un fobijas;</a:t>
            </a:r>
          </a:p>
          <a:p>
            <a:pPr marL="342900" lvl="0" indent="-342900" algn="just">
              <a:lnSpc>
                <a:spcPct val="12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lv-LV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atdarina citu cilvēku rīcību, pakļaujas stiprākajiem, neapzinās savas uzvedības sekas;</a:t>
            </a:r>
          </a:p>
          <a:p>
            <a:pPr marL="342900" lvl="0" indent="-342900" algn="just">
              <a:lnSpc>
                <a:spcPct val="12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lv-LV" sz="1600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pazemināta izziņas interese, pie lielākām grūtībām vai šķēršļiem ātri padodas;</a:t>
            </a:r>
            <a:endParaRPr lang="lv-LV" sz="1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2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lv-LV" sz="1600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ir grūtības izteikt secinājumus, iesaistīties dialogā, uzdot jautājumus, izteikt kategoriju jēdzienus (priekšmetus, lietas u.c.) apgūt vārdu saturu semantiku par lietām,</a:t>
            </a:r>
            <a:r>
              <a:rPr lang="lv-LV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ar kurām nesastopas ikdienas dzīvē. </a:t>
            </a:r>
          </a:p>
          <a:p>
            <a:pPr marL="342900" lvl="0" indent="-342900" algn="just">
              <a:lnSpc>
                <a:spcPct val="12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lv-LV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ir interešu ierobežotība par nākotni un grūtības sagādā izvēlēties savām spējām atbilstošu profesiju;</a:t>
            </a:r>
          </a:p>
          <a:p>
            <a:pPr marL="342900" lvl="0" indent="-342900" algn="just">
              <a:lnSpc>
                <a:spcPct val="12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lv-LV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uzmanība vērsta uz parādībām, kas rada emocionālu pārdzīvojumu;</a:t>
            </a:r>
          </a:p>
          <a:p>
            <a:pPr marL="342900" lvl="0" indent="-342900" algn="just">
              <a:lnSpc>
                <a:spcPct val="12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lv-LV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bieži vērojamas dažādas rakstura negatīvās īpašības (spītība, negatīvisms, infantilisms, </a:t>
            </a:r>
            <a:r>
              <a:rPr lang="lv-LV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neizlēmība</a:t>
            </a:r>
            <a:r>
              <a:rPr lang="lv-LV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);</a:t>
            </a:r>
          </a:p>
          <a:p>
            <a:pPr marL="342900" lvl="0" indent="-342900" algn="just">
              <a:lnSpc>
                <a:spcPct val="12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lv-LV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lēni veidojas pienākuma, atbildības, draudzības, morālās jūtas;</a:t>
            </a:r>
          </a:p>
          <a:p>
            <a:pPr marL="342900" lvl="0" indent="-342900" algn="just">
              <a:lnSpc>
                <a:spcPct val="12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lv-LV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var būt, neadekvātu emociju, uzvedības izpausmes </a:t>
            </a:r>
          </a:p>
          <a:p>
            <a:pPr marL="342900" lvl="0" indent="-342900" algn="just">
              <a:lnSpc>
                <a:spcPct val="12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lv-LV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raksturīga impulsivitāte un bieži ir atkarīgi no pieaugušajiem;</a:t>
            </a:r>
          </a:p>
          <a:p>
            <a:pPr marL="342900" lvl="0" indent="-342900" algn="just">
              <a:lnSpc>
                <a:spcPct val="12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lv-LV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ir zema paškontrole un pašvērtējums, vājas patstāvības prasmes, grūtības pamatot savas domas, uzskatus, zema izziņas aktivitāte, intereses trūkums par kultūras jautājumiem, </a:t>
            </a:r>
            <a:r>
              <a:rPr lang="lv-LV" sz="1600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ir atkarīgi no vecākiem</a:t>
            </a:r>
            <a:endParaRPr lang="lv-LV" sz="1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DDFD9C-0EA4-CE96-7710-7B8CDDEF8E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7B824-D1D2-481A-B5F3-2398986EDB26}" type="slidenum">
              <a:rPr lang="lv-LV" smtClean="0"/>
              <a:t>3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7923688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91C5EB-D0DD-3396-5DB2-4D0A412E62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Sūdzība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568E57-CE14-E050-295D-BAAFD183CA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lv-LV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31.08.2023.  no Valsts bērnu tiesību aizsardzības inspekcijas tika saņemta vēstule un zvans no IKVD par izglītības nenodrošināšu bērnam ar 58 kodu.</a:t>
            </a:r>
          </a:p>
          <a:p>
            <a:pPr marL="0" indent="0" algn="just">
              <a:buNone/>
            </a:pPr>
            <a:endParaRPr lang="lv-LV" sz="2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/>
            <a:r>
              <a:rPr lang="lv-LV" sz="2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Izglītības likuma 17.panta pirmajā daļā ir noteikts, ka katras pašvaldības pienākums ir nodrošināt bērniem, kuru dzīvesvieta deklarēta pašvaldības administratīvajā teritorijā, iespēju iegūt pirmsskolas izglītību un pamatizglītību bērna </a:t>
            </a:r>
            <a:r>
              <a:rPr lang="lv-LV" sz="20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dzīvesvietai tuvākajā pašvaldības izglītības iestādē</a:t>
            </a:r>
            <a:r>
              <a:rPr lang="lv-LV" sz="2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nodrošināt jauniešiem iespēju iegūt vidējo izglītību, kā arī nodrošināt iespēju īstenot interešu izglītību un atbalstīt </a:t>
            </a:r>
            <a:r>
              <a:rPr lang="lv-LV" sz="20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ārpusstundu</a:t>
            </a:r>
            <a:r>
              <a:rPr lang="lv-LV" sz="2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pasākumus, arī bērnu nometnes.</a:t>
            </a:r>
            <a:endParaRPr lang="lv-LV" sz="20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lv-LV" sz="2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Bērnu tiesību aizsardzības likuma 11.panta pirmo daļu valsts nodrošina visiem bērniem vienādas tiesības un iespējas iegūt izglītību atbilstoši katra spējām. Valsts un pašvaldība nodrošina visiem bērniem speciālo vajadzību </a:t>
            </a:r>
            <a:r>
              <a:rPr lang="lv-LV" sz="20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izvērtējumu</a:t>
            </a:r>
            <a:r>
              <a:rPr lang="lv-LV" sz="2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uzsākot obligāto izglītību, un nodrošina bērna vajadzībām atbilstošus individuālus pedagoģiskā un psiholoģiskā atbalsta pasākumus valsts, pašvaldības un privātajās mācību iestādēs.</a:t>
            </a:r>
            <a:endParaRPr lang="lv-LV" sz="20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lv-LV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14E9BF-6188-8521-3773-43C95C8A21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7B824-D1D2-481A-B5F3-2398986EDB26}" type="slidenum">
              <a:rPr lang="lv-LV" smtClean="0"/>
              <a:t>4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8306729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F951AA-B400-F063-8D46-0028C5468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Kolektīvs iesniegums no vecākiem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0E6241-E505-60E6-A9D7-6669DBA9D5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Vēstule no 3 bērnu vecākiem, kam ir 58 kods:</a:t>
            </a:r>
          </a:p>
          <a:p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Ilgs ceļš uz izglītības iestādi;</a:t>
            </a:r>
          </a:p>
          <a:p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 vecāks pats ved bērnu, apgrūtināta darba ikdiena;</a:t>
            </a:r>
          </a:p>
          <a:p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Nav iespēja socializēties;</a:t>
            </a:r>
          </a:p>
          <a:p>
            <a:endParaRPr lang="lv-LV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Lūdz akreditēt novadā 21015811 izglītības programmu, lai bērni varētu izglītību iegūt Ādažu novadā!</a:t>
            </a:r>
          </a:p>
          <a:p>
            <a:endParaRPr lang="lv-LV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084C79-70E5-7BA9-D720-1A6A61FC3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7B824-D1D2-481A-B5F3-2398986EDB26}" type="slidenum">
              <a:rPr lang="lv-LV" smtClean="0"/>
              <a:t>5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865203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BE2CBE-9464-F8B2-9F61-0EA9F66DBA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Apmeklēta Ropažu vidusskola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5FC865-0792-7BFA-5A7A-B86B645D34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Atsevišķas divas klases 58. koda bērniem.</a:t>
            </a:r>
          </a:p>
          <a:p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Apvienotās klases 1. - 4. klase un 5. -9. klase.</a:t>
            </a:r>
          </a:p>
          <a:p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Speciālais pedagogs + Pedagoga palīgs uz katru klasi.</a:t>
            </a:r>
          </a:p>
          <a:p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Katrai klase atsevišķā telpā un pa vidu kopīga telpa atpūtai.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F7A021-09DB-38D2-B9E6-9BDFBBF8F1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7B824-D1D2-481A-B5F3-2398986EDB26}" type="slidenum">
              <a:rPr lang="lv-LV" smtClean="0"/>
              <a:t>6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893284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3DD46D-38BB-E158-8B4C-50C40BF7EE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58. Koda licencēšana Ādažu novadā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4A67B8-FC16-B1E1-33E4-DCB93BAA12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92807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Licencēt abās skolas;</a:t>
            </a:r>
          </a:p>
          <a:p>
            <a:pPr marL="0" indent="0">
              <a:buNone/>
            </a:pP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Licencēt vienā no vispārizglītojošajām skolām;</a:t>
            </a:r>
          </a:p>
          <a:p>
            <a:pPr marL="0" indent="0">
              <a:buNone/>
            </a:pPr>
            <a:endParaRPr lang="lv-LV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132AE47-D906-4293-286D-0A39FE93301B}"/>
              </a:ext>
            </a:extLst>
          </p:cNvPr>
          <p:cNvSpPr txBox="1"/>
          <p:nvPr/>
        </p:nvSpPr>
        <p:spPr>
          <a:xfrm>
            <a:off x="838200" y="2584580"/>
            <a:ext cx="967584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Finansējuma aprēķins pēc valsts 2023./2024. I semestra mērķdotācijas</a:t>
            </a:r>
          </a:p>
          <a:p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 katru izglītojamo 355,37 </a:t>
            </a:r>
            <a:r>
              <a:rPr lang="lv-LV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euro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mēnesī, gadā tas būtu 4264,44 </a:t>
            </a:r>
            <a:r>
              <a:rPr lang="lv-LV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euro</a:t>
            </a:r>
            <a:r>
              <a:rPr lang="lv-LV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 vienu izglītojamo.</a:t>
            </a:r>
          </a:p>
          <a:p>
            <a:endParaRPr lang="lv-LV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A82EAEF7-455B-2D34-D9D7-D252760116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6841342"/>
              </p:ext>
            </p:extLst>
          </p:nvPr>
        </p:nvGraphicFramePr>
        <p:xfrm>
          <a:off x="838200" y="3475356"/>
          <a:ext cx="10208985" cy="25529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41797">
                  <a:extLst>
                    <a:ext uri="{9D8B030D-6E8A-4147-A177-3AD203B41FA5}">
                      <a16:colId xmlns:a16="http://schemas.microsoft.com/office/drawing/2014/main" val="401943610"/>
                    </a:ext>
                  </a:extLst>
                </a:gridCol>
                <a:gridCol w="2041797">
                  <a:extLst>
                    <a:ext uri="{9D8B030D-6E8A-4147-A177-3AD203B41FA5}">
                      <a16:colId xmlns:a16="http://schemas.microsoft.com/office/drawing/2014/main" val="1203643077"/>
                    </a:ext>
                  </a:extLst>
                </a:gridCol>
                <a:gridCol w="2041797">
                  <a:extLst>
                    <a:ext uri="{9D8B030D-6E8A-4147-A177-3AD203B41FA5}">
                      <a16:colId xmlns:a16="http://schemas.microsoft.com/office/drawing/2014/main" val="565473657"/>
                    </a:ext>
                  </a:extLst>
                </a:gridCol>
                <a:gridCol w="2041797">
                  <a:extLst>
                    <a:ext uri="{9D8B030D-6E8A-4147-A177-3AD203B41FA5}">
                      <a16:colId xmlns:a16="http://schemas.microsoft.com/office/drawing/2014/main" val="2243922150"/>
                    </a:ext>
                  </a:extLst>
                </a:gridCol>
                <a:gridCol w="2041797">
                  <a:extLst>
                    <a:ext uri="{9D8B030D-6E8A-4147-A177-3AD203B41FA5}">
                      <a16:colId xmlns:a16="http://schemas.microsoft.com/office/drawing/2014/main" val="3512976626"/>
                    </a:ext>
                  </a:extLst>
                </a:gridCol>
              </a:tblGrid>
              <a:tr h="1084638">
                <a:tc>
                  <a:txBody>
                    <a:bodyPr/>
                    <a:lstStyle/>
                    <a:p>
                      <a:pPr algn="ctr"/>
                      <a:r>
                        <a:rPr lang="lv-LV" sz="1800" b="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Pašvaldības atbalsts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800" b="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Izglītojamo skaits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800" b="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Pašvaldības izdevumi, </a:t>
                      </a:r>
                      <a:r>
                        <a:rPr lang="lv-LV" sz="1800" b="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euro</a:t>
                      </a:r>
                      <a:r>
                        <a:rPr lang="lv-LV" sz="1800" b="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gadā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800" b="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*Papildus finansējums no valsts, </a:t>
                      </a:r>
                      <a:r>
                        <a:rPr lang="lv-LV" sz="1800" b="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euro</a:t>
                      </a:r>
                      <a:r>
                        <a:rPr lang="lv-LV" sz="1800" b="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mēnesī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800" b="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*Papildus finansējums no valsts, </a:t>
                      </a:r>
                      <a:r>
                        <a:rPr lang="lv-LV" sz="1800" b="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euro</a:t>
                      </a:r>
                      <a:r>
                        <a:rPr lang="lv-LV" sz="1800" b="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gadā</a:t>
                      </a:r>
                    </a:p>
                    <a:p>
                      <a:pPr algn="ctr"/>
                      <a:endParaRPr lang="lv-LV" sz="1800" b="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05306070"/>
                  </a:ext>
                </a:extLst>
              </a:tr>
              <a:tr h="834337">
                <a:tc>
                  <a:txBody>
                    <a:bodyPr/>
                    <a:lstStyle/>
                    <a:p>
                      <a:pPr algn="ctr"/>
                      <a:r>
                        <a:rPr lang="lv-LV" sz="18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Izmanto pašvaldības transportu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8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36545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8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5685,92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8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68231,04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84617586"/>
                  </a:ext>
                </a:extLst>
              </a:tr>
              <a:tr h="449815"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</a:t>
                      </a:r>
                      <a:r>
                        <a:rPr lang="lv-LV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Ja izglītojamie mācītos Ādažu novada pašvaldības izglītības iestādē.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lv-LV" sz="18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lv-LV" sz="18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lv-LV" sz="18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lv-LV" sz="18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7379657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80629CAB-19A4-1DEB-77C6-60DB382129FE}"/>
              </a:ext>
            </a:extLst>
          </p:cNvPr>
          <p:cNvSpPr txBox="1"/>
          <p:nvPr/>
        </p:nvSpPr>
        <p:spPr>
          <a:xfrm>
            <a:off x="838200" y="6088590"/>
            <a:ext cx="101327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Vecāki paši ved savu bērnu un saņem 100 % kompensāciju no pašvaldības – 4 izglītojamie, aptuveni 1100 </a:t>
            </a:r>
            <a:r>
              <a:rPr lang="lv-LV" sz="1800" b="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euro</a:t>
            </a:r>
            <a:r>
              <a:rPr lang="lv-LV" sz="1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mēnesī (mainīgs, atkarīgs no apmeklējuma)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508410-1168-FEB9-9545-0E18E2F1FB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7B824-D1D2-481A-B5F3-2398986EDB26}" type="slidenum">
              <a:rPr lang="lv-LV" smtClean="0"/>
              <a:t>7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5474440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FA572C0-2A90-43DD-1EDF-D70EC20322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Izglītojamo skaits klašu grupās</a:t>
            </a:r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1431B374-71B0-B090-4E16-637ABD74D9E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77479844"/>
              </p:ext>
            </p:extLst>
          </p:nvPr>
        </p:nvGraphicFramePr>
        <p:xfrm>
          <a:off x="838200" y="1825625"/>
          <a:ext cx="3491204" cy="4348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8551">
                  <a:extLst>
                    <a:ext uri="{9D8B030D-6E8A-4147-A177-3AD203B41FA5}">
                      <a16:colId xmlns:a16="http://schemas.microsoft.com/office/drawing/2014/main" val="406219380"/>
                    </a:ext>
                  </a:extLst>
                </a:gridCol>
                <a:gridCol w="2332653">
                  <a:extLst>
                    <a:ext uri="{9D8B030D-6E8A-4147-A177-3AD203B41FA5}">
                      <a16:colId xmlns:a16="http://schemas.microsoft.com/office/drawing/2014/main" val="9500114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v-LV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Klase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Izglītojamo skaits, ko ved pašvaldība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14807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27259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2.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94329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04708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4.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34790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5.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82035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6.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76518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7.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80691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8.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37026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9.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03563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10.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9213948"/>
                  </a:ext>
                </a:extLst>
              </a:tr>
            </a:tbl>
          </a:graphicData>
        </a:graphic>
      </p:graphicFrame>
      <p:graphicFrame>
        <p:nvGraphicFramePr>
          <p:cNvPr id="9" name="Table 9">
            <a:extLst>
              <a:ext uri="{FF2B5EF4-FFF2-40B4-BE49-F238E27FC236}">
                <a16:creationId xmlns:a16="http://schemas.microsoft.com/office/drawing/2014/main" id="{C1537BB0-61CA-F749-A9E0-8CDDED229C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0216222"/>
              </p:ext>
            </p:extLst>
          </p:nvPr>
        </p:nvGraphicFramePr>
        <p:xfrm>
          <a:off x="5812280" y="3058160"/>
          <a:ext cx="2715899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0323">
                  <a:extLst>
                    <a:ext uri="{9D8B030D-6E8A-4147-A177-3AD203B41FA5}">
                      <a16:colId xmlns:a16="http://schemas.microsoft.com/office/drawing/2014/main" val="1566746409"/>
                    </a:ext>
                  </a:extLst>
                </a:gridCol>
                <a:gridCol w="1455576">
                  <a:extLst>
                    <a:ext uri="{9D8B030D-6E8A-4147-A177-3AD203B41FA5}">
                      <a16:colId xmlns:a16="http://schemas.microsoft.com/office/drawing/2014/main" val="267733682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lv-LV" dirty="0"/>
                        <a:t>1. -3. klase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dirty="0"/>
                        <a:t> 4. – 9. klase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57143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v-LV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dirty="0"/>
                        <a:t>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7378137"/>
                  </a:ext>
                </a:extLst>
              </a:tr>
            </a:tbl>
          </a:graphicData>
        </a:graphic>
      </p:graphicFrame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B1BB4E3-D5B1-ED4D-A7D9-F333A44DB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7B824-D1D2-481A-B5F3-2398986EDB26}" type="slidenum">
              <a:rPr lang="lv-LV" smtClean="0"/>
              <a:t>8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0622264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9FEC54-7BB0-7295-2138-602030C943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Licencēt abās skolas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904075-4E66-955A-59BE-70639B36698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Ieguvumi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9903B6-DDB9-7ADC-5530-8538F19240E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Izglītojamais var izvēlēties izglītības iestādi, kas ir tuvāk dzīvesvietai.</a:t>
            </a:r>
          </a:p>
          <a:p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Neveidojas negatīvs fons vienai no izglītības iestādēm (pedagogu konkurence)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257A26D-2266-7FEF-2379-82107E348A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Problēmas vai zaudējumi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36A458C-D4E2-6084-6A5D-2E97E30BD673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Jāparedz finansējums abās izglītības iestādēs</a:t>
            </a:r>
          </a:p>
          <a:p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Jāparedz telpas abās izglītības iestādēs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65D101-7A80-6577-9774-21C1BD5AF5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7B824-D1D2-481A-B5F3-2398986EDB26}" type="slidenum">
              <a:rPr lang="lv-LV" smtClean="0"/>
              <a:t>9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0973158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971</Words>
  <Application>Microsoft Office PowerPoint</Application>
  <PresentationFormat>Widescreen</PresentationFormat>
  <Paragraphs>123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Symbol</vt:lpstr>
      <vt:lpstr>Times New Roman</vt:lpstr>
      <vt:lpstr>Office Theme</vt:lpstr>
      <vt:lpstr>Par 58. izglītības koda licencēšanu  Ādažu novadā</vt:lpstr>
      <vt:lpstr>58. izglītības kods</vt:lpstr>
      <vt:lpstr>Skolēniem ar garīgās attīstības traucējumiem ir un var būt:</vt:lpstr>
      <vt:lpstr>Sūdzība</vt:lpstr>
      <vt:lpstr>Kolektīvs iesniegums no vecākiem</vt:lpstr>
      <vt:lpstr>Apmeklēta Ropažu vidusskola</vt:lpstr>
      <vt:lpstr>58. Koda licencēšana Ādažu novadā</vt:lpstr>
      <vt:lpstr>Izglītojamo skaits klašu grupās</vt:lpstr>
      <vt:lpstr>Licencēt abās skolas</vt:lpstr>
      <vt:lpstr>Licencēt Carnikavas pamatskolā</vt:lpstr>
      <vt:lpstr>Licencēt Ādažu vidusskolā</vt:lpstr>
      <vt:lpstr>Tālākie uzdevumi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 58. izglītības koda licencēšanu</dc:title>
  <dc:creator>Ligita Anspoka</dc:creator>
  <cp:lastModifiedBy>Sintija Tenisa</cp:lastModifiedBy>
  <cp:revision>8</cp:revision>
  <dcterms:created xsi:type="dcterms:W3CDTF">2023-09-27T09:27:50Z</dcterms:created>
  <dcterms:modified xsi:type="dcterms:W3CDTF">2023-10-16T12:42:00Z</dcterms:modified>
</cp:coreProperties>
</file>