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5" r:id="rId2"/>
    <p:sldId id="260" r:id="rId3"/>
    <p:sldId id="289" r:id="rId4"/>
    <p:sldId id="290" r:id="rId5"/>
    <p:sldId id="288" r:id="rId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F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8B0B0C-230F-4BFA-8B42-D763620E5FC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79C0D-1B63-4A21-B830-5A1AF1E55D3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E6EB58A-693D-44E2-993B-78047DD24968}" type="datetime1">
              <a:rPr lang="lv-LV"/>
              <a:pPr lvl="0"/>
              <a:t>31.05.2022</a:t>
            </a:fld>
            <a:endParaRPr 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D299082-0DE9-4755-AA8F-55E08028A3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6074608-0566-42FA-8FD4-C8D02C23B0C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91B92-9700-4922-BA4A-A6FB45002A2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0C049-1344-4082-AA4C-342FC6AE07E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64E94F6-1247-4542-B28B-1DED49C49025}" type="slidenum"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60679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0F853-5BB5-49AD-A218-63DFFC3AA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77169-B950-49E5-8CA2-509D3E52946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7790A-54E6-4ADC-9C2B-B327F2A5BFB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099DB1C-99D3-4627-8559-E5A9621B3F3C}" type="slidenum">
              <a:t>1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94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3AE4-E724-4CD4-BF43-0B94C91FF69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F0871-B55C-4950-B630-FA3F340C5BB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C7ACF-C5A4-4FC6-BFEE-D33E19B3556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3E0C8F-625A-4F9F-AB43-337511EB585B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1BDFD-AC51-4819-AA9A-9EB0ED5A64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708DA-1708-4085-83D0-478AF32DCE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0CF51A-14D7-42F0-841C-0266BEB871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9345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C512-FA95-4116-9BED-3E822063D2B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C6C23-F793-475B-BD6E-9A91BDA608A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19872-CAE7-43B4-ADC5-DF730FA230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397477-CA75-40E4-B038-37419D3DE32B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28059-07F6-443B-A203-154F49D0B6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4797C-74D3-496C-A26F-98AB38064C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6D337A-5EC2-43D5-95B9-44B2F330FF5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1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8591CF-ABF4-45C9-B3F9-1A4CFB506BA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360F9-97CD-4FCF-97A9-3B7A5001EF5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19357-04EB-4226-9B8D-E0339F3E60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25E623-1675-484C-9179-56B48CF742E2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8EF33-63E7-4BFA-89D0-D552449FEC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7AC0C-F613-493D-9F63-2D809A2056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403CBE-3974-4254-83A8-F8EDE90283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6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CF37E-11E1-49B2-9A27-D2D6930DE67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9BD65-4684-495E-AFD6-306ADEEAFBF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98779-185A-45F6-B13F-F48B51671B6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477CC1-C18F-415E-AA4C-713626284457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4C5B0-953E-4BC9-906C-BE752BFB71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0FC1F-85AA-4BA1-8439-86479D6A55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9FEF70-EB49-42EA-96C1-2543C51B7A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1399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F023B-3686-406F-92E3-750EE2D52E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B2B66-ADA4-4AC2-AD67-99EC717B49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3099F-29D6-44B8-A9F6-A2B34A30F7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9BF087-F845-44D2-9D69-C284FDA61B80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CFC69-F036-4758-A242-90735BD128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9CC1F-FB90-4333-AC82-12932B40DB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9F2858-F4DA-4B38-9D94-2CF7F5E5B42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7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5E11-0CF3-4C57-9F94-F2E43129BB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5E828-2910-4327-8F58-CC7FFFCA34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EFC9D-7CCC-4EE6-A8E1-09E1B19BAD6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ADDCC-2A0D-47EF-AED0-3B62DDE351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D8724F-C4C4-4675-AF49-FF4CE7E5FE6C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1240E-3E55-4D44-AD22-D959BF261E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A2004-856B-4549-AA3E-08C6C1FB85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B04E47-6FF4-40A6-887A-658990D12E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4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FA1E-8737-4339-B3BD-DF2FFD1F26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10644-D562-4FF2-A2C3-446BF44E4D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F6A7F-A10E-46BA-80A4-D1A45E4C5EF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8C8EB-3DC6-4B94-9BD1-3BC5F77FFA7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AE21F-6742-4BC0-92B8-1DBBAC07F24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4F510B-733F-4937-8D3A-FED5928100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16264B-631D-472F-B95A-FDE6ED0FF269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AE811-0DAA-45B9-8500-0945DEA0C9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598DC-0042-44C3-A67D-4B7ED6417E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B5DBC5-A870-402B-9ECF-A3747ECF675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731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B11C0-C744-40A3-A3CD-CA4AA7E5D3B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B8F37-1D72-4BB5-84AB-80B5E1D5D8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8964B4-EF7F-468D-9CB9-77CE35B26671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450C5-F057-4F89-A953-8FBFBB2913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031B2-2ABB-41D3-8E64-C816848D4B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4B08FB-689A-4B3B-B10E-2D7903253D1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5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76A885-BF2B-4685-A320-A3C5B534EF4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ACCF81-9252-4DE0-A6B2-1FC22EDD0557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D6D0F-5326-4F24-A0B8-2B197574A8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CC378-965B-471E-84FC-EDD1173DCB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C2DBC5-7FD7-4CD7-9D99-18F18582D49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5024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114C-04C7-4FE2-8659-8EFBD2B35E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B2B04-EEB0-4074-A984-BBCAEE0293C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97086-BF24-42FA-9BDA-5F89E68D4D4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E85F3-4745-47E7-BE69-320D44E5D0A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F2191D-CB48-4E76-AF71-E8BB305A65DA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731AD-1347-43F2-86D9-21A22F8AEF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0E504-9158-4DAB-8CC1-8C4197B0282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332011-529C-4954-ACA4-6D2B7D16585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7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260A6-CCB7-4628-BEBE-8721088FD8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EA07CF-FA01-41DE-AC76-55BE69FDC10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lv-LV" sz="3200"/>
            </a:lvl1pPr>
          </a:lstStyle>
          <a:p>
            <a:pPr lvl="0"/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EBC46-4AE2-4C13-A264-A364940B230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8AFBA-9CF0-42F2-BC35-22085A1F77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DAF791-C304-485D-B4C9-6D81CAF10C05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D5A17-225A-4C9A-96B3-4C797507C8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89417-E402-4449-A49E-C29433F030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BFFBF7-3231-4BF1-8539-A95334FDA8A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03561-D731-4A8D-A355-168B504130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F63B3-9883-4785-B52B-09CD7FC428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C1AD9-2D73-42D2-A6D4-CB23963EA4E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0DB8CC5-1657-4070-A4CA-4B7EB9F96C17}" type="datetime1">
              <a:rPr lang="en-US"/>
              <a:pPr lvl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E7CF7-0C50-480D-8E80-5A09C7ADB14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C38F-7714-4FAB-BCD3-508E7307851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5E6B073-1D33-4F28-93C2-431391DEC16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3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304DDA7-5E46-4B0B-9FBF-8A44B872B2D0}"/>
              </a:ext>
            </a:extLst>
          </p:cNvPr>
          <p:cNvSpPr/>
          <p:nvPr/>
        </p:nvSpPr>
        <p:spPr>
          <a:xfrm>
            <a:off x="0" y="3865415"/>
            <a:ext cx="12191996" cy="2992584"/>
          </a:xfrm>
          <a:prstGeom prst="rect">
            <a:avLst/>
          </a:prstGeom>
          <a:solidFill>
            <a:srgbClr val="AAABAD">
              <a:alpha val="78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B23F0EF-45F4-4DF9-BA69-7A7B6335A1FF}"/>
              </a:ext>
            </a:extLst>
          </p:cNvPr>
          <p:cNvSpPr txBox="1"/>
          <p:nvPr/>
        </p:nvSpPr>
        <p:spPr>
          <a:xfrm>
            <a:off x="5363248" y="6550222"/>
            <a:ext cx="1465499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CARNIKAVA</a:t>
            </a:r>
            <a:r>
              <a:rPr lang="lv-LV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v-LV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2022</a:t>
            </a:r>
            <a:endParaRPr lang="lv-LV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99B986-68CB-486D-8CEE-71D0569F80A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3993" y="4486531"/>
            <a:ext cx="9144000" cy="1473345"/>
          </a:xfrm>
        </p:spPr>
        <p:txBody>
          <a:bodyPr>
            <a:normAutofit fontScale="90000"/>
          </a:bodyPr>
          <a:lstStyle/>
          <a:p>
            <a:pPr lvl="0"/>
            <a:r>
              <a:rPr lang="lv-LV" sz="4400" dirty="0">
                <a:latin typeface="Calibri"/>
                <a:cs typeface="Times New Roman" pitchFamily="18"/>
              </a:rPr>
              <a:t>CARNIKAVAS PAGASTA AUTOSTĀVVIETU APMAKSAS PRIEKŠLIKUMI</a:t>
            </a:r>
            <a:endParaRPr lang="lv-LV" sz="4400" dirty="0"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C57C6-DE59-467C-A9F0-2C5AB8837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639" y="566167"/>
            <a:ext cx="2444708" cy="24264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B8B0-DECB-4D43-9820-C99068A0C04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0731" y="37047"/>
            <a:ext cx="5970538" cy="665299"/>
          </a:xfrm>
        </p:spPr>
        <p:txBody>
          <a:bodyPr/>
          <a:lstStyle/>
          <a:p>
            <a:pPr lvl="0"/>
            <a:r>
              <a:rPr lang="lv-LV" sz="2800" dirty="0">
                <a:latin typeface="Times New Roman" pitchFamily="18"/>
                <a:cs typeface="Times New Roman" pitchFamily="18"/>
              </a:rPr>
              <a:t>IEVADS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13D7905-6403-4820-AF20-94A7DD326543}"/>
              </a:ext>
            </a:extLst>
          </p:cNvPr>
          <p:cNvSpPr txBox="1"/>
          <p:nvPr/>
        </p:nvSpPr>
        <p:spPr>
          <a:xfrm>
            <a:off x="673991" y="866529"/>
            <a:ext cx="10359850" cy="304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b="0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Montserrat Black" pitchFamily="2"/>
                <a:cs typeface="Mongolian Baiti" pitchFamily="66"/>
              </a:rPr>
              <a:t>Pašvaldības autostāvvietas Carnikavas pagastā</a:t>
            </a:r>
          </a:p>
          <a:p>
            <a:pPr marL="0" marR="0" lvl="0" indent="0" algn="l" defTabSz="4572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6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Montserrat Black" pitchFamily="2"/>
              <a:cs typeface="Mongolian Baiti" pitchFamily="66"/>
            </a:endParaRPr>
          </a:p>
          <a:p>
            <a:pPr marL="800100" lvl="1" indent="-342900" defTabSz="457200"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/>
                <a:cs typeface="Mongolian Baiti" pitchFamily="66"/>
              </a:rPr>
              <a:t>Kalngales</a:t>
            </a:r>
            <a:r>
              <a:rPr lang="lv-LV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/>
                <a:cs typeface="Mongolian Baiti" pitchFamily="66"/>
              </a:rPr>
              <a:t> stacijas autostāvvieta</a:t>
            </a:r>
          </a:p>
          <a:p>
            <a:pPr marL="800100" lvl="1" indent="-342900" defTabSz="457200"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b="0" i="0" u="none" strike="noStrike" kern="0" cap="none" spc="0" baseline="0" dirty="0" err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Montserrat Black" pitchFamily="2"/>
                <a:cs typeface="Mongolian Baiti" pitchFamily="66"/>
              </a:rPr>
              <a:t>Garciema</a:t>
            </a:r>
            <a:r>
              <a:rPr lang="lv-LV" sz="1600" b="0" i="0" u="none" strike="noStrike" kern="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Montserrat Black" pitchFamily="2"/>
                <a:cs typeface="Mongolian Baiti" pitchFamily="66"/>
              </a:rPr>
              <a:t> stacijas autostāvvieta</a:t>
            </a:r>
          </a:p>
          <a:p>
            <a:pPr marL="800100" lvl="1" indent="-342900" defTabSz="457200"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/>
                <a:cs typeface="Mongolian Baiti" pitchFamily="66"/>
              </a:rPr>
              <a:t>Karlsona</a:t>
            </a:r>
            <a:r>
              <a:rPr lang="lv-LV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/>
                <a:cs typeface="Mongolian Baiti" pitchFamily="66"/>
              </a:rPr>
              <a:t> parka autostāvvieta </a:t>
            </a:r>
          </a:p>
          <a:p>
            <a:pPr marL="800100" lvl="1" indent="-342900" defTabSz="457200"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b="0" i="0" u="none" strike="noStrike" kern="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Montserrat Black" pitchFamily="2"/>
                <a:cs typeface="Mongolian Baiti" pitchFamily="66"/>
              </a:rPr>
              <a:t>Jūras ielas autostāvvieta</a:t>
            </a:r>
          </a:p>
          <a:p>
            <a:pPr marL="800100" lvl="1" indent="-342900" defTabSz="457200"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/>
                <a:cs typeface="Mongolian Baiti" pitchFamily="66"/>
              </a:rPr>
              <a:t>Promenādes autostāvvieta</a:t>
            </a:r>
          </a:p>
          <a:p>
            <a:pPr marL="800100" lvl="1" indent="-342900" defTabSz="457200"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b="0" i="0" u="none" strike="noStrike" kern="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Montserrat Black" pitchFamily="2"/>
                <a:cs typeface="Mongolian Baiti" pitchFamily="66"/>
              </a:rPr>
              <a:t>Novadpētniecības </a:t>
            </a:r>
            <a:r>
              <a:rPr lang="lv-LV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/>
                <a:cs typeface="Mongolian Baiti" pitchFamily="66"/>
              </a:rPr>
              <a:t>centra auto</a:t>
            </a:r>
            <a:r>
              <a:rPr lang="lv-LV" sz="1600" b="0" i="0" u="none" strike="noStrike" kern="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Montserrat Black" pitchFamily="2"/>
                <a:cs typeface="Mongolian Baiti" pitchFamily="66"/>
              </a:rPr>
              <a:t>stāvvieta</a:t>
            </a:r>
          </a:p>
          <a:p>
            <a:pPr marL="800100" lvl="1" indent="-342900" defTabSz="457200"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/>
                <a:cs typeface="Mongolian Baiti" pitchFamily="66"/>
              </a:rPr>
              <a:t>Laivu ielas autostāvvieta - plānota</a:t>
            </a:r>
            <a:endParaRPr lang="lv-LV" sz="1600" b="0" i="0" u="none" strike="noStrike" kern="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Montserrat Black" pitchFamily="2"/>
              <a:cs typeface="Mongolian Baiti" pitchFamily="66"/>
            </a:endParaRPr>
          </a:p>
          <a:p>
            <a:pPr marL="800100" lvl="1" indent="-342900" defTabSz="457200"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/>
                <a:cs typeface="Mongolian Baiti" pitchFamily="66"/>
              </a:rPr>
              <a:t>Lilastes autostāvvieta – esošā maksas autostāvvieta</a:t>
            </a:r>
            <a:endParaRPr lang="lv-LV" sz="16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Montserrat Black" pitchFamily="2"/>
              <a:cs typeface="Mongolian Baiti" pitchFamily="66"/>
            </a:endParaRPr>
          </a:p>
          <a:p>
            <a:pPr marL="0" marR="0" lvl="0" indent="0" algn="l" defTabSz="4572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lv-LV" sz="1600" b="0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Montserrat Black" pitchFamily="2"/>
                <a:cs typeface="Mongolian Baiti" pitchFamily="66"/>
              </a:rPr>
            </a:br>
            <a:endParaRPr lang="lv-LV" sz="16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B3D632-8FEB-488B-BC5B-467E33548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81" y="3588227"/>
            <a:ext cx="11889712" cy="31645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6A4991-E871-48F2-9F85-3C264628DEC3}"/>
              </a:ext>
            </a:extLst>
          </p:cNvPr>
          <p:cNvSpPr txBox="1"/>
          <p:nvPr/>
        </p:nvSpPr>
        <p:spPr>
          <a:xfrm>
            <a:off x="-139564" y="3571804"/>
            <a:ext cx="3043854" cy="117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lv-LV" sz="1200" dirty="0"/>
              <a:t>Esoša stāvvieta</a:t>
            </a:r>
          </a:p>
          <a:p>
            <a:pPr lvl="1">
              <a:lnSpc>
                <a:spcPct val="150000"/>
              </a:lnSpc>
            </a:pPr>
            <a:r>
              <a:rPr lang="lv-LV" sz="1200" dirty="0"/>
              <a:t>Esoša maksas stāvvieta</a:t>
            </a:r>
          </a:p>
          <a:p>
            <a:pPr lvl="1">
              <a:lnSpc>
                <a:spcPct val="150000"/>
              </a:lnSpc>
            </a:pPr>
            <a:r>
              <a:rPr lang="lv-LV" sz="1200" dirty="0"/>
              <a:t>Plānota maksas stāvvieta</a:t>
            </a:r>
          </a:p>
          <a:p>
            <a:pPr lvl="1">
              <a:lnSpc>
                <a:spcPct val="150000"/>
              </a:lnSpc>
            </a:pPr>
            <a:r>
              <a:rPr lang="lv-LV" sz="1200" dirty="0"/>
              <a:t>Plānota stāvvieta Laivu ielā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D85889-A6C3-4480-9FC1-97A333461912}"/>
              </a:ext>
            </a:extLst>
          </p:cNvPr>
          <p:cNvGrpSpPr/>
          <p:nvPr/>
        </p:nvGrpSpPr>
        <p:grpSpPr>
          <a:xfrm>
            <a:off x="151143" y="3695179"/>
            <a:ext cx="259403" cy="948006"/>
            <a:chOff x="151143" y="3695179"/>
            <a:chExt cx="259403" cy="94800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55A9181-80DF-4ADF-92F0-13E7C45E2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07" y="4482959"/>
              <a:ext cx="180920" cy="16022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EC19C61-12BC-4EFB-969D-A21C2C496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0385" y="3695179"/>
              <a:ext cx="180920" cy="160226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BB34F8-A079-4E1A-AF8E-B9F050632015}"/>
                </a:ext>
              </a:extLst>
            </p:cNvPr>
            <p:cNvGrpSpPr/>
            <p:nvPr/>
          </p:nvGrpSpPr>
          <p:grpSpPr>
            <a:xfrm>
              <a:off x="151143" y="3913517"/>
              <a:ext cx="259403" cy="244153"/>
              <a:chOff x="10910941" y="2317295"/>
              <a:chExt cx="458873" cy="487680"/>
            </a:xfrm>
          </p:grpSpPr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9B3B4EC3-E898-4F5A-BCBD-F5B246FF5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980358" y="2401115"/>
                <a:ext cx="320040" cy="320040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AE27F56-D56E-4D45-BA5F-E46BC700029D}"/>
                  </a:ext>
                </a:extLst>
              </p:cNvPr>
              <p:cNvSpPr/>
              <p:nvPr/>
            </p:nvSpPr>
            <p:spPr>
              <a:xfrm>
                <a:off x="10910941" y="2317295"/>
                <a:ext cx="458873" cy="487680"/>
              </a:xfrm>
              <a:prstGeom prst="ellipse">
                <a:avLst/>
              </a:prstGeom>
              <a:noFill/>
              <a:ln w="19050">
                <a:solidFill>
                  <a:srgbClr val="46F9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9BF0602-5E3A-46A6-AD3C-A7DE1A7B9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8407" y="4236474"/>
              <a:ext cx="180920" cy="160226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0A31344-B16C-4BC0-A72F-1042B536207C}"/>
              </a:ext>
            </a:extLst>
          </p:cNvPr>
          <p:cNvSpPr/>
          <p:nvPr/>
        </p:nvSpPr>
        <p:spPr>
          <a:xfrm>
            <a:off x="178407" y="4236474"/>
            <a:ext cx="167640" cy="1476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19" name="Straight Connector 20">
            <a:extLst>
              <a:ext uri="{FF2B5EF4-FFF2-40B4-BE49-F238E27FC236}">
                <a16:creationId xmlns:a16="http://schemas.microsoft.com/office/drawing/2014/main" id="{292BE6A9-FB13-454C-8E8C-0BE94F6EC249}"/>
              </a:ext>
            </a:extLst>
          </p:cNvPr>
          <p:cNvCxnSpPr/>
          <p:nvPr/>
        </p:nvCxnSpPr>
        <p:spPr>
          <a:xfrm>
            <a:off x="3544503" y="692963"/>
            <a:ext cx="5048467" cy="0"/>
          </a:xfrm>
          <a:prstGeom prst="straightConnector1">
            <a:avLst/>
          </a:prstGeom>
          <a:noFill/>
          <a:ln w="19046" cap="flat">
            <a:solidFill>
              <a:srgbClr val="C55A11"/>
            </a:solidFill>
            <a:prstDash val="solid"/>
            <a:miter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472925" cy="777871"/>
          </a:xfrm>
        </p:spPr>
        <p:txBody>
          <a:bodyPr>
            <a:normAutofit/>
          </a:bodyPr>
          <a:lstStyle/>
          <a:p>
            <a:pPr algn="ctr"/>
            <a:r>
              <a:rPr lang="lv-LV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Izmaksas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404777"/>
              </p:ext>
            </p:extLst>
          </p:nvPr>
        </p:nvGraphicFramePr>
        <p:xfrm>
          <a:off x="1426464" y="1472179"/>
          <a:ext cx="9336024" cy="4928616"/>
        </p:xfrm>
        <a:graphic>
          <a:graphicData uri="http://schemas.openxmlformats.org/drawingml/2006/table">
            <a:tbl>
              <a:tblPr/>
              <a:tblGrid>
                <a:gridCol w="3191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5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9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953"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Maksas pakalpojuma veids: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Autostāvvietas izmantošanas maksas (1h) pašvaldības stāvlaukumā  Ziemeļu ielā 28, Lilastē, Carnikavas pagastā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56"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279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Izdevumu klasifikācijas kods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Rādītājs (materiāla/izejvielas nosaukums, atlīdzība un citi izmaksu veidi)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Izmaksu apjoms viena maksas pakalpojuma veida nodrošināšanai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56"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Tiešās izmaksas (Tizm)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456"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Stāvlaukums (PL nolietojums)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56"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2312;2350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Inventārs, materiāli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456"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2243;2224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Tualešu un atkritumu izvešana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456"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1110;1210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Iesaistīto darbinieku atalgojums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456"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Netiešās izmaksas (Nizm)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912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2210; 2235; 2236; 2239; 2241; 2242; 2244; 2311; 2250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Administratīvās izmaksas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456">
                <a:tc>
                  <a:txBody>
                    <a:bodyPr/>
                    <a:lstStyle/>
                    <a:p>
                      <a:pPr algn="ctr" fontAlgn="b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Kopējās izmaksas EUR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0456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Mobilly maksas iekasēšanas pakalpojums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045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(Imp) EUR bez PVN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045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PVN 21%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045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Cena EUR ar PVN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v-LV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453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472925" cy="777871"/>
          </a:xfrm>
        </p:spPr>
        <p:txBody>
          <a:bodyPr>
            <a:normAutofit/>
          </a:bodyPr>
          <a:lstStyle/>
          <a:p>
            <a:pPr algn="ctr"/>
            <a:r>
              <a:rPr lang="lv-LV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Salīdzinājums izvirzītajiem priekšlikumiem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776762"/>
              </p:ext>
            </p:extLst>
          </p:nvPr>
        </p:nvGraphicFramePr>
        <p:xfrm>
          <a:off x="338328" y="1344169"/>
          <a:ext cx="11347704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2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2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2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903">
                <a:tc>
                  <a:txBody>
                    <a:bodyPr/>
                    <a:lstStyle/>
                    <a:p>
                      <a:r>
                        <a:rPr lang="lv-LV" dirty="0"/>
                        <a:t>1. priekšlikums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2. priekšlikums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3. priekšlikums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6041">
                <a:tc>
                  <a:txBody>
                    <a:bodyPr/>
                    <a:lstStyle/>
                    <a:p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stāvlaukumi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bez maksas Ādažu novada deklarētajiem iedzīvotājiem</a:t>
                      </a:r>
                    </a:p>
                    <a:p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stāvlaukumi bez maksas atvieglojumu saņēmējiem </a:t>
                      </a:r>
                    </a:p>
                    <a:p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lv-LV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daudzbērnu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ģimenēm, personām ar invaliditāti) </a:t>
                      </a:r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Minimālā maksa 1 euro</a:t>
                      </a:r>
                    </a:p>
                    <a:p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Pirmā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stunda 1 euro</a:t>
                      </a:r>
                    </a:p>
                    <a:p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Otrā stunda 1,50 euro</a:t>
                      </a:r>
                    </a:p>
                    <a:p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trešās stundas 2,00/2,50 euro/h</a:t>
                      </a:r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Pirmā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 otrā stunda- bez maksas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trešās stundas- 2,00/2,50 euro/h</a:t>
                      </a:r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903"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331">
                <a:tc>
                  <a:txBody>
                    <a:bodyPr/>
                    <a:lstStyle/>
                    <a:p>
                      <a:r>
                        <a:rPr lang="lv-LV" dirty="0"/>
                        <a:t>+ </a:t>
                      </a:r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deklarētajiem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iedzīvotājiem bez maksas</a:t>
                      </a:r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samazināta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maksa īslaicīgai atpūtai</a:t>
                      </a:r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bez maksas īslaicīgai atpūtai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5186">
                <a:tc>
                  <a:txBody>
                    <a:bodyPr/>
                    <a:lstStyle/>
                    <a:p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ievērots nosacījums, ka izcenojuma aprēķins nav zemāks par izmaksām, kas nepieciešamas pakalpojuma sniegšanai</a:t>
                      </a:r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tiek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veicināta transportlīdzekļu rotācija</a:t>
                      </a:r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Iespējama negodprātīga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rīcība, kad atkārtoti tiek aktivizēta  transportlīdzekļa novietošana bez maksas</a:t>
                      </a:r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331">
                <a:tc>
                  <a:txBody>
                    <a:bodyPr/>
                    <a:lstStyle/>
                    <a:p>
                      <a:r>
                        <a:rPr lang="lv-LV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slogs Aģentūrai administrēšanā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-</a:t>
                      </a:r>
                      <a:r>
                        <a:rPr lang="lv-LV" baseline="0" dirty="0"/>
                        <a:t> 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netiek iekasēta maksa atbilstoši apsaimniekošanas izmaksām</a:t>
                      </a:r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dirty="0"/>
                        <a:t>-</a:t>
                      </a:r>
                      <a:r>
                        <a:rPr lang="lv-LV" baseline="0" dirty="0"/>
                        <a:t> </a:t>
                      </a:r>
                      <a:r>
                        <a:rPr lang="lv-LV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netiek iekasēta maksa atbilstoši apsaimniekošanas izmaksām</a:t>
                      </a:r>
                      <a:endParaRPr lang="lv-LV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903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276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v-LV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156820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30319</TotalTime>
  <Words>319</Words>
  <Application>Microsoft Office PowerPoint</Application>
  <PresentationFormat>Widescreen</PresentationFormat>
  <Paragraphs>84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Montserrat Black</vt:lpstr>
      <vt:lpstr>Times New Roman</vt:lpstr>
      <vt:lpstr>Office Theme</vt:lpstr>
      <vt:lpstr>CARNIKAVAS PAGASTA AUTOSTĀVVIETU APMAKSAS PRIEKŠLIKUMI</vt:lpstr>
      <vt:lpstr>IEVADS</vt:lpstr>
      <vt:lpstr>Izmaksas</vt:lpstr>
      <vt:lpstr>Salīdzinājums izvirzītajiem priekšlikumiem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</dc:creator>
  <cp:lastModifiedBy>Jevgēnija Sviridenkova</cp:lastModifiedBy>
  <cp:revision>80</cp:revision>
  <dcterms:created xsi:type="dcterms:W3CDTF">2021-09-20T14:25:04Z</dcterms:created>
  <dcterms:modified xsi:type="dcterms:W3CDTF">2022-05-31T10:48:30Z</dcterms:modified>
</cp:coreProperties>
</file>