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77" r:id="rId4"/>
    <p:sldId id="262" r:id="rId5"/>
    <p:sldId id="270" r:id="rId6"/>
    <p:sldId id="258" r:id="rId7"/>
    <p:sldId id="259" r:id="rId8"/>
    <p:sldId id="260" r:id="rId9"/>
    <p:sldId id="278" r:id="rId10"/>
    <p:sldId id="266" r:id="rId11"/>
    <p:sldId id="280" r:id="rId12"/>
    <p:sldId id="268" r:id="rId13"/>
    <p:sldId id="279" r:id="rId14"/>
    <p:sldId id="271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4544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931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754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084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2336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856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110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116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23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28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150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32D1855-13E4-47E7-BD95-DEB0FDD4E2CB}" type="datetimeFigureOut">
              <a:rPr lang="lv-LV" smtClean="0"/>
              <a:t>31.05.2022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2F9665D-9BDD-42F0-B753-3FE294088AB2}" type="slidenum">
              <a:rPr lang="lv-LV" smtClean="0"/>
              <a:t>‹#›</a:t>
            </a:fld>
            <a:endParaRPr lang="lv-LV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15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6" y="269536"/>
            <a:ext cx="8361229" cy="3915177"/>
          </a:xfrm>
        </p:spPr>
        <p:txBody>
          <a:bodyPr/>
          <a:lstStyle/>
          <a:p>
            <a:r>
              <a:rPr lang="lv-LV" sz="6600" dirty="0"/>
              <a:t>Ģerbonis un karogs – novada rota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072" y="5671782"/>
            <a:ext cx="6764386" cy="461665"/>
          </a:xfrm>
        </p:spPr>
        <p:txBody>
          <a:bodyPr>
            <a:normAutofit/>
          </a:bodyPr>
          <a:lstStyle/>
          <a:p>
            <a:r>
              <a:rPr lang="lv-LV" dirty="0"/>
              <a:t>Ivars </a:t>
            </a:r>
            <a:r>
              <a:rPr lang="lv-LV" dirty="0" err="1"/>
              <a:t>Dimdiņš</a:t>
            </a:r>
            <a:r>
              <a:rPr lang="lv-LV" dirty="0"/>
              <a:t>, Carnikavas Novadpētniecības centrs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E13F3-3FA2-467D-B5B0-738C625EABB3}"/>
              </a:ext>
            </a:extLst>
          </p:cNvPr>
          <p:cNvSpPr txBox="1"/>
          <p:nvPr/>
        </p:nvSpPr>
        <p:spPr>
          <a:xfrm>
            <a:off x="1828800" y="4184712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Ādažu novada heraldika</a:t>
            </a:r>
          </a:p>
          <a:p>
            <a:pPr algn="ctr"/>
            <a:r>
              <a:rPr lang="lv-LV" sz="2400" dirty="0"/>
              <a:t>Labu ģerboņu un karogu veidošanas principi</a:t>
            </a:r>
          </a:p>
        </p:txBody>
      </p:sp>
    </p:spTree>
    <p:extLst>
      <p:ext uri="{BB962C8B-B14F-4D97-AF65-F5344CB8AC3E}">
        <p14:creationId xmlns:p14="http://schemas.microsoft.com/office/powerpoint/2010/main" val="374913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FA04-C959-4AE0-93BF-915341C0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49035"/>
            <a:ext cx="9601200" cy="1485900"/>
          </a:xfrm>
        </p:spPr>
        <p:txBody>
          <a:bodyPr/>
          <a:lstStyle/>
          <a:p>
            <a:r>
              <a:rPr lang="lv-LV" dirty="0"/>
              <a:t>Kurš ir kurš?..</a:t>
            </a:r>
          </a:p>
        </p:txBody>
      </p:sp>
      <p:pic>
        <p:nvPicPr>
          <p:cNvPr id="3074" name="Picture 2" descr="Garkalnes TV: Garkalnes ziņas">
            <a:extLst>
              <a:ext uri="{FF2B5EF4-FFF2-40B4-BE49-F238E27FC236}">
                <a16:creationId xmlns:a16="http://schemas.microsoft.com/office/drawing/2014/main" id="{661FBF91-8B83-48BF-98B8-111A1BC2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281112"/>
            <a:ext cx="4293932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čukalna novads - Ieskats aizvadītajos Inčukalna novada svētkos - Dimd  Inčukalns">
            <a:extLst>
              <a:ext uri="{FF2B5EF4-FFF2-40B4-BE49-F238E27FC236}">
                <a16:creationId xmlns:a16="http://schemas.microsoft.com/office/drawing/2014/main" id="{58FDE2CA-1B5A-439F-BF4B-38550334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87" y="332694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Ādažu novads cauri gadu simtiem bildēs: Bērnu deju svētki #">
            <a:extLst>
              <a:ext uri="{FF2B5EF4-FFF2-40B4-BE49-F238E27FC236}">
                <a16:creationId xmlns:a16="http://schemas.microsoft.com/office/drawing/2014/main" id="{77396209-95FC-4047-9AD4-22F747F83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2"/>
          <a:stretch/>
        </p:blipFill>
        <p:spPr bwMode="auto">
          <a:xfrm>
            <a:off x="6400800" y="3690257"/>
            <a:ext cx="2830759" cy="25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7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069" y="424542"/>
            <a:ext cx="3486150" cy="876300"/>
          </a:xfrm>
        </p:spPr>
        <p:txBody>
          <a:bodyPr>
            <a:normAutofit/>
          </a:bodyPr>
          <a:lstStyle/>
          <a:p>
            <a:r>
              <a:rPr lang="lv-LV" dirty="0"/>
              <a:t>Labas idejas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9FDD5-CDC2-40DE-71E1-C810065CA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3" y="1524542"/>
            <a:ext cx="1132516" cy="1356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51C5F-6D48-7CFF-EDBB-BA15F6174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78" y="1416818"/>
            <a:ext cx="3143276" cy="1571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59B00-AA2B-2A0E-B1C1-E047709D0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1" y="3510416"/>
            <a:ext cx="1130158" cy="1356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D15BEB-FF10-ED4E-CA2D-4F4EC5179F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78" y="3313813"/>
            <a:ext cx="3143276" cy="15716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95908-BA7A-CE73-0BAC-C701E3437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78" y="5210810"/>
            <a:ext cx="3137104" cy="1568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8DD832-9027-FA2F-1555-190EEE75FF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" y="5352955"/>
            <a:ext cx="1080346" cy="12842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98ACEB-09F0-01BF-A299-3D89BEC24E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94" y="1628005"/>
            <a:ext cx="1136075" cy="1360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373497-182C-7B5C-DCB9-80E24D88D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39" y="1416818"/>
            <a:ext cx="3144366" cy="15685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00DA0F-FBC5-4107-C9D3-42FD37A7DE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94" y="3506155"/>
            <a:ext cx="1142036" cy="1360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204DE2-15A7-D3BC-9BD2-4B9A9F2472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03" y="3298054"/>
            <a:ext cx="3137102" cy="15685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DC8A2-6725-2D8E-BD12-0235CFD4CC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68" y="5314860"/>
            <a:ext cx="1137262" cy="13604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0F8961-FC30-807B-7852-B4C366378C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22" y="5081681"/>
            <a:ext cx="3170787" cy="15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1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5DA7-8F32-4B73-9430-913F5C25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Domāsim radošāk!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02623-FFBF-477A-8105-470E8A96C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44" t="14463" r="24683" b="31589"/>
          <a:stretch/>
        </p:blipFill>
        <p:spPr>
          <a:xfrm>
            <a:off x="8272305" y="5094901"/>
            <a:ext cx="2965189" cy="1541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38B88-EB6D-4917-987F-E02D4DEA5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08" y="2661443"/>
            <a:ext cx="3165792" cy="21097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75" y="1778768"/>
            <a:ext cx="4617925" cy="392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400" b="1" dirty="0"/>
              <a:t>a) Karogs, balstīts uz ģerboni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71969" y="1778768"/>
            <a:ext cx="4617925" cy="392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lv-LV" sz="2400" b="1" dirty="0"/>
              <a:t>b) Pavisam kas cits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5" y="2490870"/>
            <a:ext cx="4781280" cy="2280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66" y="5094901"/>
            <a:ext cx="2620542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r="14959"/>
          <a:stretch/>
        </p:blipFill>
        <p:spPr>
          <a:xfrm>
            <a:off x="5277011" y="3056187"/>
            <a:ext cx="4782809" cy="3801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078" b="-1153"/>
          <a:stretch/>
        </p:blipFill>
        <p:spPr>
          <a:xfrm>
            <a:off x="7915864" y="0"/>
            <a:ext cx="4267684" cy="3801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15" y="494154"/>
            <a:ext cx="2345294" cy="2306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7" y="257836"/>
            <a:ext cx="4861157" cy="47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8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D60F3E-4527-41EB-A8B7-625F9C71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228" y="2601686"/>
            <a:ext cx="9601200" cy="1485900"/>
          </a:xfrm>
        </p:spPr>
        <p:txBody>
          <a:bodyPr/>
          <a:lstStyle/>
          <a:p>
            <a:r>
              <a:rPr lang="lv-LV" dirty="0"/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383380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Iepriekšējā situācija</a:t>
            </a:r>
          </a:p>
        </p:txBody>
      </p:sp>
      <p:pic>
        <p:nvPicPr>
          <p:cNvPr id="1028" name="Picture 4" descr="https://upload.wikimedia.org/wikipedia/commons/1/12/Carnikavas_novads_COA_since_20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81" y="1698669"/>
            <a:ext cx="2582784" cy="31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VA Ādažu novads CO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48" y="1698669"/>
            <a:ext cx="2639066" cy="31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nikavas novada karo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9" y="5226998"/>
            <a:ext cx="2278532" cy="1144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Ādažu novada karo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53" y="5226998"/>
            <a:ext cx="2282768" cy="1144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s://upload.wikimedia.org/wikipedia/lv/thumb/4/4e/%C4%80da%C5%BEu_pagasts_COA.png/391px-%C4%80da%C5%BEu_pagasts_CO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6" y="2307807"/>
            <a:ext cx="1566825" cy="192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4085" y="4477360"/>
            <a:ext cx="140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(1998-2006)</a:t>
            </a:r>
          </a:p>
        </p:txBody>
      </p:sp>
      <p:pic>
        <p:nvPicPr>
          <p:cNvPr id="1036" name="Picture 12" descr="https://upload.wikimedia.org/wikipedia/lv/2/29/Carnikavas_pagasts_CO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842" y="2307807"/>
            <a:ext cx="1609597" cy="192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19984" y="4367384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(1998/2002-2006)</a:t>
            </a:r>
          </a:p>
        </p:txBody>
      </p:sp>
    </p:spTree>
    <p:extLst>
      <p:ext uri="{BB962C8B-B14F-4D97-AF65-F5344CB8AC3E}">
        <p14:creationId xmlns:p14="http://schemas.microsoft.com/office/powerpoint/2010/main" val="182441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960254" cy="1168758"/>
          </a:xfrm>
        </p:spPr>
        <p:txBody>
          <a:bodyPr/>
          <a:lstStyle/>
          <a:p>
            <a:r>
              <a:rPr lang="lv-LV" dirty="0"/>
              <a:t>Gala rezultāts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23127"/>
            <a:ext cx="3009579" cy="35814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7A11E-000B-469F-AB0D-D1A8FA4CC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52" l="9973" r="89973">
                        <a14:foregroundMark x1="30987" y1="67238" x2="30987" y2="67238"/>
                        <a14:foregroundMark x1="30613" y1="67524" x2="49120" y2="56905"/>
                        <a14:foregroundMark x1="49493" y1="56905" x2="49493" y2="56905"/>
                        <a14:foregroundMark x1="49493" y1="56905" x2="67787" y2="67048"/>
                        <a14:foregroundMark x1="50027" y1="56762" x2="75413" y2="52952"/>
                        <a14:foregroundMark x1="49653" y1="56571" x2="64587" y2="33905"/>
                        <a14:foregroundMark x1="57280" y1="45000" x2="56747" y2="31524"/>
                        <a14:foregroundMark x1="56747" y1="31524" x2="56747" y2="31524"/>
                        <a14:foregroundMark x1="49280" y1="56905" x2="49493" y2="31048"/>
                        <a14:foregroundMark x1="49493" y1="31048" x2="49493" y2="31048"/>
                        <a14:foregroundMark x1="49493" y1="31048" x2="49493" y2="31048"/>
                        <a14:foregroundMark x1="49120" y1="44524" x2="42347" y2="31190"/>
                        <a14:foregroundMark x1="49280" y1="57048" x2="35093" y2="34381"/>
                        <a14:foregroundMark x1="49653" y1="56762" x2="24053" y2="53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4" y="3027398"/>
            <a:ext cx="1390609" cy="1557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0F470-D6F7-489E-9CF7-042A8994E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05" b="92429" l="9920" r="8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4" y="4584879"/>
            <a:ext cx="1390608" cy="1597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8992" y="1590146"/>
            <a:ext cx="57430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Balsošanā uzvar 1. variants (32,7%), seko otrais ar 29,1%, ceturtais ar 19,9% un trešais ar 18,3%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Sadarbībā ar Ramonu Umbliju no Heraldikas komisijas tiek pieņemts lēmums, ka otrais variants ir mazāk detalizēts un tādēļ praktiskāks.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2022. g. 2. februārī Ādažu novada ģerbonis kļūst par pirmo apstiprināto ģerboni pēc teritoriālās reformas Latvijā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8041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B49380-5469-4B23-AC37-EF42702F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71" y="3918857"/>
            <a:ext cx="9601200" cy="1485900"/>
          </a:xfrm>
        </p:spPr>
        <p:txBody>
          <a:bodyPr/>
          <a:lstStyle/>
          <a:p>
            <a:r>
              <a:rPr lang="lv-LV" dirty="0"/>
              <a:t>Karogi un </a:t>
            </a:r>
            <a:r>
              <a:rPr lang="lv-LV" dirty="0" err="1"/>
              <a:t>veksiloloģija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9077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6AA3-ABC6-4DAE-B29B-45DC5746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Pieci laba karoga pamatprincipi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60A8-12A2-4138-80AB-5B3BAC0F3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017" y="1518082"/>
            <a:ext cx="10111666" cy="51934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solidFill>
                  <a:srgbClr val="373737"/>
                </a:solidFill>
                <a:effectLst/>
                <a:latin typeface="inherit"/>
              </a:rPr>
              <a:t>Keep It Simple.</a:t>
            </a:r>
            <a:r>
              <a:rPr lang="lv-LV" sz="2400" b="1" i="0" dirty="0">
                <a:solidFill>
                  <a:srgbClr val="373737"/>
                </a:solidFill>
                <a:effectLst/>
                <a:latin typeface="inherit"/>
              </a:rPr>
              <a:t> </a:t>
            </a:r>
            <a:r>
              <a:rPr lang="en-US" sz="2400" b="0" i="0" dirty="0">
                <a:solidFill>
                  <a:srgbClr val="373737"/>
                </a:solidFill>
                <a:effectLst/>
                <a:latin typeface="inherit"/>
              </a:rPr>
              <a:t> 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(</a:t>
            </a:r>
            <a:r>
              <a:rPr lang="lv-LV" sz="2400" b="0" i="1" dirty="0" err="1">
                <a:solidFill>
                  <a:srgbClr val="373737"/>
                </a:solidFill>
                <a:effectLst/>
                <a:latin typeface="inherit"/>
              </a:rPr>
              <a:t>Nesarežģījiet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)</a:t>
            </a:r>
            <a:b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</a:b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Karogam jābū</a:t>
            </a:r>
            <a:r>
              <a:rPr lang="lv-LV" sz="2400" dirty="0">
                <a:solidFill>
                  <a:srgbClr val="373737"/>
                </a:solidFill>
                <a:latin typeface="inherit"/>
              </a:rPr>
              <a:t>t tik vienkāršam, ka to no atmiņas var uzzīmēt pat bērns. </a:t>
            </a:r>
            <a:r>
              <a:rPr lang="lv-LV" sz="2400" u="sng" dirty="0">
                <a:solidFill>
                  <a:srgbClr val="373737"/>
                </a:solidFill>
                <a:latin typeface="inherit"/>
              </a:rPr>
              <a:t>Tam jābūt atpazīstamam no attāluma un sliktos laikapstākļos</a:t>
            </a:r>
            <a:r>
              <a:rPr lang="lv-LV" sz="2400" dirty="0">
                <a:solidFill>
                  <a:srgbClr val="373737"/>
                </a:solidFill>
                <a:latin typeface="inherit"/>
              </a:rPr>
              <a:t>.</a:t>
            </a:r>
            <a:r>
              <a:rPr lang="en-US" sz="2400" b="0" i="0" dirty="0">
                <a:solidFill>
                  <a:srgbClr val="373737"/>
                </a:solidFill>
                <a:effectLst/>
                <a:latin typeface="inherit"/>
              </a:rPr>
              <a:t> </a:t>
            </a:r>
            <a:endParaRPr lang="lv-LV" sz="2400" b="0" i="0" dirty="0">
              <a:solidFill>
                <a:srgbClr val="373737"/>
              </a:solidFill>
              <a:effectLst/>
              <a:latin typeface="inheri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solidFill>
                  <a:srgbClr val="373737"/>
                </a:solidFill>
                <a:effectLst/>
                <a:latin typeface="inherit"/>
              </a:rPr>
              <a:t>Use Meaningful Symbolism. </a:t>
            </a:r>
            <a:r>
              <a:rPr lang="en-US" sz="2400" b="0" i="0" dirty="0">
                <a:solidFill>
                  <a:srgbClr val="373737"/>
                </a:solidFill>
                <a:effectLst/>
                <a:latin typeface="inherit"/>
              </a:rPr>
              <a:t> 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(</a:t>
            </a:r>
            <a:r>
              <a:rPr lang="lv-LV" sz="2400" b="0" i="1" dirty="0">
                <a:solidFill>
                  <a:srgbClr val="373737"/>
                </a:solidFill>
                <a:effectLst/>
                <a:latin typeface="inherit"/>
              </a:rPr>
              <a:t>Izmantojiet jēgpilnus simbolus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)</a:t>
            </a:r>
            <a:b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</a:b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Karoga tēliem, krāsām un rakstiem ir jābūt saistītām ar to, ko tie simbolizē.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373737"/>
                </a:solidFill>
                <a:effectLst/>
                <a:latin typeface="inherit"/>
              </a:rPr>
              <a:t>Use 2 or 3 Basic Colors.</a:t>
            </a:r>
            <a:r>
              <a:rPr lang="en-US" sz="2400" b="0" dirty="0">
                <a:solidFill>
                  <a:srgbClr val="373737"/>
                </a:solidFill>
                <a:effectLst/>
                <a:latin typeface="inherit"/>
              </a:rPr>
              <a:t> 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(</a:t>
            </a:r>
            <a:r>
              <a:rPr lang="lv-LV" sz="2400" b="0" i="1" dirty="0">
                <a:solidFill>
                  <a:srgbClr val="373737"/>
                </a:solidFill>
                <a:effectLst/>
                <a:latin typeface="inherit"/>
              </a:rPr>
              <a:t>Izmantojiet 2-3 pamatkrāsas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)</a:t>
            </a:r>
            <a:b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</a:b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Pieturieties pie 3 pamatkrāsām, kuras kopā labi saskan un ir viegli atveidojamas</a:t>
            </a:r>
            <a:r>
              <a:rPr lang="en-US" sz="2400" b="0" i="0" dirty="0">
                <a:solidFill>
                  <a:srgbClr val="373737"/>
                </a:solidFill>
                <a:effectLst/>
                <a:latin typeface="inherit"/>
              </a:rPr>
              <a:t>.</a:t>
            </a:r>
          </a:p>
          <a:p>
            <a:pPr fontAlgn="ctr">
              <a:buFont typeface="+mj-lt"/>
              <a:buAutoNum type="arabicPeriod"/>
            </a:pPr>
            <a:r>
              <a:rPr lang="en-US" sz="2400" b="1" i="0" dirty="0">
                <a:solidFill>
                  <a:srgbClr val="373737"/>
                </a:solidFill>
                <a:effectLst/>
                <a:latin typeface="inherit"/>
              </a:rPr>
              <a:t>No Lettering or Seals. </a:t>
            </a:r>
            <a:r>
              <a:rPr lang="en-US" sz="2400" b="0" i="0" dirty="0">
                <a:solidFill>
                  <a:srgbClr val="373737"/>
                </a:solidFill>
                <a:effectLst/>
                <a:latin typeface="inherit"/>
              </a:rPr>
              <a:t> 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(</a:t>
            </a:r>
            <a:r>
              <a:rPr lang="lv-LV" sz="2400" b="1" i="1" dirty="0">
                <a:solidFill>
                  <a:srgbClr val="373737"/>
                </a:solidFill>
                <a:effectLst/>
                <a:latin typeface="inherit"/>
              </a:rPr>
              <a:t>Nē burtiem vai zīmogiem!</a:t>
            </a:r>
            <a:r>
              <a:rPr lang="lv-LV" sz="2400" b="1" i="0" dirty="0">
                <a:solidFill>
                  <a:srgbClr val="373737"/>
                </a:solidFill>
                <a:effectLst/>
                <a:latin typeface="inherit"/>
              </a:rPr>
              <a:t>)</a:t>
            </a:r>
            <a:b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</a:b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Nekad </a:t>
            </a:r>
            <a:r>
              <a:rPr lang="lv-LV" sz="2400" dirty="0">
                <a:solidFill>
                  <a:srgbClr val="373737"/>
                </a:solidFill>
                <a:latin typeface="inherit"/>
              </a:rPr>
              <a:t>nelieciet uz karoga tekstu 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vai organizāciju zīmogus</a:t>
            </a:r>
            <a:r>
              <a:rPr lang="en-US" sz="2400" b="0" i="0" dirty="0">
                <a:solidFill>
                  <a:srgbClr val="373737"/>
                </a:solidFill>
                <a:effectLst/>
                <a:latin typeface="inherit"/>
              </a:rPr>
              <a:t>.</a:t>
            </a:r>
            <a:endParaRPr lang="lv-LV" sz="2400" dirty="0">
              <a:solidFill>
                <a:srgbClr val="373737"/>
              </a:solidFill>
              <a:latin typeface="inherit"/>
            </a:endParaRPr>
          </a:p>
          <a:p>
            <a:pPr algn="l" fontAlgn="ctr">
              <a:buFont typeface="+mj-lt"/>
              <a:buAutoNum type="arabicPeriod"/>
            </a:pPr>
            <a:r>
              <a:rPr lang="en-US" sz="2400" b="1" i="0" dirty="0">
                <a:solidFill>
                  <a:srgbClr val="373737"/>
                </a:solidFill>
                <a:effectLst/>
                <a:latin typeface="inherit"/>
              </a:rPr>
              <a:t>Be Distinctive or Be Related.</a:t>
            </a:r>
            <a:r>
              <a:rPr lang="en-US" sz="2400" b="0" i="0" dirty="0">
                <a:solidFill>
                  <a:srgbClr val="373737"/>
                </a:solidFill>
                <a:effectLst/>
                <a:latin typeface="inherit"/>
              </a:rPr>
              <a:t> 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(</a:t>
            </a:r>
            <a:r>
              <a:rPr lang="lv-LV" sz="2400" b="0" i="1" dirty="0">
                <a:solidFill>
                  <a:srgbClr val="373737"/>
                </a:solidFill>
                <a:effectLst/>
                <a:latin typeface="inherit"/>
              </a:rPr>
              <a:t>Izcelieties citu vidū vai meklējiet līdzības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)</a:t>
            </a:r>
            <a:b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</a:b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Nemēģiniet </a:t>
            </a:r>
            <a:r>
              <a:rPr lang="lv-LV" sz="2400" dirty="0">
                <a:solidFill>
                  <a:srgbClr val="373737"/>
                </a:solidFill>
                <a:latin typeface="inherit"/>
              </a:rPr>
              <a:t>kopēt </a:t>
            </a:r>
            <a:r>
              <a:rPr lang="lv-LV" sz="2400" b="0" i="0" dirty="0">
                <a:solidFill>
                  <a:srgbClr val="373737"/>
                </a:solidFill>
                <a:effectLst/>
                <a:latin typeface="inherit"/>
              </a:rPr>
              <a:t>citus karogus, bet izmantojiet līdzības, lai parādītu saikni. </a:t>
            </a:r>
            <a:r>
              <a:rPr lang="lv-LV" sz="1800" b="0" i="1" dirty="0">
                <a:solidFill>
                  <a:srgbClr val="373737"/>
                </a:solidFill>
                <a:effectLst/>
                <a:latin typeface="inherit"/>
              </a:rPr>
              <a:t>(Ziemeļamerikas </a:t>
            </a:r>
            <a:r>
              <a:rPr lang="lv-LV" sz="1800" b="0" i="1" dirty="0" err="1">
                <a:solidFill>
                  <a:srgbClr val="373737"/>
                </a:solidFill>
                <a:effectLst/>
                <a:latin typeface="inherit"/>
              </a:rPr>
              <a:t>Veksiloloģijas</a:t>
            </a:r>
            <a:r>
              <a:rPr lang="lv-LV" sz="1800" b="0" i="1" dirty="0">
                <a:solidFill>
                  <a:srgbClr val="373737"/>
                </a:solidFill>
                <a:effectLst/>
                <a:latin typeface="inherit"/>
              </a:rPr>
              <a:t> asociācija)</a:t>
            </a:r>
            <a:endParaRPr lang="en-US" sz="1800" b="0" i="1" dirty="0">
              <a:solidFill>
                <a:srgbClr val="373737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56865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Sliktie piemēri</a:t>
            </a:r>
          </a:p>
        </p:txBody>
      </p:sp>
      <p:pic>
        <p:nvPicPr>
          <p:cNvPr id="1026" name="Picture 2" descr="http://universe.byu.edu/wp-content/uploads/2015/01/Flag_of_San_Francis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4" y="1496203"/>
            <a:ext cx="2161674" cy="14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niverse.byu.edu/wp-content/uploads/2015/01/Flag_of_Detroit_Michig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1" y="3043018"/>
            <a:ext cx="2720752" cy="163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niverse.byu.edu/wp-content/uploads/2015/01/Flag_of_Milwaukee_Wiscons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17" y="4858976"/>
            <a:ext cx="2771719" cy="19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redd.it/h5tt1l6rtng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7" y="1609862"/>
            <a:ext cx="5998349" cy="44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5400000">
            <a:off x="5202938" y="4698027"/>
            <a:ext cx="1375102" cy="85581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7740641" y="714777"/>
            <a:ext cx="27652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i="1" dirty="0" err="1">
                <a:solidFill>
                  <a:srgbClr val="0070C0"/>
                </a:solidFill>
              </a:rPr>
              <a:t>Bedsheet</a:t>
            </a:r>
            <a:r>
              <a:rPr lang="lv-LV" sz="2000" i="1" dirty="0">
                <a:solidFill>
                  <a:srgbClr val="0070C0"/>
                </a:solidFill>
              </a:rPr>
              <a:t> </a:t>
            </a:r>
            <a:r>
              <a:rPr lang="lv-LV" sz="2000" i="1" dirty="0" err="1">
                <a:solidFill>
                  <a:srgbClr val="0070C0"/>
                </a:solidFill>
              </a:rPr>
              <a:t>flags</a:t>
            </a:r>
            <a:endParaRPr lang="lv-LV" sz="2000" i="1" dirty="0">
              <a:solidFill>
                <a:srgbClr val="0070C0"/>
              </a:solidFill>
            </a:endParaRPr>
          </a:p>
          <a:p>
            <a:r>
              <a:rPr lang="lv-LV" sz="2000" dirty="0">
                <a:solidFill>
                  <a:srgbClr val="0070C0"/>
                </a:solidFill>
              </a:rPr>
              <a:t>«palagu karogi»</a:t>
            </a:r>
          </a:p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85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redd.it/abdwzfo7m232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2"/>
          <a:stretch/>
        </p:blipFill>
        <p:spPr bwMode="auto">
          <a:xfrm>
            <a:off x="2531750" y="0"/>
            <a:ext cx="3640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redd.it/abdwzfo7m23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2"/>
          <a:stretch/>
        </p:blipFill>
        <p:spPr bwMode="auto">
          <a:xfrm>
            <a:off x="6623200" y="93848"/>
            <a:ext cx="3735192" cy="667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6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9" y="316261"/>
            <a:ext cx="450388" cy="6232358"/>
          </a:xfrm>
        </p:spPr>
        <p:txBody>
          <a:bodyPr>
            <a:normAutofit fontScale="90000"/>
          </a:bodyPr>
          <a:lstStyle/>
          <a:p>
            <a:r>
              <a:rPr lang="lv-LV" dirty="0"/>
              <a:t>Unikalitāte?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DC5913-B641-4E7A-BE47-CE775D9E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1" y="283597"/>
            <a:ext cx="4022552" cy="20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B8548CD-CCAD-4C7C-9488-F00057FE1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16" y="2413440"/>
            <a:ext cx="3822868" cy="191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A265D06-1178-4AF2-B380-C54344B2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1" y="4554711"/>
            <a:ext cx="4039384" cy="20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43AB984-90EE-40E8-B779-47ABFAA1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16" y="263637"/>
            <a:ext cx="3822868" cy="19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8EB652F-B7A8-40DF-85BF-1DA74803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1" y="2424469"/>
            <a:ext cx="4022551" cy="20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3DC0E4C-8A54-4ADE-9AD7-FC090216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86" y="4554711"/>
            <a:ext cx="4022553" cy="20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4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9" y="316261"/>
            <a:ext cx="450388" cy="6232358"/>
          </a:xfrm>
        </p:spPr>
        <p:txBody>
          <a:bodyPr>
            <a:normAutofit fontScale="90000"/>
          </a:bodyPr>
          <a:lstStyle/>
          <a:p>
            <a:r>
              <a:rPr lang="lv-LV" dirty="0"/>
              <a:t>Unikalitāte?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43AB984-90EE-40E8-B779-47ABFAA1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44" y="2677098"/>
            <a:ext cx="3822868" cy="19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8EB652F-B7A8-40DF-85BF-1DA74803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35" y="4775348"/>
            <a:ext cx="3887070" cy="18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3DC0E4C-8A54-4ADE-9AD7-FC090216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35" y="418834"/>
            <a:ext cx="3887070" cy="19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ontakti - Latvener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44" y="258118"/>
            <a:ext cx="3822868" cy="21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35" y="2621496"/>
            <a:ext cx="3887070" cy="187823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44" y="4799976"/>
            <a:ext cx="3822868" cy="1774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09741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1119</TotalTime>
  <Words>274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Franklin Gothic Book</vt:lpstr>
      <vt:lpstr>inherit</vt:lpstr>
      <vt:lpstr>Crop</vt:lpstr>
      <vt:lpstr>Ģerbonis un karogs – novada rota</vt:lpstr>
      <vt:lpstr>Iepriekšējā situācija</vt:lpstr>
      <vt:lpstr>Gala rezultāts</vt:lpstr>
      <vt:lpstr>Karogi un veksiloloģija</vt:lpstr>
      <vt:lpstr>Pieci laba karoga pamatprincipi </vt:lpstr>
      <vt:lpstr>Sliktie piemēri</vt:lpstr>
      <vt:lpstr>PowerPoint Presentation</vt:lpstr>
      <vt:lpstr>Unikalitāte?</vt:lpstr>
      <vt:lpstr>Unikalitāte?</vt:lpstr>
      <vt:lpstr>Kurš ir kurš?..</vt:lpstr>
      <vt:lpstr>Labas idejas</vt:lpstr>
      <vt:lpstr>Domāsim radošāk!</vt:lpstr>
      <vt:lpstr>PowerPoint Presentation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jauno novada</dc:title>
  <dc:creator>Ivars Dimdins</dc:creator>
  <cp:lastModifiedBy>Jevgēnija Sviridenkova</cp:lastModifiedBy>
  <cp:revision>92</cp:revision>
  <dcterms:created xsi:type="dcterms:W3CDTF">2021-07-28T11:07:10Z</dcterms:created>
  <dcterms:modified xsi:type="dcterms:W3CDTF">2022-05-31T10:47:54Z</dcterms:modified>
</cp:coreProperties>
</file>