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7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EB9F-85DD-7DA8-0084-95E4A2DBC1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511B5BB-F659-8426-83C0-9D6F8E8B1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5C49286-DAF1-F927-B732-D2062EFC6958}"/>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5" name="Footer Placeholder 4">
            <a:extLst>
              <a:ext uri="{FF2B5EF4-FFF2-40B4-BE49-F238E27FC236}">
                <a16:creationId xmlns:a16="http://schemas.microsoft.com/office/drawing/2014/main" id="{812D5DA1-C2BC-B910-4193-7F3CA6000F8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8A9A4E9-AC65-57CD-FF9D-0949E9230F55}"/>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319580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8E27-4537-2229-50C0-A0399D8D71A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73071D7-1916-35CC-5DD5-B71E9C5192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D56CA8D-57D0-9E67-1405-403BCCEA67C1}"/>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5" name="Footer Placeholder 4">
            <a:extLst>
              <a:ext uri="{FF2B5EF4-FFF2-40B4-BE49-F238E27FC236}">
                <a16:creationId xmlns:a16="http://schemas.microsoft.com/office/drawing/2014/main" id="{BE83D859-2ADB-785C-108B-4F19A5506DF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30E31AD-E30A-6924-AEFA-E2352CF1B49C}"/>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395832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80335-33CD-BBEC-4293-73D0A6FC98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1B1FB5A-34DD-3506-981F-A314349DFD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775D4CC-E42F-17C9-ED21-F103A76867A8}"/>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5" name="Footer Placeholder 4">
            <a:extLst>
              <a:ext uri="{FF2B5EF4-FFF2-40B4-BE49-F238E27FC236}">
                <a16:creationId xmlns:a16="http://schemas.microsoft.com/office/drawing/2014/main" id="{B5EEEF2B-C45B-59C6-E6FD-30623A3712B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C1908B6-8EDF-A5E6-56E6-B61800DE1D38}"/>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238889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5390-9540-DE9A-B978-A77B336AB8B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6B2EB68-24D1-BDD2-A3B7-8A8FD039BD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C2099C8-A614-2F78-6DD5-05B26C24A5A5}"/>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5" name="Footer Placeholder 4">
            <a:extLst>
              <a:ext uri="{FF2B5EF4-FFF2-40B4-BE49-F238E27FC236}">
                <a16:creationId xmlns:a16="http://schemas.microsoft.com/office/drawing/2014/main" id="{6CB0EF33-A338-192B-C247-B68F8AC86E4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FA7F63-2B98-3A57-B3AF-82A77402498D}"/>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349684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C48E-0008-0186-AB24-E36EA5869C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21F663BB-6F6E-A8AD-C2C5-2EAC9CDDE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0DD3A-7958-5988-415F-8A3BDD74595E}"/>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5" name="Footer Placeholder 4">
            <a:extLst>
              <a:ext uri="{FF2B5EF4-FFF2-40B4-BE49-F238E27FC236}">
                <a16:creationId xmlns:a16="http://schemas.microsoft.com/office/drawing/2014/main" id="{870D34B6-A53C-1D48-AD6B-C17F3D8D7E4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6D0B110-1147-A445-1EB3-D5BA0E24BE69}"/>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56747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7EE1-3B71-8BB8-BEE0-A6B7FE250E79}"/>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8222DED-8C55-E643-FA19-3FC26B556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065303F-EF8B-C5FA-3FEA-BDF82C6CF5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25A609E-D6B5-388A-4DD0-7AFE6CAAD1C5}"/>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6" name="Footer Placeholder 5">
            <a:extLst>
              <a:ext uri="{FF2B5EF4-FFF2-40B4-BE49-F238E27FC236}">
                <a16:creationId xmlns:a16="http://schemas.microsoft.com/office/drawing/2014/main" id="{DD5CD512-39FD-231A-E95D-E7DF06C97C2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E93EDCC-0110-E7D1-9460-D52F0ADBEC6A}"/>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403211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A89F-EACB-4C9B-8FB9-FB6CEAC7602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02CFEDA-E4D6-F07D-77A7-3CC228650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964EB-443D-B3B3-12C8-18C139C350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E39C4A0-CC63-0CC5-EE34-FAFCB3C0D7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16AE58-F255-9ADF-F050-5E5B23243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356CDFC4-F07D-6526-6F8A-9749C8D8C27B}"/>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8" name="Footer Placeholder 7">
            <a:extLst>
              <a:ext uri="{FF2B5EF4-FFF2-40B4-BE49-F238E27FC236}">
                <a16:creationId xmlns:a16="http://schemas.microsoft.com/office/drawing/2014/main" id="{6C0A2B79-98FB-FE24-F19A-EA85156784B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D41E116-5833-D9F6-AF80-C4E0C401D40A}"/>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398001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96C0-0EE6-CF2E-0B91-06FF182ABBAC}"/>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F2B55E3F-DC84-8D5A-F5DA-B2E684DF8720}"/>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4" name="Footer Placeholder 3">
            <a:extLst>
              <a:ext uri="{FF2B5EF4-FFF2-40B4-BE49-F238E27FC236}">
                <a16:creationId xmlns:a16="http://schemas.microsoft.com/office/drawing/2014/main" id="{3D0E2039-8F8F-2A72-5031-2E5D930D2BA7}"/>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17D8332B-E9CC-8D62-344D-4F91B13F32D0}"/>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388259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86B5C-A1A6-D557-1122-3A78A86BE9A2}"/>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3" name="Footer Placeholder 2">
            <a:extLst>
              <a:ext uri="{FF2B5EF4-FFF2-40B4-BE49-F238E27FC236}">
                <a16:creationId xmlns:a16="http://schemas.microsoft.com/office/drawing/2014/main" id="{AE4239A1-F23D-EC68-DEF1-1FE6E11E94B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04BD95FD-14C0-62A0-DF5B-F0D477CBC98D}"/>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61024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9C3C-8226-20B6-4075-44D6AAB12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E22F1D20-59ED-B732-473B-A85CE5B1B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C20971FE-53F9-5660-01DC-9ED770ADE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2F40E-16DE-BE73-B6FD-088EBBD498D3}"/>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6" name="Footer Placeholder 5">
            <a:extLst>
              <a:ext uri="{FF2B5EF4-FFF2-40B4-BE49-F238E27FC236}">
                <a16:creationId xmlns:a16="http://schemas.microsoft.com/office/drawing/2014/main" id="{14BA90BA-D53C-73B6-F7CA-012E6A55204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7772BB9-998E-4068-4680-01977BB641DE}"/>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259794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81A8-EE95-FE4B-5098-C670883C5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732BF9F-FB95-D4E3-6206-F0E56177A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7877BCFA-1E0B-4235-9ADC-2B83E5B6E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114D5-C122-0A36-5902-928BE4411CBB}"/>
              </a:ext>
            </a:extLst>
          </p:cNvPr>
          <p:cNvSpPr>
            <a:spLocks noGrp="1"/>
          </p:cNvSpPr>
          <p:nvPr>
            <p:ph type="dt" sz="half" idx="10"/>
          </p:nvPr>
        </p:nvSpPr>
        <p:spPr/>
        <p:txBody>
          <a:bodyPr/>
          <a:lstStyle/>
          <a:p>
            <a:fld id="{1A68718D-61CB-4D49-B91F-CD6A26ED1915}" type="datetimeFigureOut">
              <a:rPr lang="lv-LV" smtClean="0"/>
              <a:t>18.09.2023</a:t>
            </a:fld>
            <a:endParaRPr lang="lv-LV"/>
          </a:p>
        </p:txBody>
      </p:sp>
      <p:sp>
        <p:nvSpPr>
          <p:cNvPr id="6" name="Footer Placeholder 5">
            <a:extLst>
              <a:ext uri="{FF2B5EF4-FFF2-40B4-BE49-F238E27FC236}">
                <a16:creationId xmlns:a16="http://schemas.microsoft.com/office/drawing/2014/main" id="{C729E536-4636-513D-FCEE-AAB99B6CC7E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FE5CABA-15DC-3BE3-B36F-899F9BD10D95}"/>
              </a:ext>
            </a:extLst>
          </p:cNvPr>
          <p:cNvSpPr>
            <a:spLocks noGrp="1"/>
          </p:cNvSpPr>
          <p:nvPr>
            <p:ph type="sldNum" sz="quarter" idx="12"/>
          </p:nvPr>
        </p:nvSpPr>
        <p:spPr/>
        <p:txBody>
          <a:bodyPr/>
          <a:lstStyle/>
          <a:p>
            <a:fld id="{73DBFB86-C544-463E-B7C7-53941548F851}" type="slidenum">
              <a:rPr lang="lv-LV" smtClean="0"/>
              <a:t>‹#›</a:t>
            </a:fld>
            <a:endParaRPr lang="lv-LV"/>
          </a:p>
        </p:txBody>
      </p:sp>
    </p:spTree>
    <p:extLst>
      <p:ext uri="{BB962C8B-B14F-4D97-AF65-F5344CB8AC3E}">
        <p14:creationId xmlns:p14="http://schemas.microsoft.com/office/powerpoint/2010/main" val="163032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73979-1E47-7563-1F3E-4EE36A70D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638B939-6EB9-F71F-5A0C-EF9EB0011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890AD51-772E-5CA3-8B07-1733017FF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8718D-61CB-4D49-B91F-CD6A26ED1915}" type="datetimeFigureOut">
              <a:rPr lang="lv-LV" smtClean="0"/>
              <a:t>18.09.2023</a:t>
            </a:fld>
            <a:endParaRPr lang="lv-LV"/>
          </a:p>
        </p:txBody>
      </p:sp>
      <p:sp>
        <p:nvSpPr>
          <p:cNvPr id="5" name="Footer Placeholder 4">
            <a:extLst>
              <a:ext uri="{FF2B5EF4-FFF2-40B4-BE49-F238E27FC236}">
                <a16:creationId xmlns:a16="http://schemas.microsoft.com/office/drawing/2014/main" id="{FC190D95-F507-FF15-B103-2E7B4EA5B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ADBA8CDA-1CE9-3E0E-263E-C6D12AC62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FB86-C544-463E-B7C7-53941548F851}" type="slidenum">
              <a:rPr lang="lv-LV" smtClean="0"/>
              <a:t>‹#›</a:t>
            </a:fld>
            <a:endParaRPr lang="lv-LV"/>
          </a:p>
        </p:txBody>
      </p:sp>
    </p:spTree>
    <p:extLst>
      <p:ext uri="{BB962C8B-B14F-4D97-AF65-F5344CB8AC3E}">
        <p14:creationId xmlns:p14="http://schemas.microsoft.com/office/powerpoint/2010/main" val="139473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7B1F-B7D9-EEE1-B652-D61DE3025FE3}"/>
              </a:ext>
            </a:extLst>
          </p:cNvPr>
          <p:cNvSpPr>
            <a:spLocks noGrp="1"/>
          </p:cNvSpPr>
          <p:nvPr>
            <p:ph type="ctrTitle"/>
          </p:nvPr>
        </p:nvSpPr>
        <p:spPr/>
        <p:txBody>
          <a:bodyPr>
            <a:normAutofit/>
          </a:bodyPr>
          <a:lstStyle/>
          <a:p>
            <a:r>
              <a:rPr lang="lv-LV" sz="3600" dirty="0">
                <a:effectLst/>
                <a:latin typeface="Times New Roman" panose="02020603050405020304" pitchFamily="18" charset="0"/>
                <a:ea typeface="Calibri" panose="020F0502020204030204" pitchFamily="34" charset="0"/>
                <a:cs typeface="Times New Roman" panose="02020603050405020304" pitchFamily="18" charset="0"/>
              </a:rPr>
              <a:t>Projekts «Digitālās plaisas mazināšana sociāli neaizsargātajām grupām un izglītības iestādēs»</a:t>
            </a:r>
            <a:endParaRPr lang="lv-LV"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F78D45E-2882-1117-6FC4-A06897C84E7F}"/>
              </a:ext>
            </a:extLst>
          </p:cNvPr>
          <p:cNvSpPr>
            <a:spLocks noGrp="1"/>
          </p:cNvSpPr>
          <p:nvPr>
            <p:ph type="subTitle" idx="1"/>
          </p:nvPr>
        </p:nvSpPr>
        <p:spPr>
          <a:xfrm>
            <a:off x="1523999" y="3602038"/>
            <a:ext cx="9431547" cy="1655762"/>
          </a:xfrm>
        </p:spPr>
        <p:txBody>
          <a:bodyPr/>
          <a:lstStyle/>
          <a:p>
            <a:r>
              <a:rPr lang="lv-LV" sz="1800" i="1" dirty="0">
                <a:effectLst/>
                <a:latin typeface="Times New Roman" panose="02020603050405020304" pitchFamily="18" charset="0"/>
                <a:ea typeface="Calibri" panose="020F0502020204030204" pitchFamily="34" charset="0"/>
                <a:cs typeface="Times New Roman" panose="02020603050405020304" pitchFamily="18" charset="0"/>
              </a:rPr>
              <a:t>Izglītības un zinātnes ministrija saskaņā ar Ministru kabineta 2023.gada 4.aprīļa noteikumiem Nr.168 darbības programmas “Latvijas Atveseļošanas un noturības mehānisma plāna otrās komponentes "Digitālā transformācija" 2.3. reformu un investīciju virziena "Digitālās prasmes" 2.3.2.reformas "Digitālās prasmes sabiedrības un pārvaldes digitālajai transformācijai" 2.3.2.3.i. investīcijas "Digitālās plaisas mazināšana sociāli neaizsargātajām grupām un izglītības iestādēs"</a:t>
            </a:r>
            <a:endParaRPr lang="lv-LV"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CB9DCC-996E-A57B-299B-72EBC3D3FDC7}"/>
              </a:ext>
            </a:extLst>
          </p:cNvPr>
          <p:cNvSpPr txBox="1"/>
          <p:nvPr/>
        </p:nvSpPr>
        <p:spPr>
          <a:xfrm>
            <a:off x="6096000" y="221941"/>
            <a:ext cx="5777663" cy="1277273"/>
          </a:xfrm>
          <a:prstGeom prst="rect">
            <a:avLst/>
          </a:prstGeom>
          <a:noFill/>
        </p:spPr>
        <p:txBody>
          <a:bodyPr wrap="square" rtlCol="0">
            <a:spAutoFit/>
          </a:bodyPr>
          <a:lstStyle/>
          <a:p>
            <a:pPr lvl="0" algn="r"/>
            <a:r>
              <a:rPr lang="lv-LV" sz="1800" dirty="0">
                <a:effectLst/>
                <a:latin typeface="Times New Roman" panose="02020603050405020304" pitchFamily="18" charset="0"/>
                <a:ea typeface="Calibri" panose="020F0502020204030204" pitchFamily="34" charset="0"/>
              </a:rPr>
              <a:t>10. Pielikums</a:t>
            </a:r>
          </a:p>
          <a:p>
            <a:pPr marL="457200" algn="r"/>
            <a:r>
              <a:rPr lang="lv-LV" sz="1800" dirty="0">
                <a:effectLst/>
                <a:latin typeface="Times New Roman" panose="02020603050405020304" pitchFamily="18" charset="0"/>
                <a:ea typeface="Calibri" panose="020F0502020204030204" pitchFamily="34" charset="0"/>
              </a:rPr>
              <a:t>Izglītības, kultūras, sporta un sociālās komitejas </a:t>
            </a:r>
          </a:p>
          <a:p>
            <a:pPr marL="457200" algn="r">
              <a:spcAft>
                <a:spcPts val="600"/>
              </a:spcAft>
            </a:pPr>
            <a:r>
              <a:rPr lang="lv-LV" sz="1800" dirty="0">
                <a:effectLst/>
                <a:latin typeface="Times New Roman" panose="02020603050405020304" pitchFamily="18" charset="0"/>
                <a:ea typeface="Calibri" panose="020F0502020204030204" pitchFamily="34" charset="0"/>
              </a:rPr>
              <a:t>2023. gada 6. septembra sēdes protokolam Nr. 11</a:t>
            </a:r>
          </a:p>
          <a:p>
            <a:endParaRPr lang="lv-LV" dirty="0"/>
          </a:p>
        </p:txBody>
      </p:sp>
    </p:spTree>
    <p:extLst>
      <p:ext uri="{BB962C8B-B14F-4D97-AF65-F5344CB8AC3E}">
        <p14:creationId xmlns:p14="http://schemas.microsoft.com/office/powerpoint/2010/main" val="136800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6DB6B1-2A9D-D491-CE25-544EDC085B81}"/>
              </a:ext>
            </a:extLst>
          </p:cNvPr>
          <p:cNvPicPr>
            <a:picLocks noGrp="1" noChangeAspect="1"/>
          </p:cNvPicPr>
          <p:nvPr>
            <p:ph idx="1"/>
          </p:nvPr>
        </p:nvPicPr>
        <p:blipFill>
          <a:blip r:embed="rId2"/>
          <a:stretch>
            <a:fillRect/>
          </a:stretch>
        </p:blipFill>
        <p:spPr>
          <a:xfrm>
            <a:off x="243446" y="776377"/>
            <a:ext cx="8279085" cy="4494361"/>
          </a:xfrm>
          <a:prstGeom prst="rect">
            <a:avLst/>
          </a:prstGeom>
        </p:spPr>
      </p:pic>
      <p:pic>
        <p:nvPicPr>
          <p:cNvPr id="5" name="Picture 4">
            <a:extLst>
              <a:ext uri="{FF2B5EF4-FFF2-40B4-BE49-F238E27FC236}">
                <a16:creationId xmlns:a16="http://schemas.microsoft.com/office/drawing/2014/main" id="{2BE64A8C-3CE7-C37D-60D7-7E241C6A6A05}"/>
              </a:ext>
            </a:extLst>
          </p:cNvPr>
          <p:cNvPicPr>
            <a:picLocks noChangeAspect="1"/>
          </p:cNvPicPr>
          <p:nvPr/>
        </p:nvPicPr>
        <p:blipFill>
          <a:blip r:embed="rId3"/>
          <a:stretch>
            <a:fillRect/>
          </a:stretch>
        </p:blipFill>
        <p:spPr>
          <a:xfrm>
            <a:off x="8719868" y="2216989"/>
            <a:ext cx="2895600" cy="4114800"/>
          </a:xfrm>
          <a:prstGeom prst="rect">
            <a:avLst/>
          </a:prstGeom>
        </p:spPr>
      </p:pic>
      <p:sp>
        <p:nvSpPr>
          <p:cNvPr id="6" name="TextBox 5">
            <a:extLst>
              <a:ext uri="{FF2B5EF4-FFF2-40B4-BE49-F238E27FC236}">
                <a16:creationId xmlns:a16="http://schemas.microsoft.com/office/drawing/2014/main" id="{78B29333-8376-7B4D-06AD-620D1F4B4372}"/>
              </a:ext>
            </a:extLst>
          </p:cNvPr>
          <p:cNvSpPr txBox="1"/>
          <p:nvPr/>
        </p:nvSpPr>
        <p:spPr>
          <a:xfrm>
            <a:off x="8410754" y="3663231"/>
            <a:ext cx="3347050" cy="253161"/>
          </a:xfrm>
          <a:prstGeom prst="rect">
            <a:avLst/>
          </a:prstGeom>
          <a:noFill/>
          <a:ln w="76200">
            <a:solidFill>
              <a:srgbClr val="FF0000"/>
            </a:solidFill>
          </a:ln>
        </p:spPr>
        <p:txBody>
          <a:bodyPr wrap="square" rtlCol="0">
            <a:spAutoFit/>
          </a:bodyPr>
          <a:lstStyle/>
          <a:p>
            <a:endParaRPr lang="lv-LV" dirty="0"/>
          </a:p>
        </p:txBody>
      </p:sp>
    </p:spTree>
    <p:extLst>
      <p:ext uri="{BB962C8B-B14F-4D97-AF65-F5344CB8AC3E}">
        <p14:creationId xmlns:p14="http://schemas.microsoft.com/office/powerpoint/2010/main" val="186499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31F872-04BA-47DD-1B85-5452EF1556B3}"/>
              </a:ext>
            </a:extLst>
          </p:cNvPr>
          <p:cNvPicPr>
            <a:picLocks noGrp="1" noChangeAspect="1"/>
          </p:cNvPicPr>
          <p:nvPr>
            <p:ph idx="1"/>
          </p:nvPr>
        </p:nvPicPr>
        <p:blipFill>
          <a:blip r:embed="rId2"/>
          <a:stretch>
            <a:fillRect/>
          </a:stretch>
        </p:blipFill>
        <p:spPr>
          <a:xfrm>
            <a:off x="465344" y="523035"/>
            <a:ext cx="11050920" cy="6115901"/>
          </a:xfrm>
          <a:prstGeom prst="rect">
            <a:avLst/>
          </a:prstGeom>
        </p:spPr>
      </p:pic>
    </p:spTree>
    <p:extLst>
      <p:ext uri="{BB962C8B-B14F-4D97-AF65-F5344CB8AC3E}">
        <p14:creationId xmlns:p14="http://schemas.microsoft.com/office/powerpoint/2010/main" val="219714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CD5599-9BA6-A31A-25FF-58DC6FABBFDD}"/>
              </a:ext>
            </a:extLst>
          </p:cNvPr>
          <p:cNvPicPr>
            <a:picLocks noGrp="1" noChangeAspect="1"/>
          </p:cNvPicPr>
          <p:nvPr>
            <p:ph idx="1"/>
          </p:nvPr>
        </p:nvPicPr>
        <p:blipFill>
          <a:blip r:embed="rId2"/>
          <a:stretch>
            <a:fillRect/>
          </a:stretch>
        </p:blipFill>
        <p:spPr>
          <a:xfrm>
            <a:off x="419782" y="393640"/>
            <a:ext cx="11464280" cy="5636224"/>
          </a:xfrm>
          <a:prstGeom prst="rect">
            <a:avLst/>
          </a:prstGeom>
        </p:spPr>
      </p:pic>
    </p:spTree>
    <p:extLst>
      <p:ext uri="{BB962C8B-B14F-4D97-AF65-F5344CB8AC3E}">
        <p14:creationId xmlns:p14="http://schemas.microsoft.com/office/powerpoint/2010/main" val="258461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47CE-544C-1D29-D480-14EADDF06D8C}"/>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Jautājumi IZM pārstāvim</a:t>
            </a:r>
          </a:p>
        </p:txBody>
      </p:sp>
      <p:pic>
        <p:nvPicPr>
          <p:cNvPr id="4" name="Content Placeholder 3">
            <a:extLst>
              <a:ext uri="{FF2B5EF4-FFF2-40B4-BE49-F238E27FC236}">
                <a16:creationId xmlns:a16="http://schemas.microsoft.com/office/drawing/2014/main" id="{D91310A0-B2D3-03EC-9B28-F1EADD63960E}"/>
              </a:ext>
            </a:extLst>
          </p:cNvPr>
          <p:cNvPicPr>
            <a:picLocks noGrp="1" noChangeAspect="1"/>
          </p:cNvPicPr>
          <p:nvPr>
            <p:ph idx="1"/>
          </p:nvPr>
        </p:nvPicPr>
        <p:blipFill>
          <a:blip r:embed="rId2"/>
          <a:stretch>
            <a:fillRect/>
          </a:stretch>
        </p:blipFill>
        <p:spPr>
          <a:xfrm>
            <a:off x="2215403" y="1825625"/>
            <a:ext cx="7761193" cy="4351338"/>
          </a:xfrm>
          <a:prstGeom prst="rect">
            <a:avLst/>
          </a:prstGeom>
        </p:spPr>
      </p:pic>
    </p:spTree>
    <p:extLst>
      <p:ext uri="{BB962C8B-B14F-4D97-AF65-F5344CB8AC3E}">
        <p14:creationId xmlns:p14="http://schemas.microsoft.com/office/powerpoint/2010/main" val="356237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DC75-7FA0-AEBE-B4E2-94EE8CD01021}"/>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Viedoklis</a:t>
            </a:r>
          </a:p>
        </p:txBody>
      </p:sp>
      <p:sp>
        <p:nvSpPr>
          <p:cNvPr id="3" name="Content Placeholder 2">
            <a:extLst>
              <a:ext uri="{FF2B5EF4-FFF2-40B4-BE49-F238E27FC236}">
                <a16:creationId xmlns:a16="http://schemas.microsoft.com/office/drawing/2014/main" id="{74337423-D5DF-B47E-30EA-BBA79D187D0A}"/>
              </a:ext>
            </a:extLst>
          </p:cNvPr>
          <p:cNvSpPr>
            <a:spLocks noGrp="1"/>
          </p:cNvSpPr>
          <p:nvPr>
            <p:ph idx="1"/>
          </p:nvPr>
        </p:nvSpPr>
        <p:spPr/>
        <p:txBody>
          <a:bodyPr/>
          <a:lstStyle/>
          <a:p>
            <a:pPr marL="0" indent="0">
              <a:buNone/>
            </a:pP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R. Paula viedoklis:</a:t>
            </a:r>
          </a:p>
          <a:p>
            <a:pPr marL="0" indent="0" algn="just">
              <a:buNone/>
            </a:pP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Iepazinos ar 04.04.2023. MK noteikumiem Nr. 168 un uzskatu, ka šobrīd noteikumu 2.1. punktā minētais mērķis nav aktuāls Carnikavas pamatskolai, jo skolai līdz šim ir bijusi informācija tikai diviem izglītojamiem no sociāli neaizsargātām ģimenēm un esam atraduši iespējas palīdzēt šiem skolēniem ar skolai pieejamajiem resursiem.</a:t>
            </a:r>
          </a:p>
          <a:p>
            <a:pPr marL="514350" indent="-514350">
              <a:buAutoNum type="alphaUcPeriod"/>
            </a:pPr>
            <a:r>
              <a:rPr lang="lv-LV" dirty="0">
                <a:latin typeface="Times New Roman" panose="02020603050405020304" pitchFamily="18" charset="0"/>
                <a:cs typeface="Times New Roman" panose="02020603050405020304" pitchFamily="18" charset="0"/>
              </a:rPr>
              <a:t>Milancejs:</a:t>
            </a:r>
          </a:p>
          <a:p>
            <a:pPr marL="0" indent="0">
              <a:buNone/>
            </a:pPr>
            <a:r>
              <a:rPr lang="lv-LV"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Ādažu vidusskolā ir skolēni no maznodrošinātām ģimenēm, kuri iespējams izmantotu datortehniku.</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64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DB11-6036-2C46-B20D-0381AD5327C8}"/>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Jautājumi un problēmas</a:t>
            </a:r>
          </a:p>
        </p:txBody>
      </p:sp>
      <p:sp>
        <p:nvSpPr>
          <p:cNvPr id="3" name="Content Placeholder 2">
            <a:extLst>
              <a:ext uri="{FF2B5EF4-FFF2-40B4-BE49-F238E27FC236}">
                <a16:creationId xmlns:a16="http://schemas.microsoft.com/office/drawing/2014/main" id="{E17B49CA-CD9C-2D1A-0FA0-BCEB3F6CE5B9}"/>
              </a:ext>
            </a:extLst>
          </p:cNvPr>
          <p:cNvSpPr>
            <a:spLocks noGrp="1"/>
          </p:cNvSpPr>
          <p:nvPr>
            <p:ph idx="1"/>
          </p:nvPr>
        </p:nvSpPr>
        <p:spPr/>
        <p:txBody>
          <a:bodyPr/>
          <a:lstStyle/>
          <a:p>
            <a:r>
              <a:rPr lang="lv-LV" dirty="0">
                <a:latin typeface="Times New Roman" panose="02020603050405020304" pitchFamily="18" charset="0"/>
                <a:cs typeface="Times New Roman" panose="02020603050405020304" pitchFamily="18" charset="0"/>
              </a:rPr>
              <a:t>Vai Ādažu novada pašvaldība piedalīsies projektā? </a:t>
            </a:r>
            <a:r>
              <a:rPr lang="lv-LV" sz="2400" i="1" dirty="0">
                <a:latin typeface="Times New Roman" panose="02020603050405020304" pitchFamily="18" charset="0"/>
                <a:cs typeface="Times New Roman" panose="02020603050405020304" pitchFamily="18" charset="0"/>
              </a:rPr>
              <a:t>(</a:t>
            </a:r>
            <a:r>
              <a:rPr lang="lv-LV" sz="2400" i="1" dirty="0">
                <a:latin typeface="Times New Roman" panose="02020603050405020304" pitchFamily="18" charset="0"/>
                <a:ea typeface="Calibri" panose="020F0502020204030204" pitchFamily="34" charset="0"/>
                <a:cs typeface="Times New Roman" panose="02020603050405020304" pitchFamily="18" charset="0"/>
              </a:rPr>
              <a:t>S</a:t>
            </a:r>
            <a:r>
              <a:rPr lang="lv-LV" sz="2400" i="1" dirty="0">
                <a:effectLst/>
                <a:latin typeface="Times New Roman" panose="02020603050405020304" pitchFamily="18" charset="0"/>
                <a:ea typeface="Calibri" panose="020F0502020204030204" pitchFamily="34" charset="0"/>
                <a:cs typeface="Times New Roman" panose="02020603050405020304" pitchFamily="18" charset="0"/>
              </a:rPr>
              <a:t>adarbības līgums būs jānoslēdz līdz 2023. gada </a:t>
            </a:r>
            <a:r>
              <a:rPr lang="lv-LV" sz="2400" b="1" i="1" dirty="0">
                <a:effectLst/>
                <a:latin typeface="Times New Roman" panose="02020603050405020304" pitchFamily="18" charset="0"/>
                <a:ea typeface="Calibri" panose="020F0502020204030204" pitchFamily="34" charset="0"/>
                <a:cs typeface="Times New Roman" panose="02020603050405020304" pitchFamily="18" charset="0"/>
              </a:rPr>
              <a:t>15. septembrim</a:t>
            </a:r>
            <a:r>
              <a:rPr lang="lv-LV" sz="2400" i="1" dirty="0">
                <a:effectLst/>
                <a:latin typeface="Times New Roman" panose="02020603050405020304" pitchFamily="18" charset="0"/>
                <a:ea typeface="Calibri" panose="020F0502020204030204" pitchFamily="34" charset="0"/>
                <a:cs typeface="Times New Roman" panose="02020603050405020304" pitchFamily="18" charset="0"/>
              </a:rPr>
              <a:t>)</a:t>
            </a:r>
          </a:p>
          <a:p>
            <a:r>
              <a:rPr lang="lv-LV" sz="2400" dirty="0">
                <a:latin typeface="Times New Roman" panose="02020603050405020304" pitchFamily="18" charset="0"/>
                <a:cs typeface="Times New Roman" panose="02020603050405020304" pitchFamily="18" charset="0"/>
              </a:rPr>
              <a:t>Lai īstenotu projektu nepieciešams paredzēt netiešās izmaksas:</a:t>
            </a:r>
          </a:p>
          <a:p>
            <a:pPr lvl="1">
              <a:buFont typeface="Wingdings" panose="05000000000000000000" pitchFamily="2" charset="2"/>
              <a:buChar char="Ø"/>
            </a:pPr>
            <a:r>
              <a:rPr lang="lv-LV" sz="2000" dirty="0">
                <a:latin typeface="Times New Roman" panose="02020603050405020304" pitchFamily="18" charset="0"/>
                <a:cs typeface="Times New Roman" panose="02020603050405020304" pitchFamily="18" charset="0"/>
              </a:rPr>
              <a:t>Metodiskajam darbam;</a:t>
            </a:r>
          </a:p>
          <a:p>
            <a:pPr lvl="1">
              <a:buFont typeface="Wingdings" panose="05000000000000000000" pitchFamily="2" charset="2"/>
              <a:buChar char="Ø"/>
            </a:pPr>
            <a:r>
              <a:rPr lang="lv-LV" sz="2000" dirty="0">
                <a:latin typeface="Times New Roman" panose="02020603050405020304" pitchFamily="18" charset="0"/>
                <a:cs typeface="Times New Roman" panose="02020603050405020304" pitchFamily="18" charset="0"/>
              </a:rPr>
              <a:t>Finansējums datoru apdrošināšanai vai iekārtu aizstāšanai (3 gadi pēc nodošanas īpašumā);</a:t>
            </a:r>
          </a:p>
          <a:p>
            <a:pPr lvl="1">
              <a:buFont typeface="Wingdings" panose="05000000000000000000" pitchFamily="2" charset="2"/>
              <a:buChar char="Ø"/>
            </a:pPr>
            <a:r>
              <a:rPr lang="lv-LV" sz="2000" dirty="0" err="1">
                <a:latin typeface="Times New Roman" panose="02020603050405020304" pitchFamily="18" charset="0"/>
                <a:cs typeface="Times New Roman" panose="02020603050405020304" pitchFamily="18" charset="0"/>
              </a:rPr>
              <a:t>Datorsomas</a:t>
            </a:r>
            <a:r>
              <a:rPr lang="lv-LV" sz="20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lv-LV"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lv-LV"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88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8FA6-FDEE-909D-63B2-754B2B1AC465}"/>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Sadarbības memorands</a:t>
            </a:r>
          </a:p>
        </p:txBody>
      </p:sp>
      <p:pic>
        <p:nvPicPr>
          <p:cNvPr id="5" name="Content Placeholder 4">
            <a:extLst>
              <a:ext uri="{FF2B5EF4-FFF2-40B4-BE49-F238E27FC236}">
                <a16:creationId xmlns:a16="http://schemas.microsoft.com/office/drawing/2014/main" id="{7406D75C-81A7-314D-DDB2-20ECB5556C1B}"/>
              </a:ext>
            </a:extLst>
          </p:cNvPr>
          <p:cNvPicPr>
            <a:picLocks noGrp="1" noChangeAspect="1"/>
          </p:cNvPicPr>
          <p:nvPr>
            <p:ph idx="1"/>
          </p:nvPr>
        </p:nvPicPr>
        <p:blipFill>
          <a:blip r:embed="rId2"/>
          <a:stretch>
            <a:fillRect/>
          </a:stretch>
        </p:blipFill>
        <p:spPr>
          <a:xfrm>
            <a:off x="2134522" y="1825625"/>
            <a:ext cx="7922956" cy="4351338"/>
          </a:xfrm>
        </p:spPr>
      </p:pic>
    </p:spTree>
    <p:extLst>
      <p:ext uri="{BB962C8B-B14F-4D97-AF65-F5344CB8AC3E}">
        <p14:creationId xmlns:p14="http://schemas.microsoft.com/office/powerpoint/2010/main" val="57325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A400EF-8942-1A3B-3A46-FDB036C22761}"/>
              </a:ext>
            </a:extLst>
          </p:cNvPr>
          <p:cNvPicPr>
            <a:picLocks noGrp="1" noChangeAspect="1"/>
          </p:cNvPicPr>
          <p:nvPr>
            <p:ph idx="1"/>
          </p:nvPr>
        </p:nvPicPr>
        <p:blipFill>
          <a:blip r:embed="rId2"/>
          <a:stretch>
            <a:fillRect/>
          </a:stretch>
        </p:blipFill>
        <p:spPr>
          <a:xfrm>
            <a:off x="2768663" y="365125"/>
            <a:ext cx="7048198" cy="5970901"/>
          </a:xfrm>
          <a:prstGeom prst="rect">
            <a:avLst/>
          </a:prstGeom>
        </p:spPr>
      </p:pic>
      <p:sp>
        <p:nvSpPr>
          <p:cNvPr id="5" name="TextBox 4">
            <a:extLst>
              <a:ext uri="{FF2B5EF4-FFF2-40B4-BE49-F238E27FC236}">
                <a16:creationId xmlns:a16="http://schemas.microsoft.com/office/drawing/2014/main" id="{C2028E43-50D8-3002-0186-D1E10B933B40}"/>
              </a:ext>
            </a:extLst>
          </p:cNvPr>
          <p:cNvSpPr txBox="1"/>
          <p:nvPr/>
        </p:nvSpPr>
        <p:spPr>
          <a:xfrm>
            <a:off x="4891177" y="2484408"/>
            <a:ext cx="2087593" cy="3674852"/>
          </a:xfrm>
          <a:prstGeom prst="rect">
            <a:avLst/>
          </a:prstGeom>
          <a:noFill/>
          <a:ln w="76200">
            <a:solidFill>
              <a:srgbClr val="FF0000"/>
            </a:solidFill>
          </a:ln>
        </p:spPr>
        <p:txBody>
          <a:bodyPr wrap="square" rtlCol="0">
            <a:spAutoFit/>
          </a:bodyPr>
          <a:lstStyle/>
          <a:p>
            <a:endParaRPr lang="lv-LV" dirty="0"/>
          </a:p>
        </p:txBody>
      </p:sp>
      <p:cxnSp>
        <p:nvCxnSpPr>
          <p:cNvPr id="9" name="Straight Arrow Connector 8">
            <a:extLst>
              <a:ext uri="{FF2B5EF4-FFF2-40B4-BE49-F238E27FC236}">
                <a16:creationId xmlns:a16="http://schemas.microsoft.com/office/drawing/2014/main" id="{5DB8A59E-D1E3-38BE-8010-75F18E1EAD29}"/>
              </a:ext>
            </a:extLst>
          </p:cNvPr>
          <p:cNvCxnSpPr/>
          <p:nvPr/>
        </p:nvCxnSpPr>
        <p:spPr>
          <a:xfrm>
            <a:off x="1682151" y="3597215"/>
            <a:ext cx="1423358" cy="905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7BD2C3-0543-23B2-61C3-777A9A63E7F6}"/>
              </a:ext>
            </a:extLst>
          </p:cNvPr>
          <p:cNvSpPr txBox="1"/>
          <p:nvPr/>
        </p:nvSpPr>
        <p:spPr>
          <a:xfrm>
            <a:off x="452471" y="3260785"/>
            <a:ext cx="1423358" cy="369332"/>
          </a:xfrm>
          <a:prstGeom prst="rect">
            <a:avLst/>
          </a:prstGeom>
          <a:noFill/>
        </p:spPr>
        <p:txBody>
          <a:bodyPr wrap="square" rtlCol="0">
            <a:spAutoFit/>
          </a:bodyPr>
          <a:lstStyle/>
          <a:p>
            <a:r>
              <a:rPr lang="lv-LV" dirty="0">
                <a:latin typeface="Times New Roman" panose="02020603050405020304" pitchFamily="18" charset="0"/>
                <a:cs typeface="Times New Roman" panose="02020603050405020304" pitchFamily="18" charset="0"/>
              </a:rPr>
              <a:t>Piedalāmies</a:t>
            </a:r>
          </a:p>
        </p:txBody>
      </p:sp>
      <p:sp>
        <p:nvSpPr>
          <p:cNvPr id="11" name="TextBox 10">
            <a:extLst>
              <a:ext uri="{FF2B5EF4-FFF2-40B4-BE49-F238E27FC236}">
                <a16:creationId xmlns:a16="http://schemas.microsoft.com/office/drawing/2014/main" id="{44380E62-6350-4D54-4133-9DE59D05FD36}"/>
              </a:ext>
            </a:extLst>
          </p:cNvPr>
          <p:cNvSpPr txBox="1"/>
          <p:nvPr/>
        </p:nvSpPr>
        <p:spPr>
          <a:xfrm>
            <a:off x="10783019" y="2863970"/>
            <a:ext cx="956510" cy="646331"/>
          </a:xfrm>
          <a:prstGeom prst="rect">
            <a:avLst/>
          </a:prstGeom>
          <a:noFill/>
        </p:spPr>
        <p:txBody>
          <a:bodyPr wrap="square" rtlCol="0">
            <a:spAutoFit/>
          </a:bodyPr>
          <a:lstStyle/>
          <a:p>
            <a:r>
              <a:rPr lang="lv-LV" dirty="0">
                <a:latin typeface="Times New Roman" panose="02020603050405020304" pitchFamily="18" charset="0"/>
                <a:cs typeface="Times New Roman" panose="02020603050405020304" pitchFamily="18" charset="0"/>
              </a:rPr>
              <a:t>Jaunais projekts</a:t>
            </a:r>
          </a:p>
        </p:txBody>
      </p:sp>
      <p:cxnSp>
        <p:nvCxnSpPr>
          <p:cNvPr id="13" name="Straight Connector 12">
            <a:extLst>
              <a:ext uri="{FF2B5EF4-FFF2-40B4-BE49-F238E27FC236}">
                <a16:creationId xmlns:a16="http://schemas.microsoft.com/office/drawing/2014/main" id="{63972934-13A7-0C44-5AA0-4B0991F38F09}"/>
              </a:ext>
            </a:extLst>
          </p:cNvPr>
          <p:cNvCxnSpPr>
            <a:stCxn id="5" idx="3"/>
            <a:endCxn id="11" idx="1"/>
          </p:cNvCxnSpPr>
          <p:nvPr/>
        </p:nvCxnSpPr>
        <p:spPr>
          <a:xfrm flipV="1">
            <a:off x="6978770" y="3187136"/>
            <a:ext cx="3804249" cy="1134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68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45CE-89AC-7EA4-EBCF-C3E5622A98CD}"/>
              </a:ext>
            </a:extLst>
          </p:cNvPr>
          <p:cNvSpPr>
            <a:spLocks noGrp="1"/>
          </p:cNvSpPr>
          <p:nvPr>
            <p:ph type="title"/>
          </p:nvPr>
        </p:nvSpPr>
        <p:spPr>
          <a:xfrm>
            <a:off x="700177" y="71828"/>
            <a:ext cx="10515600" cy="1075486"/>
          </a:xfrm>
        </p:spPr>
        <p:txBody>
          <a:bodyPr/>
          <a:lstStyle/>
          <a:p>
            <a:pPr algn="ctr"/>
            <a:r>
              <a:rPr lang="lv-LV" dirty="0">
                <a:latin typeface="Times New Roman" panose="02020603050405020304" pitchFamily="18" charset="0"/>
                <a:cs typeface="Times New Roman" panose="02020603050405020304" pitchFamily="18" charset="0"/>
              </a:rPr>
              <a:t>Projekta būtība</a:t>
            </a:r>
          </a:p>
        </p:txBody>
      </p:sp>
      <p:pic>
        <p:nvPicPr>
          <p:cNvPr id="4" name="Content Placeholder 3">
            <a:extLst>
              <a:ext uri="{FF2B5EF4-FFF2-40B4-BE49-F238E27FC236}">
                <a16:creationId xmlns:a16="http://schemas.microsoft.com/office/drawing/2014/main" id="{99E72DBD-757A-6899-9F0E-5A63F6AE359F}"/>
              </a:ext>
            </a:extLst>
          </p:cNvPr>
          <p:cNvPicPr>
            <a:picLocks noGrp="1" noChangeAspect="1"/>
          </p:cNvPicPr>
          <p:nvPr>
            <p:ph idx="1"/>
          </p:nvPr>
        </p:nvPicPr>
        <p:blipFill>
          <a:blip r:embed="rId2"/>
          <a:stretch>
            <a:fillRect/>
          </a:stretch>
        </p:blipFill>
        <p:spPr>
          <a:xfrm>
            <a:off x="1837427" y="1265317"/>
            <a:ext cx="7516120" cy="5227558"/>
          </a:xfrm>
          <a:prstGeom prst="rect">
            <a:avLst/>
          </a:prstGeom>
        </p:spPr>
      </p:pic>
    </p:spTree>
    <p:extLst>
      <p:ext uri="{BB962C8B-B14F-4D97-AF65-F5344CB8AC3E}">
        <p14:creationId xmlns:p14="http://schemas.microsoft.com/office/powerpoint/2010/main" val="413755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ECF7C6-EF50-E452-7BAF-315F31BD3D3A}"/>
              </a:ext>
            </a:extLst>
          </p:cNvPr>
          <p:cNvPicPr>
            <a:picLocks noGrp="1" noChangeAspect="1"/>
          </p:cNvPicPr>
          <p:nvPr>
            <p:ph idx="1"/>
          </p:nvPr>
        </p:nvPicPr>
        <p:blipFill>
          <a:blip r:embed="rId2"/>
          <a:stretch>
            <a:fillRect/>
          </a:stretch>
        </p:blipFill>
        <p:spPr>
          <a:xfrm>
            <a:off x="1291800" y="721443"/>
            <a:ext cx="9974298" cy="5718391"/>
          </a:xfrm>
          <a:prstGeom prst="rect">
            <a:avLst/>
          </a:prstGeom>
        </p:spPr>
      </p:pic>
    </p:spTree>
    <p:extLst>
      <p:ext uri="{BB962C8B-B14F-4D97-AF65-F5344CB8AC3E}">
        <p14:creationId xmlns:p14="http://schemas.microsoft.com/office/powerpoint/2010/main" val="189161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A2D7CE-95CA-19F2-C28E-F2245F7221CA}"/>
              </a:ext>
            </a:extLst>
          </p:cNvPr>
          <p:cNvPicPr>
            <a:picLocks noGrp="1" noChangeAspect="1"/>
          </p:cNvPicPr>
          <p:nvPr>
            <p:ph idx="1"/>
          </p:nvPr>
        </p:nvPicPr>
        <p:blipFill>
          <a:blip r:embed="rId2"/>
          <a:stretch>
            <a:fillRect/>
          </a:stretch>
        </p:blipFill>
        <p:spPr>
          <a:xfrm>
            <a:off x="533589" y="474453"/>
            <a:ext cx="10962629" cy="5400136"/>
          </a:xfrm>
          <a:prstGeom prst="rect">
            <a:avLst/>
          </a:prstGeom>
        </p:spPr>
      </p:pic>
    </p:spTree>
    <p:extLst>
      <p:ext uri="{BB962C8B-B14F-4D97-AF65-F5344CB8AC3E}">
        <p14:creationId xmlns:p14="http://schemas.microsoft.com/office/powerpoint/2010/main" val="134454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71F4C79-6EAC-18D6-F976-47857939D90F}"/>
              </a:ext>
            </a:extLst>
          </p:cNvPr>
          <p:cNvPicPr>
            <a:picLocks noGrp="1" noChangeAspect="1"/>
          </p:cNvPicPr>
          <p:nvPr>
            <p:ph idx="1"/>
          </p:nvPr>
        </p:nvPicPr>
        <p:blipFill>
          <a:blip r:embed="rId2"/>
          <a:stretch>
            <a:fillRect/>
          </a:stretch>
        </p:blipFill>
        <p:spPr>
          <a:xfrm>
            <a:off x="296648" y="385014"/>
            <a:ext cx="11012582" cy="6265780"/>
          </a:xfrm>
          <a:prstGeom prst="rect">
            <a:avLst/>
          </a:prstGeom>
        </p:spPr>
      </p:pic>
    </p:spTree>
    <p:extLst>
      <p:ext uri="{BB962C8B-B14F-4D97-AF65-F5344CB8AC3E}">
        <p14:creationId xmlns:p14="http://schemas.microsoft.com/office/powerpoint/2010/main" val="127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9BFD538-CC8D-15D0-2827-ED04B383E8AE}"/>
              </a:ext>
            </a:extLst>
          </p:cNvPr>
          <p:cNvPicPr>
            <a:picLocks noGrp="1" noChangeAspect="1"/>
          </p:cNvPicPr>
          <p:nvPr>
            <p:ph idx="1"/>
          </p:nvPr>
        </p:nvPicPr>
        <p:blipFill>
          <a:blip r:embed="rId2"/>
          <a:stretch>
            <a:fillRect/>
          </a:stretch>
        </p:blipFill>
        <p:spPr>
          <a:xfrm>
            <a:off x="2186302" y="671545"/>
            <a:ext cx="7807893" cy="4351338"/>
          </a:xfrm>
          <a:prstGeom prst="rect">
            <a:avLst/>
          </a:prstGeom>
        </p:spPr>
      </p:pic>
      <p:sp>
        <p:nvSpPr>
          <p:cNvPr id="5" name="TextBox 4">
            <a:extLst>
              <a:ext uri="{FF2B5EF4-FFF2-40B4-BE49-F238E27FC236}">
                <a16:creationId xmlns:a16="http://schemas.microsoft.com/office/drawing/2014/main" id="{04E2E2D6-627B-14FA-44FB-EBB26148BA1A}"/>
              </a:ext>
            </a:extLst>
          </p:cNvPr>
          <p:cNvSpPr txBox="1"/>
          <p:nvPr/>
        </p:nvSpPr>
        <p:spPr>
          <a:xfrm>
            <a:off x="4684142" y="1963827"/>
            <a:ext cx="2812212" cy="3143009"/>
          </a:xfrm>
          <a:prstGeom prst="rect">
            <a:avLst/>
          </a:prstGeom>
          <a:noFill/>
          <a:ln w="76200">
            <a:solidFill>
              <a:srgbClr val="FF0000"/>
            </a:solidFill>
          </a:ln>
        </p:spPr>
        <p:txBody>
          <a:bodyPr wrap="square" rtlCol="0">
            <a:spAutoFit/>
          </a:bodyPr>
          <a:lstStyle/>
          <a:p>
            <a:endParaRPr lang="lv-LV" dirty="0"/>
          </a:p>
        </p:txBody>
      </p:sp>
      <p:cxnSp>
        <p:nvCxnSpPr>
          <p:cNvPr id="10" name="Straight Connector 9">
            <a:extLst>
              <a:ext uri="{FF2B5EF4-FFF2-40B4-BE49-F238E27FC236}">
                <a16:creationId xmlns:a16="http://schemas.microsoft.com/office/drawing/2014/main" id="{79FA24EC-F4F1-4406-0DBD-CC8C69D9AA07}"/>
              </a:ext>
            </a:extLst>
          </p:cNvPr>
          <p:cNvCxnSpPr>
            <a:cxnSpLocks/>
            <a:stCxn id="5" idx="1"/>
            <a:endCxn id="11" idx="3"/>
          </p:cNvCxnSpPr>
          <p:nvPr/>
        </p:nvCxnSpPr>
        <p:spPr>
          <a:xfrm flipH="1" flipV="1">
            <a:off x="1811546" y="2678177"/>
            <a:ext cx="2872596" cy="8571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450557-4639-2C00-39B9-586447F606D5}"/>
              </a:ext>
            </a:extLst>
          </p:cNvPr>
          <p:cNvSpPr txBox="1"/>
          <p:nvPr/>
        </p:nvSpPr>
        <p:spPr>
          <a:xfrm>
            <a:off x="534837" y="2355011"/>
            <a:ext cx="1276709" cy="646331"/>
          </a:xfrm>
          <a:prstGeom prst="rect">
            <a:avLst/>
          </a:prstGeom>
          <a:noFill/>
        </p:spPr>
        <p:txBody>
          <a:bodyPr wrap="square" rtlCol="0">
            <a:spAutoFit/>
          </a:bodyPr>
          <a:lstStyle/>
          <a:p>
            <a:r>
              <a:rPr lang="lv-LV" dirty="0">
                <a:latin typeface="Times New Roman" panose="02020603050405020304" pitchFamily="18" charset="0"/>
                <a:cs typeface="Times New Roman" panose="02020603050405020304" pitchFamily="18" charset="0"/>
              </a:rPr>
              <a:t>Pašvaldības pienākumi</a:t>
            </a:r>
          </a:p>
        </p:txBody>
      </p:sp>
    </p:spTree>
    <p:extLst>
      <p:ext uri="{BB962C8B-B14F-4D97-AF65-F5344CB8AC3E}">
        <p14:creationId xmlns:p14="http://schemas.microsoft.com/office/powerpoint/2010/main" val="13002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C320B0-2C58-DC7B-86D5-1B9C303F5392}"/>
              </a:ext>
            </a:extLst>
          </p:cNvPr>
          <p:cNvPicPr>
            <a:picLocks noGrp="1" noChangeAspect="1"/>
          </p:cNvPicPr>
          <p:nvPr>
            <p:ph idx="1"/>
          </p:nvPr>
        </p:nvPicPr>
        <p:blipFill>
          <a:blip r:embed="rId2"/>
          <a:stretch>
            <a:fillRect/>
          </a:stretch>
        </p:blipFill>
        <p:spPr>
          <a:xfrm>
            <a:off x="526078" y="505782"/>
            <a:ext cx="10394964" cy="5804337"/>
          </a:xfrm>
          <a:prstGeom prst="rect">
            <a:avLst/>
          </a:prstGeom>
        </p:spPr>
      </p:pic>
      <p:sp>
        <p:nvSpPr>
          <p:cNvPr id="5" name="TextBox 4">
            <a:extLst>
              <a:ext uri="{FF2B5EF4-FFF2-40B4-BE49-F238E27FC236}">
                <a16:creationId xmlns:a16="http://schemas.microsoft.com/office/drawing/2014/main" id="{BFF85BC4-5CBF-8D8E-1E89-AB5E37673DE7}"/>
              </a:ext>
            </a:extLst>
          </p:cNvPr>
          <p:cNvSpPr txBox="1"/>
          <p:nvPr/>
        </p:nvSpPr>
        <p:spPr>
          <a:xfrm>
            <a:off x="7611507" y="4986068"/>
            <a:ext cx="4054415" cy="923330"/>
          </a:xfrm>
          <a:prstGeom prst="rect">
            <a:avLst/>
          </a:prstGeom>
          <a:noFill/>
        </p:spPr>
        <p:txBody>
          <a:bodyPr wrap="square" rtlCol="0">
            <a:spAutoFit/>
          </a:bodyPr>
          <a:lstStyle/>
          <a:p>
            <a:r>
              <a:rPr lang="lv-LV"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Lietošanas noteikumos – var paredzēt finansiālo atbildību par datoru</a:t>
            </a:r>
          </a:p>
          <a:p>
            <a:endParaRPr lang="lv-LV" dirty="0"/>
          </a:p>
        </p:txBody>
      </p:sp>
    </p:spTree>
    <p:extLst>
      <p:ext uri="{BB962C8B-B14F-4D97-AF65-F5344CB8AC3E}">
        <p14:creationId xmlns:p14="http://schemas.microsoft.com/office/powerpoint/2010/main" val="3022549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247</Words>
  <Application>Microsoft Office PowerPoint</Application>
  <PresentationFormat>Widescreen</PresentationFormat>
  <Paragraphs>23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Projekts «Digitālās plaisas mazināšana sociāli neaizsargātajām grupām un izglītības iestādēs»</vt:lpstr>
      <vt:lpstr>Sadarbības memorands</vt:lpstr>
      <vt:lpstr>PowerPoint Presentation</vt:lpstr>
      <vt:lpstr>Projekta būtība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Jautājumi IZM pārstāvim</vt:lpstr>
      <vt:lpstr>Viedoklis</vt:lpstr>
      <vt:lpstr>Jautājumi un problēmas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Ligita Anspoka</dc:creator>
  <cp:lastModifiedBy>Sintija Tenisa</cp:lastModifiedBy>
  <cp:revision>10</cp:revision>
  <dcterms:created xsi:type="dcterms:W3CDTF">2023-08-29T11:35:06Z</dcterms:created>
  <dcterms:modified xsi:type="dcterms:W3CDTF">2023-09-18T11:42:49Z</dcterms:modified>
</cp:coreProperties>
</file>