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77" r:id="rId3"/>
    <p:sldId id="276" r:id="rId4"/>
    <p:sldId id="261" r:id="rId5"/>
    <p:sldId id="257" r:id="rId6"/>
    <p:sldId id="260" r:id="rId7"/>
    <p:sldId id="258" r:id="rId8"/>
    <p:sldId id="259" r:id="rId9"/>
    <p:sldId id="265" r:id="rId10"/>
    <p:sldId id="264" r:id="rId11"/>
    <p:sldId id="266" r:id="rId12"/>
    <p:sldId id="267" r:id="rId13"/>
    <p:sldId id="268" r:id="rId14"/>
    <p:sldId id="281" r:id="rId15"/>
    <p:sldId id="280" r:id="rId16"/>
    <p:sldId id="271" r:id="rId17"/>
    <p:sldId id="275" r:id="rId18"/>
    <p:sldId id="274" r:id="rId19"/>
    <p:sldId id="272" r:id="rId20"/>
    <p:sldId id="269" r:id="rId21"/>
    <p:sldId id="270" r:id="rId22"/>
    <p:sldId id="278"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14" d="100"/>
          <a:sy n="114" d="100"/>
        </p:scale>
        <p:origin x="3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6C9AD-DBF4-407B-AB72-551571737F46}" type="doc">
      <dgm:prSet loTypeId="urn:microsoft.com/office/officeart/2005/8/layout/vProcess5" loCatId="process" qsTypeId="urn:microsoft.com/office/officeart/2005/8/quickstyle/simple1" qsCatId="simple" csTypeId="urn:microsoft.com/office/officeart/2005/8/colors/accent1_2" csCatId="accent1" phldr="1"/>
      <dgm:spPr/>
    </dgm:pt>
    <dgm:pt modelId="{C2AEE9F3-5CEA-426D-9BB4-D57455D2EA63}">
      <dgm:prSet phldrT="[Teksts]" custT="1"/>
      <dgm:spPr/>
      <dgm:t>
        <a:bodyPr/>
        <a:lstStyle/>
        <a:p>
          <a:r>
            <a:rPr lang="lv-LV" sz="1800" dirty="0">
              <a:latin typeface="Montserrat" panose="00000500000000000000" pitchFamily="50" charset="0"/>
            </a:rPr>
            <a:t>2023.Gada budžeta projektā tika iekļauts priekšlikums par āra trenažieru uzstādīšanu pie Ādažu sporta centra stadiona</a:t>
          </a:r>
          <a:endParaRPr lang="en-US" sz="1800" dirty="0">
            <a:latin typeface="Montserrat" panose="00000500000000000000" pitchFamily="50" charset="0"/>
          </a:endParaRPr>
        </a:p>
      </dgm:t>
    </dgm:pt>
    <dgm:pt modelId="{8C185475-6737-4003-B738-8E7339972F8F}" type="parTrans" cxnId="{699D7789-EF55-498F-855F-3837FD0D2CB4}">
      <dgm:prSet/>
      <dgm:spPr/>
      <dgm:t>
        <a:bodyPr/>
        <a:lstStyle/>
        <a:p>
          <a:endParaRPr lang="en-US"/>
        </a:p>
      </dgm:t>
    </dgm:pt>
    <dgm:pt modelId="{FCEEEE48-3786-4F1D-B565-6B9564DD7D45}" type="sibTrans" cxnId="{699D7789-EF55-498F-855F-3837FD0D2CB4}">
      <dgm:prSet/>
      <dgm:spPr/>
      <dgm:t>
        <a:bodyPr/>
        <a:lstStyle/>
        <a:p>
          <a:endParaRPr lang="en-US"/>
        </a:p>
      </dgm:t>
    </dgm:pt>
    <dgm:pt modelId="{4F3E5A5A-6944-49E8-8221-B064D6B177EB}">
      <dgm:prSet phldrT="[Teksts]" custT="1"/>
      <dgm:spPr/>
      <dgm:t>
        <a:bodyPr/>
        <a:lstStyle/>
        <a:p>
          <a:r>
            <a:rPr lang="lv-LV" sz="1600" dirty="0">
              <a:latin typeface="Montserrat" panose="00000500000000000000" pitchFamily="50" charset="0"/>
            </a:rPr>
            <a:t>Pie budžeta apstiprināšanas tika izdarīta izvēle par labu Disku golfa laukumam Zibeņos, jo šāds priekšlikums jau tika virzīts uz iepriekšējo gadu budžetiem, kā rezultātā trenažieri palika «aiz strīpas»</a:t>
          </a:r>
          <a:endParaRPr lang="en-US" sz="1600" dirty="0">
            <a:latin typeface="Montserrat" panose="00000500000000000000" pitchFamily="50" charset="0"/>
          </a:endParaRPr>
        </a:p>
      </dgm:t>
    </dgm:pt>
    <dgm:pt modelId="{2E781610-D3A3-4FC5-98F1-988F5AFB823A}" type="parTrans" cxnId="{5E27BA78-C7E5-4DB3-9299-92CA34573117}">
      <dgm:prSet/>
      <dgm:spPr/>
      <dgm:t>
        <a:bodyPr/>
        <a:lstStyle/>
        <a:p>
          <a:endParaRPr lang="en-US"/>
        </a:p>
      </dgm:t>
    </dgm:pt>
    <dgm:pt modelId="{04EB05F4-A8EE-4042-BC53-F26772E18648}" type="sibTrans" cxnId="{5E27BA78-C7E5-4DB3-9299-92CA34573117}">
      <dgm:prSet/>
      <dgm:spPr/>
      <dgm:t>
        <a:bodyPr/>
        <a:lstStyle/>
        <a:p>
          <a:endParaRPr lang="en-US"/>
        </a:p>
      </dgm:t>
    </dgm:pt>
    <dgm:pt modelId="{CC0680F9-6E17-4C27-BE7E-FAC6EF587D8C}">
      <dgm:prSet phldrT="[Teksts]" custT="1"/>
      <dgm:spPr/>
      <dgm:t>
        <a:bodyPr/>
        <a:lstStyle/>
        <a:p>
          <a:r>
            <a:rPr lang="lv-LV" sz="1600" dirty="0">
              <a:latin typeface="Montserrat" panose="00000500000000000000" pitchFamily="50" charset="0"/>
            </a:rPr>
            <a:t>Lai iegūtu iedzīvotāju viedokli par āra trenažieriem, laika posmā no 22.06. – 27.07.2023. </a:t>
          </a:r>
          <a:r>
            <a:rPr lang="lv-LV" sz="1600" dirty="0" err="1">
              <a:latin typeface="Montserrat" panose="00000500000000000000" pitchFamily="50" charset="0"/>
            </a:rPr>
            <a:t>Vējupes</a:t>
          </a:r>
          <a:r>
            <a:rPr lang="lv-LV" sz="1600" dirty="0">
              <a:latin typeface="Montserrat" panose="00000500000000000000" pitchFamily="50" charset="0"/>
            </a:rPr>
            <a:t> pludmalē tika uzstādīti pup </a:t>
          </a:r>
          <a:r>
            <a:rPr lang="lv-LV" sz="1600" dirty="0" err="1">
              <a:latin typeface="Montserrat" panose="00000500000000000000" pitchFamily="50" charset="0"/>
            </a:rPr>
            <a:t>up</a:t>
          </a:r>
          <a:r>
            <a:rPr lang="lv-LV" sz="1600" dirty="0">
              <a:latin typeface="Montserrat" panose="00000500000000000000" pitchFamily="50" charset="0"/>
            </a:rPr>
            <a:t> trenažieru komplekts (9 trenažieri)</a:t>
          </a:r>
          <a:endParaRPr lang="en-US" sz="1600" dirty="0">
            <a:latin typeface="Montserrat" panose="00000500000000000000" pitchFamily="50" charset="0"/>
          </a:endParaRPr>
        </a:p>
      </dgm:t>
    </dgm:pt>
    <dgm:pt modelId="{B6104E59-A042-4E83-BDA1-DFD28E886EF3}" type="parTrans" cxnId="{5486C27D-BFFC-4E34-AE3B-FD12F7E01530}">
      <dgm:prSet/>
      <dgm:spPr/>
      <dgm:t>
        <a:bodyPr/>
        <a:lstStyle/>
        <a:p>
          <a:endParaRPr lang="en-US"/>
        </a:p>
      </dgm:t>
    </dgm:pt>
    <dgm:pt modelId="{CD5A6696-560F-44D7-93FA-B6AB71FB8E05}" type="sibTrans" cxnId="{5486C27D-BFFC-4E34-AE3B-FD12F7E01530}">
      <dgm:prSet/>
      <dgm:spPr/>
      <dgm:t>
        <a:bodyPr/>
        <a:lstStyle/>
        <a:p>
          <a:endParaRPr lang="en-US"/>
        </a:p>
      </dgm:t>
    </dgm:pt>
    <dgm:pt modelId="{F2140C69-14CE-4024-AAEF-97D842B807BF}">
      <dgm:prSet phldrT="[Teksts]" custT="1"/>
      <dgm:spPr/>
      <dgm:t>
        <a:bodyPr/>
        <a:lstStyle/>
        <a:p>
          <a:r>
            <a:rPr lang="lv-LV" sz="1600" dirty="0">
              <a:latin typeface="Montserrat" panose="00000500000000000000" pitchFamily="50" charset="0"/>
            </a:rPr>
            <a:t>Pēc ļoti pozitīva iedzīvotāju vērtējuma, tagad atkārtoti tiek virzīts priekšlikums par 4 āra trenažieru iegādi, pārdalot budžetā esošu finansējumu. </a:t>
          </a:r>
          <a:endParaRPr lang="en-US" sz="1600" dirty="0">
            <a:latin typeface="Montserrat" panose="00000500000000000000" pitchFamily="50" charset="0"/>
          </a:endParaRPr>
        </a:p>
      </dgm:t>
    </dgm:pt>
    <dgm:pt modelId="{141F55EF-13F4-44DF-B4FB-6397BB297BDB}" type="parTrans" cxnId="{E2D9312D-688C-4D59-A4FF-ACB602C19897}">
      <dgm:prSet/>
      <dgm:spPr/>
      <dgm:t>
        <a:bodyPr/>
        <a:lstStyle/>
        <a:p>
          <a:endParaRPr lang="en-US"/>
        </a:p>
      </dgm:t>
    </dgm:pt>
    <dgm:pt modelId="{3CA40753-98D5-4EC7-A051-43A8DF923CDE}" type="sibTrans" cxnId="{E2D9312D-688C-4D59-A4FF-ACB602C19897}">
      <dgm:prSet/>
      <dgm:spPr/>
      <dgm:t>
        <a:bodyPr/>
        <a:lstStyle/>
        <a:p>
          <a:endParaRPr lang="en-US"/>
        </a:p>
      </dgm:t>
    </dgm:pt>
    <dgm:pt modelId="{C3ACF8C6-28BE-4CDA-9DD6-3FCEBE078E4A}" type="pres">
      <dgm:prSet presAssocID="{D4F6C9AD-DBF4-407B-AB72-551571737F46}" presName="outerComposite" presStyleCnt="0">
        <dgm:presLayoutVars>
          <dgm:chMax val="5"/>
          <dgm:dir/>
          <dgm:resizeHandles val="exact"/>
        </dgm:presLayoutVars>
      </dgm:prSet>
      <dgm:spPr/>
    </dgm:pt>
    <dgm:pt modelId="{3CF8F8BC-F167-4751-B24D-6F144C0D3E50}" type="pres">
      <dgm:prSet presAssocID="{D4F6C9AD-DBF4-407B-AB72-551571737F46}" presName="dummyMaxCanvas" presStyleCnt="0">
        <dgm:presLayoutVars/>
      </dgm:prSet>
      <dgm:spPr/>
    </dgm:pt>
    <dgm:pt modelId="{9609038C-1AE0-4DC3-841A-5F70992C509F}" type="pres">
      <dgm:prSet presAssocID="{D4F6C9AD-DBF4-407B-AB72-551571737F46}" presName="FourNodes_1" presStyleLbl="node1" presStyleIdx="0" presStyleCnt="4">
        <dgm:presLayoutVars>
          <dgm:bulletEnabled val="1"/>
        </dgm:presLayoutVars>
      </dgm:prSet>
      <dgm:spPr/>
    </dgm:pt>
    <dgm:pt modelId="{D956C277-0E94-46E5-889C-49C6754F6CEE}" type="pres">
      <dgm:prSet presAssocID="{D4F6C9AD-DBF4-407B-AB72-551571737F46}" presName="FourNodes_2" presStyleLbl="node1" presStyleIdx="1" presStyleCnt="4">
        <dgm:presLayoutVars>
          <dgm:bulletEnabled val="1"/>
        </dgm:presLayoutVars>
      </dgm:prSet>
      <dgm:spPr/>
    </dgm:pt>
    <dgm:pt modelId="{025722E8-5D01-4AC1-B98F-C60B72B29CAB}" type="pres">
      <dgm:prSet presAssocID="{D4F6C9AD-DBF4-407B-AB72-551571737F46}" presName="FourNodes_3" presStyleLbl="node1" presStyleIdx="2" presStyleCnt="4">
        <dgm:presLayoutVars>
          <dgm:bulletEnabled val="1"/>
        </dgm:presLayoutVars>
      </dgm:prSet>
      <dgm:spPr/>
    </dgm:pt>
    <dgm:pt modelId="{AFDB121E-D2FD-46C6-A2B8-00F2D14F058A}" type="pres">
      <dgm:prSet presAssocID="{D4F6C9AD-DBF4-407B-AB72-551571737F46}" presName="FourNodes_4" presStyleLbl="node1" presStyleIdx="3" presStyleCnt="4">
        <dgm:presLayoutVars>
          <dgm:bulletEnabled val="1"/>
        </dgm:presLayoutVars>
      </dgm:prSet>
      <dgm:spPr/>
    </dgm:pt>
    <dgm:pt modelId="{0AC8207E-013C-4B96-95E4-AF5B7758E2E2}" type="pres">
      <dgm:prSet presAssocID="{D4F6C9AD-DBF4-407B-AB72-551571737F46}" presName="FourConn_1-2" presStyleLbl="fgAccFollowNode1" presStyleIdx="0" presStyleCnt="3">
        <dgm:presLayoutVars>
          <dgm:bulletEnabled val="1"/>
        </dgm:presLayoutVars>
      </dgm:prSet>
      <dgm:spPr/>
    </dgm:pt>
    <dgm:pt modelId="{7DB3D853-95DC-4A22-B05D-117BB80CE187}" type="pres">
      <dgm:prSet presAssocID="{D4F6C9AD-DBF4-407B-AB72-551571737F46}" presName="FourConn_2-3" presStyleLbl="fgAccFollowNode1" presStyleIdx="1" presStyleCnt="3">
        <dgm:presLayoutVars>
          <dgm:bulletEnabled val="1"/>
        </dgm:presLayoutVars>
      </dgm:prSet>
      <dgm:spPr/>
    </dgm:pt>
    <dgm:pt modelId="{A028300B-4F83-4415-95D5-42628CECC48B}" type="pres">
      <dgm:prSet presAssocID="{D4F6C9AD-DBF4-407B-AB72-551571737F46}" presName="FourConn_3-4" presStyleLbl="fgAccFollowNode1" presStyleIdx="2" presStyleCnt="3">
        <dgm:presLayoutVars>
          <dgm:bulletEnabled val="1"/>
        </dgm:presLayoutVars>
      </dgm:prSet>
      <dgm:spPr/>
    </dgm:pt>
    <dgm:pt modelId="{ED8D4C0D-00BD-45C0-9E22-801149F79CC8}" type="pres">
      <dgm:prSet presAssocID="{D4F6C9AD-DBF4-407B-AB72-551571737F46}" presName="FourNodes_1_text" presStyleLbl="node1" presStyleIdx="3" presStyleCnt="4">
        <dgm:presLayoutVars>
          <dgm:bulletEnabled val="1"/>
        </dgm:presLayoutVars>
      </dgm:prSet>
      <dgm:spPr/>
    </dgm:pt>
    <dgm:pt modelId="{BA506BC7-D638-4757-8B93-4B9CABC48246}" type="pres">
      <dgm:prSet presAssocID="{D4F6C9AD-DBF4-407B-AB72-551571737F46}" presName="FourNodes_2_text" presStyleLbl="node1" presStyleIdx="3" presStyleCnt="4">
        <dgm:presLayoutVars>
          <dgm:bulletEnabled val="1"/>
        </dgm:presLayoutVars>
      </dgm:prSet>
      <dgm:spPr/>
    </dgm:pt>
    <dgm:pt modelId="{523E290A-D01F-447D-8ED2-680F6CDEE344}" type="pres">
      <dgm:prSet presAssocID="{D4F6C9AD-DBF4-407B-AB72-551571737F46}" presName="FourNodes_3_text" presStyleLbl="node1" presStyleIdx="3" presStyleCnt="4">
        <dgm:presLayoutVars>
          <dgm:bulletEnabled val="1"/>
        </dgm:presLayoutVars>
      </dgm:prSet>
      <dgm:spPr/>
    </dgm:pt>
    <dgm:pt modelId="{62012E6A-0479-4BD6-85BD-502D3F3BB104}" type="pres">
      <dgm:prSet presAssocID="{D4F6C9AD-DBF4-407B-AB72-551571737F46}" presName="FourNodes_4_text" presStyleLbl="node1" presStyleIdx="3" presStyleCnt="4">
        <dgm:presLayoutVars>
          <dgm:bulletEnabled val="1"/>
        </dgm:presLayoutVars>
      </dgm:prSet>
      <dgm:spPr/>
    </dgm:pt>
  </dgm:ptLst>
  <dgm:cxnLst>
    <dgm:cxn modelId="{E2D9312D-688C-4D59-A4FF-ACB602C19897}" srcId="{D4F6C9AD-DBF4-407B-AB72-551571737F46}" destId="{F2140C69-14CE-4024-AAEF-97D842B807BF}" srcOrd="3" destOrd="0" parTransId="{141F55EF-13F4-44DF-B4FB-6397BB297BDB}" sibTransId="{3CA40753-98D5-4EC7-A051-43A8DF923CDE}"/>
    <dgm:cxn modelId="{D8BF7032-2468-49DB-8747-3399E0A471D0}" type="presOf" srcId="{F2140C69-14CE-4024-AAEF-97D842B807BF}" destId="{62012E6A-0479-4BD6-85BD-502D3F3BB104}" srcOrd="1" destOrd="0" presId="urn:microsoft.com/office/officeart/2005/8/layout/vProcess5"/>
    <dgm:cxn modelId="{D8D9BD39-AF09-46EF-BD8D-E3F52A5CD792}" type="presOf" srcId="{4F3E5A5A-6944-49E8-8221-B064D6B177EB}" destId="{D956C277-0E94-46E5-889C-49C6754F6CEE}" srcOrd="0" destOrd="0" presId="urn:microsoft.com/office/officeart/2005/8/layout/vProcess5"/>
    <dgm:cxn modelId="{8A763C5C-DBA4-4E26-8BE1-99762161CF05}" type="presOf" srcId="{D4F6C9AD-DBF4-407B-AB72-551571737F46}" destId="{C3ACF8C6-28BE-4CDA-9DD6-3FCEBE078E4A}" srcOrd="0" destOrd="0" presId="urn:microsoft.com/office/officeart/2005/8/layout/vProcess5"/>
    <dgm:cxn modelId="{B7CB6D6C-F7AF-4F6E-A6C0-E36F42C5B2CB}" type="presOf" srcId="{CC0680F9-6E17-4C27-BE7E-FAC6EF587D8C}" destId="{025722E8-5D01-4AC1-B98F-C60B72B29CAB}" srcOrd="0" destOrd="0" presId="urn:microsoft.com/office/officeart/2005/8/layout/vProcess5"/>
    <dgm:cxn modelId="{5E27BA78-C7E5-4DB3-9299-92CA34573117}" srcId="{D4F6C9AD-DBF4-407B-AB72-551571737F46}" destId="{4F3E5A5A-6944-49E8-8221-B064D6B177EB}" srcOrd="1" destOrd="0" parTransId="{2E781610-D3A3-4FC5-98F1-988F5AFB823A}" sibTransId="{04EB05F4-A8EE-4042-BC53-F26772E18648}"/>
    <dgm:cxn modelId="{5486C27D-BFFC-4E34-AE3B-FD12F7E01530}" srcId="{D4F6C9AD-DBF4-407B-AB72-551571737F46}" destId="{CC0680F9-6E17-4C27-BE7E-FAC6EF587D8C}" srcOrd="2" destOrd="0" parTransId="{B6104E59-A042-4E83-BDA1-DFD28E886EF3}" sibTransId="{CD5A6696-560F-44D7-93FA-B6AB71FB8E05}"/>
    <dgm:cxn modelId="{F5501D85-990B-4DD7-B847-9233CE7C44B6}" type="presOf" srcId="{4F3E5A5A-6944-49E8-8221-B064D6B177EB}" destId="{BA506BC7-D638-4757-8B93-4B9CABC48246}" srcOrd="1" destOrd="0" presId="urn:microsoft.com/office/officeart/2005/8/layout/vProcess5"/>
    <dgm:cxn modelId="{699D7789-EF55-498F-855F-3837FD0D2CB4}" srcId="{D4F6C9AD-DBF4-407B-AB72-551571737F46}" destId="{C2AEE9F3-5CEA-426D-9BB4-D57455D2EA63}" srcOrd="0" destOrd="0" parTransId="{8C185475-6737-4003-B738-8E7339972F8F}" sibTransId="{FCEEEE48-3786-4F1D-B565-6B9564DD7D45}"/>
    <dgm:cxn modelId="{3E7C54B2-D820-4E5E-A66C-F58AB1675996}" type="presOf" srcId="{CC0680F9-6E17-4C27-BE7E-FAC6EF587D8C}" destId="{523E290A-D01F-447D-8ED2-680F6CDEE344}" srcOrd="1" destOrd="0" presId="urn:microsoft.com/office/officeart/2005/8/layout/vProcess5"/>
    <dgm:cxn modelId="{61CDFEC5-071E-41EB-8F93-E0DF6F4DD576}" type="presOf" srcId="{F2140C69-14CE-4024-AAEF-97D842B807BF}" destId="{AFDB121E-D2FD-46C6-A2B8-00F2D14F058A}" srcOrd="0" destOrd="0" presId="urn:microsoft.com/office/officeart/2005/8/layout/vProcess5"/>
    <dgm:cxn modelId="{2B9DD6C9-4341-4806-B735-F43FC63EF9AC}" type="presOf" srcId="{04EB05F4-A8EE-4042-BC53-F26772E18648}" destId="{7DB3D853-95DC-4A22-B05D-117BB80CE187}" srcOrd="0" destOrd="0" presId="urn:microsoft.com/office/officeart/2005/8/layout/vProcess5"/>
    <dgm:cxn modelId="{F36403D4-60D0-4CC2-8267-844543F3C2B9}" type="presOf" srcId="{C2AEE9F3-5CEA-426D-9BB4-D57455D2EA63}" destId="{ED8D4C0D-00BD-45C0-9E22-801149F79CC8}" srcOrd="1" destOrd="0" presId="urn:microsoft.com/office/officeart/2005/8/layout/vProcess5"/>
    <dgm:cxn modelId="{BDFACAD8-5EBD-441F-946F-D78E6C467301}" type="presOf" srcId="{CD5A6696-560F-44D7-93FA-B6AB71FB8E05}" destId="{A028300B-4F83-4415-95D5-42628CECC48B}" srcOrd="0" destOrd="0" presId="urn:microsoft.com/office/officeart/2005/8/layout/vProcess5"/>
    <dgm:cxn modelId="{EEB8AEE2-B098-45D6-AAE5-2A2EAA1D6196}" type="presOf" srcId="{FCEEEE48-3786-4F1D-B565-6B9564DD7D45}" destId="{0AC8207E-013C-4B96-95E4-AF5B7758E2E2}" srcOrd="0" destOrd="0" presId="urn:microsoft.com/office/officeart/2005/8/layout/vProcess5"/>
    <dgm:cxn modelId="{593DA3EC-D31C-4CCF-BCD4-E5AE0AC1026C}" type="presOf" srcId="{C2AEE9F3-5CEA-426D-9BB4-D57455D2EA63}" destId="{9609038C-1AE0-4DC3-841A-5F70992C509F}" srcOrd="0" destOrd="0" presId="urn:microsoft.com/office/officeart/2005/8/layout/vProcess5"/>
    <dgm:cxn modelId="{23F2CA80-D70E-4DA0-B325-CC169C9DEB23}" type="presParOf" srcId="{C3ACF8C6-28BE-4CDA-9DD6-3FCEBE078E4A}" destId="{3CF8F8BC-F167-4751-B24D-6F144C0D3E50}" srcOrd="0" destOrd="0" presId="urn:microsoft.com/office/officeart/2005/8/layout/vProcess5"/>
    <dgm:cxn modelId="{C82A3660-C6C5-43FC-975C-C358AD062510}" type="presParOf" srcId="{C3ACF8C6-28BE-4CDA-9DD6-3FCEBE078E4A}" destId="{9609038C-1AE0-4DC3-841A-5F70992C509F}" srcOrd="1" destOrd="0" presId="urn:microsoft.com/office/officeart/2005/8/layout/vProcess5"/>
    <dgm:cxn modelId="{1A03117C-02EF-499A-9538-4B0474595377}" type="presParOf" srcId="{C3ACF8C6-28BE-4CDA-9DD6-3FCEBE078E4A}" destId="{D956C277-0E94-46E5-889C-49C6754F6CEE}" srcOrd="2" destOrd="0" presId="urn:microsoft.com/office/officeart/2005/8/layout/vProcess5"/>
    <dgm:cxn modelId="{41EE46F9-853A-435E-992F-45F93AF2FF6F}" type="presParOf" srcId="{C3ACF8C6-28BE-4CDA-9DD6-3FCEBE078E4A}" destId="{025722E8-5D01-4AC1-B98F-C60B72B29CAB}" srcOrd="3" destOrd="0" presId="urn:microsoft.com/office/officeart/2005/8/layout/vProcess5"/>
    <dgm:cxn modelId="{1AD2C8FB-7E27-4A70-A830-9512A42C1350}" type="presParOf" srcId="{C3ACF8C6-28BE-4CDA-9DD6-3FCEBE078E4A}" destId="{AFDB121E-D2FD-46C6-A2B8-00F2D14F058A}" srcOrd="4" destOrd="0" presId="urn:microsoft.com/office/officeart/2005/8/layout/vProcess5"/>
    <dgm:cxn modelId="{682440C8-7029-4ADD-9469-8F4C9FB2899F}" type="presParOf" srcId="{C3ACF8C6-28BE-4CDA-9DD6-3FCEBE078E4A}" destId="{0AC8207E-013C-4B96-95E4-AF5B7758E2E2}" srcOrd="5" destOrd="0" presId="urn:microsoft.com/office/officeart/2005/8/layout/vProcess5"/>
    <dgm:cxn modelId="{6A3D6779-DBB4-4133-AD6E-6DC521688F8D}" type="presParOf" srcId="{C3ACF8C6-28BE-4CDA-9DD6-3FCEBE078E4A}" destId="{7DB3D853-95DC-4A22-B05D-117BB80CE187}" srcOrd="6" destOrd="0" presId="urn:microsoft.com/office/officeart/2005/8/layout/vProcess5"/>
    <dgm:cxn modelId="{97C196AD-15D0-4B9F-A239-CD1558827CBF}" type="presParOf" srcId="{C3ACF8C6-28BE-4CDA-9DD6-3FCEBE078E4A}" destId="{A028300B-4F83-4415-95D5-42628CECC48B}" srcOrd="7" destOrd="0" presId="urn:microsoft.com/office/officeart/2005/8/layout/vProcess5"/>
    <dgm:cxn modelId="{5A4AA311-4204-4C49-A753-FA904F6EADF5}" type="presParOf" srcId="{C3ACF8C6-28BE-4CDA-9DD6-3FCEBE078E4A}" destId="{ED8D4C0D-00BD-45C0-9E22-801149F79CC8}" srcOrd="8" destOrd="0" presId="urn:microsoft.com/office/officeart/2005/8/layout/vProcess5"/>
    <dgm:cxn modelId="{4DFD767B-AEC4-4B9D-AE58-D8687C0F034D}" type="presParOf" srcId="{C3ACF8C6-28BE-4CDA-9DD6-3FCEBE078E4A}" destId="{BA506BC7-D638-4757-8B93-4B9CABC48246}" srcOrd="9" destOrd="0" presId="urn:microsoft.com/office/officeart/2005/8/layout/vProcess5"/>
    <dgm:cxn modelId="{0492EAF7-028E-438E-A9FA-E79272C5267F}" type="presParOf" srcId="{C3ACF8C6-28BE-4CDA-9DD6-3FCEBE078E4A}" destId="{523E290A-D01F-447D-8ED2-680F6CDEE344}" srcOrd="10" destOrd="0" presId="urn:microsoft.com/office/officeart/2005/8/layout/vProcess5"/>
    <dgm:cxn modelId="{630F34FD-E74A-45CA-B90F-4CAE64342C31}" type="presParOf" srcId="{C3ACF8C6-28BE-4CDA-9DD6-3FCEBE078E4A}" destId="{62012E6A-0479-4BD6-85BD-502D3F3BB10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9038C-1AE0-4DC3-841A-5F70992C509F}">
      <dsp:nvSpPr>
        <dsp:cNvPr id="0" name=""/>
        <dsp:cNvSpPr/>
      </dsp:nvSpPr>
      <dsp:spPr>
        <a:xfrm>
          <a:off x="0" y="0"/>
          <a:ext cx="7506957" cy="11085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Montserrat" panose="00000500000000000000" pitchFamily="50" charset="0"/>
            </a:rPr>
            <a:t>2023.Gada budžeta projektā tika iekļauts priekšlikums par āra trenažieru uzstādīšanu pie Ādažu sporta centra stadiona</a:t>
          </a:r>
          <a:endParaRPr lang="en-US" sz="1800" kern="1200" dirty="0">
            <a:latin typeface="Montserrat" panose="00000500000000000000" pitchFamily="50" charset="0"/>
          </a:endParaRPr>
        </a:p>
      </dsp:txBody>
      <dsp:txXfrm>
        <a:off x="32468" y="32468"/>
        <a:ext cx="6217077" cy="1043610"/>
      </dsp:txXfrm>
    </dsp:sp>
    <dsp:sp modelId="{D956C277-0E94-46E5-889C-49C6754F6CEE}">
      <dsp:nvSpPr>
        <dsp:cNvPr id="0" name=""/>
        <dsp:cNvSpPr/>
      </dsp:nvSpPr>
      <dsp:spPr>
        <a:xfrm>
          <a:off x="628707" y="1310100"/>
          <a:ext cx="7506957" cy="11085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v-LV" sz="1600" kern="1200" dirty="0">
              <a:latin typeface="Montserrat" panose="00000500000000000000" pitchFamily="50" charset="0"/>
            </a:rPr>
            <a:t>Pie budžeta apstiprināšanas tika izdarīta izvēle par labu Disku golfa laukumam Zibeņos, jo šāds priekšlikums jau tika virzīts uz iepriekšējo gadu budžetiem, kā rezultātā trenažieri palika «aiz strīpas»</a:t>
          </a:r>
          <a:endParaRPr lang="en-US" sz="1600" kern="1200" dirty="0">
            <a:latin typeface="Montserrat" panose="00000500000000000000" pitchFamily="50" charset="0"/>
          </a:endParaRPr>
        </a:p>
      </dsp:txBody>
      <dsp:txXfrm>
        <a:off x="661175" y="1342568"/>
        <a:ext cx="6092758" cy="1043610"/>
      </dsp:txXfrm>
    </dsp:sp>
    <dsp:sp modelId="{025722E8-5D01-4AC1-B98F-C60B72B29CAB}">
      <dsp:nvSpPr>
        <dsp:cNvPr id="0" name=""/>
        <dsp:cNvSpPr/>
      </dsp:nvSpPr>
      <dsp:spPr>
        <a:xfrm>
          <a:off x="1248031" y="2620201"/>
          <a:ext cx="7506957" cy="11085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v-LV" sz="1600" kern="1200" dirty="0">
              <a:latin typeface="Montserrat" panose="00000500000000000000" pitchFamily="50" charset="0"/>
            </a:rPr>
            <a:t>Lai iegūtu iedzīvotāju viedokli par āra trenažieriem, laika posmā no 22.06. – 27.07.2023. </a:t>
          </a:r>
          <a:r>
            <a:rPr lang="lv-LV" sz="1600" kern="1200" dirty="0" err="1">
              <a:latin typeface="Montserrat" panose="00000500000000000000" pitchFamily="50" charset="0"/>
            </a:rPr>
            <a:t>Vējupes</a:t>
          </a:r>
          <a:r>
            <a:rPr lang="lv-LV" sz="1600" kern="1200" dirty="0">
              <a:latin typeface="Montserrat" panose="00000500000000000000" pitchFamily="50" charset="0"/>
            </a:rPr>
            <a:t> pludmalē tika uzstādīti pup </a:t>
          </a:r>
          <a:r>
            <a:rPr lang="lv-LV" sz="1600" kern="1200" dirty="0" err="1">
              <a:latin typeface="Montserrat" panose="00000500000000000000" pitchFamily="50" charset="0"/>
            </a:rPr>
            <a:t>up</a:t>
          </a:r>
          <a:r>
            <a:rPr lang="lv-LV" sz="1600" kern="1200" dirty="0">
              <a:latin typeface="Montserrat" panose="00000500000000000000" pitchFamily="50" charset="0"/>
            </a:rPr>
            <a:t> trenažieru komplekts (9 trenažieri)</a:t>
          </a:r>
          <a:endParaRPr lang="en-US" sz="1600" kern="1200" dirty="0">
            <a:latin typeface="Montserrat" panose="00000500000000000000" pitchFamily="50" charset="0"/>
          </a:endParaRPr>
        </a:p>
      </dsp:txBody>
      <dsp:txXfrm>
        <a:off x="1280499" y="2652669"/>
        <a:ext cx="6102142" cy="1043610"/>
      </dsp:txXfrm>
    </dsp:sp>
    <dsp:sp modelId="{AFDB121E-D2FD-46C6-A2B8-00F2D14F058A}">
      <dsp:nvSpPr>
        <dsp:cNvPr id="0" name=""/>
        <dsp:cNvSpPr/>
      </dsp:nvSpPr>
      <dsp:spPr>
        <a:xfrm>
          <a:off x="1876739" y="3930302"/>
          <a:ext cx="7506957" cy="11085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v-LV" sz="1600" kern="1200" dirty="0">
              <a:latin typeface="Montserrat" panose="00000500000000000000" pitchFamily="50" charset="0"/>
            </a:rPr>
            <a:t>Pēc ļoti pozitīva iedzīvotāju vērtējuma, tagad atkārtoti tiek virzīts priekšlikums par 4 āra trenažieru iegādi, pārdalot budžetā esošu finansējumu. </a:t>
          </a:r>
          <a:endParaRPr lang="en-US" sz="1600" kern="1200" dirty="0">
            <a:latin typeface="Montserrat" panose="00000500000000000000" pitchFamily="50" charset="0"/>
          </a:endParaRPr>
        </a:p>
      </dsp:txBody>
      <dsp:txXfrm>
        <a:off x="1909207" y="3962770"/>
        <a:ext cx="6092758" cy="1043610"/>
      </dsp:txXfrm>
    </dsp:sp>
    <dsp:sp modelId="{0AC8207E-013C-4B96-95E4-AF5B7758E2E2}">
      <dsp:nvSpPr>
        <dsp:cNvPr id="0" name=""/>
        <dsp:cNvSpPr/>
      </dsp:nvSpPr>
      <dsp:spPr>
        <a:xfrm>
          <a:off x="6786402" y="849046"/>
          <a:ext cx="720555" cy="720555"/>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948527" y="849046"/>
        <a:ext cx="396305" cy="542218"/>
      </dsp:txXfrm>
    </dsp:sp>
    <dsp:sp modelId="{7DB3D853-95DC-4A22-B05D-117BB80CE187}">
      <dsp:nvSpPr>
        <dsp:cNvPr id="0" name=""/>
        <dsp:cNvSpPr/>
      </dsp:nvSpPr>
      <dsp:spPr>
        <a:xfrm>
          <a:off x="7415109" y="2159146"/>
          <a:ext cx="720555" cy="720555"/>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577234" y="2159146"/>
        <a:ext cx="396305" cy="542218"/>
      </dsp:txXfrm>
    </dsp:sp>
    <dsp:sp modelId="{A028300B-4F83-4415-95D5-42628CECC48B}">
      <dsp:nvSpPr>
        <dsp:cNvPr id="0" name=""/>
        <dsp:cNvSpPr/>
      </dsp:nvSpPr>
      <dsp:spPr>
        <a:xfrm>
          <a:off x="8034433" y="3469247"/>
          <a:ext cx="720555" cy="720555"/>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196558" y="3469247"/>
        <a:ext cx="396305" cy="5422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Rediģēt šablona apakšvirsraksta stilu</a:t>
            </a:r>
            <a:endParaRPr lang="en-US" dirty="0"/>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60054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356373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004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286292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720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122376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177471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41265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284394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6D19894-9197-4819-8A66-83B594EA150D}"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409394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6D19894-9197-4819-8A66-83B594EA150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352643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6D19894-9197-4819-8A66-83B594EA150D}"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239551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6D19894-9197-4819-8A66-83B594EA150D}"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392355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19894-9197-4819-8A66-83B594EA150D}"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2234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6D19894-9197-4819-8A66-83B594EA150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55661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46D19894-9197-4819-8A66-83B594EA150D}"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3D9A-E6C5-499D-B0D5-B726C843E7C4}" type="slidenum">
              <a:rPr lang="en-US" smtClean="0"/>
              <a:t>‹#›</a:t>
            </a:fld>
            <a:endParaRPr lang="en-US"/>
          </a:p>
        </p:txBody>
      </p:sp>
    </p:spTree>
    <p:extLst>
      <p:ext uri="{BB962C8B-B14F-4D97-AF65-F5344CB8AC3E}">
        <p14:creationId xmlns:p14="http://schemas.microsoft.com/office/powerpoint/2010/main" val="399206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D19894-9197-4819-8A66-83B594EA150D}" type="datetimeFigureOut">
              <a:rPr lang="en-US" smtClean="0"/>
              <a:t>9/13/2023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F63D9A-E6C5-499D-B0D5-B726C843E7C4}" type="slidenum">
              <a:rPr lang="en-US" smtClean="0"/>
              <a:t>‹#›</a:t>
            </a:fld>
            <a:endParaRPr lang="en-US"/>
          </a:p>
        </p:txBody>
      </p:sp>
    </p:spTree>
    <p:extLst>
      <p:ext uri="{BB962C8B-B14F-4D97-AF65-F5344CB8AC3E}">
        <p14:creationId xmlns:p14="http://schemas.microsoft.com/office/powerpoint/2010/main" val="26792714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7687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3" y="609600"/>
            <a:ext cx="8910549" cy="1320800"/>
          </a:xfrm>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Liepu alejā 10</a:t>
            </a:r>
            <a:endParaRPr lang="en-US" b="1" dirty="0">
              <a:latin typeface="Montserrat" panose="00000500000000000000" pitchFamily="50" charset="0"/>
            </a:endParaRPr>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57" y="1526959"/>
            <a:ext cx="9687203" cy="4740675"/>
          </a:xfrm>
        </p:spPr>
      </p:pic>
    </p:spTree>
    <p:extLst>
      <p:ext uri="{BB962C8B-B14F-4D97-AF65-F5344CB8AC3E}">
        <p14:creationId xmlns:p14="http://schemas.microsoft.com/office/powerpoint/2010/main" val="396531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3" y="609600"/>
            <a:ext cx="8972693" cy="908482"/>
          </a:xfrm>
        </p:spPr>
        <p:txBody>
          <a:bodyPr/>
          <a:lstStyle/>
          <a:p>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Liepu alejā 10</a:t>
            </a:r>
            <a:endParaRPr lang="en-US" dirty="0"/>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182" y="1518082"/>
            <a:ext cx="9752993" cy="4772871"/>
          </a:xfrm>
        </p:spPr>
      </p:pic>
    </p:spTree>
    <p:extLst>
      <p:ext uri="{BB962C8B-B14F-4D97-AF65-F5344CB8AC3E}">
        <p14:creationId xmlns:p14="http://schemas.microsoft.com/office/powerpoint/2010/main" val="298743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p:cNvGraphicFramePr>
            <a:graphicFrameLocks noChangeAspect="1"/>
          </p:cNvGraphicFramePr>
          <p:nvPr>
            <p:extLst>
              <p:ext uri="{D42A27DB-BD31-4B8C-83A1-F6EECF244321}">
                <p14:modId xmlns:p14="http://schemas.microsoft.com/office/powerpoint/2010/main" val="2320835622"/>
              </p:ext>
            </p:extLst>
          </p:nvPr>
        </p:nvGraphicFramePr>
        <p:xfrm>
          <a:off x="936399" y="147638"/>
          <a:ext cx="9505950" cy="7654925"/>
        </p:xfrm>
        <a:graphic>
          <a:graphicData uri="http://schemas.openxmlformats.org/presentationml/2006/ole">
            <mc:AlternateContent xmlns:mc="http://schemas.openxmlformats.org/markup-compatibility/2006">
              <mc:Choice xmlns:v="urn:schemas-microsoft-com:vml" Requires="v">
                <p:oleObj name="Worksheet" r:id="rId2" imgW="11879545" imgH="11749993" progId="Excel.Sheet.12">
                  <p:embed/>
                </p:oleObj>
              </mc:Choice>
              <mc:Fallback>
                <p:oleObj name="Worksheet" r:id="rId2" imgW="11879545" imgH="11749993" progId="Excel.Sheet.12">
                  <p:embed/>
                  <p:pic>
                    <p:nvPicPr>
                      <p:cNvPr id="0" name=""/>
                      <p:cNvPicPr/>
                      <p:nvPr/>
                    </p:nvPicPr>
                    <p:blipFill>
                      <a:blip r:embed="rId3"/>
                      <a:stretch>
                        <a:fillRect/>
                      </a:stretch>
                    </p:blipFill>
                    <p:spPr>
                      <a:xfrm>
                        <a:off x="936399" y="147638"/>
                        <a:ext cx="9505950" cy="7654925"/>
                      </a:xfrm>
                      <a:prstGeom prst="rect">
                        <a:avLst/>
                      </a:prstGeom>
                    </p:spPr>
                  </p:pic>
                </p:oleObj>
              </mc:Fallback>
            </mc:AlternateContent>
          </a:graphicData>
        </a:graphic>
      </p:graphicFrame>
    </p:spTree>
    <p:extLst>
      <p:ext uri="{BB962C8B-B14F-4D97-AF65-F5344CB8AC3E}">
        <p14:creationId xmlns:p14="http://schemas.microsoft.com/office/powerpoint/2010/main" val="15106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3" y="609600"/>
            <a:ext cx="8954939" cy="1320800"/>
          </a:xfrm>
        </p:spPr>
        <p:txBody>
          <a:bodyPr>
            <a:normAutofit/>
          </a:bodyPr>
          <a:lstStyle/>
          <a:p>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Liepu alejā 10</a:t>
            </a:r>
            <a:endParaRPr lang="en-US" b="1" dirty="0">
              <a:latin typeface="Montserrat" panose="00000500000000000000" pitchFamily="50" charset="0"/>
            </a:endParaRPr>
          </a:p>
        </p:txBody>
      </p:sp>
      <p:sp>
        <p:nvSpPr>
          <p:cNvPr id="3" name="Satura vietturis 2"/>
          <p:cNvSpPr>
            <a:spLocks noGrp="1"/>
          </p:cNvSpPr>
          <p:nvPr>
            <p:ph idx="1"/>
          </p:nvPr>
        </p:nvSpPr>
        <p:spPr/>
        <p:txBody>
          <a:bodyPr>
            <a:normAutofit/>
          </a:bodyPr>
          <a:lstStyle/>
          <a:p>
            <a:r>
              <a:rPr lang="lv-LV" dirty="0">
                <a:latin typeface="Montserrat" panose="00000500000000000000" pitchFamily="50" charset="0"/>
              </a:rPr>
              <a:t>Dārgāks kā pārvietojamie elementi uz jau asfaltēta seguma</a:t>
            </a:r>
          </a:p>
          <a:p>
            <a:r>
              <a:rPr lang="lv-LV" dirty="0">
                <a:latin typeface="Montserrat" panose="00000500000000000000" pitchFamily="50" charset="0"/>
              </a:rPr>
              <a:t>Atrodas nomalē</a:t>
            </a:r>
          </a:p>
          <a:p>
            <a:r>
              <a:rPr lang="lv-LV" dirty="0">
                <a:latin typeface="Montserrat" panose="00000500000000000000" pitchFamily="50" charset="0"/>
              </a:rPr>
              <a:t>Apgrūtināta piekļūšana</a:t>
            </a:r>
          </a:p>
          <a:p>
            <a:r>
              <a:rPr lang="lv-LV" dirty="0">
                <a:latin typeface="Montserrat" panose="00000500000000000000" pitchFamily="50" charset="0"/>
              </a:rPr>
              <a:t>Ātrāk nolietojas un ik pēc laika būs nepieciešami papildus ieguldījumi tā atjaunošanā/uzturēšanā</a:t>
            </a:r>
          </a:p>
          <a:p>
            <a:r>
              <a:rPr lang="lv-LV" dirty="0">
                <a:latin typeface="Montserrat" panose="00000500000000000000" pitchFamily="50" charset="0"/>
              </a:rPr>
              <a:t>Nav iespējams ar laiku papildināt ar citiem elementiem</a:t>
            </a:r>
          </a:p>
          <a:p>
            <a:r>
              <a:rPr lang="lv-LV" dirty="0">
                <a:latin typeface="Montserrat" panose="00000500000000000000" pitchFamily="50" charset="0"/>
              </a:rPr>
              <a:t>Papildus slogs uz apsaimniekošanu</a:t>
            </a:r>
          </a:p>
          <a:p>
            <a:r>
              <a:rPr lang="lv-LV" dirty="0">
                <a:latin typeface="Montserrat" panose="00000500000000000000" pitchFamily="50" charset="0"/>
              </a:rPr>
              <a:t>Ļoti tuvu dzīvojamās mājas/neapmierināti māju iedzīvotāji</a:t>
            </a:r>
            <a:endParaRPr lang="en-US" dirty="0">
              <a:latin typeface="Montserrat" panose="00000500000000000000" pitchFamily="50" charset="0"/>
            </a:endParaRPr>
          </a:p>
        </p:txBody>
      </p:sp>
    </p:spTree>
    <p:extLst>
      <p:ext uri="{BB962C8B-B14F-4D97-AF65-F5344CB8AC3E}">
        <p14:creationId xmlns:p14="http://schemas.microsoft.com/office/powerpoint/2010/main" val="248471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748683"/>
          </a:xfrm>
        </p:spPr>
        <p:txBody>
          <a:bodyPr/>
          <a:lstStyle/>
          <a:p>
            <a:pPr algn="ctr"/>
            <a:r>
              <a:rPr lang="lv-LV" b="1" dirty="0">
                <a:latin typeface="Montserrat" panose="00000500000000000000" pitchFamily="50" charset="0"/>
              </a:rPr>
              <a:t>Pumpu trase</a:t>
            </a:r>
            <a:endParaRPr lang="en-US" b="1" dirty="0">
              <a:latin typeface="Montserrat" panose="00000500000000000000" pitchFamily="50" charset="0"/>
            </a:endParaRPr>
          </a:p>
        </p:txBody>
      </p:sp>
      <p:sp>
        <p:nvSpPr>
          <p:cNvPr id="3" name="Satura vietturis 2"/>
          <p:cNvSpPr>
            <a:spLocks noGrp="1"/>
          </p:cNvSpPr>
          <p:nvPr>
            <p:ph idx="1"/>
          </p:nvPr>
        </p:nvSpPr>
        <p:spPr>
          <a:xfrm>
            <a:off x="934786" y="1488613"/>
            <a:ext cx="8596668" cy="3880773"/>
          </a:xfrm>
        </p:spPr>
        <p:txBody>
          <a:bodyPr>
            <a:normAutofit/>
          </a:bodyPr>
          <a:lstStyle/>
          <a:p>
            <a:r>
              <a:rPr lang="lv-LV" b="1" dirty="0">
                <a:latin typeface="Montserrat" panose="00000500000000000000" pitchFamily="50" charset="0"/>
              </a:rPr>
              <a:t>Rožu iela </a:t>
            </a:r>
            <a:r>
              <a:rPr lang="lv-LV" dirty="0">
                <a:latin typeface="Montserrat" panose="00000500000000000000" pitchFamily="50" charset="0"/>
              </a:rPr>
              <a:t>– nav vietas</a:t>
            </a:r>
          </a:p>
          <a:p>
            <a:r>
              <a:rPr lang="lv-LV" b="1" dirty="0">
                <a:latin typeface="Montserrat" panose="00000500000000000000" pitchFamily="50" charset="0"/>
              </a:rPr>
              <a:t>Garā iela</a:t>
            </a:r>
            <a:r>
              <a:rPr lang="lv-LV" dirty="0">
                <a:latin typeface="Montserrat" panose="00000500000000000000" pitchFamily="50" charset="0"/>
              </a:rPr>
              <a:t>:</a:t>
            </a:r>
          </a:p>
          <a:p>
            <a:pPr lvl="1"/>
            <a:r>
              <a:rPr lang="lv-LV" dirty="0">
                <a:latin typeface="Montserrat" panose="00000500000000000000" pitchFamily="50" charset="0"/>
              </a:rPr>
              <a:t>medicīnas iestādes, soc. dienests, kuriem blakus nebūtu pareizi izveidot šāda veida </a:t>
            </a:r>
            <a:r>
              <a:rPr lang="lv-LV" dirty="0" err="1">
                <a:latin typeface="Montserrat" panose="00000500000000000000" pitchFamily="50" charset="0"/>
              </a:rPr>
              <a:t>aktīvitāti</a:t>
            </a:r>
            <a:r>
              <a:rPr lang="lv-LV" dirty="0">
                <a:latin typeface="Montserrat" panose="00000500000000000000" pitchFamily="50" charset="0"/>
              </a:rPr>
              <a:t>; atdalīts no pārējām sporta aktivitātēm</a:t>
            </a:r>
          </a:p>
          <a:p>
            <a:r>
              <a:rPr lang="lv-LV" b="1" dirty="0">
                <a:latin typeface="Montserrat" panose="00000500000000000000" pitchFamily="50" charset="0"/>
              </a:rPr>
              <a:t>Stadions</a:t>
            </a:r>
            <a:r>
              <a:rPr lang="lv-LV" dirty="0">
                <a:latin typeface="Montserrat" panose="00000500000000000000" pitchFamily="50" charset="0"/>
              </a:rPr>
              <a:t> – piemērota vieta, viegli un droši pieejama visiem. Blakus skola, jauniešu centrs, pēc nodarbībām bērni var aktīvi pavadīt laiku sportojot. Labi papildina jau izbūvēto infrastruktūru, gan vizuāli, gan funkcionāli. Moderna prakse visā Pasaulē, kad vienu </a:t>
            </a:r>
            <a:r>
              <a:rPr lang="lv-LV" dirty="0" err="1">
                <a:latin typeface="Montserrat" panose="00000500000000000000" pitchFamily="50" charset="0"/>
              </a:rPr>
              <a:t>viet</a:t>
            </a:r>
            <a:r>
              <a:rPr lang="lv-LV" dirty="0">
                <a:latin typeface="Montserrat" panose="00000500000000000000" pitchFamily="50" charset="0"/>
              </a:rPr>
              <a:t> tiek izveidotas vairākas aktivitātes, kas papildina viena otru. Kamēr bērns ir </a:t>
            </a:r>
            <a:r>
              <a:rPr lang="lv-LV" dirty="0" err="1">
                <a:latin typeface="Montserrat" panose="00000500000000000000" pitchFamily="50" charset="0"/>
              </a:rPr>
              <a:t>skeitrparkā</a:t>
            </a:r>
            <a:r>
              <a:rPr lang="lv-LV" dirty="0">
                <a:latin typeface="Montserrat" panose="00000500000000000000" pitchFamily="50" charset="0"/>
              </a:rPr>
              <a:t>, velo trasē, vecāks var skriet, spēlēt basketbolu, futbolu, vingrot utt. Tiek apvienotas vairākas paaudzes vienuviet, katram rodot iespēju sportot un kopā pavadot laiku.</a:t>
            </a:r>
          </a:p>
          <a:p>
            <a:pPr lvl="1"/>
            <a:endParaRPr lang="en-US" dirty="0"/>
          </a:p>
        </p:txBody>
      </p:sp>
    </p:spTree>
    <p:extLst>
      <p:ext uri="{BB962C8B-B14F-4D97-AF65-F5344CB8AC3E}">
        <p14:creationId xmlns:p14="http://schemas.microsoft.com/office/powerpoint/2010/main" val="68431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65126"/>
            <a:ext cx="8989381" cy="567030"/>
          </a:xfrm>
        </p:spPr>
        <p:txBody>
          <a:bodyPr>
            <a:normAutofit fontScale="90000"/>
          </a:bodyPr>
          <a:lstStyle/>
          <a:p>
            <a:r>
              <a:rPr lang="lv-LV" dirty="0"/>
              <a:t>Pumpu trase  Carnikavas stadionā</a:t>
            </a:r>
            <a:endParaRPr lang="en-US"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1162" y="-650959"/>
            <a:ext cx="8403455" cy="5940067"/>
          </a:xfrm>
        </p:spPr>
      </p:pic>
    </p:spTree>
    <p:extLst>
      <p:ext uri="{BB962C8B-B14F-4D97-AF65-F5344CB8AC3E}">
        <p14:creationId xmlns:p14="http://schemas.microsoft.com/office/powerpoint/2010/main" val="172111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668784"/>
          </a:xfrm>
        </p:spPr>
        <p:txBody>
          <a:bodyPr/>
          <a:lstStyle/>
          <a:p>
            <a:pPr algn="ctr"/>
            <a:r>
              <a:rPr lang="lv-LV" b="1" dirty="0">
                <a:latin typeface="Montserrat" panose="00000500000000000000" pitchFamily="50" charset="0"/>
              </a:rPr>
              <a:t>Āra trenažieri</a:t>
            </a:r>
            <a:endParaRPr lang="en-US" b="1" dirty="0">
              <a:latin typeface="Montserrat" panose="00000500000000000000" pitchFamily="50" charset="0"/>
            </a:endParaRPr>
          </a:p>
        </p:txBody>
      </p:sp>
      <p:sp>
        <p:nvSpPr>
          <p:cNvPr id="3" name="Satura vietturis 2"/>
          <p:cNvSpPr>
            <a:spLocks noGrp="1"/>
          </p:cNvSpPr>
          <p:nvPr>
            <p:ph idx="1"/>
          </p:nvPr>
        </p:nvSpPr>
        <p:spPr>
          <a:xfrm>
            <a:off x="1138973" y="1488613"/>
            <a:ext cx="8596668" cy="3880773"/>
          </a:xfrm>
        </p:spPr>
        <p:txBody>
          <a:bodyPr>
            <a:normAutofit fontScale="85000" lnSpcReduction="20000"/>
          </a:bodyPr>
          <a:lstStyle/>
          <a:p>
            <a:r>
              <a:rPr lang="lv-LV" dirty="0">
                <a:latin typeface="Montserrat" panose="00000500000000000000" pitchFamily="50" charset="0"/>
              </a:rPr>
              <a:t>Projekta iecere atbilst Ādažu novada Attīstības programmas (2021.–2027.) vidējā termiņa prioritātei, rīcības virzienam un uzdevumiem:</a:t>
            </a:r>
            <a:endParaRPr lang="en-US" dirty="0">
              <a:latin typeface="Montserrat" panose="00000500000000000000" pitchFamily="50" charset="0"/>
            </a:endParaRPr>
          </a:p>
          <a:p>
            <a:pPr lvl="0"/>
            <a:r>
              <a:rPr lang="lv-LV" dirty="0">
                <a:latin typeface="Montserrat" panose="00000500000000000000" pitchFamily="50" charset="0"/>
              </a:rPr>
              <a:t>VTP5: Resursu efektīva izmantošana un attīstība, RV5.1: Pašvaldības nekustamo īpašumu attīstība, pašvaldības teritorijas labiekārtošana, U5.1.3: Noteikt, kā efektīvāk izmantot pašvaldības ēkas un to apkārtējās teritorijas (atjaunot, pielāgot tās pašvaldības funkciju īstenošanai, nojaukt, pārdot u.tml.), pasākums Ā5.1.3.12. Ādažu vidusskolas stadiona rekonstrukcija.</a:t>
            </a:r>
            <a:endParaRPr lang="en-US" dirty="0">
              <a:latin typeface="Montserrat" panose="00000500000000000000" pitchFamily="50" charset="0"/>
            </a:endParaRPr>
          </a:p>
          <a:p>
            <a:pPr lvl="0"/>
            <a:r>
              <a:rPr lang="lv-LV" dirty="0">
                <a:latin typeface="Montserrat" panose="00000500000000000000" pitchFamily="50" charset="0"/>
              </a:rPr>
              <a:t>VTP5: Resursu efektīva izmantošana un attīstība, RV5.1: Pašvaldības nekustamo īpašumu attīstība, pašvaldības teritorijas labiekārtošana “U5.1.1: Sekmēt novada publiskās </a:t>
            </a:r>
            <a:r>
              <a:rPr lang="lv-LV" dirty="0" err="1">
                <a:latin typeface="Montserrat" panose="00000500000000000000" pitchFamily="50" charset="0"/>
              </a:rPr>
              <a:t>ārtelpas</a:t>
            </a:r>
            <a:r>
              <a:rPr lang="lv-LV" dirty="0">
                <a:latin typeface="Montserrat" panose="00000500000000000000" pitchFamily="50" charset="0"/>
              </a:rPr>
              <a:t> attīstību”, pasākumam “Ā5.1.1.2. Pasākumi sabiedrisko aktivitāšu teritoriju uzlabošanai”.</a:t>
            </a:r>
            <a:endParaRPr lang="en-US" dirty="0">
              <a:latin typeface="Montserrat" panose="00000500000000000000" pitchFamily="50" charset="0"/>
            </a:endParaRPr>
          </a:p>
          <a:p>
            <a:r>
              <a:rPr lang="lv-LV" dirty="0">
                <a:latin typeface="Montserrat" panose="00000500000000000000" pitchFamily="50" charset="0"/>
              </a:rPr>
              <a:t>Projekta iecere atbilst Ādažu novada sporta attīstības stratēģijas (2022. – 2027.) mērķim Nr.1 Attīstīt un uzturēt pašvaldības sporta infrastruktūru, kur viens no uzdevumiem ir Ādažu vidusskolas stadiona turpmāka attīstība, t.sk. uzstādīt āra trenažierus laika posmā no 2023. – 2025.gadam.</a:t>
            </a:r>
            <a:endParaRPr lang="en-US" dirty="0">
              <a:latin typeface="Montserrat" panose="00000500000000000000" pitchFamily="50" charset="0"/>
            </a:endParaRPr>
          </a:p>
          <a:p>
            <a:r>
              <a:rPr lang="lv-LV" dirty="0">
                <a:latin typeface="Montserrat" panose="00000500000000000000" pitchFamily="50" charset="0"/>
              </a:rPr>
              <a:t>4 āra trenažieru iegāde provizoriski sastāda 34 000 </a:t>
            </a:r>
            <a:r>
              <a:rPr lang="lv-LV" i="1" dirty="0" err="1">
                <a:latin typeface="Montserrat" panose="00000500000000000000" pitchFamily="50" charset="0"/>
              </a:rPr>
              <a:t>euro</a:t>
            </a:r>
            <a:r>
              <a:rPr lang="lv-LV" dirty="0">
                <a:latin typeface="Montserrat" panose="00000500000000000000" pitchFamily="50" charset="0"/>
              </a:rPr>
              <a:t>. Savukārt atlikušo 5 trenažieru iegāde sastāda provizoriski 42 500 </a:t>
            </a:r>
            <a:r>
              <a:rPr lang="lv-LV" i="1" dirty="0" err="1">
                <a:latin typeface="Montserrat" panose="00000500000000000000" pitchFamily="50" charset="0"/>
              </a:rPr>
              <a:t>euro</a:t>
            </a:r>
            <a:r>
              <a:rPr lang="lv-LV" i="1" dirty="0">
                <a:latin typeface="Montserrat" panose="00000500000000000000" pitchFamily="50" charset="0"/>
              </a:rPr>
              <a:t>.</a:t>
            </a:r>
            <a:endParaRPr lang="en-US" dirty="0">
              <a:latin typeface="Montserrat" panose="00000500000000000000" pitchFamily="50" charset="0"/>
            </a:endParaRPr>
          </a:p>
          <a:p>
            <a:endParaRPr lang="en-US" dirty="0"/>
          </a:p>
        </p:txBody>
      </p:sp>
    </p:spTree>
    <p:extLst>
      <p:ext uri="{BB962C8B-B14F-4D97-AF65-F5344CB8AC3E}">
        <p14:creationId xmlns:p14="http://schemas.microsoft.com/office/powerpoint/2010/main" val="125143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393901" y="334392"/>
            <a:ext cx="3646091" cy="739806"/>
          </a:xfrm>
        </p:spPr>
        <p:txBody>
          <a:bodyPr/>
          <a:lstStyle/>
          <a:p>
            <a:r>
              <a:rPr lang="lv-LV" b="1" dirty="0">
                <a:latin typeface="Montserrat" panose="00000500000000000000" pitchFamily="50" charset="0"/>
              </a:rPr>
              <a:t>Āra trenažieri</a:t>
            </a:r>
            <a:endParaRPr lang="en-US" b="1" dirty="0">
              <a:latin typeface="Montserrat" panose="00000500000000000000" pitchFamily="50" charset="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122603255"/>
              </p:ext>
            </p:extLst>
          </p:nvPr>
        </p:nvGraphicFramePr>
        <p:xfrm>
          <a:off x="674702" y="1313895"/>
          <a:ext cx="9383697" cy="503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3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21722" y="238578"/>
            <a:ext cx="8596668" cy="1320800"/>
          </a:xfrm>
        </p:spPr>
        <p:txBody>
          <a:bodyPr/>
          <a:lstStyle/>
          <a:p>
            <a:pPr algn="ctr"/>
            <a:r>
              <a:rPr lang="lv-LV" b="1" dirty="0">
                <a:latin typeface="Montserrat" panose="00000500000000000000" pitchFamily="50" charset="0"/>
              </a:rPr>
              <a:t>Sporta nodaļas 2023.gada budžeta projekts</a:t>
            </a:r>
            <a:endParaRPr lang="en-US" b="1" dirty="0">
              <a:latin typeface="Montserrat" panose="00000500000000000000" pitchFamily="50" charset="0"/>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1895022431"/>
              </p:ext>
            </p:extLst>
          </p:nvPr>
        </p:nvGraphicFramePr>
        <p:xfrm>
          <a:off x="592426" y="1381825"/>
          <a:ext cx="10716987" cy="4934538"/>
        </p:xfrm>
        <a:graphic>
          <a:graphicData uri="http://schemas.openxmlformats.org/drawingml/2006/table">
            <a:tbl>
              <a:tblPr>
                <a:tableStyleId>{5C22544A-7EE6-4342-B048-85BDC9FD1C3A}</a:tableStyleId>
              </a:tblPr>
              <a:tblGrid>
                <a:gridCol w="1055378">
                  <a:extLst>
                    <a:ext uri="{9D8B030D-6E8A-4147-A177-3AD203B41FA5}">
                      <a16:colId xmlns:a16="http://schemas.microsoft.com/office/drawing/2014/main" val="20000"/>
                    </a:ext>
                  </a:extLst>
                </a:gridCol>
                <a:gridCol w="435207">
                  <a:extLst>
                    <a:ext uri="{9D8B030D-6E8A-4147-A177-3AD203B41FA5}">
                      <a16:colId xmlns:a16="http://schemas.microsoft.com/office/drawing/2014/main" val="20001"/>
                    </a:ext>
                  </a:extLst>
                </a:gridCol>
                <a:gridCol w="1827872">
                  <a:extLst>
                    <a:ext uri="{9D8B030D-6E8A-4147-A177-3AD203B41FA5}">
                      <a16:colId xmlns:a16="http://schemas.microsoft.com/office/drawing/2014/main" val="20002"/>
                    </a:ext>
                  </a:extLst>
                </a:gridCol>
                <a:gridCol w="565770">
                  <a:extLst>
                    <a:ext uri="{9D8B030D-6E8A-4147-A177-3AD203B41FA5}">
                      <a16:colId xmlns:a16="http://schemas.microsoft.com/office/drawing/2014/main" val="20003"/>
                    </a:ext>
                  </a:extLst>
                </a:gridCol>
                <a:gridCol w="631051">
                  <a:extLst>
                    <a:ext uri="{9D8B030D-6E8A-4147-A177-3AD203B41FA5}">
                      <a16:colId xmlns:a16="http://schemas.microsoft.com/office/drawing/2014/main" val="20004"/>
                    </a:ext>
                  </a:extLst>
                </a:gridCol>
                <a:gridCol w="500489">
                  <a:extLst>
                    <a:ext uri="{9D8B030D-6E8A-4147-A177-3AD203B41FA5}">
                      <a16:colId xmlns:a16="http://schemas.microsoft.com/office/drawing/2014/main" val="20005"/>
                    </a:ext>
                  </a:extLst>
                </a:gridCol>
                <a:gridCol w="184964">
                  <a:extLst>
                    <a:ext uri="{9D8B030D-6E8A-4147-A177-3AD203B41FA5}">
                      <a16:colId xmlns:a16="http://schemas.microsoft.com/office/drawing/2014/main" val="20006"/>
                    </a:ext>
                  </a:extLst>
                </a:gridCol>
                <a:gridCol w="631051">
                  <a:extLst>
                    <a:ext uri="{9D8B030D-6E8A-4147-A177-3AD203B41FA5}">
                      <a16:colId xmlns:a16="http://schemas.microsoft.com/office/drawing/2014/main" val="20007"/>
                    </a:ext>
                  </a:extLst>
                </a:gridCol>
                <a:gridCol w="750733">
                  <a:extLst>
                    <a:ext uri="{9D8B030D-6E8A-4147-A177-3AD203B41FA5}">
                      <a16:colId xmlns:a16="http://schemas.microsoft.com/office/drawing/2014/main" val="20008"/>
                    </a:ext>
                  </a:extLst>
                </a:gridCol>
                <a:gridCol w="4134472">
                  <a:extLst>
                    <a:ext uri="{9D8B030D-6E8A-4147-A177-3AD203B41FA5}">
                      <a16:colId xmlns:a16="http://schemas.microsoft.com/office/drawing/2014/main" val="20009"/>
                    </a:ext>
                  </a:extLst>
                </a:gridCol>
              </a:tblGrid>
              <a:tr h="997262">
                <a:tc>
                  <a:txBody>
                    <a:bodyPr/>
                    <a:lstStyle/>
                    <a:p>
                      <a:pPr algn="l" fontAlgn="b"/>
                      <a:r>
                        <a:rPr lang="lv-LV" sz="900" b="1" u="none" strike="noStrike" dirty="0">
                          <a:solidFill>
                            <a:srgbClr val="FF0000"/>
                          </a:solidFill>
                          <a:effectLst/>
                        </a:rPr>
                        <a:t>0812 - Sporta daļa</a:t>
                      </a:r>
                      <a:endParaRPr lang="lv-LV" sz="900" b="1" i="1" u="none" strike="noStrike" dirty="0">
                        <a:solidFill>
                          <a:srgbClr val="FF0000"/>
                        </a:solidFill>
                        <a:effectLst/>
                        <a:latin typeface="Arial" panose="020B0604020202020204" pitchFamily="34" charset="0"/>
                      </a:endParaRPr>
                    </a:p>
                  </a:txBody>
                  <a:tcPr marL="0" marR="0" marT="0" marB="0" anchor="b"/>
                </a:tc>
                <a:tc>
                  <a:txBody>
                    <a:bodyPr/>
                    <a:lstStyle/>
                    <a:p>
                      <a:pPr algn="ctr" fontAlgn="b"/>
                      <a:r>
                        <a:rPr lang="en-US" sz="900" b="1" u="none" strike="noStrike">
                          <a:solidFill>
                            <a:srgbClr val="FF0000"/>
                          </a:solidFill>
                          <a:effectLst/>
                        </a:rPr>
                        <a:t>5239</a:t>
                      </a:r>
                      <a:endParaRPr lang="en-US" sz="900" b="1" i="1" u="none" strike="noStrike">
                        <a:solidFill>
                          <a:srgbClr val="FF0000"/>
                        </a:solidFill>
                        <a:effectLst/>
                        <a:latin typeface="Arial" panose="020B0604020202020204" pitchFamily="34" charset="0"/>
                      </a:endParaRPr>
                    </a:p>
                  </a:txBody>
                  <a:tcPr marL="0" marR="0" marT="0" marB="0" anchor="b"/>
                </a:tc>
                <a:tc>
                  <a:txBody>
                    <a:bodyPr/>
                    <a:lstStyle/>
                    <a:p>
                      <a:pPr algn="r" fontAlgn="ctr"/>
                      <a:r>
                        <a:rPr lang="en-US" sz="900" b="1" u="none" strike="noStrike" dirty="0" err="1">
                          <a:solidFill>
                            <a:srgbClr val="FF0000"/>
                          </a:solidFill>
                          <a:effectLst/>
                        </a:rPr>
                        <a:t>Āra</a:t>
                      </a:r>
                      <a:r>
                        <a:rPr lang="en-US" sz="900" b="1" u="none" strike="noStrike" dirty="0">
                          <a:solidFill>
                            <a:srgbClr val="FF0000"/>
                          </a:solidFill>
                          <a:effectLst/>
                        </a:rPr>
                        <a:t> </a:t>
                      </a:r>
                      <a:r>
                        <a:rPr lang="en-US" sz="900" b="1" u="none" strike="noStrike" dirty="0" err="1">
                          <a:solidFill>
                            <a:srgbClr val="FF0000"/>
                          </a:solidFill>
                          <a:effectLst/>
                        </a:rPr>
                        <a:t>trenažieru</a:t>
                      </a:r>
                      <a:r>
                        <a:rPr lang="en-US" sz="900" b="1" u="none" strike="noStrike" dirty="0">
                          <a:solidFill>
                            <a:srgbClr val="FF0000"/>
                          </a:solidFill>
                          <a:effectLst/>
                        </a:rPr>
                        <a:t> </a:t>
                      </a:r>
                      <a:r>
                        <a:rPr lang="en-US" sz="900" b="1" u="none" strike="noStrike" dirty="0" err="1">
                          <a:solidFill>
                            <a:srgbClr val="FF0000"/>
                          </a:solidFill>
                          <a:effectLst/>
                        </a:rPr>
                        <a:t>uzstādīšana</a:t>
                      </a:r>
                      <a:r>
                        <a:rPr lang="en-US" sz="900" b="1" u="none" strike="noStrike" dirty="0">
                          <a:solidFill>
                            <a:srgbClr val="FF0000"/>
                          </a:solidFill>
                          <a:effectLst/>
                        </a:rPr>
                        <a:t> pie Ādažu </a:t>
                      </a:r>
                      <a:r>
                        <a:rPr lang="en-US" sz="900" b="1" u="none" strike="noStrike" dirty="0" err="1">
                          <a:solidFill>
                            <a:srgbClr val="FF0000"/>
                          </a:solidFill>
                          <a:effectLst/>
                        </a:rPr>
                        <a:t>stadiona</a:t>
                      </a:r>
                      <a:endParaRPr lang="en-US" sz="900" b="1" i="1" u="none" strike="noStrike" dirty="0">
                        <a:solidFill>
                          <a:srgbClr val="FF0000"/>
                        </a:solidFill>
                        <a:effectLst/>
                        <a:latin typeface="Arial" panose="020B0604020202020204" pitchFamily="34" charset="0"/>
                      </a:endParaRPr>
                    </a:p>
                  </a:txBody>
                  <a:tcPr marL="0" marR="0" marT="0" marB="0" anchor="ctr"/>
                </a:tc>
                <a:tc>
                  <a:txBody>
                    <a:bodyPr/>
                    <a:lstStyle/>
                    <a:p>
                      <a:pPr algn="l" fontAlgn="b"/>
                      <a:r>
                        <a:rPr lang="en-US" sz="900" b="1" u="none" strike="noStrike" dirty="0">
                          <a:solidFill>
                            <a:srgbClr val="FF0000"/>
                          </a:solidFill>
                          <a:effectLst/>
                        </a:rPr>
                        <a:t> </a:t>
                      </a:r>
                      <a:endParaRPr lang="en-US" sz="900" b="1" i="1" u="none" strike="noStrike" dirty="0">
                        <a:solidFill>
                          <a:srgbClr val="FF0000"/>
                        </a:solidFill>
                        <a:effectLst/>
                        <a:latin typeface="Arial" panose="020B0604020202020204" pitchFamily="34" charset="0"/>
                      </a:endParaRPr>
                    </a:p>
                  </a:txBody>
                  <a:tcPr marL="0" marR="0" marT="0" marB="0" anchor="b"/>
                </a:tc>
                <a:tc>
                  <a:txBody>
                    <a:bodyPr/>
                    <a:lstStyle/>
                    <a:p>
                      <a:pPr algn="l" fontAlgn="b"/>
                      <a:r>
                        <a:rPr lang="en-US" sz="900" b="1" u="none" strike="noStrike" dirty="0">
                          <a:solidFill>
                            <a:srgbClr val="FF0000"/>
                          </a:solidFill>
                          <a:effectLst/>
                        </a:rPr>
                        <a:t> </a:t>
                      </a:r>
                      <a:endParaRPr lang="en-US" sz="900" b="1" i="1" u="none" strike="noStrike" dirty="0">
                        <a:solidFill>
                          <a:srgbClr val="FF000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FF0000"/>
                          </a:solidFill>
                          <a:effectLst/>
                        </a:rPr>
                        <a:t> </a:t>
                      </a:r>
                      <a:endParaRPr lang="en-US" sz="900" b="1"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FF0000"/>
                          </a:solidFill>
                          <a:effectLst/>
                        </a:rPr>
                        <a:t> </a:t>
                      </a:r>
                      <a:endParaRPr lang="en-US" sz="900" b="1"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900" b="1" u="none" strike="noStrike" dirty="0">
                          <a:solidFill>
                            <a:srgbClr val="FF0000"/>
                          </a:solidFill>
                          <a:effectLst/>
                        </a:rPr>
                        <a:t> </a:t>
                      </a:r>
                      <a:endParaRPr lang="en-US" sz="900" b="1" i="1" u="none" strike="noStrike" dirty="0">
                        <a:solidFill>
                          <a:srgbClr val="FF0000"/>
                        </a:solidFill>
                        <a:effectLst/>
                        <a:latin typeface="Arial" panose="020B0604020202020204" pitchFamily="34" charset="0"/>
                      </a:endParaRPr>
                    </a:p>
                  </a:txBody>
                  <a:tcPr marL="0" marR="0" marT="0" marB="0" anchor="b"/>
                </a:tc>
                <a:tc>
                  <a:txBody>
                    <a:bodyPr/>
                    <a:lstStyle/>
                    <a:p>
                      <a:pPr algn="l" fontAlgn="b"/>
                      <a:r>
                        <a:rPr lang="en-US" sz="900" b="1" u="none" strike="noStrike" dirty="0">
                          <a:solidFill>
                            <a:srgbClr val="FF0000"/>
                          </a:solidFill>
                          <a:effectLst/>
                        </a:rPr>
                        <a:t>         22,724 </a:t>
                      </a:r>
                      <a:endParaRPr lang="en-US" sz="900" b="1" i="1" u="none" strike="noStrike" dirty="0">
                        <a:solidFill>
                          <a:srgbClr val="FF0000"/>
                        </a:solidFill>
                        <a:effectLst/>
                        <a:latin typeface="Arial" panose="020B0604020202020204" pitchFamily="34" charset="0"/>
                      </a:endParaRPr>
                    </a:p>
                  </a:txBody>
                  <a:tcPr marL="0" marR="0" marT="0" marB="0" anchor="b"/>
                </a:tc>
                <a:tc>
                  <a:txBody>
                    <a:bodyPr/>
                    <a:lstStyle/>
                    <a:p>
                      <a:pPr algn="l" fontAlgn="b"/>
                      <a:r>
                        <a:rPr lang="lv-LV" sz="900" b="1" u="none" strike="noStrike" dirty="0">
                          <a:solidFill>
                            <a:srgbClr val="FF0000"/>
                          </a:solidFill>
                          <a:effectLst/>
                        </a:rPr>
                        <a:t>Jauni un inovatīvi āra trenažieri. Šāda veida trenažieri nav stacionāri iebūvējami. Tie atrodas uz speciālām plātnēm, kā rezultātā ir iespējams pārvietot uz jebkuru vietu. Ir iespējams pirkt pa daļām, piemēram sākumā 3 trenažierus un tad ar laiku papildināt vēl. Iegādājoties daļu no trenažieriem, ir iespēja dabūt uz mēnesi "</a:t>
                      </a:r>
                      <a:r>
                        <a:rPr lang="lv-LV" sz="900" b="1" u="none" strike="noStrike" dirty="0" err="1">
                          <a:solidFill>
                            <a:srgbClr val="FF0000"/>
                          </a:solidFill>
                          <a:effectLst/>
                        </a:rPr>
                        <a:t>demo</a:t>
                      </a:r>
                      <a:r>
                        <a:rPr lang="lv-LV" sz="900" b="1" u="none" strike="noStrike" dirty="0">
                          <a:solidFill>
                            <a:srgbClr val="FF0000"/>
                          </a:solidFill>
                          <a:effectLst/>
                        </a:rPr>
                        <a:t>" trenažierus, tādējādi izvērtējot papildus </a:t>
                      </a:r>
                      <a:r>
                        <a:rPr lang="lv-LV" sz="900" b="1" u="none" strike="noStrike" dirty="0" err="1">
                          <a:solidFill>
                            <a:srgbClr val="FF0000"/>
                          </a:solidFill>
                          <a:effectLst/>
                        </a:rPr>
                        <a:t>nepeiciešamību</a:t>
                      </a:r>
                      <a:r>
                        <a:rPr lang="lv-LV" sz="900" b="1" u="none" strike="noStrike" dirty="0">
                          <a:solidFill>
                            <a:srgbClr val="FF0000"/>
                          </a:solidFill>
                          <a:effectLst/>
                        </a:rPr>
                        <a:t>, apzinot iedzīvotājus. Ādažu stadionam nepieciešama papildus </a:t>
                      </a:r>
                      <a:r>
                        <a:rPr lang="lv-LV" sz="900" b="1" u="none" strike="noStrike" dirty="0" err="1">
                          <a:solidFill>
                            <a:srgbClr val="FF0000"/>
                          </a:solidFill>
                          <a:effectLst/>
                        </a:rPr>
                        <a:t>unfrastuktūra</a:t>
                      </a:r>
                      <a:r>
                        <a:rPr lang="lv-LV" sz="900" b="1" u="none" strike="noStrike" dirty="0">
                          <a:solidFill>
                            <a:srgbClr val="FF0000"/>
                          </a:solidFill>
                          <a:effectLst/>
                        </a:rPr>
                        <a:t> un uzlabojumi. Liela vajadzība pēc trenažieriem ir ĀBJSS audzēkņiem. Kā arī visiem novada iedzīvotājiem.</a:t>
                      </a:r>
                      <a:br>
                        <a:rPr lang="lv-LV" sz="900" b="1" u="none" strike="noStrike" dirty="0">
                          <a:solidFill>
                            <a:srgbClr val="FF0000"/>
                          </a:solidFill>
                          <a:effectLst/>
                        </a:rPr>
                      </a:br>
                      <a:r>
                        <a:rPr lang="lv-LV" sz="900" b="1" u="none" strike="noStrike" dirty="0">
                          <a:solidFill>
                            <a:srgbClr val="FF0000"/>
                          </a:solidFill>
                          <a:effectLst/>
                        </a:rPr>
                        <a:t>ŠOGAD IELIKTI 3 TRENAŽIERI. NĀKAMAJOS GADOS PAPILDINOT AR ATLIKUŠAJIEM TRENAŽIERIEM.</a:t>
                      </a:r>
                      <a:endParaRPr lang="lv-LV" sz="900" b="1" i="1" u="none" strike="noStrike" dirty="0">
                        <a:solidFill>
                          <a:srgbClr val="FF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139323">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5239</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a:effectLst/>
                        </a:rPr>
                        <a:t>Florbola bortu iegāde</a:t>
                      </a:r>
                      <a:endParaRPr lang="en-US" sz="700" b="0" i="1"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6,000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498631">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5239</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ctr"/>
                      <a:r>
                        <a:rPr lang="lv-LV" sz="700" u="none" strike="noStrike">
                          <a:effectLst/>
                        </a:rPr>
                        <a:t>ĀSC sportazāles seguma nomaiņa</a:t>
                      </a:r>
                      <a:endParaRPr lang="lv-LV" sz="700" b="0" i="1"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dirty="0">
                          <a:effectLst/>
                        </a:rPr>
                        <a:t>                15,000 </a:t>
                      </a:r>
                      <a:endParaRPr lang="en-US" sz="700" b="0" i="1"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Lai varētu aizvadīt Latvijas Florbola virslīgas spēles, no federāciajs puses ir noteikt,sk a tās ir jāaizvada uz noteiktu prasību seguma. Ir iespēja iegādāties lietotus bortus. Reizi 5 gados ir jāveic sporta zāles seguma slīpēšana un lakošana. Ieklājot šāda veida segumu, šādi darbi nebūtu jāveic, rezultātā ilgākā laika periodā rastos ekonomija.</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2"/>
                  </a:ext>
                </a:extLst>
              </a:tr>
              <a:tr h="410638">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5239</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r" fontAlgn="ctr"/>
                      <a:r>
                        <a:rPr lang="lv-LV" sz="700" u="none" strike="noStrike">
                          <a:effectLst/>
                        </a:rPr>
                        <a:t>Automātiskais ķīmijas dozators peldbaseinam</a:t>
                      </a:r>
                      <a:endParaRPr lang="lv-LV" sz="700" b="0" i="1" u="none" strike="noStrike">
                        <a:solidFill>
                          <a:srgbClr val="44546A"/>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3"/>
                  </a:ext>
                </a:extLst>
              </a:tr>
              <a:tr h="139323">
                <a:tc>
                  <a:txBody>
                    <a:bodyPr/>
                    <a:lstStyle/>
                    <a:p>
                      <a:pPr algn="l" fontAlgn="b"/>
                      <a:r>
                        <a:rPr lang="lv-LV" sz="700" u="none" strike="noStrike">
                          <a:effectLst/>
                        </a:rPr>
                        <a:t>0812 - Sporta daļa</a:t>
                      </a:r>
                      <a:endParaRPr lang="lv-LV" sz="7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5239</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ctr"/>
                      <a:r>
                        <a:rPr lang="lv-LV" sz="700" u="none" strike="noStrike">
                          <a:effectLst/>
                        </a:rPr>
                        <a:t>Saimnieciskie pamatlīdzekļi</a:t>
                      </a:r>
                      <a:endParaRPr lang="lv-LV" sz="700" b="1"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4"/>
                  </a:ext>
                </a:extLst>
              </a:tr>
              <a:tr h="373974">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5239</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r" fontAlgn="ctr"/>
                      <a:r>
                        <a:rPr lang="en-US" sz="700" u="none" strike="noStrike">
                          <a:effectLst/>
                        </a:rPr>
                        <a:t>LAD projekts "Aktīvās atpūtas un sporta inventāra iegāde Carnikavas novadā". Samazinājums -5'340</a:t>
                      </a:r>
                      <a:endParaRPr lang="en-US" sz="700" b="0" i="1" u="none" strike="noStrike">
                        <a:solidFill>
                          <a:srgbClr val="7030A0"/>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   </a:t>
                      </a:r>
                      <a:endParaRPr lang="en-US" sz="700" b="0" i="1" u="none" strike="noStrike">
                        <a:solidFill>
                          <a:srgbClr val="7030A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5"/>
                  </a:ext>
                </a:extLst>
              </a:tr>
              <a:tr h="280480">
                <a:tc>
                  <a:txBody>
                    <a:bodyPr/>
                    <a:lstStyle/>
                    <a:p>
                      <a:pPr algn="l" fontAlgn="b"/>
                      <a:r>
                        <a:rPr lang="lv-LV" sz="700" u="none" strike="noStrike">
                          <a:effectLst/>
                        </a:rPr>
                        <a:t>0812 - Sporta daļa</a:t>
                      </a:r>
                      <a:endParaRPr lang="lv-LV" sz="7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5240</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ctr"/>
                      <a:r>
                        <a:rPr lang="lv-LV" sz="700" u="none" strike="noStrike">
                          <a:effectLst/>
                        </a:rPr>
                        <a:t>Pamatlīdzekļu izveidošana un nepabeigtā būvniecība</a:t>
                      </a:r>
                      <a:endParaRPr lang="lv-LV" sz="700" b="1"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129,282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117,882 </a:t>
                      </a:r>
                      <a:endParaRPr lang="en-US" sz="700" b="1" i="0"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160,947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6"/>
                  </a:ext>
                </a:extLst>
              </a:tr>
              <a:tr h="249315">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5240</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ctr"/>
                      <a:r>
                        <a:rPr lang="lv-LV" sz="700" u="none" strike="noStrike">
                          <a:effectLst/>
                        </a:rPr>
                        <a:t>Pludmales volejbola laukuma izveidošana Podniekos, Ūbeļu ielā 18</a:t>
                      </a:r>
                      <a:endParaRPr lang="lv-LV" sz="700" b="0" i="1"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7"/>
                  </a:ext>
                </a:extLst>
              </a:tr>
              <a:tr h="872605">
                <a:tc>
                  <a:txBody>
                    <a:bodyPr/>
                    <a:lstStyle/>
                    <a:p>
                      <a:pPr algn="l" fontAlgn="b"/>
                      <a:r>
                        <a:rPr lang="lv-LV" sz="900" b="1" u="none" strike="noStrike">
                          <a:solidFill>
                            <a:srgbClr val="00B050"/>
                          </a:solidFill>
                          <a:effectLst/>
                        </a:rPr>
                        <a:t>0812 - Sporta daļa</a:t>
                      </a:r>
                      <a:endParaRPr lang="lv-LV" sz="900" b="1" i="1" u="none" strike="noStrike">
                        <a:solidFill>
                          <a:srgbClr val="00B050"/>
                        </a:solidFill>
                        <a:effectLst/>
                        <a:latin typeface="Arial" panose="020B0604020202020204" pitchFamily="34" charset="0"/>
                      </a:endParaRPr>
                    </a:p>
                  </a:txBody>
                  <a:tcPr marL="0" marR="0" marT="0" marB="0" anchor="b"/>
                </a:tc>
                <a:tc>
                  <a:txBody>
                    <a:bodyPr/>
                    <a:lstStyle/>
                    <a:p>
                      <a:pPr algn="ctr" fontAlgn="b"/>
                      <a:r>
                        <a:rPr lang="en-US" sz="900" b="1" u="none" strike="noStrike">
                          <a:solidFill>
                            <a:srgbClr val="00B050"/>
                          </a:solidFill>
                          <a:effectLst/>
                        </a:rPr>
                        <a:t>5240</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ctr"/>
                      <a:r>
                        <a:rPr lang="lv-LV" sz="900" b="1" u="none" strike="noStrike">
                          <a:solidFill>
                            <a:srgbClr val="00B050"/>
                          </a:solidFill>
                          <a:effectLst/>
                        </a:rPr>
                        <a:t>Disku golfa laukuma izveide Carnikavā, Zibeņu trasē</a:t>
                      </a:r>
                      <a:endParaRPr lang="lv-LV" sz="900" b="1" i="1" u="none" strike="noStrike">
                        <a:solidFill>
                          <a:srgbClr val="00B050"/>
                        </a:solidFill>
                        <a:effectLst/>
                        <a:latin typeface="Arial" panose="020B0604020202020204" pitchFamily="34" charset="0"/>
                      </a:endParaRPr>
                    </a:p>
                  </a:txBody>
                  <a:tcPr marL="0" marR="0" marT="0" marB="0" anchor="ctr"/>
                </a:tc>
                <a:tc>
                  <a:txBody>
                    <a:bodyPr/>
                    <a:lstStyle/>
                    <a:p>
                      <a:pPr algn="l" fontAlgn="b"/>
                      <a:r>
                        <a:rPr lang="en-US" sz="900" b="1" u="none" strike="noStrike">
                          <a:solidFill>
                            <a:srgbClr val="00B050"/>
                          </a:solidFill>
                          <a:effectLst/>
                        </a:rPr>
                        <a:t>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00B050"/>
                          </a:solidFill>
                          <a:effectLst/>
                        </a:rPr>
                        <a:t>-                  0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00B050"/>
                          </a:solidFill>
                          <a:effectLst/>
                        </a:rPr>
                        <a:t>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00B050"/>
                          </a:solidFill>
                          <a:effectLst/>
                        </a:rPr>
                        <a:t>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00B050"/>
                          </a:solidFill>
                          <a:effectLst/>
                        </a:rPr>
                        <a:t>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en-US" sz="900" b="1" u="none" strike="noStrike">
                          <a:solidFill>
                            <a:srgbClr val="00B050"/>
                          </a:solidFill>
                          <a:effectLst/>
                        </a:rPr>
                        <a:t>                29,875 </a:t>
                      </a:r>
                      <a:endParaRPr lang="en-US" sz="900" b="1" i="1" u="none" strike="noStrike">
                        <a:solidFill>
                          <a:srgbClr val="00B050"/>
                        </a:solidFill>
                        <a:effectLst/>
                        <a:latin typeface="Arial" panose="020B0604020202020204" pitchFamily="34" charset="0"/>
                      </a:endParaRPr>
                    </a:p>
                  </a:txBody>
                  <a:tcPr marL="0" marR="0" marT="0" marB="0" anchor="b"/>
                </a:tc>
                <a:tc>
                  <a:txBody>
                    <a:bodyPr/>
                    <a:lstStyle/>
                    <a:p>
                      <a:pPr algn="l" fontAlgn="b"/>
                      <a:r>
                        <a:rPr lang="lv-LV" sz="900" b="1" u="none" strike="noStrike" dirty="0">
                          <a:solidFill>
                            <a:srgbClr val="00B050"/>
                          </a:solidFill>
                          <a:effectLst/>
                        </a:rPr>
                        <a:t>Jauns un ļoti pieprasīts sporta veids/</a:t>
                      </a:r>
                      <a:r>
                        <a:rPr lang="lv-LV" sz="900" b="1" u="none" strike="noStrike" dirty="0" err="1">
                          <a:solidFill>
                            <a:srgbClr val="00B050"/>
                          </a:solidFill>
                          <a:effectLst/>
                        </a:rPr>
                        <a:t>aktivās</a:t>
                      </a:r>
                      <a:r>
                        <a:rPr lang="lv-LV" sz="900" b="1" u="none" strike="noStrike" dirty="0">
                          <a:solidFill>
                            <a:srgbClr val="00B050"/>
                          </a:solidFill>
                          <a:effectLst/>
                        </a:rPr>
                        <a:t> atpūtas iespēja. It </a:t>
                      </a:r>
                      <a:r>
                        <a:rPr lang="lv-LV" sz="900" b="1" u="none" strike="noStrike" dirty="0" err="1">
                          <a:solidFill>
                            <a:srgbClr val="00B050"/>
                          </a:solidFill>
                          <a:effectLst/>
                        </a:rPr>
                        <a:t>sevisķi</a:t>
                      </a:r>
                      <a:r>
                        <a:rPr lang="lv-LV" sz="900" b="1" u="none" strike="noStrike" dirty="0">
                          <a:solidFill>
                            <a:srgbClr val="00B050"/>
                          </a:solidFill>
                          <a:effectLst/>
                        </a:rPr>
                        <a:t> </a:t>
                      </a:r>
                      <a:r>
                        <a:rPr lang="lv-LV" sz="900" b="1" u="none" strike="noStrike" dirty="0" err="1">
                          <a:solidFill>
                            <a:srgbClr val="00B050"/>
                          </a:solidFill>
                          <a:effectLst/>
                        </a:rPr>
                        <a:t>sajos</a:t>
                      </a:r>
                      <a:r>
                        <a:rPr lang="lv-LV" sz="900" b="1" u="none" strike="noStrike" dirty="0">
                          <a:solidFill>
                            <a:srgbClr val="00B050"/>
                          </a:solidFill>
                          <a:effectLst/>
                        </a:rPr>
                        <a:t> COVID laikos, kad nevar darīt neko, tad šo </a:t>
                      </a:r>
                      <a:r>
                        <a:rPr lang="lv-LV" sz="900" b="1" u="none" strike="noStrike" dirty="0" err="1">
                          <a:solidFill>
                            <a:srgbClr val="00B050"/>
                          </a:solidFill>
                          <a:effectLst/>
                        </a:rPr>
                        <a:t>aktivitiāti</a:t>
                      </a:r>
                      <a:r>
                        <a:rPr lang="lv-LV" sz="900" b="1" u="none" strike="noStrike" dirty="0">
                          <a:solidFill>
                            <a:srgbClr val="00B050"/>
                          </a:solidFill>
                          <a:effectLst/>
                        </a:rPr>
                        <a:t> var katrs cilvēks veikt individuāli, pastaigājoties pa mežu svaigā gaisā un spēlējot disku golfu. Atbilstoši novada Attīstības stratēģijai VTP10: Sporta aktivitāšu pieejamība un daudzveidība. RV10.1: Sporta veidiem nepieciešamās infrastruktūras attīstība. RV10.1: Sporta veidiem nepieciešamās infrastruktūras attīstība. U10.1.2: Attīstīt un uzturēt Sporta un aktīvās atpūtas centru “ZIBEŅI”</a:t>
                      </a:r>
                      <a:br>
                        <a:rPr lang="lv-LV" sz="900" b="1" u="none" strike="noStrike" dirty="0">
                          <a:solidFill>
                            <a:srgbClr val="00B050"/>
                          </a:solidFill>
                          <a:effectLst/>
                        </a:rPr>
                      </a:br>
                      <a:endParaRPr lang="lv-LV" sz="900" b="1" i="1" u="none" strike="noStrike" dirty="0">
                        <a:solidFill>
                          <a:srgbClr val="00B050"/>
                        </a:solidFill>
                        <a:effectLst/>
                        <a:latin typeface="Arial" panose="020B0604020202020204" pitchFamily="34" charset="0"/>
                      </a:endParaRPr>
                    </a:p>
                  </a:txBody>
                  <a:tcPr marL="0" marR="0" marT="0" marB="0" anchor="b"/>
                </a:tc>
                <a:extLst>
                  <a:ext uri="{0D108BD9-81ED-4DB2-BD59-A6C34878D82A}">
                    <a16:rowId xmlns:a16="http://schemas.microsoft.com/office/drawing/2014/main" val="10008"/>
                  </a:ext>
                </a:extLst>
              </a:tr>
              <a:tr h="373974">
                <a:tc>
                  <a:txBody>
                    <a:bodyPr/>
                    <a:lstStyle/>
                    <a:p>
                      <a:pPr algn="l" fontAlgn="b"/>
                      <a:r>
                        <a:rPr lang="lv-LV" sz="700" u="none" strike="noStrike">
                          <a:effectLst/>
                        </a:rPr>
                        <a:t>0812 - Sporta daļa</a:t>
                      </a:r>
                      <a:endParaRPr lang="lv-LV" sz="700" b="0" i="1"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700" u="none" strike="noStrike">
                          <a:effectLst/>
                        </a:rPr>
                        <a:t>5240</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ctr"/>
                      <a:r>
                        <a:rPr lang="en-US" sz="700" u="none" strike="noStrike">
                          <a:effectLst/>
                        </a:rPr>
                        <a:t>Carnikavas stadiona rekonstrukcija</a:t>
                      </a:r>
                      <a:endParaRPr lang="en-US" sz="700" b="0" i="1"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44546A"/>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700" u="none" strike="noStrike">
                          <a:effectLst/>
                        </a:rPr>
                        <a:t>              131,072 </a:t>
                      </a:r>
                      <a:endParaRPr lang="en-US" sz="7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lv-LV" sz="700" u="none" strike="noStrike" dirty="0">
                          <a:effectLst/>
                        </a:rPr>
                        <a:t>Saskaņā ar domes 2022.gada 31.augusta lēmumu Nr.418, pašvaldības finansējums </a:t>
                      </a:r>
                      <a:r>
                        <a:rPr lang="lv-LV" sz="700" u="none" strike="noStrike" dirty="0" err="1">
                          <a:effectLst/>
                        </a:rPr>
                        <a:t>stadioan</a:t>
                      </a:r>
                      <a:r>
                        <a:rPr lang="lv-LV" sz="700" u="none" strike="noStrike" dirty="0">
                          <a:effectLst/>
                        </a:rPr>
                        <a:t> rekonstrukcijai paredzēts 131 072 EUR apmērā. 91072 EUR rekonstrukcijai. 40000 EUR būvuzraudzībai. Par būvuzraudzību gan ir noslēdzies iepirkums un summa ir 11305 EUR.</a:t>
                      </a:r>
                      <a:endParaRPr lang="lv-LV" sz="7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2687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a:latin typeface="Montserrat" panose="00000500000000000000" pitchFamily="50" charset="0"/>
              </a:rPr>
              <a:t>Āra trenažieru lokācija</a:t>
            </a:r>
            <a:endParaRPr lang="en-US" b="1" dirty="0">
              <a:latin typeface="Montserrat" panose="00000500000000000000" pitchFamily="50" charset="0"/>
            </a:endParaRPr>
          </a:p>
        </p:txBody>
      </p:sp>
      <p:sp>
        <p:nvSpPr>
          <p:cNvPr id="3" name="Satura vietturis 2"/>
          <p:cNvSpPr>
            <a:spLocks noGrp="1"/>
          </p:cNvSpPr>
          <p:nvPr>
            <p:ph idx="1"/>
          </p:nvPr>
        </p:nvSpPr>
        <p:spPr/>
        <p:txBody>
          <a:bodyPr/>
          <a:lstStyle/>
          <a:p>
            <a:pPr marL="2286000" lvl="5" indent="0">
              <a:buNone/>
            </a:pPr>
            <a:r>
              <a:rPr lang="lv-LV" dirty="0"/>
              <a:t>													</a:t>
            </a:r>
            <a:endParaRPr lang="en-US" dirty="0"/>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719" y="1445311"/>
            <a:ext cx="6689271" cy="4832053"/>
          </a:xfrm>
          <a:prstGeom prst="rect">
            <a:avLst/>
          </a:prstGeom>
        </p:spPr>
      </p:pic>
    </p:spTree>
    <p:extLst>
      <p:ext uri="{BB962C8B-B14F-4D97-AF65-F5344CB8AC3E}">
        <p14:creationId xmlns:p14="http://schemas.microsoft.com/office/powerpoint/2010/main" val="366827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a:latin typeface="Montserrat" panose="00000500000000000000" pitchFamily="50" charset="0"/>
              </a:rPr>
              <a:t>1.jūnijā tika sastādīts </a:t>
            </a:r>
            <a:r>
              <a:rPr lang="lv-LV" dirty="0" err="1">
                <a:latin typeface="Montserrat" panose="00000500000000000000" pitchFamily="50" charset="0"/>
              </a:rPr>
              <a:t>defektācijas</a:t>
            </a:r>
            <a:r>
              <a:rPr lang="lv-LV" dirty="0">
                <a:latin typeface="Montserrat" panose="00000500000000000000" pitchFamily="50" charset="0"/>
              </a:rPr>
              <a:t> </a:t>
            </a:r>
            <a:r>
              <a:rPr lang="lv-LV" b="1" dirty="0">
                <a:latin typeface="Montserrat" panose="00000500000000000000" pitchFamily="50" charset="0"/>
              </a:rPr>
              <a:t>AKTS</a:t>
            </a:r>
            <a:r>
              <a:rPr lang="lv-LV" dirty="0">
                <a:latin typeface="Montserrat" panose="00000500000000000000" pitchFamily="50" charset="0"/>
              </a:rPr>
              <a:t> </a:t>
            </a:r>
            <a:r>
              <a:rPr lang="lv-LV" b="1" dirty="0">
                <a:latin typeface="Montserrat" panose="00000500000000000000" pitchFamily="50" charset="0"/>
              </a:rPr>
              <a:t>par p/a “Carnikavas Komunālserviss” apsaimniekošanā esošo </a:t>
            </a:r>
            <a:r>
              <a:rPr lang="lv-LV" b="1" dirty="0" err="1">
                <a:latin typeface="Montserrat" panose="00000500000000000000" pitchFamily="50" charset="0"/>
              </a:rPr>
              <a:t>skeitparka</a:t>
            </a:r>
            <a:r>
              <a:rPr lang="lv-LV" b="1" dirty="0">
                <a:latin typeface="Montserrat" panose="00000500000000000000" pitchFamily="50" charset="0"/>
              </a:rPr>
              <a:t> apsekošanu.</a:t>
            </a:r>
          </a:p>
          <a:p>
            <a:r>
              <a:rPr lang="lv-LV" dirty="0" err="1">
                <a:latin typeface="Montserrat" panose="00000500000000000000" pitchFamily="50" charset="0"/>
              </a:rPr>
              <a:t>Skeitparkam</a:t>
            </a:r>
            <a:r>
              <a:rPr lang="lv-LV" dirty="0">
                <a:latin typeface="Montserrat" panose="00000500000000000000" pitchFamily="50" charset="0"/>
              </a:rPr>
              <a:t>, kas būvēts 2011. gadā, komisija konstatējusi trupes pazīmes. Bojātās </a:t>
            </a:r>
            <a:r>
              <a:rPr lang="lv-LV" dirty="0" err="1">
                <a:latin typeface="Montserrat" panose="00000500000000000000" pitchFamily="50" charset="0"/>
              </a:rPr>
              <a:t>skeitparka</a:t>
            </a:r>
            <a:r>
              <a:rPr lang="lv-LV" dirty="0">
                <a:latin typeface="Montserrat" panose="00000500000000000000" pitchFamily="50" charset="0"/>
              </a:rPr>
              <a:t> daļas nav iespējams ne atjaunot, ne remontēt.</a:t>
            </a:r>
            <a:endParaRPr lang="en-US" dirty="0">
              <a:latin typeface="Montserrat" panose="00000500000000000000" pitchFamily="50" charset="0"/>
            </a:endParaRPr>
          </a:p>
          <a:p>
            <a:r>
              <a:rPr lang="lv-LV" b="1" dirty="0">
                <a:solidFill>
                  <a:srgbClr val="FF0000"/>
                </a:solidFill>
                <a:latin typeface="Montserrat" panose="00000500000000000000" pitchFamily="50" charset="0"/>
              </a:rPr>
              <a:t>Slēdziens</a:t>
            </a:r>
            <a:r>
              <a:rPr lang="lv-LV" dirty="0">
                <a:solidFill>
                  <a:srgbClr val="FF0000"/>
                </a:solidFill>
                <a:latin typeface="Montserrat" panose="00000500000000000000" pitchFamily="50" charset="0"/>
              </a:rPr>
              <a:t> - </a:t>
            </a:r>
            <a:r>
              <a:rPr lang="lv-LV" dirty="0" err="1">
                <a:latin typeface="Montserrat" panose="00000500000000000000" pitchFamily="50" charset="0"/>
              </a:rPr>
              <a:t>Skeitparkam</a:t>
            </a:r>
            <a:r>
              <a:rPr lang="lv-LV" dirty="0">
                <a:latin typeface="Montserrat" panose="00000500000000000000" pitchFamily="50" charset="0"/>
              </a:rPr>
              <a:t> Liepu ielā 10, Carnikavā, nepieciešams veikt demontāžu sakarā ar parka nolietojumu.</a:t>
            </a:r>
          </a:p>
          <a:p>
            <a:pPr marL="0" indent="0">
              <a:buNone/>
            </a:pPr>
            <a:endParaRPr lang="en-US" dirty="0"/>
          </a:p>
          <a:p>
            <a:endParaRPr lang="en-US" dirty="0"/>
          </a:p>
        </p:txBody>
      </p:sp>
    </p:spTree>
    <p:extLst>
      <p:ext uri="{BB962C8B-B14F-4D97-AF65-F5344CB8AC3E}">
        <p14:creationId xmlns:p14="http://schemas.microsoft.com/office/powerpoint/2010/main" val="289715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784194"/>
          </a:xfrm>
        </p:spPr>
        <p:txBody>
          <a:bodyPr/>
          <a:lstStyle/>
          <a:p>
            <a:pPr algn="ctr"/>
            <a:r>
              <a:rPr lang="lv-LV" b="1" dirty="0">
                <a:latin typeface="Montserrat" panose="00000500000000000000" pitchFamily="50" charset="0"/>
              </a:rPr>
              <a:t>Āra trenažieri</a:t>
            </a:r>
            <a:endParaRPr lang="en-US" b="1" dirty="0">
              <a:latin typeface="Montserrat" panose="00000500000000000000" pitchFamily="50" charset="0"/>
            </a:endParaRPr>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848" y="1489593"/>
            <a:ext cx="5518677" cy="3783743"/>
          </a:xfrm>
        </p:spPr>
      </p:pic>
      <p:pic>
        <p:nvPicPr>
          <p:cNvPr id="5" name="Attēl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13" y="1577748"/>
            <a:ext cx="4936672" cy="3702504"/>
          </a:xfrm>
          <a:prstGeom prst="rect">
            <a:avLst/>
          </a:prstGeom>
        </p:spPr>
      </p:pic>
    </p:spTree>
    <p:extLst>
      <p:ext uri="{BB962C8B-B14F-4D97-AF65-F5344CB8AC3E}">
        <p14:creationId xmlns:p14="http://schemas.microsoft.com/office/powerpoint/2010/main" val="45927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881849"/>
          </a:xfrm>
        </p:spPr>
        <p:txBody>
          <a:bodyPr/>
          <a:lstStyle/>
          <a:p>
            <a:pPr algn="ctr"/>
            <a:r>
              <a:rPr lang="lv-LV" b="1" dirty="0">
                <a:latin typeface="Montserrat" panose="00000500000000000000" pitchFamily="50" charset="0"/>
              </a:rPr>
              <a:t>Āra trenažieri</a:t>
            </a:r>
            <a:endParaRPr lang="en-US"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228" y="1728684"/>
            <a:ext cx="5447091" cy="4085318"/>
          </a:xfrm>
        </p:spPr>
      </p:pic>
      <p:pic>
        <p:nvPicPr>
          <p:cNvPr id="5" name="Attēl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53827" y="2312884"/>
            <a:ext cx="4673600" cy="3505200"/>
          </a:xfrm>
          <a:prstGeom prst="rect">
            <a:avLst/>
          </a:prstGeom>
        </p:spPr>
      </p:pic>
    </p:spTree>
    <p:extLst>
      <p:ext uri="{BB962C8B-B14F-4D97-AF65-F5344CB8AC3E}">
        <p14:creationId xmlns:p14="http://schemas.microsoft.com/office/powerpoint/2010/main" val="246680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86211" y="476435"/>
            <a:ext cx="8928305" cy="775317"/>
          </a:xfrm>
        </p:spPr>
        <p:txBody>
          <a:bodyPr/>
          <a:lstStyle/>
          <a:p>
            <a:pPr algn="ctr"/>
            <a:r>
              <a:rPr lang="lv-LV" b="1" dirty="0">
                <a:latin typeface="Montserrat" panose="00000500000000000000" pitchFamily="50" charset="0"/>
              </a:rPr>
              <a:t>Finansējums un piedāvātie varianti</a:t>
            </a:r>
            <a:endParaRPr lang="en-US" b="1" dirty="0">
              <a:latin typeface="Montserrat" panose="00000500000000000000" pitchFamily="50" charset="0"/>
            </a:endParaRPr>
          </a:p>
        </p:txBody>
      </p:sp>
      <p:sp>
        <p:nvSpPr>
          <p:cNvPr id="3" name="Satura vietturis 2"/>
          <p:cNvSpPr>
            <a:spLocks noGrp="1"/>
          </p:cNvSpPr>
          <p:nvPr>
            <p:ph idx="1"/>
          </p:nvPr>
        </p:nvSpPr>
        <p:spPr>
          <a:xfrm>
            <a:off x="829323" y="1523433"/>
            <a:ext cx="5529943" cy="4351338"/>
          </a:xfrm>
        </p:spPr>
        <p:txBody>
          <a:bodyPr>
            <a:normAutofit fontScale="85000" lnSpcReduction="10000"/>
          </a:bodyPr>
          <a:lstStyle/>
          <a:p>
            <a:pPr algn="just"/>
            <a:r>
              <a:rPr lang="lv-LV" sz="2000" dirty="0">
                <a:latin typeface="Montserrat" panose="00000500000000000000" pitchFamily="50" charset="0"/>
              </a:rPr>
              <a:t>Pašvaldības 2023. gada budžetā projekta “Carnikavas stadiona rekonstrukcija” ietvaros tika apstiprināts finansējums     </a:t>
            </a:r>
            <a:r>
              <a:rPr lang="lv-LV" sz="2000" b="1" dirty="0">
                <a:solidFill>
                  <a:srgbClr val="FF0000"/>
                </a:solidFill>
                <a:latin typeface="Montserrat" panose="00000500000000000000" pitchFamily="50" charset="0"/>
              </a:rPr>
              <a:t>30 000 EUR apmērā </a:t>
            </a:r>
            <a:r>
              <a:rPr lang="lv-LV" sz="2000" dirty="0">
                <a:latin typeface="Montserrat" panose="00000500000000000000" pitchFamily="50" charset="0"/>
              </a:rPr>
              <a:t>ūdens ņemšanas vietas izbūvei. Ņemto vērā, ka minētos darbus veiks būvuzņēmums, tad finansējums šim mērķim netiks izlietots</a:t>
            </a:r>
          </a:p>
          <a:p>
            <a:pPr algn="just"/>
            <a:endParaRPr lang="lv-LV" sz="2000" dirty="0">
              <a:latin typeface="Montserrat" panose="00000500000000000000" pitchFamily="50" charset="0"/>
            </a:endParaRPr>
          </a:p>
          <a:p>
            <a:pPr algn="just"/>
            <a:r>
              <a:rPr lang="lv-LV" sz="2000" dirty="0">
                <a:latin typeface="Montserrat" panose="00000500000000000000" pitchFamily="50" charset="0"/>
              </a:rPr>
              <a:t>Sporta nodaļas 2023.gada budžetā tika plānoti ieņēmumi 61 000 </a:t>
            </a:r>
            <a:r>
              <a:rPr lang="lv-LV" sz="2000" dirty="0" err="1">
                <a:latin typeface="Montserrat" panose="00000500000000000000" pitchFamily="50" charset="0"/>
              </a:rPr>
              <a:t>euro</a:t>
            </a:r>
            <a:r>
              <a:rPr lang="lv-LV" sz="2000" dirty="0">
                <a:latin typeface="Montserrat" panose="00000500000000000000" pitchFamily="50" charset="0"/>
              </a:rPr>
              <a:t>. Uz 24.08.2023. ieņēmumi jau sastāda 50 837 EUR. Paredzams, ka līdz gada beigām ieņēmumi provizoriski varētu sastādīt     81 817 </a:t>
            </a:r>
            <a:r>
              <a:rPr lang="lv-LV" sz="2000" dirty="0" err="1">
                <a:latin typeface="Montserrat" panose="00000500000000000000" pitchFamily="50" charset="0"/>
              </a:rPr>
              <a:t>euro</a:t>
            </a:r>
            <a:r>
              <a:rPr lang="lv-LV" sz="2000" dirty="0">
                <a:latin typeface="Montserrat" panose="00000500000000000000" pitchFamily="50" charset="0"/>
              </a:rPr>
              <a:t>. Tādā veidā sastādot provizoriski </a:t>
            </a:r>
            <a:r>
              <a:rPr lang="lv-LV" sz="2000" b="1" dirty="0">
                <a:solidFill>
                  <a:srgbClr val="FF0000"/>
                </a:solidFill>
                <a:latin typeface="Montserrat" panose="00000500000000000000" pitchFamily="50" charset="0"/>
              </a:rPr>
              <a:t>20 000 EUR </a:t>
            </a:r>
            <a:r>
              <a:rPr lang="lv-LV" sz="2000" dirty="0">
                <a:latin typeface="Montserrat" panose="00000500000000000000" pitchFamily="50" charset="0"/>
              </a:rPr>
              <a:t>ieņēmumi pārpildi.</a:t>
            </a:r>
          </a:p>
          <a:p>
            <a:pPr algn="just"/>
            <a:r>
              <a:rPr lang="lv-LV" sz="2000" dirty="0">
                <a:latin typeface="Montserrat" panose="00000500000000000000" pitchFamily="50" charset="0"/>
              </a:rPr>
              <a:t>Kopā 2023. gadā būtu pieejami </a:t>
            </a:r>
            <a:r>
              <a:rPr lang="lv-LV" sz="2000" b="1" dirty="0">
                <a:solidFill>
                  <a:srgbClr val="FF0000"/>
                </a:solidFill>
                <a:latin typeface="Montserrat" panose="00000500000000000000" pitchFamily="50" charset="0"/>
              </a:rPr>
              <a:t>50 000 EUR.</a:t>
            </a:r>
          </a:p>
          <a:p>
            <a:pPr algn="just"/>
            <a:endParaRPr lang="lv-LV" sz="2000" dirty="0">
              <a:latin typeface="Montserrat" panose="00000500000000000000" pitchFamily="50" charset="0"/>
            </a:endParaRPr>
          </a:p>
        </p:txBody>
      </p:sp>
      <p:graphicFrame>
        <p:nvGraphicFramePr>
          <p:cNvPr id="4" name="Objekts 3"/>
          <p:cNvGraphicFramePr>
            <a:graphicFrameLocks noChangeAspect="1"/>
          </p:cNvGraphicFramePr>
          <p:nvPr>
            <p:extLst>
              <p:ext uri="{D42A27DB-BD31-4B8C-83A1-F6EECF244321}">
                <p14:modId xmlns:p14="http://schemas.microsoft.com/office/powerpoint/2010/main" val="1660670050"/>
              </p:ext>
            </p:extLst>
          </p:nvPr>
        </p:nvGraphicFramePr>
        <p:xfrm>
          <a:off x="7141298" y="1523433"/>
          <a:ext cx="3371580" cy="4955721"/>
        </p:xfrm>
        <a:graphic>
          <a:graphicData uri="http://schemas.openxmlformats.org/presentationml/2006/ole">
            <mc:AlternateContent xmlns:mc="http://schemas.openxmlformats.org/markup-compatibility/2006">
              <mc:Choice xmlns:v="urn:schemas-microsoft-com:vml" Requires="v">
                <p:oleObj name="Worksheet" r:id="rId2" imgW="4053982" imgH="5958998" progId="Excel.Sheet.12">
                  <p:embed/>
                </p:oleObj>
              </mc:Choice>
              <mc:Fallback>
                <p:oleObj name="Worksheet" r:id="rId2" imgW="4053982" imgH="5958998" progId="Excel.Sheet.12">
                  <p:embed/>
                  <p:pic>
                    <p:nvPicPr>
                      <p:cNvPr id="0" name=""/>
                      <p:cNvPicPr/>
                      <p:nvPr/>
                    </p:nvPicPr>
                    <p:blipFill>
                      <a:blip r:embed="rId3"/>
                      <a:stretch>
                        <a:fillRect/>
                      </a:stretch>
                    </p:blipFill>
                    <p:spPr>
                      <a:xfrm>
                        <a:off x="7141298" y="1523433"/>
                        <a:ext cx="3371580" cy="4955721"/>
                      </a:xfrm>
                      <a:prstGeom prst="rect">
                        <a:avLst/>
                      </a:prstGeom>
                    </p:spPr>
                  </p:pic>
                </p:oleObj>
              </mc:Fallback>
            </mc:AlternateContent>
          </a:graphicData>
        </a:graphic>
      </p:graphicFrame>
    </p:spTree>
    <p:extLst>
      <p:ext uri="{BB962C8B-B14F-4D97-AF65-F5344CB8AC3E}">
        <p14:creationId xmlns:p14="http://schemas.microsoft.com/office/powerpoint/2010/main" val="347950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855216"/>
          </a:xfrm>
        </p:spPr>
        <p:txBody>
          <a:bodyPr>
            <a:normAutofit/>
          </a:bodyPr>
          <a:lstStyle/>
          <a:p>
            <a:pPr algn="ctr"/>
            <a:r>
              <a:rPr lang="lv-LV" sz="4000" b="1" dirty="0">
                <a:latin typeface="Montserrat" panose="00000500000000000000" pitchFamily="50" charset="0"/>
              </a:rPr>
              <a:t>Piedāvājumi</a:t>
            </a:r>
            <a:endParaRPr lang="en-US" sz="4000" b="1" dirty="0">
              <a:latin typeface="Montserrat" panose="00000500000000000000" pitchFamily="50" charset="0"/>
            </a:endParaRPr>
          </a:p>
        </p:txBody>
      </p:sp>
      <p:sp>
        <p:nvSpPr>
          <p:cNvPr id="3" name="Satura vietturis 2"/>
          <p:cNvSpPr>
            <a:spLocks noGrp="1"/>
          </p:cNvSpPr>
          <p:nvPr>
            <p:ph idx="1"/>
          </p:nvPr>
        </p:nvSpPr>
        <p:spPr>
          <a:xfrm>
            <a:off x="677334" y="1583541"/>
            <a:ext cx="8963816" cy="4151434"/>
          </a:xfrm>
        </p:spPr>
        <p:txBody>
          <a:bodyPr>
            <a:normAutofit fontScale="92500" lnSpcReduction="20000"/>
          </a:bodyPr>
          <a:lstStyle/>
          <a:p>
            <a:pPr marL="0" indent="0">
              <a:buNone/>
            </a:pPr>
            <a:endParaRPr lang="lv-LV" dirty="0"/>
          </a:p>
          <a:p>
            <a:r>
              <a:rPr lang="lv-LV" dirty="0">
                <a:solidFill>
                  <a:srgbClr val="FF0000"/>
                </a:solidFill>
                <a:latin typeface="Montserrat" panose="00000500000000000000" pitchFamily="50" charset="0"/>
              </a:rPr>
              <a:t>1.variants</a:t>
            </a:r>
            <a:r>
              <a:rPr lang="lv-LV" dirty="0">
                <a:latin typeface="Montserrat" panose="00000500000000000000" pitchFamily="50" charset="0"/>
              </a:rPr>
              <a:t> </a:t>
            </a:r>
          </a:p>
          <a:p>
            <a:pPr lvl="1"/>
            <a:r>
              <a:rPr lang="lv-LV" dirty="0">
                <a:latin typeface="Montserrat" panose="00000500000000000000" pitchFamily="50" charset="0"/>
              </a:rPr>
              <a:t> 2023.gadā pirkt 4 āra trenažierus (pārdala 30 000 EUR no CA stadiona + 5000 no plānotajiem ĀSC ieņēmumiem) + pumpu trases projektēšana CA stadionā 5000 EUR no plānotajiem ieņēmumiem.   </a:t>
            </a:r>
            <a:r>
              <a:rPr lang="lv-LV" b="1" dirty="0">
                <a:solidFill>
                  <a:srgbClr val="FF0000"/>
                </a:solidFill>
                <a:latin typeface="Montserrat" panose="00000500000000000000" pitchFamily="50" charset="0"/>
              </a:rPr>
              <a:t>Kopējie izdevumi 40 000 EUR.    </a:t>
            </a:r>
            <a:endParaRPr lang="lv-LV" dirty="0">
              <a:latin typeface="Montserrat" panose="00000500000000000000" pitchFamily="50" charset="0"/>
            </a:endParaRPr>
          </a:p>
          <a:p>
            <a:pPr lvl="1"/>
            <a:r>
              <a:rPr lang="lv-LV" dirty="0">
                <a:latin typeface="Montserrat" panose="00000500000000000000" pitchFamily="50" charset="0"/>
              </a:rPr>
              <a:t>2024.gada sākumā realizē </a:t>
            </a:r>
            <a:r>
              <a:rPr lang="lv-LV" dirty="0" err="1">
                <a:latin typeface="Montserrat" panose="00000500000000000000" pitchFamily="50" charset="0"/>
              </a:rPr>
              <a:t>skeitparku</a:t>
            </a:r>
            <a:r>
              <a:rPr lang="lv-LV" dirty="0">
                <a:latin typeface="Montserrat" panose="00000500000000000000" pitchFamily="50" charset="0"/>
              </a:rPr>
              <a:t> stadionā (jau iekļaut 2024.gada budžeta projektā </a:t>
            </a:r>
            <a:r>
              <a:rPr lang="lv-LV" b="1" dirty="0">
                <a:solidFill>
                  <a:srgbClr val="FF0000"/>
                </a:solidFill>
                <a:latin typeface="Montserrat" panose="00000500000000000000" pitchFamily="50" charset="0"/>
              </a:rPr>
              <a:t>60 000 EUR</a:t>
            </a:r>
            <a:r>
              <a:rPr lang="lv-LV" dirty="0">
                <a:latin typeface="Montserrat" panose="00000500000000000000" pitchFamily="50" charset="0"/>
              </a:rPr>
              <a:t>)</a:t>
            </a:r>
            <a:endParaRPr lang="en-US" dirty="0">
              <a:latin typeface="Montserrat" panose="00000500000000000000" pitchFamily="50" charset="0"/>
            </a:endParaRPr>
          </a:p>
          <a:p>
            <a:r>
              <a:rPr lang="lv-LV" dirty="0">
                <a:solidFill>
                  <a:srgbClr val="FF0000"/>
                </a:solidFill>
                <a:latin typeface="Montserrat" panose="00000500000000000000" pitchFamily="50" charset="0"/>
              </a:rPr>
              <a:t>2.variants</a:t>
            </a:r>
            <a:r>
              <a:rPr lang="lv-LV" dirty="0">
                <a:latin typeface="Montserrat" panose="00000500000000000000" pitchFamily="50" charset="0"/>
              </a:rPr>
              <a:t> –</a:t>
            </a:r>
          </a:p>
          <a:p>
            <a:pPr lvl="1"/>
            <a:r>
              <a:rPr lang="lv-LV" dirty="0">
                <a:latin typeface="Montserrat" panose="00000500000000000000" pitchFamily="50" charset="0"/>
              </a:rPr>
              <a:t>2023. gadā pirkt 4 trenažierus (pārdala 30 000 EUR no Carnikavas stadiona + 5000 no plānotajiem SPN ieņēmumiem.  Kopējie izdevumi </a:t>
            </a:r>
            <a:r>
              <a:rPr lang="lv-LV" b="1" dirty="0">
                <a:solidFill>
                  <a:srgbClr val="FF0000"/>
                </a:solidFill>
                <a:latin typeface="Montserrat" panose="00000500000000000000" pitchFamily="50" charset="0"/>
              </a:rPr>
              <a:t>35 000 EUR.</a:t>
            </a:r>
          </a:p>
          <a:p>
            <a:pPr lvl="1"/>
            <a:r>
              <a:rPr lang="lv-LV" dirty="0">
                <a:latin typeface="Montserrat" panose="00000500000000000000" pitchFamily="50" charset="0"/>
              </a:rPr>
              <a:t> 2024.gadā realizēt </a:t>
            </a:r>
            <a:r>
              <a:rPr lang="lv-LV" dirty="0" err="1">
                <a:latin typeface="Montserrat" panose="00000500000000000000" pitchFamily="50" charset="0"/>
              </a:rPr>
              <a:t>skeitparku</a:t>
            </a:r>
            <a:r>
              <a:rPr lang="lv-LV" dirty="0">
                <a:latin typeface="Montserrat" panose="00000500000000000000" pitchFamily="50" charset="0"/>
              </a:rPr>
              <a:t> stadionā (jau iekļaut 2024.gada budžetā </a:t>
            </a:r>
            <a:r>
              <a:rPr lang="lv-LV" b="1" dirty="0">
                <a:solidFill>
                  <a:srgbClr val="FF0000"/>
                </a:solidFill>
                <a:latin typeface="Montserrat" panose="00000500000000000000" pitchFamily="50" charset="0"/>
              </a:rPr>
              <a:t>60000 EUR</a:t>
            </a:r>
            <a:r>
              <a:rPr lang="lv-LV" dirty="0">
                <a:latin typeface="Montserrat" panose="00000500000000000000" pitchFamily="50" charset="0"/>
              </a:rPr>
              <a:t>);</a:t>
            </a:r>
          </a:p>
          <a:p>
            <a:r>
              <a:rPr lang="lv-LV" dirty="0">
                <a:solidFill>
                  <a:srgbClr val="FF0000"/>
                </a:solidFill>
                <a:latin typeface="Montserrat" panose="00000500000000000000" pitchFamily="50" charset="0"/>
              </a:rPr>
              <a:t>3.variants</a:t>
            </a:r>
            <a:r>
              <a:rPr lang="lv-LV" dirty="0">
                <a:latin typeface="Montserrat" panose="00000500000000000000" pitchFamily="50" charset="0"/>
              </a:rPr>
              <a:t> – 2024.gadā realizēt </a:t>
            </a:r>
            <a:r>
              <a:rPr lang="lv-LV" dirty="0" err="1">
                <a:latin typeface="Montserrat" panose="00000500000000000000" pitchFamily="50" charset="0"/>
              </a:rPr>
              <a:t>skeitparku</a:t>
            </a:r>
            <a:r>
              <a:rPr lang="lv-LV" dirty="0">
                <a:latin typeface="Montserrat" panose="00000500000000000000" pitchFamily="50" charset="0"/>
              </a:rPr>
              <a:t> Carnikavas stadionā (jau iekļaut 2024.gada budžetā </a:t>
            </a:r>
            <a:r>
              <a:rPr lang="lv-LV" b="1" dirty="0">
                <a:solidFill>
                  <a:srgbClr val="FF0000"/>
                </a:solidFill>
                <a:latin typeface="Montserrat" panose="00000500000000000000" pitchFamily="50" charset="0"/>
              </a:rPr>
              <a:t>60000 EUR</a:t>
            </a:r>
            <a:r>
              <a:rPr lang="lv-LV" dirty="0">
                <a:latin typeface="Montserrat" panose="00000500000000000000" pitchFamily="50" charset="0"/>
              </a:rPr>
              <a:t>);</a:t>
            </a:r>
          </a:p>
          <a:p>
            <a:r>
              <a:rPr lang="lv-LV" dirty="0">
                <a:solidFill>
                  <a:srgbClr val="FF0000"/>
                </a:solidFill>
                <a:latin typeface="Montserrat" panose="00000500000000000000" pitchFamily="50" charset="0"/>
              </a:rPr>
              <a:t>4.variants</a:t>
            </a:r>
            <a:r>
              <a:rPr lang="lv-LV" dirty="0">
                <a:latin typeface="Montserrat" panose="00000500000000000000" pitchFamily="50" charset="0"/>
              </a:rPr>
              <a:t> – 2024.gadā </a:t>
            </a:r>
            <a:r>
              <a:rPr lang="lv-LV" dirty="0" err="1">
                <a:latin typeface="Montserrat" panose="00000500000000000000" pitchFamily="50" charset="0"/>
              </a:rPr>
              <a:t>skeitparks</a:t>
            </a:r>
            <a:r>
              <a:rPr lang="lv-LV" dirty="0">
                <a:latin typeface="Montserrat" panose="00000500000000000000" pitchFamily="50" charset="0"/>
              </a:rPr>
              <a:t> Liepu alejā (</a:t>
            </a:r>
            <a:r>
              <a:rPr lang="lv-LV" b="1" dirty="0">
                <a:solidFill>
                  <a:srgbClr val="FF0000"/>
                </a:solidFill>
                <a:latin typeface="Montserrat" panose="00000500000000000000" pitchFamily="50" charset="0"/>
              </a:rPr>
              <a:t>92000 EUR</a:t>
            </a:r>
            <a:r>
              <a:rPr lang="lv-LV" dirty="0">
                <a:latin typeface="Montserrat" panose="00000500000000000000" pitchFamily="50" charset="0"/>
              </a:rPr>
              <a:t>)</a:t>
            </a:r>
          </a:p>
        </p:txBody>
      </p:sp>
    </p:spTree>
    <p:extLst>
      <p:ext uri="{BB962C8B-B14F-4D97-AF65-F5344CB8AC3E}">
        <p14:creationId xmlns:p14="http://schemas.microsoft.com/office/powerpoint/2010/main" val="273121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endParaRPr lang="en-US" b="1" dirty="0">
              <a:latin typeface="Montserrat" panose="00000500000000000000" pitchFamily="50" charset="0"/>
            </a:endParaRPr>
          </a:p>
        </p:txBody>
      </p:sp>
      <p:sp>
        <p:nvSpPr>
          <p:cNvPr id="3" name="Satura vietturis 2"/>
          <p:cNvSpPr>
            <a:spLocks noGrp="1"/>
          </p:cNvSpPr>
          <p:nvPr>
            <p:ph idx="1"/>
          </p:nvPr>
        </p:nvSpPr>
        <p:spPr/>
        <p:txBody>
          <a:bodyPr>
            <a:normAutofit lnSpcReduction="10000"/>
          </a:bodyPr>
          <a:lstStyle/>
          <a:p>
            <a:r>
              <a:rPr lang="lv-LV" sz="1800" dirty="0">
                <a:latin typeface="Montserrat" panose="00000500000000000000" pitchFamily="50" charset="0"/>
              </a:rPr>
              <a:t>Projekta iecere atbilst Ādažu novada Attīstības programmas (2021.–2027.) vidējā termiņa prioritātei, rīcības virzienam un uzdevumiem:</a:t>
            </a:r>
            <a:endParaRPr lang="en-US" sz="1800" dirty="0">
              <a:latin typeface="Montserrat" panose="00000500000000000000" pitchFamily="50" charset="0"/>
            </a:endParaRPr>
          </a:p>
          <a:p>
            <a:pPr lvl="0"/>
            <a:r>
              <a:rPr lang="lv-LV" sz="1800" dirty="0">
                <a:latin typeface="Montserrat" panose="00000500000000000000" pitchFamily="50" charset="0"/>
              </a:rPr>
              <a:t>VTP10: Sporta aktivitāšu pieejamība un daudzveidība, RV10.1: Sporta veidiem nepieciešamās infrastruktūras attīstība, U10.1.1: Ierīkot jauniešu aktīvās atpūtas un ekstrēmo  sporta veidu infrastruktūru (velo pumpu trases, </a:t>
            </a:r>
            <a:r>
              <a:rPr lang="lv-LV" sz="1800" dirty="0" err="1">
                <a:latin typeface="Montserrat" panose="00000500000000000000" pitchFamily="50" charset="0"/>
              </a:rPr>
              <a:t>skeitparki</a:t>
            </a:r>
            <a:r>
              <a:rPr lang="lv-LV" sz="1800" dirty="0">
                <a:latin typeface="Montserrat" panose="00000500000000000000" pitchFamily="50" charset="0"/>
              </a:rPr>
              <a:t>, kāpšanas sienas u.tml.), t.sk. novada ciemos ( pasākums C10.1.1.1. </a:t>
            </a:r>
            <a:r>
              <a:rPr lang="lv-LV" sz="1800" dirty="0" err="1">
                <a:latin typeface="Montserrat" panose="00000500000000000000" pitchFamily="50" charset="0"/>
              </a:rPr>
              <a:t>Skeitparka</a:t>
            </a:r>
            <a:r>
              <a:rPr lang="lv-LV" sz="1800" dirty="0">
                <a:latin typeface="Montserrat" panose="00000500000000000000" pitchFamily="50" charset="0"/>
              </a:rPr>
              <a:t> / velo pumpu trases ierīkošana Carnikavā);</a:t>
            </a:r>
          </a:p>
          <a:p>
            <a:r>
              <a:rPr lang="lv-LV" sz="1800" dirty="0">
                <a:latin typeface="Montserrat" panose="00000500000000000000" pitchFamily="50" charset="0"/>
              </a:rPr>
              <a:t>Projekta iecere atbilst Ādažu novada sporta attīstības stratēģijas (2022. – 2027.) mērķim Nr.1 Attīstīt un uzturēt pašvaldības sporta infrastruktūru, kur viens no uzdevumiem ir </a:t>
            </a:r>
            <a:r>
              <a:rPr lang="fr-FR" sz="1800" dirty="0">
                <a:latin typeface="Montserrat" panose="00000500000000000000" pitchFamily="50" charset="0"/>
              </a:rPr>
              <a:t>Sk</a:t>
            </a:r>
            <a:r>
              <a:rPr lang="lv-LV" sz="1800" dirty="0">
                <a:latin typeface="Montserrat" panose="00000500000000000000" pitchFamily="50" charset="0"/>
              </a:rPr>
              <a:t>e</a:t>
            </a:r>
            <a:r>
              <a:rPr lang="fr-FR" sz="1800" dirty="0">
                <a:latin typeface="Montserrat" panose="00000500000000000000" pitchFamily="50" charset="0"/>
              </a:rPr>
              <a:t>itparka un/vai pumpu trases būvniecība Carnikavā</a:t>
            </a:r>
            <a:r>
              <a:rPr lang="lv-LV" sz="1800" dirty="0">
                <a:latin typeface="Montserrat" panose="00000500000000000000" pitchFamily="50" charset="0"/>
              </a:rPr>
              <a:t>, </a:t>
            </a:r>
            <a:r>
              <a:rPr lang="fr-FR" sz="1800" dirty="0">
                <a:latin typeface="Montserrat" panose="00000500000000000000" pitchFamily="50" charset="0"/>
              </a:rPr>
              <a:t>Izveidota velo pumpu trase Carnikavā un skeitparks Ādažos</a:t>
            </a:r>
            <a:r>
              <a:rPr lang="lv-LV" sz="1800" dirty="0">
                <a:latin typeface="Montserrat" panose="00000500000000000000" pitchFamily="50" charset="0"/>
              </a:rPr>
              <a:t> laika posmā no 2025. – 2027.gadam.</a:t>
            </a:r>
            <a:endParaRPr lang="en-US" sz="1800" dirty="0">
              <a:latin typeface="Montserrat" panose="00000500000000000000" pitchFamily="50" charset="0"/>
            </a:endParaRPr>
          </a:p>
          <a:p>
            <a:pPr lvl="0"/>
            <a:endParaRPr lang="en-US" dirty="0"/>
          </a:p>
          <a:p>
            <a:endParaRPr lang="en-US" dirty="0"/>
          </a:p>
        </p:txBody>
      </p:sp>
    </p:spTree>
    <p:extLst>
      <p:ext uri="{BB962C8B-B14F-4D97-AF65-F5344CB8AC3E}">
        <p14:creationId xmlns:p14="http://schemas.microsoft.com/office/powerpoint/2010/main" val="157810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 (lokācija)</a:t>
            </a:r>
            <a:endParaRPr lang="en-US" b="1" dirty="0">
              <a:latin typeface="Montserrat" panose="00000500000000000000" pitchFamily="50" charset="0"/>
            </a:endParaRPr>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81" y="1743962"/>
            <a:ext cx="5135788" cy="4390508"/>
          </a:xfrm>
          <a:prstGeom prst="rect">
            <a:avLst/>
          </a:prstGeom>
        </p:spPr>
      </p:pic>
      <p:pic>
        <p:nvPicPr>
          <p:cNvPr id="5" name="Attēl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121" y="1690688"/>
            <a:ext cx="5842183" cy="4381638"/>
          </a:xfrm>
          <a:prstGeom prst="rect">
            <a:avLst/>
          </a:prstGeom>
        </p:spPr>
      </p:pic>
    </p:spTree>
    <p:extLst>
      <p:ext uri="{BB962C8B-B14F-4D97-AF65-F5344CB8AC3E}">
        <p14:creationId xmlns:p14="http://schemas.microsoft.com/office/powerpoint/2010/main" val="186026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5540" y="195308"/>
            <a:ext cx="10515600" cy="1325563"/>
          </a:xfrm>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a:t>
            </a:r>
            <a:endParaRPr lang="en-US" b="1" dirty="0">
              <a:latin typeface="Montserrat" panose="00000500000000000000" pitchFamily="50" charset="0"/>
            </a:endParaRPr>
          </a:p>
        </p:txBody>
      </p:sp>
      <p:pic>
        <p:nvPicPr>
          <p:cNvPr id="5" name="Satura vietturi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157" y="985421"/>
            <a:ext cx="10699169" cy="5362113"/>
          </a:xfrm>
        </p:spPr>
      </p:pic>
    </p:spTree>
    <p:extLst>
      <p:ext uri="{BB962C8B-B14F-4D97-AF65-F5344CB8AC3E}">
        <p14:creationId xmlns:p14="http://schemas.microsoft.com/office/powerpoint/2010/main" val="252049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a:t>
            </a:r>
            <a:endParaRPr lang="en-US" b="1" dirty="0">
              <a:latin typeface="Montserrat" panose="00000500000000000000" pitchFamily="50" charset="0"/>
            </a:endParaRPr>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487" y="1740023"/>
            <a:ext cx="9282060" cy="4651899"/>
          </a:xfrm>
          <a:prstGeom prst="rect">
            <a:avLst/>
          </a:prstGeom>
        </p:spPr>
      </p:pic>
    </p:spTree>
    <p:extLst>
      <p:ext uri="{BB962C8B-B14F-4D97-AF65-F5344CB8AC3E}">
        <p14:creationId xmlns:p14="http://schemas.microsoft.com/office/powerpoint/2010/main" val="404390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a:t>
            </a:r>
            <a:endParaRPr lang="en-US" b="1" dirty="0">
              <a:latin typeface="Montserrat" panose="00000500000000000000" pitchFamily="50" charset="0"/>
            </a:endParaRPr>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374024"/>
            <a:ext cx="5257800" cy="2645356"/>
          </a:xfrm>
        </p:spPr>
      </p:pic>
      <p:pic>
        <p:nvPicPr>
          <p:cNvPr id="5" name="Attēl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484" y="1453923"/>
            <a:ext cx="5262061" cy="2637192"/>
          </a:xfrm>
          <a:prstGeom prst="rect">
            <a:avLst/>
          </a:prstGeom>
        </p:spPr>
      </p:pic>
      <p:pic>
        <p:nvPicPr>
          <p:cNvPr id="6" name="Attēl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186761"/>
            <a:ext cx="4936672" cy="2483787"/>
          </a:xfrm>
          <a:prstGeom prst="rect">
            <a:avLst/>
          </a:prstGeom>
        </p:spPr>
      </p:pic>
    </p:spTree>
    <p:extLst>
      <p:ext uri="{BB962C8B-B14F-4D97-AF65-F5344CB8AC3E}">
        <p14:creationId xmlns:p14="http://schemas.microsoft.com/office/powerpoint/2010/main" val="93611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71194" y="441219"/>
            <a:ext cx="10515600" cy="1325563"/>
          </a:xfrm>
        </p:spPr>
        <p:txBody>
          <a:bodyPr/>
          <a:lstStyle/>
          <a:p>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a:t>
            </a:r>
            <a:endParaRPr lang="en-US" b="1" dirty="0">
              <a:latin typeface="Montserrat" panose="00000500000000000000" pitchFamily="50" charset="0"/>
            </a:endParaRPr>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61" y="1429431"/>
            <a:ext cx="5423351" cy="2718026"/>
          </a:xfrm>
        </p:spPr>
      </p:pic>
      <p:pic>
        <p:nvPicPr>
          <p:cNvPr id="5" name="Attēl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48" y="1494745"/>
            <a:ext cx="5293028" cy="2652712"/>
          </a:xfrm>
          <a:prstGeom prst="rect">
            <a:avLst/>
          </a:prstGeom>
        </p:spPr>
      </p:pic>
      <p:pic>
        <p:nvPicPr>
          <p:cNvPr id="6" name="Attēl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61" y="4264705"/>
            <a:ext cx="4821965" cy="2416629"/>
          </a:xfrm>
          <a:prstGeom prst="rect">
            <a:avLst/>
          </a:prstGeom>
        </p:spPr>
      </p:pic>
      <p:pic>
        <p:nvPicPr>
          <p:cNvPr id="7" name="Attēls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541" y="4264705"/>
            <a:ext cx="4510387" cy="2260475"/>
          </a:xfrm>
          <a:prstGeom prst="rect">
            <a:avLst/>
          </a:prstGeom>
        </p:spPr>
      </p:pic>
    </p:spTree>
    <p:extLst>
      <p:ext uri="{BB962C8B-B14F-4D97-AF65-F5344CB8AC3E}">
        <p14:creationId xmlns:p14="http://schemas.microsoft.com/office/powerpoint/2010/main" val="187223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677662"/>
          </a:xfrm>
        </p:spPr>
        <p:txBody>
          <a:bodyPr/>
          <a:lstStyle/>
          <a:p>
            <a:pPr algn="ctr"/>
            <a:r>
              <a:rPr lang="lv-LV" b="1" dirty="0">
                <a:latin typeface="Montserrat" panose="00000500000000000000" pitchFamily="50" charset="0"/>
              </a:rPr>
              <a:t>Carnikavas </a:t>
            </a:r>
            <a:r>
              <a:rPr lang="lv-LV" b="1" dirty="0" err="1">
                <a:latin typeface="Montserrat" panose="00000500000000000000" pitchFamily="50" charset="0"/>
              </a:rPr>
              <a:t>skeitparks</a:t>
            </a:r>
            <a:r>
              <a:rPr lang="lv-LV" b="1" dirty="0">
                <a:latin typeface="Montserrat" panose="00000500000000000000" pitchFamily="50" charset="0"/>
              </a:rPr>
              <a:t> stadionā</a:t>
            </a:r>
            <a:endParaRPr lang="en-US" b="1" dirty="0">
              <a:latin typeface="Montserrat" panose="00000500000000000000" pitchFamily="50" charset="0"/>
            </a:endParaRPr>
          </a:p>
        </p:txBody>
      </p:sp>
      <p:sp>
        <p:nvSpPr>
          <p:cNvPr id="3" name="Satura vietturis 2"/>
          <p:cNvSpPr>
            <a:spLocks noGrp="1"/>
          </p:cNvSpPr>
          <p:nvPr>
            <p:ph idx="1"/>
          </p:nvPr>
        </p:nvSpPr>
        <p:spPr>
          <a:xfrm>
            <a:off x="677334" y="1642369"/>
            <a:ext cx="8883916" cy="4398993"/>
          </a:xfrm>
        </p:spPr>
        <p:txBody>
          <a:bodyPr>
            <a:normAutofit fontScale="92500" lnSpcReduction="20000"/>
          </a:bodyPr>
          <a:lstStyle/>
          <a:p>
            <a:r>
              <a:rPr lang="lv-LV" dirty="0">
                <a:latin typeface="Montserrat" panose="00000500000000000000" pitchFamily="50" charset="0"/>
              </a:rPr>
              <a:t>Skicēs norādītā </a:t>
            </a:r>
            <a:r>
              <a:rPr lang="lv-LV" dirty="0" err="1">
                <a:latin typeface="Montserrat" panose="00000500000000000000" pitchFamily="50" charset="0"/>
              </a:rPr>
              <a:t>skeitparka</a:t>
            </a:r>
            <a:r>
              <a:rPr lang="lv-LV" dirty="0">
                <a:latin typeface="Montserrat" panose="00000500000000000000" pitchFamily="50" charset="0"/>
              </a:rPr>
              <a:t> izmaksas aptuveni 40 000 EUR. Lai uztaisītu daudzpusīgāku, pieejamu lielākam iedzīvotāju lokam, izveidotu ar vēl papildus elementiem būtu nepieciešami ap 60 000 EUR.</a:t>
            </a:r>
          </a:p>
          <a:p>
            <a:r>
              <a:rPr lang="lv-LV" dirty="0">
                <a:latin typeface="Montserrat" panose="00000500000000000000" pitchFamily="50" charset="0"/>
              </a:rPr>
              <a:t>Skeitborda federācijas ieskatā, šī lokācija ir ļoti atbilstoša un var izveidot ļoti labu </a:t>
            </a:r>
            <a:r>
              <a:rPr lang="lv-LV" dirty="0" err="1">
                <a:latin typeface="Montserrat" panose="00000500000000000000" pitchFamily="50" charset="0"/>
              </a:rPr>
              <a:t>skeitparku</a:t>
            </a:r>
            <a:r>
              <a:rPr lang="lv-LV" dirty="0">
                <a:latin typeface="Montserrat" panose="00000500000000000000" pitchFamily="50" charset="0"/>
              </a:rPr>
              <a:t> uz kvalitatīva asfalta seguma</a:t>
            </a:r>
          </a:p>
          <a:p>
            <a:r>
              <a:rPr lang="lv-LV" dirty="0">
                <a:latin typeface="Montserrat" panose="00000500000000000000" pitchFamily="50" charset="0"/>
              </a:rPr>
              <a:t>Ir apgaismojums, </a:t>
            </a:r>
          </a:p>
          <a:p>
            <a:r>
              <a:rPr lang="lv-LV" dirty="0">
                <a:latin typeface="Montserrat" panose="00000500000000000000" pitchFamily="50" charset="0"/>
              </a:rPr>
              <a:t>vieglāka un pieejamāka apsaimniekošana, </a:t>
            </a:r>
          </a:p>
          <a:p>
            <a:r>
              <a:rPr lang="lv-LV" dirty="0">
                <a:latin typeface="Montserrat" panose="00000500000000000000" pitchFamily="50" charset="0"/>
              </a:rPr>
              <a:t>video novērošana, papildus citas aktivitātes, </a:t>
            </a:r>
          </a:p>
          <a:p>
            <a:r>
              <a:rPr lang="lv-LV" dirty="0">
                <a:latin typeface="Montserrat" panose="00000500000000000000" pitchFamily="50" charset="0"/>
              </a:rPr>
              <a:t>ērta un droša piekļūšana, </a:t>
            </a:r>
          </a:p>
          <a:p>
            <a:r>
              <a:rPr lang="lv-LV" dirty="0">
                <a:latin typeface="Montserrat" panose="00000500000000000000" pitchFamily="50" charset="0"/>
              </a:rPr>
              <a:t>var pārvietot elementus, ar laiku papildināt ar jauniem elementiem,</a:t>
            </a:r>
          </a:p>
          <a:p>
            <a:r>
              <a:rPr lang="lv-LV" dirty="0">
                <a:latin typeface="Montserrat" panose="00000500000000000000" pitchFamily="50" charset="0"/>
              </a:rPr>
              <a:t>Elementus var pārvietot, līdz ar to, ziemas sezonā saglabājot iespēju izveidot slidotavu.</a:t>
            </a:r>
          </a:p>
          <a:p>
            <a:r>
              <a:rPr lang="lv-LV" dirty="0">
                <a:latin typeface="Montserrat" panose="00000500000000000000" pitchFamily="50" charset="0"/>
              </a:rPr>
              <a:t>finansiāli izdevīgāk, kā būvēt monolīta </a:t>
            </a:r>
            <a:r>
              <a:rPr lang="lv-LV" dirty="0" err="1">
                <a:latin typeface="Montserrat" panose="00000500000000000000" pitchFamily="50" charset="0"/>
              </a:rPr>
              <a:t>skeitparku</a:t>
            </a:r>
            <a:r>
              <a:rPr lang="lv-LV" dirty="0">
                <a:latin typeface="Montserrat" panose="00000500000000000000" pitchFamily="50" charset="0"/>
              </a:rPr>
              <a:t>.</a:t>
            </a:r>
          </a:p>
          <a:p>
            <a:r>
              <a:rPr lang="lv-LV" dirty="0">
                <a:latin typeface="Montserrat" panose="00000500000000000000" pitchFamily="50" charset="0"/>
              </a:rPr>
              <a:t>Iespējams realizēt 2024.gadā. «Klusajā» sezonā cena varētu būt arī lētāka. </a:t>
            </a:r>
            <a:endParaRPr lang="en-US" dirty="0">
              <a:latin typeface="Montserrat" panose="00000500000000000000" pitchFamily="50" charset="0"/>
            </a:endParaRPr>
          </a:p>
        </p:txBody>
      </p:sp>
    </p:spTree>
    <p:extLst>
      <p:ext uri="{BB962C8B-B14F-4D97-AF65-F5344CB8AC3E}">
        <p14:creationId xmlns:p14="http://schemas.microsoft.com/office/powerpoint/2010/main" val="2398291585"/>
      </p:ext>
    </p:extLst>
  </p:cSld>
  <p:clrMapOvr>
    <a:masterClrMapping/>
  </p:clrMapOvr>
</p:sld>
</file>

<file path=ppt/theme/theme1.xml><?xml version="1.0" encoding="utf-8"?>
<a:theme xmlns:a="http://schemas.openxmlformats.org/drawingml/2006/main" name="Šķautne">
  <a:themeElements>
    <a:clrScheme name="Šķautn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Šķautn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ķautn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1571</Words>
  <Application>Microsoft Office PowerPoint</Application>
  <PresentationFormat>Widescreen</PresentationFormat>
  <Paragraphs>170</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Montserrat</vt:lpstr>
      <vt:lpstr>Trebuchet MS</vt:lpstr>
      <vt:lpstr>Wingdings 3</vt:lpstr>
      <vt:lpstr>Šķautne</vt:lpstr>
      <vt:lpstr>Worksheet</vt:lpstr>
      <vt:lpstr>PowerPoint Presentation</vt:lpstr>
      <vt:lpstr>PowerPoint Presentation</vt:lpstr>
      <vt:lpstr>Carnikavas skeitparks</vt:lpstr>
      <vt:lpstr>Carnikavas skeitparks stadionā (lokācija)</vt:lpstr>
      <vt:lpstr>Carnikavas skeitparks stadionā</vt:lpstr>
      <vt:lpstr>Carnikavas skeitparks stadionā</vt:lpstr>
      <vt:lpstr>Carnikavas skeitparks stadionā</vt:lpstr>
      <vt:lpstr>Carnikavas skeitparks stadionā</vt:lpstr>
      <vt:lpstr>Carnikavas skeitparks stadionā</vt:lpstr>
      <vt:lpstr>Carnikavas skeitparks Liepu alejā 10</vt:lpstr>
      <vt:lpstr>Carnikavas skeitparks Liepu alejā 10</vt:lpstr>
      <vt:lpstr>PowerPoint Presentation</vt:lpstr>
      <vt:lpstr>Carnikavas skeitparks Liepu alejā 10</vt:lpstr>
      <vt:lpstr>Pumpu trase</vt:lpstr>
      <vt:lpstr>Pumpu trase  Carnikavas stadionā</vt:lpstr>
      <vt:lpstr>Āra trenažieri</vt:lpstr>
      <vt:lpstr>Āra trenažieri</vt:lpstr>
      <vt:lpstr>Sporta nodaļas 2023.gada budžeta projekts</vt:lpstr>
      <vt:lpstr>Āra trenažieru lokācija</vt:lpstr>
      <vt:lpstr>Āra trenažieri</vt:lpstr>
      <vt:lpstr>Āra trenažieri</vt:lpstr>
      <vt:lpstr>Finansējums un piedāvātie varianti</vt:lpstr>
      <vt:lpstr>Piedāvājumi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Arnis Rozītis</dc:creator>
  <cp:lastModifiedBy>Jevgēnija Sviridenkova</cp:lastModifiedBy>
  <cp:revision>22</cp:revision>
  <dcterms:created xsi:type="dcterms:W3CDTF">2023-08-23T08:47:33Z</dcterms:created>
  <dcterms:modified xsi:type="dcterms:W3CDTF">2023-09-13T13:30:46Z</dcterms:modified>
</cp:coreProperties>
</file>