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1.xml" ContentType="application/vnd.openxmlformats-officedocument.themeOverr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6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1.xml" ContentType="application/vnd.openxmlformats-officedocument.drawingml.chartshapes+xml"/>
  <Override PartName="/ppt/notesSlides/notesSlide7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0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notesSlides/notesSlide11.xml" ContentType="application/vnd.openxmlformats-officedocument.presentationml.notesSlid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notesSlides/notesSlide12.xml" ContentType="application/vnd.openxmlformats-officedocument.presentationml.notesSlid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3.xml" ContentType="application/vnd.openxmlformats-officedocument.presentationml.notesSlid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notesSlides/notesSlide14.xml" ContentType="application/vnd.openxmlformats-officedocument.presentationml.notesSlid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notesSlides/notesSlide15.xml" ContentType="application/vnd.openxmlformats-officedocument.presentationml.notesSlid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708" r:id="rId1"/>
  </p:sldMasterIdLst>
  <p:notesMasterIdLst>
    <p:notesMasterId r:id="rId67"/>
  </p:notesMasterIdLst>
  <p:sldIdLst>
    <p:sldId id="431" r:id="rId2"/>
    <p:sldId id="257" r:id="rId3"/>
    <p:sldId id="475" r:id="rId4"/>
    <p:sldId id="502" r:id="rId5"/>
    <p:sldId id="474" r:id="rId6"/>
    <p:sldId id="479" r:id="rId7"/>
    <p:sldId id="497" r:id="rId8"/>
    <p:sldId id="500" r:id="rId9"/>
    <p:sldId id="496" r:id="rId10"/>
    <p:sldId id="503" r:id="rId11"/>
    <p:sldId id="449" r:id="rId12"/>
    <p:sldId id="465" r:id="rId13"/>
    <p:sldId id="464" r:id="rId14"/>
    <p:sldId id="480" r:id="rId15"/>
    <p:sldId id="450" r:id="rId16"/>
    <p:sldId id="451" r:id="rId17"/>
    <p:sldId id="452" r:id="rId18"/>
    <p:sldId id="459" r:id="rId19"/>
    <p:sldId id="481" r:id="rId20"/>
    <p:sldId id="456" r:id="rId21"/>
    <p:sldId id="460" r:id="rId22"/>
    <p:sldId id="482" r:id="rId23"/>
    <p:sldId id="458" r:id="rId24"/>
    <p:sldId id="461" r:id="rId25"/>
    <p:sldId id="483" r:id="rId26"/>
    <p:sldId id="453" r:id="rId27"/>
    <p:sldId id="463" r:id="rId28"/>
    <p:sldId id="484" r:id="rId29"/>
    <p:sldId id="457" r:id="rId30"/>
    <p:sldId id="462" r:id="rId31"/>
    <p:sldId id="485" r:id="rId32"/>
    <p:sldId id="455" r:id="rId33"/>
    <p:sldId id="476" r:id="rId34"/>
    <p:sldId id="486" r:id="rId35"/>
    <p:sldId id="436" r:id="rId36"/>
    <p:sldId id="466" r:id="rId37"/>
    <p:sldId id="493" r:id="rId38"/>
    <p:sldId id="437" r:id="rId39"/>
    <p:sldId id="438" r:id="rId40"/>
    <p:sldId id="468" r:id="rId41"/>
    <p:sldId id="492" r:id="rId42"/>
    <p:sldId id="439" r:id="rId43"/>
    <p:sldId id="440" r:id="rId44"/>
    <p:sldId id="441" r:id="rId45"/>
    <p:sldId id="469" r:id="rId46"/>
    <p:sldId id="491" r:id="rId47"/>
    <p:sldId id="442" r:id="rId48"/>
    <p:sldId id="470" r:id="rId49"/>
    <p:sldId id="490" r:id="rId50"/>
    <p:sldId id="444" r:id="rId51"/>
    <p:sldId id="446" r:id="rId52"/>
    <p:sldId id="471" r:id="rId53"/>
    <p:sldId id="489" r:id="rId54"/>
    <p:sldId id="445" r:id="rId55"/>
    <p:sldId id="447" r:id="rId56"/>
    <p:sldId id="472" r:id="rId57"/>
    <p:sldId id="488" r:id="rId58"/>
    <p:sldId id="448" r:id="rId59"/>
    <p:sldId id="473" r:id="rId60"/>
    <p:sldId id="487" r:id="rId61"/>
    <p:sldId id="477" r:id="rId62"/>
    <p:sldId id="494" r:id="rId63"/>
    <p:sldId id="478" r:id="rId64"/>
    <p:sldId id="495" r:id="rId65"/>
    <p:sldId id="282" r:id="rId66"/>
  </p:sldIdLst>
  <p:sldSz cx="18288000" cy="10287000"/>
  <p:notesSz cx="6858000" cy="9144000"/>
  <p:embeddedFontLst>
    <p:embeddedFont>
      <p:font typeface="Calibri" panose="020F0502020204030204" pitchFamily="34" charset="0"/>
      <p:regular r:id="rId68"/>
      <p:bold r:id="rId69"/>
      <p:italic r:id="rId70"/>
      <p:boldItalic r:id="rId71"/>
    </p:embeddedFont>
    <p:embeddedFont>
      <p:font typeface="Calibri Light" panose="020F0302020204030204" pitchFamily="34" charset="0"/>
      <p:regular r:id="rId72"/>
      <p:italic r:id="rId73"/>
    </p:embeddedFont>
    <p:embeddedFont>
      <p:font typeface="Montserrat" panose="00000500000000000000" pitchFamily="50" charset="-70"/>
      <p:regular r:id="rId74"/>
      <p:bold r:id="rId75"/>
      <p:italic r:id="rId76"/>
      <p:boldItalic r:id="rId77"/>
    </p:embeddedFont>
  </p:embeddedFontLst>
  <p:defaultTextStyle>
    <a:defPPr>
      <a:defRPr lang="en-LV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9D9D9"/>
    <a:srgbClr val="595959"/>
    <a:srgbClr val="4D4D4C"/>
    <a:srgbClr val="EAEDF2"/>
    <a:srgbClr val="77A4BE"/>
    <a:srgbClr val="8EA9DB"/>
    <a:srgbClr val="AA4839"/>
    <a:srgbClr val="0F162B"/>
    <a:srgbClr val="C04900"/>
    <a:srgbClr val="CDC84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800" autoAdjust="0"/>
    <p:restoredTop sz="94757" autoAdjust="0"/>
  </p:normalViewPr>
  <p:slideViewPr>
    <p:cSldViewPr>
      <p:cViewPr varScale="1">
        <p:scale>
          <a:sx n="73" d="100"/>
          <a:sy n="73" d="100"/>
        </p:scale>
        <p:origin x="756" y="5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400" d="100"/>
        <a:sy n="4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font" Target="fonts/font1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font" Target="fonts/font7.fntdata"/><Relationship Id="rId79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font" Target="fonts/font2.fntdata"/><Relationship Id="rId77" Type="http://schemas.openxmlformats.org/officeDocument/2006/relationships/font" Target="fonts/font10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5.fntdata"/><Relationship Id="rId80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font" Target="fonts/font3.fntdata"/><Relationship Id="rId75" Type="http://schemas.openxmlformats.org/officeDocument/2006/relationships/font" Target="fonts/font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font" Target="fonts/font6.fntdata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font" Target="fonts/font9.fntdata"/><Relationship Id="rId7" Type="http://schemas.openxmlformats.org/officeDocument/2006/relationships/slide" Target="slides/slide6.xml"/><Relationship Id="rId71" Type="http://schemas.openxmlformats.org/officeDocument/2006/relationships/font" Target="fonts/font4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AppData\Local\Temp\pid-16408\Carnikavas%20Ce&#316;u%20un%20ielu%20progr.pilnais%20variants-5.xls" TargetMode="External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Carnikavas%20Ce&#316;u%20un%20ielu%20progr.pilnais%20variants-5.xls" TargetMode="External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Laura\Downloads\Copy%20of%20&#256;da&#382;u%20pagasta%20ce&#316;u%20un%20ielu%20programmas%20saraksts.xlsx" TargetMode="External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2000" b="1" dirty="0">
                <a:latin typeface="Montserrat" panose="00000500000000000000" pitchFamily="2" charset="-70"/>
              </a:rPr>
              <a:t>A un B grupas ceļu skaits pēc to stāvokļa</a:t>
            </a:r>
            <a:br>
              <a:rPr lang="lv-LV" sz="2000" b="1" dirty="0">
                <a:latin typeface="Montserrat" panose="00000500000000000000" pitchFamily="2" charset="-70"/>
              </a:rPr>
            </a:b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72,4</a:t>
            </a:r>
            <a:r>
              <a:rPr lang="lv-LV" sz="2400" b="1" baseline="0" dirty="0">
                <a:solidFill>
                  <a:schemeClr val="tx1"/>
                </a:solidFill>
                <a:latin typeface="Montserrat" panose="00000500000000000000" pitchFamily="2" charset="-70"/>
              </a:rPr>
              <a:t> kilometri</a:t>
            </a:r>
            <a:endParaRPr lang="lv-LV" sz="2000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DC48-4E20-AA3C-9DE780A8EC44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DC48-4E20-AA3C-9DE780A8EC44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DC48-4E20-AA3C-9DE780A8EC44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DC48-4E20-AA3C-9DE780A8EC44}"/>
              </c:ext>
            </c:extLst>
          </c:dPt>
          <c:dLbls>
            <c:dLbl>
              <c:idx val="1"/>
              <c:layout>
                <c:manualLayout>
                  <c:x val="-1.1111111111111519E-3"/>
                  <c:y val="7.20164609053497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C48-4E20-AA3C-9DE780A8EC44}"/>
                </c:ext>
              </c:extLst>
            </c:dLbl>
            <c:dLbl>
              <c:idx val="2"/>
              <c:layout>
                <c:manualLayout>
                  <c:x val="1.1111111111110296E-3"/>
                  <c:y val="0.1502058423252649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0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" panose="00000500000000000000" pitchFamily="2" charset="-70"/>
                      <a:ea typeface="+mn-ea"/>
                      <a:cs typeface="+mn-cs"/>
                    </a:defRPr>
                  </a:pPr>
                  <a:endParaRPr lang="lv-LV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6.0777777777777785E-2"/>
                      <c:h val="0.1345267489711934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2-DC48-4E20-AA3C-9DE780A8EC4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'ceļi_!'!$K$13:$K$17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'ceļi_!'!$L$13:$L$17</c:f>
              <c:numCache>
                <c:formatCode>General</c:formatCode>
                <c:ptCount val="5"/>
                <c:pt idx="0">
                  <c:v>0</c:v>
                </c:pt>
                <c:pt idx="1">
                  <c:v>6</c:v>
                </c:pt>
                <c:pt idx="2">
                  <c:v>52</c:v>
                </c:pt>
                <c:pt idx="3">
                  <c:v>11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C48-4E20-AA3C-9DE780A8EC4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0"/>
        <c:shape val="box"/>
        <c:axId val="664830320"/>
        <c:axId val="664829240"/>
        <c:axId val="0"/>
      </c:bar3DChart>
      <c:catAx>
        <c:axId val="66483032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64829240"/>
        <c:crosses val="autoZero"/>
        <c:auto val="1"/>
        <c:lblAlgn val="ctr"/>
        <c:lblOffset val="100"/>
        <c:noMultiLvlLbl val="0"/>
      </c:catAx>
      <c:valAx>
        <c:axId val="66482924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64830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Kadaga!$AE$26:$AE$31</c:f>
              <c:numCache>
                <c:formatCode>General</c:formatCode>
                <c:ptCount val="6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</c:numCache>
            </c:numRef>
          </c:cat>
          <c:val>
            <c:numRef>
              <c:f>Kadaga!$AF$26:$AF$31</c:f>
              <c:numCache>
                <c:formatCode>General</c:formatCode>
                <c:ptCount val="6"/>
                <c:pt idx="0">
                  <c:v>20</c:v>
                </c:pt>
                <c:pt idx="1">
                  <c:v>18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E1-4660-AE48-DD279A2D098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540602904"/>
        <c:axId val="543488024"/>
        <c:axId val="0"/>
      </c:bar3DChart>
      <c:catAx>
        <c:axId val="54060290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43488024"/>
        <c:crosses val="autoZero"/>
        <c:auto val="1"/>
        <c:lblAlgn val="ctr"/>
        <c:lblOffset val="100"/>
        <c:noMultiLvlLbl val="0"/>
      </c:catAx>
      <c:valAx>
        <c:axId val="543488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lv-LV"/>
          </a:p>
        </c:txPr>
        <c:crossAx val="540602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 </a:t>
            </a:r>
            <a:r>
              <a:rPr lang="lv-LV" b="1" dirty="0" err="1">
                <a:latin typeface="Montserrat" panose="00000500000000000000" pitchFamily="2" charset="-70"/>
              </a:rPr>
              <a:t>Kadagā</a:t>
            </a:r>
            <a:r>
              <a:rPr lang="lv-LV" b="1" dirty="0">
                <a:latin typeface="Montserrat" panose="00000500000000000000" pitchFamily="2" charset="-70"/>
              </a:rPr>
              <a:t>,</a:t>
            </a:r>
            <a:r>
              <a:rPr lang="lv-LV" b="1" baseline="0" dirty="0">
                <a:latin typeface="Montserrat" panose="00000500000000000000" pitchFamily="2" charset="-70"/>
              </a:rPr>
              <a:t> </a:t>
            </a:r>
            <a:r>
              <a:rPr lang="lv-LV" sz="2400" b="1" baseline="0" dirty="0">
                <a:solidFill>
                  <a:schemeClr val="tx1"/>
                </a:solidFill>
                <a:latin typeface="Montserrat" panose="00000500000000000000" pitchFamily="2" charset="-70"/>
              </a:rPr>
              <a:t>11.8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0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2CEA-4C58-A1D9-B7DF1DE2FFD3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2CEA-4C58-A1D9-B7DF1DE2FFD3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2CEA-4C58-A1D9-B7DF1DE2FFD3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2CEA-4C58-A1D9-B7DF1DE2FFD3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2CEA-4C58-A1D9-B7DF1DE2FFD3}"/>
              </c:ext>
            </c:extLst>
          </c:dPt>
          <c:dLbls>
            <c:dLbl>
              <c:idx val="2"/>
              <c:layout>
                <c:manualLayout>
                  <c:x val="8.0515297906602248E-3"/>
                  <c:y val="-1.801801801801801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CEA-4C58-A1D9-B7DF1DE2FFD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Kadaga!$AE$19:$AE$23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Kadaga!$AF$19:$AF$23</c:f>
              <c:numCache>
                <c:formatCode>General</c:formatCode>
                <c:ptCount val="5"/>
                <c:pt idx="0">
                  <c:v>0</c:v>
                </c:pt>
                <c:pt idx="1">
                  <c:v>9</c:v>
                </c:pt>
                <c:pt idx="2">
                  <c:v>29</c:v>
                </c:pt>
                <c:pt idx="3">
                  <c:v>1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EA-4C58-A1D9-B7DF1DE2FFD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0"/>
        <c:shape val="box"/>
        <c:axId val="543486584"/>
        <c:axId val="543486944"/>
        <c:axId val="0"/>
      </c:bar3DChart>
      <c:catAx>
        <c:axId val="54348658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r>
                  <a:rPr lang="lv-LV" sz="1400" b="1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at" panose="00000500000000000000" pitchFamily="2" charset="-70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lv-LV"/>
          </a:p>
        </c:txPr>
        <c:crossAx val="543486944"/>
        <c:crosses val="autoZero"/>
        <c:auto val="1"/>
        <c:lblAlgn val="ctr"/>
        <c:lblOffset val="100"/>
        <c:noMultiLvlLbl val="0"/>
      </c:catAx>
      <c:valAx>
        <c:axId val="54348694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5434865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Kadaga!$N$70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73756A59-2E69-46DC-8D86-EB1443380596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</a:t>
                    </a:r>
                    <a:r>
                      <a:rPr lang="en-US" baseline="0" dirty="0"/>
                      <a:t> (0.47%)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672F-4803-A1DD-D3FDF27BC97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510E9159-CE2B-41BE-A028-4984DDCE5ECE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(0.12%)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672F-4803-A1DD-D3FDF27BC97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Kadaga!$M$71:$M$75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Kadaga!$N$71:$N$75</c:f>
              <c:numCache>
                <c:formatCode>0.0</c:formatCode>
                <c:ptCount val="5"/>
                <c:pt idx="1">
                  <c:v>1.45</c:v>
                </c:pt>
                <c:pt idx="2">
                  <c:v>0.35799999999999998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72F-4803-A1DD-D3FDF27BC97B}"/>
            </c:ext>
          </c:extLst>
        </c:ser>
        <c:ser>
          <c:idx val="1"/>
          <c:order val="1"/>
          <c:tx>
            <c:strRef>
              <c:f>Kadaga!$O$70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253C9CA6-9976-4205-9B45-ADD5D9D07595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 km (0.09%)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672F-4803-A1DD-D3FDF27BC97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9D9CD5E-5B4D-43E3-99F5-EB9E70CDA954}" type="VALUE">
                      <a:rPr lang="en-US" smtClean="0"/>
                      <a:pPr/>
                      <a:t>[VALUE]</a:t>
                    </a:fld>
                    <a:r>
                      <a:rPr lang="en-US"/>
                      <a:t> km (0.53%)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672F-4803-A1DD-D3FDF27BC97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B4265F02-874A-441E-94D5-4BD16E05C771}" type="VALUE">
                      <a:rPr lang="en-US" smtClean="0"/>
                      <a:pPr/>
                      <a:t>[VALUE]</a:t>
                    </a:fld>
                    <a:r>
                      <a:rPr lang="en-US"/>
                      <a:t>km (0.16%)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672F-4803-A1DD-D3FDF27BC97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Kadaga!$M$71:$M$75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Kadaga!$O$71:$O$75</c:f>
              <c:numCache>
                <c:formatCode>0.0</c:formatCode>
                <c:ptCount val="5"/>
                <c:pt idx="1">
                  <c:v>0.34</c:v>
                </c:pt>
                <c:pt idx="2">
                  <c:v>1.74</c:v>
                </c:pt>
                <c:pt idx="3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2F-4803-A1DD-D3FDF27BC97B}"/>
            </c:ext>
          </c:extLst>
        </c:ser>
        <c:ser>
          <c:idx val="2"/>
          <c:order val="2"/>
          <c:tx>
            <c:strRef>
              <c:f>Kadaga!$P$70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AD40E674-5559-4D8A-B162-E59B1CBBF038}" type="VALUE">
                      <a:rPr lang="en-US" smtClean="0"/>
                      <a:pPr/>
                      <a:t>[VALUE]</a:t>
                    </a:fld>
                    <a:r>
                      <a:rPr lang="en-US"/>
                      <a:t>km (2.3%)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672F-4803-A1DD-D3FDF27BC97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Kadaga!$M$71:$M$75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Kadaga!$P$71:$P$75</c:f>
              <c:numCache>
                <c:formatCode>General</c:formatCode>
                <c:ptCount val="5"/>
                <c:pt idx="2" formatCode="0.0">
                  <c:v>7.39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72F-4803-A1DD-D3FDF27BC97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640111680"/>
        <c:axId val="640111320"/>
      </c:barChart>
      <c:catAx>
        <c:axId val="64011168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40111320"/>
        <c:crosses val="autoZero"/>
        <c:auto val="1"/>
        <c:lblAlgn val="ctr"/>
        <c:lblOffset val="100"/>
        <c:noMultiLvlLbl val="0"/>
      </c:catAx>
      <c:valAx>
        <c:axId val="64011132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crossAx val="6401116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>
        <a:alpha val="30000"/>
      </a:schemeClr>
    </a:solidFill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 Ataru, Birznieku, </a:t>
            </a:r>
            <a:r>
              <a:rPr lang="lv-LV" b="1" dirty="0" err="1">
                <a:latin typeface="Montserrat" panose="00000500000000000000" pitchFamily="2" charset="-70"/>
              </a:rPr>
              <a:t>Stapriņu</a:t>
            </a:r>
            <a:r>
              <a:rPr lang="lv-LV" b="1" dirty="0">
                <a:latin typeface="Montserrat" panose="00000500000000000000" pitchFamily="2" charset="-70"/>
              </a:rPr>
              <a:t> un </a:t>
            </a:r>
            <a:r>
              <a:rPr lang="lv-LV" b="1" dirty="0" err="1">
                <a:latin typeface="Montserrat" panose="00000500000000000000" pitchFamily="2" charset="-70"/>
              </a:rPr>
              <a:t>Eimuru</a:t>
            </a:r>
            <a:r>
              <a:rPr lang="lv-LV" b="1" dirty="0">
                <a:latin typeface="Montserrat" panose="00000500000000000000" pitchFamily="2" charset="-70"/>
              </a:rPr>
              <a:t> ciemos</a:t>
            </a:r>
            <a:r>
              <a:rPr lang="lv-LV" sz="1800" b="1" dirty="0">
                <a:solidFill>
                  <a:schemeClr val="tx1"/>
                </a:solidFill>
                <a:latin typeface="Montserrat" panose="00000500000000000000" pitchFamily="2" charset="-70"/>
              </a:rPr>
              <a:t>,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 10.6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C34D-47A7-8FA6-A4536FD009C4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C34D-47A7-8FA6-A4536FD009C4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C34D-47A7-8FA6-A4536FD009C4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C34D-47A7-8FA6-A4536FD009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Stapriņi!$M$16:$M$20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Stapriņi!$N$16:$N$20</c:f>
              <c:numCache>
                <c:formatCode>General</c:formatCode>
                <c:ptCount val="5"/>
                <c:pt idx="1">
                  <c:v>3</c:v>
                </c:pt>
                <c:pt idx="2">
                  <c:v>20</c:v>
                </c:pt>
                <c:pt idx="3">
                  <c:v>2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34D-47A7-8FA6-A4536FD009C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70935776"/>
        <c:axId val="670936496"/>
        <c:axId val="0"/>
      </c:bar3DChart>
      <c:catAx>
        <c:axId val="67093577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at" panose="00000500000000000000" pitchFamily="2" charset="-70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70936496"/>
        <c:crosses val="autoZero"/>
        <c:auto val="1"/>
        <c:lblAlgn val="ctr"/>
        <c:lblOffset val="100"/>
        <c:noMultiLvlLbl val="0"/>
      </c:catAx>
      <c:valAx>
        <c:axId val="67093649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7093577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Stapriņi!$O$16:$O$21</c:f>
              <c:numCache>
                <c:formatCode>General</c:formatCode>
                <c:ptCount val="6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</c:numCache>
            </c:numRef>
          </c:cat>
          <c:val>
            <c:numRef>
              <c:f>Stapriņi!$P$16:$P$21</c:f>
              <c:numCache>
                <c:formatCode>General</c:formatCode>
                <c:ptCount val="6"/>
                <c:pt idx="0">
                  <c:v>7</c:v>
                </c:pt>
                <c:pt idx="1">
                  <c:v>20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AB0-4E37-8462-6F133963D39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0"/>
        <c:shape val="box"/>
        <c:axId val="747657008"/>
        <c:axId val="747660248"/>
        <c:axId val="0"/>
      </c:bar3DChart>
      <c:catAx>
        <c:axId val="74765700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747660248"/>
        <c:crosses val="autoZero"/>
        <c:auto val="1"/>
        <c:lblAlgn val="ctr"/>
        <c:lblOffset val="100"/>
        <c:noMultiLvlLbl val="0"/>
      </c:catAx>
      <c:valAx>
        <c:axId val="74766024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7476570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Stapriņi!$S$46:$S$47</c:f>
              <c:strCache>
                <c:ptCount val="2"/>
                <c:pt idx="0">
                  <c:v>cits, nav seguma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Stapriņi!$R$48:$R$52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Stapriņi!$S$48:$S$52</c:f>
              <c:numCache>
                <c:formatCode>General</c:formatCode>
                <c:ptCount val="5"/>
              </c:numCache>
            </c:numRef>
          </c:val>
          <c:extLst>
            <c:ext xmlns:c16="http://schemas.microsoft.com/office/drawing/2014/chart" uri="{C3380CC4-5D6E-409C-BE32-E72D297353CC}">
              <c16:uniqueId val="{00000000-F455-4533-AB42-E2E46CAF99D2}"/>
            </c:ext>
          </c:extLst>
        </c:ser>
        <c:ser>
          <c:idx val="1"/>
          <c:order val="1"/>
          <c:tx>
            <c:strRef>
              <c:f>Stapriņi!$T$46:$T$47</c:f>
              <c:strCache>
                <c:ptCount val="2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4878E806-C84D-4E98-A705-830EFCB9C5F8}" type="VALUE">
                      <a:rPr lang="en-US" smtClean="0"/>
                      <a:pPr/>
                      <a:t>[VALUE]</a:t>
                    </a:fld>
                    <a:r>
                      <a:rPr lang="en-US"/>
                      <a:t>km (0.25%)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F455-4533-AB42-E2E46CAF99D2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5531B801-655C-44D4-A4A9-4EFE739C2009}" type="VALUE">
                      <a:rPr lang="en-US" smtClean="0"/>
                      <a:pPr/>
                      <a:t>[VALUE]</a:t>
                    </a:fld>
                    <a:r>
                      <a:rPr lang="en-US"/>
                      <a:t>km (1.26%)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F455-4533-AB42-E2E46CAF99D2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EB75014D-2B4F-4D6E-84E6-0AE3DDD49D92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(0.22%)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F455-4533-AB42-E2E46CAF99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Stapriņi!$R$48:$R$52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Stapriņi!$T$48:$T$52</c:f>
              <c:numCache>
                <c:formatCode>0.0</c:formatCode>
                <c:ptCount val="5"/>
                <c:pt idx="1">
                  <c:v>0.76</c:v>
                </c:pt>
                <c:pt idx="2">
                  <c:v>3.95</c:v>
                </c:pt>
                <c:pt idx="4">
                  <c:v>0.68899999999999995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455-4533-AB42-E2E46CAF99D2}"/>
            </c:ext>
          </c:extLst>
        </c:ser>
        <c:ser>
          <c:idx val="2"/>
          <c:order val="2"/>
          <c:tx>
            <c:strRef>
              <c:f>Stapriņi!$U$46:$U$47</c:f>
              <c:strCache>
                <c:ptCount val="2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0361B7E7-C437-4BB7-B48F-FDFBF5327469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F455-4533-AB42-E2E46CAF99D2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4171606F-C6CD-40E0-B0D6-18448B7E2681}" type="VALUE">
                      <a:rPr lang="en-US" smtClean="0"/>
                      <a:pPr/>
                      <a:t>[VALUE]</a:t>
                    </a:fld>
                    <a:r>
                      <a:rPr lang="en-US"/>
                      <a:t> km (0.53%)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F455-4533-AB42-E2E46CAF99D2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345D040A-F5C4-47FA-826E-9DFFADCE774B}" type="VALUE">
                      <a:rPr lang="en-US" smtClean="0"/>
                      <a:pPr/>
                      <a:t>[VALUE]</a:t>
                    </a:fld>
                    <a:r>
                      <a:rPr lang="en-US"/>
                      <a:t> km (0.28%)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F455-4533-AB42-E2E46CAF99D2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CDF6D4A9-4B6F-4806-BC54-6D3B0C836603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(0.09%)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F455-4533-AB42-E2E46CAF99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Stapriņi!$R$48:$R$52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Stapriņi!$U$48:$U$52</c:f>
              <c:numCache>
                <c:formatCode>0.0</c:formatCode>
                <c:ptCount val="5"/>
                <c:pt idx="1">
                  <c:v>2.17</c:v>
                </c:pt>
                <c:pt idx="2">
                  <c:v>1.675</c:v>
                </c:pt>
                <c:pt idx="3">
                  <c:v>0.85</c:v>
                </c:pt>
                <c:pt idx="4">
                  <c:v>0.30850000000000005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455-4533-AB42-E2E46CAF99D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624995912"/>
        <c:axId val="624993032"/>
      </c:barChart>
      <c:catAx>
        <c:axId val="62499591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24993032"/>
        <c:crosses val="autoZero"/>
        <c:auto val="1"/>
        <c:lblAlgn val="ctr"/>
        <c:lblOffset val="100"/>
        <c:noMultiLvlLbl val="0"/>
      </c:catAx>
      <c:valAx>
        <c:axId val="62499303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624995912"/>
        <c:crosses val="autoZero"/>
        <c:crossBetween val="between"/>
      </c:valAx>
      <c:spPr>
        <a:noFill/>
        <a:ln w="3175">
          <a:noFill/>
        </a:ln>
        <a:effectLst/>
      </c:spPr>
    </c:plotArea>
    <c:plotVisOnly val="1"/>
    <c:dispBlanksAs val="gap"/>
    <c:showDLblsOverMax val="0"/>
  </c:chart>
  <c:spPr>
    <a:solidFill>
      <a:schemeClr val="bg1">
        <a:alpha val="30000"/>
      </a:schemeClr>
    </a:solidFill>
    <a:ln>
      <a:solidFill>
        <a:schemeClr val="bg2">
          <a:lumMod val="90000"/>
        </a:schemeClr>
      </a:solidFill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2000" b="1" dirty="0">
                <a:latin typeface="Montserrat" panose="00000500000000000000" pitchFamily="2" charset="-70"/>
              </a:rPr>
              <a:t>Ielu kopējais skaits par kopējo brauktuves seguma atlikušo kalpošanas ilgumu, gados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Garkalne!$U$28:$U$34</c:f>
              <c:numCache>
                <c:formatCode>General</c:formatCode>
                <c:ptCount val="7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</c:numCache>
            </c:numRef>
          </c:cat>
          <c:val>
            <c:numRef>
              <c:f>Garkalne!$V$28:$V$34</c:f>
              <c:numCache>
                <c:formatCode>General</c:formatCode>
                <c:ptCount val="7"/>
                <c:pt idx="0">
                  <c:v>15</c:v>
                </c:pt>
                <c:pt idx="1">
                  <c:v>1</c:v>
                </c:pt>
                <c:pt idx="2">
                  <c:v>3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5E-4007-8655-7AC0133872A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64828880"/>
        <c:axId val="664825640"/>
        <c:axId val="0"/>
      </c:bar3DChart>
      <c:catAx>
        <c:axId val="66482888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64825640"/>
        <c:crosses val="autoZero"/>
        <c:auto val="1"/>
        <c:lblAlgn val="ctr"/>
        <c:lblOffset val="100"/>
        <c:noMultiLvlLbl val="0"/>
      </c:catAx>
      <c:valAx>
        <c:axId val="664825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lv-LV"/>
          </a:p>
        </c:txPr>
        <c:crossAx val="664828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20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Montserrat" panose="00000500000000000000" pitchFamily="2" charset="-70"/>
              </a:rPr>
              <a:t>Ielu skaits pēc stāvokļa </a:t>
            </a:r>
            <a:r>
              <a:rPr lang="lv-LV" sz="2000" b="1" i="0" u="none" strike="noStrike" kern="1200" spc="0" baseline="0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Garkalnes, </a:t>
            </a:r>
            <a:r>
              <a:rPr lang="lv-LV" sz="2000" b="1" i="0" u="none" strike="noStrike" kern="1200" spc="0" baseline="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Iļķenes</a:t>
            </a:r>
            <a:r>
              <a:rPr lang="lv-LV" sz="2000" b="1" i="0" u="none" strike="noStrike" kern="1200" spc="0" baseline="0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Alderu ciemos, </a:t>
            </a:r>
            <a:r>
              <a:rPr lang="lv-LV" sz="2400" b="1" i="0" u="none" strike="noStrike" kern="1200" spc="0" baseline="0" dirty="0">
                <a:solidFill>
                  <a:schemeClr val="tx1"/>
                </a:solidFill>
                <a:latin typeface="Montserrat" pitchFamily="2" charset="77"/>
              </a:rPr>
              <a:t>10 kilometri</a:t>
            </a:r>
            <a:endParaRPr lang="lv-LV" sz="2000" b="1" i="0" u="none" strike="noStrike" kern="1200" spc="0" baseline="0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0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9983-4A92-9D2A-135C567B2770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9983-4A92-9D2A-135C567B2770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9983-4A92-9D2A-135C567B2770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9983-4A92-9D2A-135C567B2770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9983-4A92-9D2A-135C567B277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Garkalne!$R$29:$R$33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Garkalne!$S$29:$S$33</c:f>
              <c:numCache>
                <c:formatCode>General</c:formatCode>
                <c:ptCount val="5"/>
                <c:pt idx="0">
                  <c:v>0</c:v>
                </c:pt>
                <c:pt idx="1">
                  <c:v>8</c:v>
                </c:pt>
                <c:pt idx="2">
                  <c:v>7</c:v>
                </c:pt>
                <c:pt idx="3">
                  <c:v>4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983-4A92-9D2A-135C567B277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65139664"/>
        <c:axId val="665138944"/>
        <c:axId val="0"/>
      </c:bar3DChart>
      <c:catAx>
        <c:axId val="66513966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65138944"/>
        <c:crosses val="autoZero"/>
        <c:auto val="1"/>
        <c:lblAlgn val="ctr"/>
        <c:lblOffset val="100"/>
        <c:noMultiLvlLbl val="0"/>
      </c:catAx>
      <c:valAx>
        <c:axId val="6651389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lv-LV"/>
          </a:p>
        </c:txPr>
        <c:crossAx val="66513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Alderi!$D$47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2.6881570006794912E-3"/>
                  <c:y val="-8.0321285140562242E-3"/>
                </c:manualLayout>
              </c:layout>
              <c:tx>
                <c:rich>
                  <a:bodyPr/>
                  <a:lstStyle/>
                  <a:p>
                    <a:fld id="{3FE328F6-9836-48D9-AF1C-C3E61094C7ED}" type="VALUE">
                      <a:rPr lang="en-US" smtClean="0"/>
                      <a:pPr/>
                      <a:t>[VALUE]</a:t>
                    </a:fld>
                    <a:r>
                      <a:rPr lang="en-US"/>
                      <a:t>km (0.09%)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0D55-4FD1-A9E9-F471B4895777}"/>
                </c:ext>
              </c:extLst>
            </c:dLbl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Alderi!$C$48:$C$52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Alderi!$D$48:$D$52</c:f>
              <c:numCache>
                <c:formatCode>General</c:formatCode>
                <c:ptCount val="5"/>
                <c:pt idx="0" formatCode="0.0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D55-4FD1-A9E9-F471B4895777}"/>
            </c:ext>
          </c:extLst>
        </c:ser>
        <c:ser>
          <c:idx val="1"/>
          <c:order val="1"/>
          <c:tx>
            <c:strRef>
              <c:f>Alderi!$E$47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CECAAD52-521B-4499-8F8B-61234E18E745}" type="VALUE">
                      <a:rPr lang="en-US" smtClean="0"/>
                      <a:pPr/>
                      <a:t>[VALUE]</a:t>
                    </a:fld>
                    <a:r>
                      <a:rPr lang="en-US"/>
                      <a:t>km (0.66%)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0D55-4FD1-A9E9-F471B4895777}"/>
                </c:ext>
              </c:extLst>
            </c:dLbl>
            <c:dLbl>
              <c:idx val="2"/>
              <c:layout>
                <c:manualLayout>
                  <c:x val="0"/>
                  <c:y val="-3.4632034632034632E-2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0.008km (0.002%)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0D55-4FD1-A9E9-F471B4895777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324A4B84-4ABB-47BD-B7A4-F93296DAEDFA}" type="VALUE">
                      <a:rPr lang="en-US" smtClean="0"/>
                      <a:pPr/>
                      <a:t>[VALUE]</a:t>
                    </a:fld>
                    <a:r>
                      <a:rPr lang="en-US"/>
                      <a:t>km (0.8%)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0D55-4FD1-A9E9-F471B4895777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71F43FB-058E-439C-8BD0-51FB8324E45F}" type="VALUE">
                      <a:rPr lang="en-US" smtClean="0"/>
                      <a:pPr/>
                      <a:t>[VALUE]</a:t>
                    </a:fld>
                    <a:r>
                      <a:rPr lang="en-US"/>
                      <a:t> (0.7%)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0D55-4FD1-A9E9-F471B489577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Alderi!$C$48:$C$52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Alderi!$E$48:$E$52</c:f>
              <c:numCache>
                <c:formatCode>0.0</c:formatCode>
                <c:ptCount val="5"/>
                <c:pt idx="1">
                  <c:v>2.08</c:v>
                </c:pt>
                <c:pt idx="2">
                  <c:v>8.0000000000000002E-3</c:v>
                </c:pt>
                <c:pt idx="3">
                  <c:v>2.4700000000000002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D55-4FD1-A9E9-F471B4895777}"/>
            </c:ext>
          </c:extLst>
        </c:ser>
        <c:ser>
          <c:idx val="2"/>
          <c:order val="2"/>
          <c:tx>
            <c:strRef>
              <c:f>Alderi!$F$47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A707F75C-FF8B-45FE-962E-657701E255B1}" type="VALUE">
                      <a:rPr lang="en-US" smtClean="0"/>
                      <a:pPr/>
                      <a:t>[VALUE]</a:t>
                    </a:fld>
                    <a:r>
                      <a:rPr lang="en-US"/>
                      <a:t>km (0.31%)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0D55-4FD1-A9E9-F471B4895777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E9190CC-89D0-44CA-9A67-1DF33A056162}" type="VALUE">
                      <a:rPr lang="en-US" smtClean="0"/>
                      <a:pPr/>
                      <a:t>[VALUE]</a:t>
                    </a:fld>
                    <a:r>
                      <a:rPr lang="en-US"/>
                      <a:t>km (0.4%)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0D55-4FD1-A9E9-F471B4895777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07581AF-47FF-4756-B3F4-9B112836E287}" type="VALUE">
                      <a:rPr lang="en-US" smtClean="0"/>
                      <a:pPr/>
                      <a:t>[VALUE]</a:t>
                    </a:fld>
                    <a:r>
                      <a:rPr lang="en-US"/>
                      <a:t>km (0.18%)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0D55-4FD1-A9E9-F471B489577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Alderi!$C$48:$C$52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Alderi!$F$48:$F$52</c:f>
              <c:numCache>
                <c:formatCode>0.0</c:formatCode>
                <c:ptCount val="5"/>
                <c:pt idx="1">
                  <c:v>1.03</c:v>
                </c:pt>
                <c:pt idx="2">
                  <c:v>1.3280000000000001</c:v>
                </c:pt>
                <c:pt idx="3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D55-4FD1-A9E9-F471B489577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60"/>
        <c:overlap val="100"/>
        <c:axId val="652443312"/>
        <c:axId val="652442232"/>
      </c:barChart>
      <c:catAx>
        <c:axId val="65244331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52442232"/>
        <c:crosses val="autoZero"/>
        <c:auto val="1"/>
        <c:lblAlgn val="ctr"/>
        <c:lblOffset val="100"/>
        <c:noMultiLvlLbl val="0"/>
      </c:catAx>
      <c:valAx>
        <c:axId val="65244223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crossAx val="652443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legend>
    <c:plotVisOnly val="1"/>
    <c:dispBlanksAs val="gap"/>
    <c:showDLblsOverMax val="0"/>
  </c:chart>
  <c:spPr>
    <a:solidFill>
      <a:schemeClr val="bg1">
        <a:alpha val="30000"/>
      </a:schemeClr>
    </a:solidFill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1862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Montserrat" panose="00000500000000000000" pitchFamily="2" charset="-70"/>
              </a:rPr>
              <a:t>Ielu skaits pēc stāvokļa </a:t>
            </a:r>
            <a:r>
              <a:rPr lang="lv-LV" sz="1862" b="1" i="0" u="none" strike="noStrike" kern="1200" spc="0" baseline="0" dirty="0" err="1">
                <a:solidFill>
                  <a:prstClr val="black">
                    <a:lumMod val="65000"/>
                    <a:lumOff val="35000"/>
                  </a:prstClr>
                </a:solidFill>
                <a:latin typeface="Montserrat" panose="00000500000000000000" pitchFamily="2" charset="-70"/>
              </a:rPr>
              <a:t>Divezeros</a:t>
            </a:r>
            <a:r>
              <a:rPr lang="lv-LV" sz="1862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Montserrat" panose="00000500000000000000" pitchFamily="2" charset="-70"/>
              </a:rPr>
              <a:t>, 5.6 kilometri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5.7413943698168955E-2"/>
          <c:y val="0.11861111111111111"/>
          <c:w val="0.92225601991732353"/>
          <c:h val="0.73584251968503933"/>
        </c:manualLayout>
      </c:layout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rgbClr val="AA483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220A-4D49-800C-07B8D517FA48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220A-4D49-800C-07B8D517FA4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Divezeri!$AE$16:$AE$20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Divezeri!$AF$16:$AF$20</c:f>
              <c:numCache>
                <c:formatCode>General</c:formatCode>
                <c:ptCount val="5"/>
                <c:pt idx="1">
                  <c:v>1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20A-4D49-800C-07B8D517FA4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80"/>
        <c:shape val="box"/>
        <c:axId val="670932896"/>
        <c:axId val="670932536"/>
        <c:axId val="0"/>
      </c:bar3DChart>
      <c:catAx>
        <c:axId val="67093289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70932536"/>
        <c:crosses val="autoZero"/>
        <c:auto val="1"/>
        <c:lblAlgn val="ctr"/>
        <c:lblOffset val="100"/>
        <c:noMultiLvlLbl val="0"/>
      </c:catAx>
      <c:valAx>
        <c:axId val="67093253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70932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2000" b="1" dirty="0">
                <a:latin typeface="Montserrat" panose="00000500000000000000" pitchFamily="2" charset="-70"/>
              </a:rPr>
              <a:t>Ielu kopējais skaits par kopējo brauktuves seguma atlikušo kalpošanas ilgumu, gados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'ceļi_!'!$K$19:$K$25</c:f>
              <c:numCache>
                <c:formatCode>General</c:formatCode>
                <c:ptCount val="7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</c:numCache>
            </c:numRef>
          </c:cat>
          <c:val>
            <c:numRef>
              <c:f>'ceļi_!'!$L$19:$L$25</c:f>
              <c:numCache>
                <c:formatCode>General</c:formatCode>
                <c:ptCount val="7"/>
                <c:pt idx="0">
                  <c:v>51</c:v>
                </c:pt>
                <c:pt idx="1">
                  <c:v>17</c:v>
                </c:pt>
                <c:pt idx="3">
                  <c:v>1</c:v>
                </c:pt>
                <c:pt idx="6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3D8-4B00-A171-F1142804A2E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747670328"/>
        <c:axId val="747666368"/>
        <c:axId val="0"/>
      </c:bar3DChart>
      <c:catAx>
        <c:axId val="74767032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747666368"/>
        <c:crosses val="autoZero"/>
        <c:auto val="1"/>
        <c:lblAlgn val="ctr"/>
        <c:lblOffset val="100"/>
        <c:noMultiLvlLbl val="0"/>
      </c:catAx>
      <c:valAx>
        <c:axId val="74766636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747670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18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Montserrat" panose="00000500000000000000" pitchFamily="2" charset="-70"/>
              </a:rPr>
              <a:t>Ielu kopējais skaits par kopējo brauktuves seguma atlikušo kalpošanas ilgumu, gados</a:t>
            </a:r>
          </a:p>
        </c:rich>
      </c:tx>
      <c:layout>
        <c:manualLayout>
          <c:xMode val="edge"/>
          <c:yMode val="edge"/>
          <c:x val="0.15605530410407858"/>
          <c:y val="3.43953102379901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Divezeri!$AE$22:$AE$27</c:f>
              <c:numCache>
                <c:formatCode>General</c:formatCode>
                <c:ptCount val="6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</c:numCache>
            </c:numRef>
          </c:cat>
          <c:val>
            <c:numRef>
              <c:f>Divezeri!$AF$22:$AF$27</c:f>
              <c:numCache>
                <c:formatCode>General</c:formatCode>
                <c:ptCount val="6"/>
                <c:pt idx="0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98-431C-8C3C-14273EE03C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"/>
        <c:overlap val="-27"/>
        <c:axId val="664820600"/>
        <c:axId val="664825280"/>
      </c:barChart>
      <c:catAx>
        <c:axId val="66482060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64825280"/>
        <c:crosses val="autoZero"/>
        <c:auto val="1"/>
        <c:lblAlgn val="ctr"/>
        <c:lblOffset val="100"/>
        <c:noMultiLvlLbl val="0"/>
      </c:catAx>
      <c:valAx>
        <c:axId val="66482528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64820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1800" b="1" i="0" u="none" strike="noStrike" kern="1200" spc="0" baseline="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Divezeru</a:t>
            </a:r>
            <a:r>
              <a:rPr lang="lv-LV" sz="1800" b="1" i="0" u="none" strike="noStrike" kern="1200" spc="0" baseline="0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ielu </a:t>
            </a:r>
            <a:r>
              <a:rPr lang="lv-LV" sz="1800" b="1" i="0" u="none" strike="noStrike" kern="1200" spc="0" baseline="0" dirty="0">
                <a:solidFill>
                  <a:srgbClr val="595959"/>
                </a:solidFill>
                <a:latin typeface="Montserrat" panose="00000500000000000000" pitchFamily="2" charset="-70"/>
              </a:rPr>
              <a:t>skaits pēc to stāvokļa un seguma veidu dalījums pēc km</a:t>
            </a:r>
            <a:endParaRPr lang="lv-LV" sz="1800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plotArea>
      <c:layout>
        <c:manualLayout>
          <c:layoutTarget val="inner"/>
          <c:xMode val="edge"/>
          <c:yMode val="edge"/>
          <c:x val="2.5114155251141551E-2"/>
          <c:y val="0.15912122737792764"/>
          <c:w val="0.94977168949771684"/>
          <c:h val="0.6005567459341739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Divezeri!$Y$28:$Y$29</c:f>
              <c:strCache>
                <c:ptCount val="2"/>
                <c:pt idx="1">
                  <c:v>cits, nav seguma</c:v>
                </c:pt>
              </c:strCache>
            </c:strRef>
          </c:tx>
          <c:spPr>
            <a:solidFill>
              <a:schemeClr val="bg2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F8282687-3C1D-4951-A7AE-BAB9B8799B8A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(0.04%)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5757-4186-9649-F3804F2201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Divezeri!$X$30:$X$34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Divezeri!$Y$30:$Y$34</c:f>
              <c:numCache>
                <c:formatCode>General</c:formatCode>
                <c:ptCount val="5"/>
                <c:pt idx="0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757-4186-9649-F3804F220179}"/>
            </c:ext>
          </c:extLst>
        </c:ser>
        <c:ser>
          <c:idx val="1"/>
          <c:order val="1"/>
          <c:tx>
            <c:strRef>
              <c:f>Divezeri!$Z$28:$Z$29</c:f>
              <c:strCache>
                <c:ptCount val="2"/>
                <c:pt idx="1">
                  <c:v>melnais,asfalts, bruģis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lv-LV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Divezeri!$X$30:$X$34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Divezeri!$Z$30:$Z$34</c:f>
              <c:numCache>
                <c:formatCode>General</c:formatCode>
                <c:ptCount val="5"/>
              </c:numCache>
            </c:numRef>
          </c:val>
          <c:extLst>
            <c:ext xmlns:c16="http://schemas.microsoft.com/office/drawing/2014/chart" uri="{C3380CC4-5D6E-409C-BE32-E72D297353CC}">
              <c16:uniqueId val="{00000001-5757-4186-9649-F3804F220179}"/>
            </c:ext>
          </c:extLst>
        </c:ser>
        <c:ser>
          <c:idx val="2"/>
          <c:order val="2"/>
          <c:tx>
            <c:strRef>
              <c:f>Divezeri!$AA$28:$AA$29</c:f>
              <c:strCache>
                <c:ptCount val="2"/>
                <c:pt idx="1">
                  <c:v>grants</c:v>
                </c:pt>
              </c:strCache>
            </c:strRef>
          </c:tx>
          <c:spPr>
            <a:solidFill>
              <a:schemeClr val="bg2">
                <a:lumMod val="9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layout>
                <c:manualLayout>
                  <c:x val="-8.3712883778761592E-17"/>
                  <c:y val="0.18835302336654686"/>
                </c:manualLayout>
              </c:layout>
              <c:tx>
                <c:rich>
                  <a:bodyPr/>
                  <a:lstStyle/>
                  <a:p>
                    <a:fld id="{954A99BE-6733-43E9-BAB4-8372A97F92C4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 km (1.74%)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5757-4186-9649-F3804F2201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Divezeri!$X$30:$X$34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Divezeri!$AA$30:$AA$34</c:f>
              <c:numCache>
                <c:formatCode>General</c:formatCode>
                <c:ptCount val="5"/>
                <c:pt idx="2" formatCode="0.00">
                  <c:v>5.5200000000000005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757-4186-9649-F3804F22017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30"/>
        <c:overlap val="100"/>
        <c:axId val="640108440"/>
        <c:axId val="640099800"/>
      </c:barChart>
      <c:catAx>
        <c:axId val="64010844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40099800"/>
        <c:crosses val="autoZero"/>
        <c:auto val="1"/>
        <c:lblAlgn val="ctr"/>
        <c:lblOffset val="100"/>
        <c:noMultiLvlLbl val="0"/>
      </c:catAx>
      <c:valAx>
        <c:axId val="64009980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6401084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Montserrat" panose="00000500000000000000" pitchFamily="2" charset="-70"/>
              <a:ea typeface="+mn-ea"/>
              <a:cs typeface="+mn-cs"/>
            </a:defRPr>
          </a:pPr>
          <a:endParaRPr lang="lv-LV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2000" b="1" dirty="0">
                <a:latin typeface="Montserrat" panose="00000500000000000000" pitchFamily="2" charset="-70"/>
              </a:rPr>
              <a:t>Ielu kopējais skaits par kopējo brauktuves seguma atlikušo kalpošanas ilgumu, gados Ādažu pagastā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'GRAFIKS KOP'!$A$8:$A$15</c:f>
              <c:numCache>
                <c:formatCode>General</c:formatCode>
                <c:ptCount val="8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  <c:pt idx="7">
                  <c:v>30</c:v>
                </c:pt>
              </c:numCache>
            </c:numRef>
          </c:cat>
          <c:val>
            <c:numRef>
              <c:f>'GRAFIKS KOP'!$I$8:$I$15</c:f>
              <c:numCache>
                <c:formatCode>General</c:formatCode>
                <c:ptCount val="8"/>
                <c:pt idx="0">
                  <c:v>162</c:v>
                </c:pt>
                <c:pt idx="1">
                  <c:v>69</c:v>
                </c:pt>
                <c:pt idx="2">
                  <c:v>42</c:v>
                </c:pt>
                <c:pt idx="3">
                  <c:v>16</c:v>
                </c:pt>
                <c:pt idx="4">
                  <c:v>14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D7B-49DB-B404-87196955DFB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573334208"/>
        <c:axId val="573332768"/>
        <c:axId val="0"/>
      </c:bar3DChart>
      <c:catAx>
        <c:axId val="57333420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73332768"/>
        <c:crosses val="autoZero"/>
        <c:auto val="1"/>
        <c:lblAlgn val="ctr"/>
        <c:lblOffset val="100"/>
        <c:noMultiLvlLbl val="0"/>
      </c:catAx>
      <c:valAx>
        <c:axId val="57333276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5733342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2000" b="1" dirty="0">
                <a:latin typeface="Montserrat" panose="00000500000000000000" pitchFamily="2" charset="-70"/>
              </a:rPr>
              <a:t>Ielu skaits pēc stāvokļa, 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kopā 146 km</a:t>
            </a:r>
            <a:endParaRPr lang="lv-LV" sz="2000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0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2075-44EC-A4C2-987EE8492DF3}"/>
              </c:ext>
            </c:extLst>
          </c:dPt>
          <c:dPt>
            <c:idx val="1"/>
            <c:invertIfNegative val="0"/>
            <c:bubble3D val="0"/>
            <c:spPr>
              <a:solidFill>
                <a:srgbClr val="AA483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2075-44EC-A4C2-987EE8492DF3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2075-44EC-A4C2-987EE8492DF3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2075-44EC-A4C2-987EE8492DF3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2075-44EC-A4C2-987EE8492DF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'GRAFIKS KOP'!$A$2:$A$6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'GRAFIKS KOP'!$I$2:$I$6</c:f>
              <c:numCache>
                <c:formatCode>General</c:formatCode>
                <c:ptCount val="5"/>
                <c:pt idx="0">
                  <c:v>2</c:v>
                </c:pt>
                <c:pt idx="1">
                  <c:v>35</c:v>
                </c:pt>
                <c:pt idx="2">
                  <c:v>165</c:v>
                </c:pt>
                <c:pt idx="3">
                  <c:v>71</c:v>
                </c:pt>
                <c:pt idx="4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075-44EC-A4C2-987EE8492DF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550615552"/>
        <c:axId val="665137144"/>
        <c:axId val="0"/>
      </c:bar3DChart>
      <c:catAx>
        <c:axId val="55061555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65137144"/>
        <c:crosses val="autoZero"/>
        <c:auto val="1"/>
        <c:lblAlgn val="ctr"/>
        <c:lblOffset val="100"/>
        <c:noMultiLvlLbl val="0"/>
      </c:catAx>
      <c:valAx>
        <c:axId val="66513714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solidFill>
                      <a:srgbClr val="595959"/>
                    </a:solidFill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550615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455046589613316E-2"/>
          <c:y val="3.8480032650459201E-3"/>
          <c:w val="0.9681190750899068"/>
          <c:h val="0.7748118190056819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GRAFIKS_KM!$P$4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6.1553030303030304E-2"/>
                  <c:y val="-0.1058200897887628"/>
                </c:manualLayout>
              </c:layout>
              <c:tx>
                <c:rich>
                  <a:bodyPr/>
                  <a:lstStyle/>
                  <a:p>
                    <a:fld id="{CF2E1892-435F-4AFD-AF26-7079C5A7D001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(0.03%)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CA51-4482-B253-B162A2D486D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BBA26DF8-F799-4CE4-9FCB-0A7A56C73A81}" type="VALUE">
                      <a:rPr lang="en-US" smtClean="0"/>
                      <a:pPr/>
                      <a:t>[VALUE]</a:t>
                    </a:fld>
                    <a:r>
                      <a:rPr lang="en-US"/>
                      <a:t>km (0.63%)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CA51-4482-B253-B162A2D486D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685BF510-436B-47F5-B8A4-210EE2BF1ED0}" type="VALUE">
                      <a:rPr lang="en-US" smtClean="0"/>
                      <a:pPr/>
                      <a:t>[VALUE]</a:t>
                    </a:fld>
                    <a:r>
                      <a:rPr lang="en-US"/>
                      <a:t>km (1.6%)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CA51-4482-B253-B162A2D486D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3B131772-82B6-4962-8503-3E61DC4D81CD}" type="VALUE">
                      <a:rPr lang="en-US" smtClean="0"/>
                      <a:pPr/>
                      <a:t>[VALUE]</a:t>
                    </a:fld>
                    <a:r>
                      <a:rPr lang="en-US"/>
                      <a:t>km (2.2%)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CA51-4482-B253-B162A2D486D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GRAFIKS_KM!$O$5:$O$9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GRAFIKS_KM!$P$5:$P$9</c:f>
              <c:numCache>
                <c:formatCode>0.0</c:formatCode>
                <c:ptCount val="5"/>
                <c:pt idx="0">
                  <c:v>0.13</c:v>
                </c:pt>
                <c:pt idx="1">
                  <c:v>2</c:v>
                </c:pt>
                <c:pt idx="2">
                  <c:v>5.3</c:v>
                </c:pt>
                <c:pt idx="3">
                  <c:v>7.07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51-4482-B253-B162A2D486DD}"/>
            </c:ext>
          </c:extLst>
        </c:ser>
        <c:ser>
          <c:idx val="1"/>
          <c:order val="1"/>
          <c:tx>
            <c:strRef>
              <c:f>GRAFIKS_KM!$Q$4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4.261363636363636E-2"/>
                  <c:y val="-0.1789320760765395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8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" panose="00000500000000000000" pitchFamily="2" charset="-70"/>
                        <a:ea typeface="+mn-ea"/>
                        <a:cs typeface="+mn-cs"/>
                      </a:defRPr>
                    </a:pPr>
                    <a:fld id="{E58FF3E2-719D-4E31-BAD9-A60BBEAD82CA}" type="VALUE">
                      <a:rPr lang="en-US" smtClean="0"/>
                      <a:pPr>
                        <a:defRPr sz="1800" b="1">
                          <a:latin typeface="Montserrat" panose="00000500000000000000" pitchFamily="2" charset="-70"/>
                        </a:defRPr>
                      </a:pPr>
                      <a:t>[VALUE]</a:t>
                    </a:fld>
                    <a:r>
                      <a:rPr lang="en-US" dirty="0"/>
                      <a:t>km (0.4%)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8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" panose="00000500000000000000" pitchFamily="2" charset="-70"/>
                      <a:ea typeface="+mn-ea"/>
                      <a:cs typeface="+mn-cs"/>
                    </a:defRPr>
                  </a:pPr>
                  <a:endParaRPr lang="lv-LV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972060665712241"/>
                      <c:h val="7.108231606165652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E-CA51-4482-B253-B162A2D486D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4CF9AA80-7011-4DD6-8F03-BF51698D66B7}" type="VALUE">
                      <a:rPr lang="en-US" smtClean="0"/>
                      <a:pPr/>
                      <a:t>[VALUE]</a:t>
                    </a:fld>
                    <a:r>
                      <a:rPr lang="en-US"/>
                      <a:t>km (5.1%)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CA51-4482-B253-B162A2D486D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68A8694-3B37-4F79-8806-D43D6612F052}" type="VALUE">
                      <a:rPr lang="en-US" smtClean="0"/>
                      <a:pPr/>
                      <a:t>[VALUE]</a:t>
                    </a:fld>
                    <a:r>
                      <a:rPr lang="en-US"/>
                      <a:t>km</a:t>
                    </a:r>
                    <a:r>
                      <a:rPr lang="en-US" baseline="0"/>
                      <a:t> (5.6%)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CA51-4482-B253-B162A2D486D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7D494F93-6591-4CF2-B8D8-68B6DEE32A6D}" type="VALUE">
                      <a:rPr lang="en-US" smtClean="0"/>
                      <a:pPr/>
                      <a:t>[VALUE]</a:t>
                    </a:fld>
                    <a:r>
                      <a:rPr lang="en-US"/>
                      <a:t>km (4.7%)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CA51-4482-B253-B162A2D486D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E89EBEFE-80CE-43FA-9D2F-D253110CBE7E}" type="VALUE">
                      <a:rPr lang="en-US" smtClean="0"/>
                      <a:pPr/>
                      <a:t>[VALUE]</a:t>
                    </a:fld>
                    <a:r>
                      <a:rPr lang="en-US"/>
                      <a:t>km(2.6%)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C-CA51-4482-B253-B162A2D486D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GRAFIKS_KM!$O$5:$O$9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GRAFIKS_KM!$Q$5:$Q$9</c:f>
              <c:numCache>
                <c:formatCode>0.0</c:formatCode>
                <c:ptCount val="5"/>
                <c:pt idx="0">
                  <c:v>1.25</c:v>
                </c:pt>
                <c:pt idx="1">
                  <c:v>16.195</c:v>
                </c:pt>
                <c:pt idx="2">
                  <c:v>17.832999999999998</c:v>
                </c:pt>
                <c:pt idx="3">
                  <c:v>14.909000000000002</c:v>
                </c:pt>
                <c:pt idx="4">
                  <c:v>8.4860000000000007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51-4482-B253-B162A2D486DD}"/>
            </c:ext>
          </c:extLst>
        </c:ser>
        <c:ser>
          <c:idx val="2"/>
          <c:order val="2"/>
          <c:tx>
            <c:strRef>
              <c:f>GRAFIKS_KM!$R$4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4.924242424242424E-2"/>
                  <c:y val="-0.23088019590275527"/>
                </c:manualLayout>
              </c:layout>
              <c:tx>
                <c:rich>
                  <a:bodyPr/>
                  <a:lstStyle/>
                  <a:p>
                    <a:fld id="{161CA879-AFD5-4E8B-A14D-200BA84C55E9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0-CA51-4482-B253-B162A2D486D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A892F150-9551-4BCD-8964-C5C2D4D9CC9E}" type="VALUE">
                      <a:rPr lang="en-US" smtClean="0"/>
                      <a:pPr/>
                      <a:t>[VALUE]</a:t>
                    </a:fld>
                    <a:r>
                      <a:rPr lang="en-US"/>
                      <a:t>km (3.9%)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CA51-4482-B253-B162A2D486D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7B3D54D-CFC7-430E-9AD1-7401760386F4}" type="VALUE">
                      <a:rPr lang="en-US" smtClean="0"/>
                      <a:pPr/>
                      <a:t>[VALUE]</a:t>
                    </a:fld>
                    <a:r>
                      <a:rPr lang="en-US"/>
                      <a:t>km (15,5%)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CA51-4482-B253-B162A2D486D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5A1CA874-0539-43F6-A00E-5599F9F1F624}" type="VALUE">
                      <a:rPr lang="en-US" smtClean="0"/>
                      <a:pPr/>
                      <a:t>[VALUE]</a:t>
                    </a:fld>
                    <a:r>
                      <a:rPr lang="en-US"/>
                      <a:t>km (2.9%)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CA51-4482-B253-B162A2D486D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908951B0-E618-4853-B767-58D517674EB3}" type="VALUE">
                      <a:rPr lang="en-US" smtClean="0"/>
                      <a:pPr/>
                      <a:t>[VALUE]</a:t>
                    </a:fld>
                    <a:r>
                      <a:rPr lang="en-US"/>
                      <a:t>km</a:t>
                    </a:r>
                    <a:r>
                      <a:rPr lang="en-US" baseline="0"/>
                      <a:t> (0,03%)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CA51-4482-B253-B162A2D486D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GRAFIKS_KM!$O$5:$O$9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GRAFIKS_KM!$R$5:$R$9</c:f>
              <c:numCache>
                <c:formatCode>0.0</c:formatCode>
                <c:ptCount val="5"/>
                <c:pt idx="0">
                  <c:v>2.17</c:v>
                </c:pt>
                <c:pt idx="1">
                  <c:v>12.355</c:v>
                </c:pt>
                <c:pt idx="2">
                  <c:v>49.158000000000001</c:v>
                </c:pt>
                <c:pt idx="3">
                  <c:v>9.2735000000000003</c:v>
                </c:pt>
                <c:pt idx="4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A51-4482-B253-B162A2D486D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60"/>
        <c:overlap val="100"/>
        <c:axId val="640104120"/>
        <c:axId val="640098720"/>
      </c:barChart>
      <c:catAx>
        <c:axId val="64010412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layout>
            <c:manualLayout>
              <c:xMode val="edge"/>
              <c:yMode val="edge"/>
              <c:x val="0.45827122509429247"/>
              <c:y val="0.8821453557479018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40098720"/>
        <c:crosses val="autoZero"/>
        <c:auto val="1"/>
        <c:lblAlgn val="ctr"/>
        <c:lblOffset val="100"/>
        <c:noMultiLvlLbl val="0"/>
      </c:catAx>
      <c:valAx>
        <c:axId val="64009872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crossAx val="640104120"/>
        <c:crosses val="autoZero"/>
        <c:crossBetween val="between"/>
      </c:valAx>
      <c:spPr>
        <a:solidFill>
          <a:schemeClr val="bg1">
            <a:alpha val="30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stāvokļa, 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24.8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Montserrat" panose="00000500000000000000" pitchFamily="2" charset="-70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0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D2D5-469F-AC79-1490190FD0F2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D2D5-469F-AC79-1490190FD0F2}"/>
              </c:ext>
            </c:extLst>
          </c:dPt>
          <c:dPt>
            <c:idx val="3"/>
            <c:invertIfNegative val="0"/>
            <c:bubble3D val="0"/>
            <c:spPr>
              <a:solidFill>
                <a:srgbClr val="EAEDF2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D2D5-469F-AC79-1490190FD0F2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D2D5-469F-AC79-1490190FD0F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Carnikava!$A$7:$A$11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Carnikava!$B$7:$B$11</c:f>
              <c:numCache>
                <c:formatCode>General</c:formatCode>
                <c:ptCount val="5"/>
                <c:pt idx="0">
                  <c:v>1</c:v>
                </c:pt>
                <c:pt idx="1">
                  <c:v>4</c:v>
                </c:pt>
                <c:pt idx="2">
                  <c:v>13</c:v>
                </c:pt>
                <c:pt idx="3">
                  <c:v>10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2D5-469F-AC79-1490190FD0F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52449432"/>
        <c:axId val="652447632"/>
        <c:axId val="0"/>
      </c:bar3DChart>
      <c:catAx>
        <c:axId val="6524494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r>
                  <a:rPr lang="lv-LV" sz="1600" b="1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at" panose="00000500000000000000" pitchFamily="2" charset="-70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52447632"/>
        <c:crosses val="autoZero"/>
        <c:auto val="1"/>
        <c:lblAlgn val="ctr"/>
        <c:lblOffset val="100"/>
        <c:noMultiLvlLbl val="0"/>
      </c:catAx>
      <c:valAx>
        <c:axId val="65244763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r>
                  <a:rPr lang="lv-LV" sz="1600" b="1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at" panose="00000500000000000000" pitchFamily="2" charset="-70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52449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 Carnikavas pagasta ceļi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Carnikava!$D$7:$D$13</c:f>
              <c:numCache>
                <c:formatCode>General</c:formatCode>
                <c:ptCount val="7"/>
                <c:pt idx="1">
                  <c:v>0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</c:numCache>
            </c:numRef>
          </c:cat>
          <c:val>
            <c:numRef>
              <c:f>Carnikava!$E$7:$E$13</c:f>
              <c:numCache>
                <c:formatCode>General</c:formatCode>
                <c:ptCount val="7"/>
                <c:pt idx="1">
                  <c:v>15</c:v>
                </c:pt>
                <c:pt idx="2">
                  <c:v>13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427-4409-ABE8-63D2B56C697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579131064"/>
        <c:axId val="579132144"/>
        <c:axId val="0"/>
      </c:bar3DChart>
      <c:catAx>
        <c:axId val="57913106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79132144"/>
        <c:crosses val="autoZero"/>
        <c:auto val="1"/>
        <c:lblAlgn val="ctr"/>
        <c:lblOffset val="100"/>
        <c:noMultiLvlLbl val="0"/>
      </c:catAx>
      <c:valAx>
        <c:axId val="57913214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SKIATS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579131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Carnikava!$B$17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75864E60-FEE6-4787-8A23-CA72C0605140}" type="VALUE">
                      <a:rPr lang="en-US" smtClean="0"/>
                      <a:pPr/>
                      <a:t>[VALUE]</a:t>
                    </a:fld>
                    <a:r>
                      <a:rPr lang="en-US"/>
                      <a:t>km (0.8%)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C486-4689-B059-EEA3138CB7B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4014F31-1157-4EC6-984C-2D669A60A59B}" type="VALUE">
                      <a:rPr lang="en-US" smtClean="0"/>
                      <a:pPr/>
                      <a:t>[VALUE]</a:t>
                    </a:fld>
                    <a:r>
                      <a:rPr lang="en-US"/>
                      <a:t>km (0.15%)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C486-4689-B059-EEA3138CB7B8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FE4AE8DA-4B58-4619-8EE3-DF14FFAB7DC5}" type="VALUE">
                      <a:rPr lang="en-US" smtClean="0"/>
                      <a:pPr/>
                      <a:t>[VALUE]</a:t>
                    </a:fld>
                    <a:r>
                      <a:rPr lang="en-US"/>
                      <a:t>km (0.09%)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C486-4689-B059-EEA3138CB7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Carnikava!$A$18:$A$22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Carnikava!$B$18:$B$22</c:f>
              <c:numCache>
                <c:formatCode>0.0</c:formatCode>
                <c:ptCount val="5"/>
                <c:pt idx="1">
                  <c:v>2.71</c:v>
                </c:pt>
                <c:pt idx="2">
                  <c:v>0.47</c:v>
                </c:pt>
                <c:pt idx="4" formatCode="General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486-4689-B059-EEA3138CB7B8}"/>
            </c:ext>
          </c:extLst>
        </c:ser>
        <c:ser>
          <c:idx val="1"/>
          <c:order val="1"/>
          <c:tx>
            <c:strRef>
              <c:f>Carnikava!$C$17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1km (0.3%)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C486-4689-B059-EEA3138CB7B8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EB215F3-F8AF-44D2-8802-E06E55E5F6D9}" type="VALUE">
                      <a:rPr lang="en-US" smtClean="0"/>
                      <a:pPr/>
                      <a:t>[VALUE]</a:t>
                    </a:fld>
                    <a:r>
                      <a:rPr lang="en-US"/>
                      <a:t>km (0.9%)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C486-4689-B059-EEA3138CB7B8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ED4B14A1-4180-4B72-BCB4-859247CF97A6}" type="VALUE">
                      <a:rPr lang="en-US" smtClean="0"/>
                      <a:pPr/>
                      <a:t>[VALUE]</a:t>
                    </a:fld>
                    <a:r>
                      <a:rPr lang="en-US"/>
                      <a:t>km (0.5%)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C486-4689-B059-EEA3138CB7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Carnikava!$A$18:$A$22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Carnikava!$C$18:$C$22</c:f>
              <c:numCache>
                <c:formatCode>General</c:formatCode>
                <c:ptCount val="5"/>
                <c:pt idx="2" formatCode="0.0">
                  <c:v>1</c:v>
                </c:pt>
                <c:pt idx="3" formatCode="0">
                  <c:v>2.9</c:v>
                </c:pt>
                <c:pt idx="4" formatCode="0.0">
                  <c:v>1.63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486-4689-B059-EEA3138CB7B8}"/>
            </c:ext>
          </c:extLst>
        </c:ser>
        <c:ser>
          <c:idx val="2"/>
          <c:order val="2"/>
          <c:tx>
            <c:strRef>
              <c:f>Carnikava!$D$17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D80212FF-547E-41BC-9A09-260ECB3F01CC}" type="VALUE">
                      <a:rPr lang="en-US" smtClean="0"/>
                      <a:pPr/>
                      <a:t>[VALUE]</a:t>
                    </a:fld>
                    <a:r>
                      <a:rPr lang="en-US"/>
                      <a:t>km (0.47%)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C486-4689-B059-EEA3138CB7B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426E3BC-AD50-4290-9D83-B973B949EA14}" type="VALUE">
                      <a:rPr lang="en-US" smtClean="0"/>
                      <a:pPr/>
                      <a:t>[VALUE]</a:t>
                    </a:fld>
                    <a:r>
                      <a:rPr lang="en-US"/>
                      <a:t>km (2.2%)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C486-4689-B059-EEA3138CB7B8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68267B55-614C-495F-834A-13ADBE94646A}" type="VALUE">
                      <a:rPr lang="en-US" smtClean="0"/>
                      <a:pPr/>
                      <a:t>[VALUE]</a:t>
                    </a:fld>
                    <a:r>
                      <a:rPr lang="en-US"/>
                      <a:t>km (2.2%)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C486-4689-B059-EEA3138CB7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Carnikava!$A$18:$A$22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Carnikava!$D$18:$D$22</c:f>
              <c:numCache>
                <c:formatCode>General</c:formatCode>
                <c:ptCount val="5"/>
                <c:pt idx="0">
                  <c:v>1.5</c:v>
                </c:pt>
                <c:pt idx="2" formatCode="0">
                  <c:v>7</c:v>
                </c:pt>
                <c:pt idx="3" formatCode="0.0">
                  <c:v>7.18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486-4689-B059-EEA3138CB7B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0"/>
        <c:overlap val="100"/>
        <c:axId val="98299928"/>
        <c:axId val="629624040"/>
      </c:barChart>
      <c:catAx>
        <c:axId val="9829992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29624040"/>
        <c:crosses val="autoZero"/>
        <c:auto val="1"/>
        <c:lblAlgn val="ctr"/>
        <c:lblOffset val="100"/>
        <c:noMultiLvlLbl val="0"/>
      </c:catAx>
      <c:valAx>
        <c:axId val="62962404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crossAx val="98299928"/>
        <c:crosses val="autoZero"/>
        <c:crossBetween val="between"/>
      </c:valAx>
      <c:spPr>
        <a:solidFill>
          <a:schemeClr val="bg1">
            <a:alpha val="30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solidFill>
      <a:schemeClr val="bg1">
        <a:alpha val="30000"/>
      </a:schemeClr>
    </a:solidFill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stāvokļa, 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29,7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Montserrat" panose="00000500000000000000" pitchFamily="2" charset="-70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7134-43FE-BFEB-43ACF81FC057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7134-43FE-BFEB-43ACF81FC057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7134-43FE-BFEB-43ACF81FC05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Carnikava!$A$51:$A$55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Carnikava!$B$51:$B$55</c:f>
              <c:numCache>
                <c:formatCode>General</c:formatCode>
                <c:ptCount val="5"/>
                <c:pt idx="1">
                  <c:v>0</c:v>
                </c:pt>
                <c:pt idx="2">
                  <c:v>25</c:v>
                </c:pt>
                <c:pt idx="3">
                  <c:v>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134-43FE-BFEB-43ACF81FC05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38388416"/>
        <c:axId val="638388776"/>
        <c:axId val="0"/>
      </c:bar3DChart>
      <c:catAx>
        <c:axId val="63838841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38388776"/>
        <c:crosses val="autoZero"/>
        <c:auto val="1"/>
        <c:lblAlgn val="ctr"/>
        <c:lblOffset val="100"/>
        <c:noMultiLvlLbl val="0"/>
      </c:catAx>
      <c:valAx>
        <c:axId val="63838877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38388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r>
              <a:rPr lang="lv-LV" b="1">
                <a:latin typeface="Montserrat" panose="00000500000000000000" pitchFamily="2" charset="-70"/>
              </a:rPr>
              <a:t>Ielu kopējais skaits par kopējo brauktuves seguma atlikušo kalpošanas ilgumu, gados Gaujā un Lilastē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Montserrat" panose="00000500000000000000" pitchFamily="2" charset="-70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Carnikava!$E$51:$E$57</c:f>
              <c:numCache>
                <c:formatCode>General</c:formatCode>
                <c:ptCount val="7"/>
                <c:pt idx="1">
                  <c:v>0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</c:numCache>
            </c:numRef>
          </c:cat>
          <c:val>
            <c:numRef>
              <c:f>Carnikava!$F$51:$F$57</c:f>
              <c:numCache>
                <c:formatCode>General</c:formatCode>
                <c:ptCount val="7"/>
                <c:pt idx="1">
                  <c:v>40</c:v>
                </c:pt>
                <c:pt idx="2">
                  <c:v>31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4B6-4472-860C-1069C37F2B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shape val="box"/>
        <c:axId val="640107000"/>
        <c:axId val="640100880"/>
        <c:axId val="0"/>
      </c:bar3DChart>
      <c:catAx>
        <c:axId val="64010700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40100880"/>
        <c:crosses val="autoZero"/>
        <c:auto val="1"/>
        <c:lblAlgn val="ctr"/>
        <c:lblOffset val="100"/>
        <c:noMultiLvlLbl val="0"/>
      </c:catAx>
      <c:valAx>
        <c:axId val="64010088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40107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020408163265306E-2"/>
          <c:y val="3.787878787878788E-3"/>
          <c:w val="0.98129251700680276"/>
          <c:h val="0.8422506561679790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'ceļi_!'!$X$86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rgbClr val="D9D9D9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0.32 km (0.1%)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7C3D-4811-BF32-41D560D55397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4.9 km (1.5%)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7-7C3D-4811-BF32-41D560D55397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6.9 km (2.1%)</a:t>
                    </a:r>
                    <a:endParaRPr lang="en-US" dirty="0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8-7C3D-4811-BF32-41D560D553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7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'ceļi_!'!$W$87:$W$91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'ceļi_!'!$X$87:$X$91</c:f>
              <c:numCache>
                <c:formatCode>0.00</c:formatCode>
                <c:ptCount val="5"/>
                <c:pt idx="1">
                  <c:v>0.32</c:v>
                </c:pt>
                <c:pt idx="2" formatCode="0.000">
                  <c:v>4.8899999999999997</c:v>
                </c:pt>
                <c:pt idx="3" formatCode="0.000">
                  <c:v>6.98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C3D-4811-BF32-41D560D55397}"/>
            </c:ext>
          </c:extLst>
        </c:ser>
        <c:ser>
          <c:idx val="1"/>
          <c:order val="1"/>
          <c:tx>
            <c:strRef>
              <c:f>'ceļi_!'!$Y$86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ysClr val="windowText" lastClr="000000">
                <a:lumMod val="50000"/>
                <a:lumOff val="50000"/>
              </a:sys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6.11 km (1.9%)</a:t>
                    </a:r>
                    <a:endParaRPr lang="en-US" dirty="0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B-7C3D-4811-BF32-41D560D55397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10.21 km</a:t>
                    </a:r>
                    <a:br>
                      <a:rPr lang="en-US" dirty="0"/>
                    </a:br>
                    <a:r>
                      <a:rPr lang="en-US" dirty="0"/>
                      <a:t> (3.2%)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6-7C3D-4811-BF32-41D560D55397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0.9 km (0.28%)</a:t>
                    </a:r>
                    <a:endParaRPr lang="en-US" dirty="0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C-7C3D-4811-BF32-41D560D55397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3.77 (1.2%)</a:t>
                    </a:r>
                    <a:endParaRPr lang="en-US" dirty="0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9-7C3D-4811-BF32-41D560D553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7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'ceļi_!'!$W$87:$W$91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'ceļi_!'!$Y$87:$Y$91</c:f>
              <c:numCache>
                <c:formatCode>General</c:formatCode>
                <c:ptCount val="5"/>
                <c:pt idx="1">
                  <c:v>6.11</c:v>
                </c:pt>
                <c:pt idx="2">
                  <c:v>10.210000000000001</c:v>
                </c:pt>
                <c:pt idx="3">
                  <c:v>0.9</c:v>
                </c:pt>
                <c:pt idx="4">
                  <c:v>3.77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C3D-4811-BF32-41D560D55397}"/>
            </c:ext>
          </c:extLst>
        </c:ser>
        <c:ser>
          <c:idx val="2"/>
          <c:order val="2"/>
          <c:tx>
            <c:strRef>
              <c:f>'ceļi_!'!$Z$86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C000">
                <a:lumMod val="75000"/>
              </a:srgb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FFFF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C3D-4811-BF32-41D560D55397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4.4km</a:t>
                    </a:r>
                    <a:r>
                      <a:rPr lang="en-US" baseline="0"/>
                      <a:t> (1.4%)</a:t>
                    </a:r>
                    <a:endParaRPr lang="en-US" dirty="0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A-7C3D-4811-BF32-41D560D55397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34.3km</a:t>
                    </a:r>
                    <a:br>
                      <a:rPr lang="en-US" dirty="0"/>
                    </a:br>
                    <a:r>
                      <a:rPr lang="en-US" dirty="0"/>
                      <a:t> (10.8%)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5-7C3D-4811-BF32-41D560D55397}"/>
                </c:ext>
              </c:extLst>
            </c:dLbl>
            <c:dLbl>
              <c:idx val="3"/>
              <c:layout>
                <c:manualLayout>
                  <c:x val="-1.9493177387914229E-3"/>
                  <c:y val="-2.2906229352078363E-2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0.6km (0.18%)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7C3D-4811-BF32-41D560D5539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7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'ceļi_!'!$W$87:$W$91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'ceļi_!'!$Z$87:$Z$91</c:f>
              <c:numCache>
                <c:formatCode>General</c:formatCode>
                <c:ptCount val="5"/>
                <c:pt idx="1">
                  <c:v>4.43</c:v>
                </c:pt>
                <c:pt idx="2" formatCode="0.00">
                  <c:v>34.26</c:v>
                </c:pt>
                <c:pt idx="3" formatCode="0.00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C3D-4811-BF32-41D560D5539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76005632"/>
        <c:axId val="576003832"/>
      </c:barChart>
      <c:catAx>
        <c:axId val="5760056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layout>
            <c:manualLayout>
              <c:xMode val="edge"/>
              <c:yMode val="edge"/>
              <c:x val="0.46371745942471482"/>
              <c:y val="0.9404212896683369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76003832"/>
        <c:crosses val="autoZero"/>
        <c:auto val="1"/>
        <c:lblAlgn val="ctr"/>
        <c:lblOffset val="100"/>
        <c:noMultiLvlLbl val="0"/>
      </c:catAx>
      <c:valAx>
        <c:axId val="57600383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crossAx val="576005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ysClr val="window" lastClr="FFFFFF">
        <a:alpha val="30000"/>
      </a:sysClr>
    </a:solidFill>
    <a:ln>
      <a:noFill/>
    </a:ln>
    <a:effectLst/>
  </c:spPr>
  <c:txPr>
    <a:bodyPr/>
    <a:lstStyle/>
    <a:p>
      <a:pPr>
        <a:defRPr/>
      </a:pPr>
      <a:endParaRPr lang="lv-LV"/>
    </a:p>
  </c:txPr>
  <c:externalData r:id="rId4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Sheet1!$B$2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66615C85-DD85-43DB-8DBE-3E42D16D01F5}" type="VALUE">
                      <a:rPr lang="en-US" smtClean="0"/>
                      <a:pPr/>
                      <a:t>[VALUE]</a:t>
                    </a:fld>
                    <a:r>
                      <a:rPr lang="en-US"/>
                      <a:t>km (2.9%)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C197-45BA-AF19-EE9B439F096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8A9FDCF5-6B5C-4203-9CBB-76EF6074FC4D}" type="VALUE">
                      <a:rPr lang="en-US" smtClean="0"/>
                      <a:pPr/>
                      <a:t>[VALUE]</a:t>
                    </a:fld>
                    <a:r>
                      <a:rPr lang="en-US"/>
                      <a:t>km (0.07%)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C197-45BA-AF19-EE9B439F096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Sheet1!$A$3:$A$7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Sheet1!$B$3:$B$7</c:f>
              <c:numCache>
                <c:formatCode>General</c:formatCode>
                <c:ptCount val="5"/>
                <c:pt idx="1">
                  <c:v>9.1999999999999993</c:v>
                </c:pt>
                <c:pt idx="2">
                  <c:v>0.24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97-45BA-AF19-EE9B439F096F}"/>
            </c:ext>
          </c:extLst>
        </c:ser>
        <c:ser>
          <c:idx val="1"/>
          <c:order val="1"/>
          <c:tx>
            <c:strRef>
              <c:f>Sheet1!$C$2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3753D125-57B1-44AD-8291-2BC822EEDBF4}" type="VALUE">
                      <a:rPr lang="en-US" smtClean="0"/>
                      <a:pPr/>
                      <a:t>[VALUE]</a:t>
                    </a:fld>
                    <a:r>
                      <a:rPr lang="en-US"/>
                      <a:t>km (0.47%)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C197-45BA-AF19-EE9B439F096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2418F814-0A5C-462C-A68D-94349F953007}" type="VALUE">
                      <a:rPr lang="en-US" smtClean="0"/>
                      <a:pPr/>
                      <a:t>[VALUE]</a:t>
                    </a:fld>
                    <a:r>
                      <a:rPr lang="en-US"/>
                      <a:t>km (2.2%)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C197-45BA-AF19-EE9B439F096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5A2107B2-039E-4B95-8833-22E72C4839DA}" type="VALUE">
                      <a:rPr lang="en-US" smtClean="0"/>
                      <a:pPr/>
                      <a:t>[VALUE]</a:t>
                    </a:fld>
                    <a:r>
                      <a:rPr lang="en-US"/>
                      <a:t>km (1.6%)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C197-45BA-AF19-EE9B439F096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Sheet1!$A$3:$A$7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Sheet1!$C$3:$C$7</c:f>
              <c:numCache>
                <c:formatCode>General</c:formatCode>
                <c:ptCount val="5"/>
                <c:pt idx="1">
                  <c:v>1.5</c:v>
                </c:pt>
                <c:pt idx="2">
                  <c:v>7.2</c:v>
                </c:pt>
                <c:pt idx="3">
                  <c:v>5.3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97-45BA-AF19-EE9B439F096F}"/>
            </c:ext>
          </c:extLst>
        </c:ser>
        <c:ser>
          <c:idx val="2"/>
          <c:order val="2"/>
          <c:tx>
            <c:strRef>
              <c:f>Sheet1!$D$2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E54D6835-5DD1-44A4-8001-F9E08DC5035D}" type="VALUE">
                      <a:rPr lang="en-US" smtClean="0"/>
                      <a:pPr/>
                      <a:t>[VALUE]</a:t>
                    </a:fld>
                    <a:r>
                      <a:rPr lang="en-US"/>
                      <a:t>km (1.4%)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C197-45BA-AF19-EE9B439F096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C4502741-DADF-4509-BDD8-304B0B38577E}" type="VALUE">
                      <a:rPr lang="en-US" smtClean="0"/>
                      <a:pPr/>
                      <a:t>[VALUE]</a:t>
                    </a:fld>
                    <a:r>
                      <a:rPr lang="en-US"/>
                      <a:t> km(0.56%)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C197-45BA-AF19-EE9B439F096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Sheet1!$A$3:$A$7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Sheet1!$D$3:$D$7</c:f>
              <c:numCache>
                <c:formatCode>General</c:formatCode>
                <c:ptCount val="5"/>
                <c:pt idx="2">
                  <c:v>4.4800000000000004</c:v>
                </c:pt>
                <c:pt idx="3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97-45BA-AF19-EE9B439F096F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90"/>
        <c:overlap val="100"/>
        <c:axId val="574340776"/>
        <c:axId val="574337536"/>
      </c:barChart>
      <c:catAx>
        <c:axId val="57434077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74337536"/>
        <c:crosses val="autoZero"/>
        <c:auto val="1"/>
        <c:lblAlgn val="ctr"/>
        <c:lblOffset val="100"/>
        <c:noMultiLvlLbl val="0"/>
      </c:catAx>
      <c:valAx>
        <c:axId val="57433753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74340776"/>
        <c:crosses val="autoZero"/>
        <c:crossBetween val="between"/>
      </c:valAx>
      <c:spPr>
        <a:solidFill>
          <a:schemeClr val="bg1">
            <a:alpha val="30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stāvokļa, 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43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Montserrat" panose="00000500000000000000" pitchFamily="2" charset="-70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B3BB-4B8C-A359-C1D046DABFC7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B3BB-4B8C-A359-C1D046DABFC7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B3BB-4B8C-A359-C1D046DABFC7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B3BB-4B8C-A359-C1D046DABFC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Carnikava!$A$143:$A$147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Carnikava!$B$143:$B$147</c:f>
              <c:numCache>
                <c:formatCode>General</c:formatCode>
                <c:ptCount val="5"/>
                <c:pt idx="1">
                  <c:v>10</c:v>
                </c:pt>
                <c:pt idx="2">
                  <c:v>58</c:v>
                </c:pt>
                <c:pt idx="3">
                  <c:v>37</c:v>
                </c:pt>
                <c:pt idx="4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3BB-4B8C-A359-C1D046DABFC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24994832"/>
        <c:axId val="624993752"/>
        <c:axId val="0"/>
      </c:bar3DChart>
      <c:catAx>
        <c:axId val="6249948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24993752"/>
        <c:crosses val="autoZero"/>
        <c:auto val="1"/>
        <c:lblAlgn val="ctr"/>
        <c:lblOffset val="100"/>
        <c:noMultiLvlLbl val="0"/>
      </c:catAx>
      <c:valAx>
        <c:axId val="62499375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layout>
            <c:manualLayout>
              <c:xMode val="edge"/>
              <c:yMode val="edge"/>
              <c:x val="3.7114723562780456E-2"/>
              <c:y val="0.4305071660894744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24994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 Carnikavā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Carnikava!$E$142:$E$148</c:f>
              <c:numCache>
                <c:formatCode>General</c:formatCode>
                <c:ptCount val="7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</c:numCache>
            </c:numRef>
          </c:cat>
          <c:val>
            <c:numRef>
              <c:f>Carnikava!$F$142:$F$148</c:f>
              <c:numCache>
                <c:formatCode>General</c:formatCode>
                <c:ptCount val="7"/>
                <c:pt idx="0">
                  <c:v>66</c:v>
                </c:pt>
                <c:pt idx="1">
                  <c:v>2</c:v>
                </c:pt>
                <c:pt idx="2">
                  <c:v>46</c:v>
                </c:pt>
                <c:pt idx="3">
                  <c:v>7</c:v>
                </c:pt>
                <c:pt idx="4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B83-4ADF-8E54-EAE4269E2FB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471236296"/>
        <c:axId val="471237016"/>
        <c:axId val="0"/>
      </c:bar3DChart>
      <c:catAx>
        <c:axId val="47123629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471237016"/>
        <c:crosses val="autoZero"/>
        <c:auto val="1"/>
        <c:lblAlgn val="ctr"/>
        <c:lblOffset val="100"/>
        <c:noMultiLvlLbl val="0"/>
      </c:catAx>
      <c:valAx>
        <c:axId val="47123701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4712362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Sheet1!$G$2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0.12289562289562293"/>
                  <c:y val="-7.3929961089494164E-2"/>
                </c:manualLayout>
              </c:layout>
              <c:tx>
                <c:rich>
                  <a:bodyPr/>
                  <a:lstStyle/>
                  <a:p>
                    <a:fld id="{E802D450-4378-41DA-988E-F5E13D7EF755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(0.1%)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C-598E-449A-BCA8-D392D22D0F8C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F101DF4D-36F9-4BDF-BEA9-0C9DD5B6427F}" type="VALUE">
                      <a:rPr lang="en-US" smtClean="0"/>
                      <a:pPr/>
                      <a:t>[VALUE]</a:t>
                    </a:fld>
                    <a:r>
                      <a:rPr lang="en-US"/>
                      <a:t>km (0.13%)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598E-449A-BCA8-D392D22D0F8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Sheet1!$F$3:$F$7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Sheet1!$G$3:$G$7</c:f>
              <c:numCache>
                <c:formatCode>General</c:formatCode>
                <c:ptCount val="5"/>
                <c:pt idx="1">
                  <c:v>0.36</c:v>
                </c:pt>
                <c:pt idx="2">
                  <c:v>0.43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8E-449A-BCA8-D392D22D0F8C}"/>
            </c:ext>
          </c:extLst>
        </c:ser>
        <c:ser>
          <c:idx val="1"/>
          <c:order val="1"/>
          <c:tx>
            <c:strRef>
              <c:f>Sheet1!$H$2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9.175084175084175E-2"/>
                  <c:y val="-0.1245136186770428"/>
                </c:manualLayout>
              </c:layout>
              <c:tx>
                <c:rich>
                  <a:bodyPr/>
                  <a:lstStyle/>
                  <a:p>
                    <a:fld id="{4CC6C8FE-FF6F-422F-B61F-14DBD6E0DDF1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(0.34%)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598E-449A-BCA8-D392D22D0F8C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3E15EE38-78DA-4BC0-9DA6-D1BE66CF0528}" type="VALUE">
                      <a:rPr lang="en-US" smtClean="0"/>
                      <a:pPr/>
                      <a:t>[VALUE]</a:t>
                    </a:fld>
                    <a:r>
                      <a:rPr lang="en-US"/>
                      <a:t>km (2.8%)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598E-449A-BCA8-D392D22D0F8C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0EE64D40-1A3E-4C02-8A56-5690AACCBF90}" type="VALUE">
                      <a:rPr lang="en-US" smtClean="0"/>
                      <a:pPr/>
                      <a:t>[VALUE]</a:t>
                    </a:fld>
                    <a:r>
                      <a:rPr lang="en-US"/>
                      <a:t>km (3.1%)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598E-449A-BCA8-D392D22D0F8C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579D9008-8D8D-4624-910B-B31433763A8B}" type="VALUE">
                      <a:rPr lang="en-US" smtClean="0"/>
                      <a:pPr/>
                      <a:t>[VALUE]</a:t>
                    </a:fld>
                    <a:r>
                      <a:rPr lang="en-US"/>
                      <a:t>km(1.7)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598E-449A-BCA8-D392D22D0F8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Sheet1!$F$3:$F$7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Sheet1!$H$3:$H$7</c:f>
              <c:numCache>
                <c:formatCode>General</c:formatCode>
                <c:ptCount val="5"/>
                <c:pt idx="1">
                  <c:v>1.1100000000000001</c:v>
                </c:pt>
                <c:pt idx="2">
                  <c:v>8.9</c:v>
                </c:pt>
                <c:pt idx="3">
                  <c:v>9.9</c:v>
                </c:pt>
                <c:pt idx="4">
                  <c:v>5.6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8E-449A-BCA8-D392D22D0F8C}"/>
            </c:ext>
          </c:extLst>
        </c:ser>
        <c:ser>
          <c:idx val="2"/>
          <c:order val="2"/>
          <c:tx>
            <c:strRef>
              <c:f>Sheet1!$I$2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0.12289562289562289"/>
                  <c:y val="-0.16342412451361873"/>
                </c:manualLayout>
              </c:layout>
              <c:tx>
                <c:rich>
                  <a:bodyPr/>
                  <a:lstStyle/>
                  <a:p>
                    <a:fld id="{EA22B476-7BD5-4D4B-8C1E-23A94B4244C7}" type="VALUE">
                      <a:rPr lang="en-US" smtClean="0"/>
                      <a:pPr/>
                      <a:t>[VALUE]</a:t>
                    </a:fld>
                    <a:r>
                      <a:rPr lang="en-US"/>
                      <a:t>km (0.12%)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598E-449A-BCA8-D392D22D0F8C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DCE1137-8874-4F0D-B11D-9A4C9992DE16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(3.6%)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598E-449A-BCA8-D392D22D0F8C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0AE3BA75-719E-4DC7-808A-16C5521A1CE7}" type="VALUE">
                      <a:rPr lang="en-US" smtClean="0"/>
                      <a:pPr/>
                      <a:t>[VALUE]</a:t>
                    </a:fld>
                    <a:r>
                      <a:rPr lang="en-US"/>
                      <a:t>km (1.6%)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598E-449A-BCA8-D392D22D0F8C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FFEE48FD-0592-4880-A53F-47508804A858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(0.09%)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598E-449A-BCA8-D392D22D0F8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Sheet1!$F$3:$F$7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Sheet1!$I$3:$I$7</c:f>
              <c:numCache>
                <c:formatCode>General</c:formatCode>
                <c:ptCount val="5"/>
                <c:pt idx="1">
                  <c:v>0.4</c:v>
                </c:pt>
                <c:pt idx="2">
                  <c:v>11.5</c:v>
                </c:pt>
                <c:pt idx="3">
                  <c:v>5.2</c:v>
                </c:pt>
                <c:pt idx="4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98E-449A-BCA8-D392D22D0F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overlap val="100"/>
        <c:axId val="817112168"/>
        <c:axId val="817111808"/>
      </c:barChart>
      <c:catAx>
        <c:axId val="81711216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817111808"/>
        <c:crosses val="autoZero"/>
        <c:auto val="1"/>
        <c:lblAlgn val="ctr"/>
        <c:lblOffset val="100"/>
        <c:noMultiLvlLbl val="0"/>
      </c:catAx>
      <c:valAx>
        <c:axId val="81711180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8171121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>
        <a:alpha val="30000"/>
      </a:schemeClr>
    </a:solidFill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stāvokļa,</a:t>
            </a:r>
            <a:r>
              <a:rPr lang="lv-LV" b="1" baseline="0" dirty="0">
                <a:latin typeface="Montserrat" panose="00000500000000000000" pitchFamily="2" charset="-70"/>
              </a:rPr>
              <a:t> </a:t>
            </a:r>
            <a:r>
              <a:rPr lang="lv-LV" sz="2400" b="1" baseline="0" dirty="0">
                <a:solidFill>
                  <a:schemeClr val="tx1"/>
                </a:solidFill>
                <a:latin typeface="Montserrat" panose="00000500000000000000" pitchFamily="2" charset="-70"/>
              </a:rPr>
              <a:t>15.8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DD05-4AB9-A649-7534FD29BAD5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DD05-4AB9-A649-7534FD29BAD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Carnikava!$A$273:$A$277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Carnikava!$B$273:$B$277</c:f>
              <c:numCache>
                <c:formatCode>General</c:formatCode>
                <c:ptCount val="5"/>
                <c:pt idx="2">
                  <c:v>36</c:v>
                </c:pt>
                <c:pt idx="3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05-4AB9-A649-7534FD29BA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shape val="box"/>
        <c:axId val="652444752"/>
        <c:axId val="652435392"/>
        <c:axId val="0"/>
      </c:bar3DChart>
      <c:catAx>
        <c:axId val="65244475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52435392"/>
        <c:crosses val="autoZero"/>
        <c:auto val="1"/>
        <c:lblAlgn val="ctr"/>
        <c:lblOffset val="100"/>
        <c:noMultiLvlLbl val="0"/>
      </c:catAx>
      <c:valAx>
        <c:axId val="65243539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SKIATS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5244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 </a:t>
            </a:r>
            <a:r>
              <a:rPr lang="lv-LV" b="1" dirty="0" err="1">
                <a:latin typeface="Montserrat" panose="00000500000000000000" pitchFamily="2" charset="-70"/>
              </a:rPr>
              <a:t>Garupē</a:t>
            </a:r>
            <a:endParaRPr lang="lv-LV" b="1" dirty="0"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Carnikava!$E$272:$E$278</c:f>
              <c:numCache>
                <c:formatCode>General</c:formatCode>
                <c:ptCount val="7"/>
                <c:pt idx="1">
                  <c:v>0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</c:numCache>
            </c:numRef>
          </c:cat>
          <c:val>
            <c:numRef>
              <c:f>Carnikava!$F$272:$F$278</c:f>
              <c:numCache>
                <c:formatCode>General</c:formatCode>
                <c:ptCount val="7"/>
                <c:pt idx="1">
                  <c:v>36</c:v>
                </c:pt>
                <c:pt idx="2">
                  <c:v>6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12-463F-A784-92D7E880258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589686136"/>
        <c:axId val="589683256"/>
        <c:axId val="0"/>
      </c:bar3DChart>
      <c:catAx>
        <c:axId val="58968613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89683256"/>
        <c:crosses val="autoZero"/>
        <c:auto val="1"/>
        <c:lblAlgn val="ctr"/>
        <c:lblOffset val="100"/>
        <c:noMultiLvlLbl val="0"/>
      </c:catAx>
      <c:valAx>
        <c:axId val="58968325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5896861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Sheet1!$L$2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B02A8B81-9B07-4BA5-8A5C-492BAFA7102B}" type="VALUE">
                      <a:rPr lang="en-US" smtClean="0"/>
                      <a:pPr/>
                      <a:t>[VALUE]</a:t>
                    </a:fld>
                    <a:r>
                      <a:rPr lang="en-US"/>
                      <a:t>km (0.2%)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7A9F-4A5F-9B4F-B949EFD345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Sheet1!$K$3:$K$7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Sheet1!$L$3:$L$7</c:f>
              <c:numCache>
                <c:formatCode>General</c:formatCode>
                <c:ptCount val="5"/>
                <c:pt idx="2">
                  <c:v>0.68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9F-4A5F-9B4F-B949EFD34579}"/>
            </c:ext>
          </c:extLst>
        </c:ser>
        <c:ser>
          <c:idx val="1"/>
          <c:order val="1"/>
          <c:tx>
            <c:strRef>
              <c:f>Sheet1!$M$2</c:f>
              <c:strCache>
                <c:ptCount val="1"/>
                <c:pt idx="0">
                  <c:v>melnais, 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3"/>
              <c:tx>
                <c:rich>
                  <a:bodyPr/>
                  <a:lstStyle/>
                  <a:p>
                    <a:fld id="{2FA33161-EC8A-4FFF-A0DE-C96268426ED1}" type="VALUE">
                      <a:rPr lang="en-US" smtClean="0"/>
                      <a:pPr/>
                      <a:t>[VALUE]</a:t>
                    </a:fld>
                    <a:r>
                      <a:rPr lang="en-US"/>
                      <a:t>km (1.4%)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7A9F-4A5F-9B4F-B949EFD345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Sheet1!$K$3:$K$7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Sheet1!$M$3:$M$7</c:f>
              <c:numCache>
                <c:formatCode>General</c:formatCode>
                <c:ptCount val="5"/>
                <c:pt idx="3">
                  <c:v>4.34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9F-4A5F-9B4F-B949EFD34579}"/>
            </c:ext>
          </c:extLst>
        </c:ser>
        <c:ser>
          <c:idx val="2"/>
          <c:order val="2"/>
          <c:tx>
            <c:strRef>
              <c:f>Sheet1!$N$2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solidFill>
                <a:schemeClr val="accent4">
                  <a:lumMod val="75000"/>
                </a:schemeClr>
              </a:solidFill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68542235-83B3-40F0-BB71-554640867C27}" type="VALUE">
                      <a:rPr lang="en-US" smtClean="0"/>
                      <a:pPr/>
                      <a:t>[VALUE]</a:t>
                    </a:fld>
                    <a:r>
                      <a:rPr lang="en-US"/>
                      <a:t>km (3.4%)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7A9F-4A5F-9B4F-B949EFD345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Sheet1!$K$3:$K$7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Sheet1!$N$3:$N$7</c:f>
              <c:numCache>
                <c:formatCode>General</c:formatCode>
                <c:ptCount val="5"/>
                <c:pt idx="2">
                  <c:v>10.8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9F-4A5F-9B4F-B949EFD3457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0"/>
        <c:overlap val="100"/>
        <c:axId val="709691968"/>
        <c:axId val="709692328"/>
      </c:barChart>
      <c:catAx>
        <c:axId val="70969196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709692328"/>
        <c:crosses val="autoZero"/>
        <c:auto val="1"/>
        <c:lblAlgn val="ctr"/>
        <c:lblOffset val="100"/>
        <c:noMultiLvlLbl val="0"/>
      </c:catAx>
      <c:valAx>
        <c:axId val="70969232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709691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stāvokļa, 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15.1 kilometrs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7C90-48F3-92DC-A42ECBBCDDF8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7C90-48F3-92DC-A42ECBBCDD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Carnikava!$A$326:$A$330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Carnikava!$B$326:$B$330</c:f>
              <c:numCache>
                <c:formatCode>General</c:formatCode>
                <c:ptCount val="5"/>
                <c:pt idx="1">
                  <c:v>5</c:v>
                </c:pt>
                <c:pt idx="2">
                  <c:v>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C90-48F3-92DC-A42ECBBCDDF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29621160"/>
        <c:axId val="629624400"/>
        <c:axId val="0"/>
      </c:bar3DChart>
      <c:catAx>
        <c:axId val="62962116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29624400"/>
        <c:crosses val="autoZero"/>
        <c:auto val="1"/>
        <c:lblAlgn val="ctr"/>
        <c:lblOffset val="100"/>
        <c:noMultiLvlLbl val="0"/>
      </c:catAx>
      <c:valAx>
        <c:axId val="62962440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296211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 </a:t>
            </a:r>
            <a:r>
              <a:rPr lang="lv-LV" b="1" dirty="0" err="1">
                <a:latin typeface="Montserrat" panose="00000500000000000000" pitchFamily="2" charset="-70"/>
              </a:rPr>
              <a:t>Kalngalē</a:t>
            </a:r>
            <a:endParaRPr lang="lv-LV" b="1" dirty="0"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Carnikava!$F$327:$F$333</c:f>
              <c:numCache>
                <c:formatCode>General</c:formatCode>
                <c:ptCount val="7"/>
                <c:pt idx="1">
                  <c:v>0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</c:numCache>
            </c:numRef>
          </c:cat>
          <c:val>
            <c:numRef>
              <c:f>Carnikava!$G$327:$G$333</c:f>
              <c:numCache>
                <c:formatCode>General</c:formatCode>
                <c:ptCount val="7"/>
                <c:pt idx="1">
                  <c:v>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31-4621-B8B0-0B09688DAD9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459105624"/>
        <c:axId val="459106344"/>
        <c:axId val="0"/>
      </c:bar3DChart>
      <c:catAx>
        <c:axId val="45910562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459106344"/>
        <c:crosses val="autoZero"/>
        <c:auto val="1"/>
        <c:lblAlgn val="ctr"/>
        <c:lblOffset val="100"/>
        <c:noMultiLvlLbl val="0"/>
      </c:catAx>
      <c:valAx>
        <c:axId val="45910634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4591056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Sheet1!$R$2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rgbClr val="EAEDF2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C068BC59-9695-4382-A797-1CDF1781E2C8}" type="VALUE">
                      <a:rPr lang="en-US" smtClean="0"/>
                      <a:pPr/>
                      <a:t>[VALUE]</a:t>
                    </a:fld>
                    <a:r>
                      <a:rPr lang="en-US"/>
                      <a:t>km(0.02%)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AE41-42B3-9041-ACAA7B24668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BB098AD-63AD-4100-8A3B-17F00DDB577D}" type="VALUE">
                      <a:rPr lang="en-US" smtClean="0"/>
                      <a:pPr/>
                      <a:t>[VALUE]</a:t>
                    </a:fld>
                    <a:r>
                      <a:rPr lang="en-US"/>
                      <a:t>km (0.03%)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AE41-42B3-9041-ACAA7B2466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Sheet1!$Q$3:$Q$7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Sheet1!$R$3:$R$7</c:f>
              <c:numCache>
                <c:formatCode>General</c:formatCode>
                <c:ptCount val="5"/>
                <c:pt idx="1">
                  <c:v>7.0000000000000007E-2</c:v>
                </c:pt>
                <c:pt idx="2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E41-42B3-9041-ACAA7B24668E}"/>
            </c:ext>
          </c:extLst>
        </c:ser>
        <c:ser>
          <c:idx val="1"/>
          <c:order val="1"/>
          <c:tx>
            <c:strRef>
              <c:f>Sheet1!$S$2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DF6AA07F-EC61-4416-AC1E-4E497D779AC1}" type="VALUE">
                      <a:rPr lang="en-US" smtClean="0"/>
                      <a:pPr/>
                      <a:t>[VALUE]</a:t>
                    </a:fld>
                    <a:r>
                      <a:rPr lang="en-US"/>
                      <a:t>km (0.5%)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AE41-42B3-9041-ACAA7B24668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181518DF-FF0D-4E16-9A4A-EE4AB7F62159}" type="VALUE">
                      <a:rPr lang="en-US" smtClean="0"/>
                      <a:pPr/>
                      <a:t>[VALUE]</a:t>
                    </a:fld>
                    <a:r>
                      <a:rPr lang="en-US"/>
                      <a:t>km (2.8%)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AE41-42B3-9041-ACAA7B2466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Sheet1!$Q$3:$Q$7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Sheet1!$S$3:$S$7</c:f>
              <c:numCache>
                <c:formatCode>General</c:formatCode>
                <c:ptCount val="5"/>
                <c:pt idx="1">
                  <c:v>1.7</c:v>
                </c:pt>
                <c:pt idx="2">
                  <c:v>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41-42B3-9041-ACAA7B24668E}"/>
            </c:ext>
          </c:extLst>
        </c:ser>
        <c:ser>
          <c:idx val="2"/>
          <c:order val="2"/>
          <c:tx>
            <c:strRef>
              <c:f>Sheet1!$T$2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2393352D-D094-4C8F-BE35-4440EFED74E1}" type="VALUE">
                      <a:rPr lang="en-US" smtClean="0"/>
                      <a:pPr/>
                      <a:t>[VALUE]</a:t>
                    </a:fld>
                    <a:r>
                      <a:rPr lang="en-US"/>
                      <a:t>km (0.09%)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AE41-42B3-9041-ACAA7B24668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320D684F-80DA-499A-A404-AF4582081415}" type="VALUE">
                      <a:rPr lang="en-US" smtClean="0"/>
                      <a:pPr/>
                      <a:t>[VALUE]</a:t>
                    </a:fld>
                    <a:r>
                      <a:rPr lang="en-US"/>
                      <a:t>km (1.3%)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AE41-42B3-9041-ACAA7B2466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Sheet1!$Q$3:$Q$7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Sheet1!$T$3:$T$7</c:f>
              <c:numCache>
                <c:formatCode>General</c:formatCode>
                <c:ptCount val="5"/>
                <c:pt idx="1">
                  <c:v>0.3</c:v>
                </c:pt>
                <c:pt idx="2">
                  <c:v>4.0999999999999996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E41-42B3-9041-ACAA7B24668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0"/>
        <c:overlap val="100"/>
        <c:axId val="709667488"/>
        <c:axId val="709669648"/>
      </c:barChart>
      <c:catAx>
        <c:axId val="70966748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709669648"/>
        <c:crosses val="autoZero"/>
        <c:auto val="1"/>
        <c:lblAlgn val="ctr"/>
        <c:lblOffset val="100"/>
        <c:noMultiLvlLbl val="0"/>
      </c:catAx>
      <c:valAx>
        <c:axId val="70966964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709667488"/>
        <c:crosses val="autoZero"/>
        <c:crossBetween val="between"/>
      </c:valAx>
      <c:spPr>
        <a:solidFill>
          <a:schemeClr val="bg1">
            <a:alpha val="30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1860" b="1" i="0" dirty="0">
                <a:latin typeface="Montserrat" panose="00000500000000000000" pitchFamily="2" charset="-70"/>
              </a:rPr>
              <a:t>Ielu skaits pēc stāvokļa Ādažu pilsētā, </a:t>
            </a:r>
            <a:r>
              <a:rPr lang="lv-LV" sz="2400" b="1" i="0" dirty="0">
                <a:solidFill>
                  <a:schemeClr val="tx1"/>
                </a:solidFill>
                <a:latin typeface="Montserrat" panose="00000500000000000000" pitchFamily="2" charset="-70"/>
              </a:rPr>
              <a:t>33.7 kilometri</a:t>
            </a:r>
            <a:endParaRPr lang="lv-LV" sz="1860" b="1" i="0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Ādaži!$AF$16</c:f>
              <c:strCache>
                <c:ptCount val="1"/>
                <c:pt idx="0">
                  <c:v>Ielu skaits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0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6506-45AA-87F2-9EE104DDC963}"/>
              </c:ext>
            </c:extLst>
          </c:dPt>
          <c:dPt>
            <c:idx val="1"/>
            <c:invertIfNegative val="0"/>
            <c:bubble3D val="0"/>
            <c:spPr>
              <a:solidFill>
                <a:srgbClr val="AA483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9-6506-45AA-87F2-9EE104DDC963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6506-45AA-87F2-9EE104DDC963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6506-45AA-87F2-9EE104DDC963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6506-45AA-87F2-9EE104DDC963}"/>
              </c:ext>
            </c:extLst>
          </c:dPt>
          <c:dLbls>
            <c:dLbl>
              <c:idx val="1"/>
              <c:layout>
                <c:manualLayout>
                  <c:x val="3.7764852387143837E-17"/>
                  <c:y val="8.57747889659643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506-45AA-87F2-9EE104DDC963}"/>
                </c:ext>
              </c:extLst>
            </c:dLbl>
            <c:dLbl>
              <c:idx val="2"/>
              <c:layout>
                <c:manualLayout>
                  <c:x val="-2.0599248354513391E-3"/>
                  <c:y val="7.257866758658522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506-45AA-87F2-9EE104DDC963}"/>
                </c:ext>
              </c:extLst>
            </c:dLbl>
            <c:dLbl>
              <c:idx val="3"/>
              <c:layout>
                <c:manualLayout>
                  <c:x val="-3.0898872531771593E-3"/>
                  <c:y val="0.120964445977642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506-45AA-87F2-9EE104DDC963}"/>
                </c:ext>
              </c:extLst>
            </c:dLbl>
            <c:dLbl>
              <c:idx val="4"/>
              <c:layout>
                <c:manualLayout>
                  <c:x val="0"/>
                  <c:y val="8.357543540273454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506-45AA-87F2-9EE104DDC96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Ādaži!$AE$17:$AE$21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Ādaži!$AF$17:$AF$21</c:f>
              <c:numCache>
                <c:formatCode>General</c:formatCode>
                <c:ptCount val="5"/>
                <c:pt idx="0">
                  <c:v>2</c:v>
                </c:pt>
                <c:pt idx="1">
                  <c:v>8</c:v>
                </c:pt>
                <c:pt idx="2">
                  <c:v>38</c:v>
                </c:pt>
                <c:pt idx="3">
                  <c:v>45</c:v>
                </c:pt>
                <c:pt idx="4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506-45AA-87F2-9EE104DDC96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0"/>
        <c:shape val="box"/>
        <c:axId val="573583328"/>
        <c:axId val="573585488"/>
        <c:axId val="0"/>
      </c:bar3DChart>
      <c:catAx>
        <c:axId val="57358332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r>
                  <a:rPr lang="lv-LV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at" panose="00000500000000000000" pitchFamily="2" charset="-70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73585488"/>
        <c:crosses val="autoZero"/>
        <c:auto val="1"/>
        <c:lblAlgn val="ctr"/>
        <c:lblOffset val="100"/>
        <c:noMultiLvlLbl val="0"/>
      </c:catAx>
      <c:valAx>
        <c:axId val="573585488"/>
        <c:scaling>
          <c:orientation val="minMax"/>
          <c:max val="55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573583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, 22.4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layout>
        <c:manualLayout>
          <c:xMode val="edge"/>
          <c:yMode val="edge"/>
          <c:x val="0.30111972331583553"/>
          <c:y val="1.350895686387970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6B53-4EE6-8E12-83C87C575118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6B53-4EE6-8E12-83C87C575118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6B53-4EE6-8E12-83C87C57511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Carnikava!$A$390:$A$394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Carnikava!$B$390:$B$394</c:f>
              <c:numCache>
                <c:formatCode>General</c:formatCode>
                <c:ptCount val="5"/>
                <c:pt idx="1">
                  <c:v>2</c:v>
                </c:pt>
                <c:pt idx="2">
                  <c:v>66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53-4EE6-8E12-83C87C57511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52448712"/>
        <c:axId val="652451232"/>
        <c:axId val="0"/>
      </c:bar3DChart>
      <c:catAx>
        <c:axId val="65244871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52451232"/>
        <c:crosses val="autoZero"/>
        <c:auto val="1"/>
        <c:lblAlgn val="ctr"/>
        <c:lblOffset val="100"/>
        <c:noMultiLvlLbl val="0"/>
      </c:catAx>
      <c:valAx>
        <c:axId val="65245123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6524487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 </a:t>
            </a:r>
            <a:r>
              <a:rPr lang="lv-LV" b="1" dirty="0" err="1">
                <a:latin typeface="Montserrat" panose="00000500000000000000" pitchFamily="2" charset="-70"/>
              </a:rPr>
              <a:t>Garciemā</a:t>
            </a:r>
            <a:endParaRPr lang="lv-LV" b="1" dirty="0"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Carnikava!$E$391:$E$396</c:f>
              <c:numCache>
                <c:formatCode>General</c:formatCode>
                <c:ptCount val="6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</c:numCache>
            </c:numRef>
          </c:cat>
          <c:val>
            <c:numRef>
              <c:f>Carnikava!$F$391:$F$396</c:f>
              <c:numCache>
                <c:formatCode>General</c:formatCode>
                <c:ptCount val="6"/>
                <c:pt idx="0">
                  <c:v>75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0FB-4B4F-9E70-CD39B0CD7EC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577697648"/>
        <c:axId val="577698008"/>
        <c:axId val="0"/>
      </c:bar3DChart>
      <c:catAx>
        <c:axId val="57769764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77698008"/>
        <c:crosses val="autoZero"/>
        <c:auto val="1"/>
        <c:lblAlgn val="ctr"/>
        <c:lblOffset val="100"/>
        <c:noMultiLvlLbl val="0"/>
      </c:catAx>
      <c:valAx>
        <c:axId val="57769800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577697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Sheet1!$W$2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0.10087719298245618"/>
                  <c:y val="-0.10311284046692606"/>
                </c:manualLayout>
              </c:layout>
              <c:tx>
                <c:rich>
                  <a:bodyPr/>
                  <a:lstStyle/>
                  <a:p>
                    <a:fld id="{A2BAEA1F-5A24-4AC9-BE88-1FCA62D992AB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(0.17%)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F5B9-41BB-92A3-5BA4FCEC5BF1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5CDC86C-907A-471E-8FA0-7DAE41B15491}" type="VALUE">
                      <a:rPr lang="en-US" smtClean="0"/>
                      <a:pPr/>
                      <a:t>[VALUE]</a:t>
                    </a:fld>
                    <a:r>
                      <a:rPr lang="en-US"/>
                      <a:t>km (0.5%)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F5B9-41BB-92A3-5BA4FCEC5B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Sheet1!$V$3:$V$7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Sheet1!$W$3:$W$7</c:f>
              <c:numCache>
                <c:formatCode>General</c:formatCode>
                <c:ptCount val="5"/>
                <c:pt idx="1">
                  <c:v>0.5</c:v>
                </c:pt>
                <c:pt idx="2">
                  <c:v>1.56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B9-41BB-92A3-5BA4FCEC5BF1}"/>
            </c:ext>
          </c:extLst>
        </c:ser>
        <c:ser>
          <c:idx val="1"/>
          <c:order val="1"/>
          <c:tx>
            <c:strRef>
              <c:f>Sheet1!$X$2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0.12631578947368424"/>
                  <c:y val="-0.13618677042801555"/>
                </c:manualLayout>
              </c:layout>
              <c:tx>
                <c:rich>
                  <a:bodyPr/>
                  <a:lstStyle/>
                  <a:p>
                    <a:fld id="{C7F13E9E-697C-4626-9B5A-43CC710E173B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(0.33%)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F5B9-41BB-92A3-5BA4FCEC5BF1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BA106D9-16ED-43DE-9EF3-EF7297AE36E7}" type="VALUE">
                      <a:rPr lang="en-US" smtClean="0"/>
                      <a:pPr/>
                      <a:t>[VALUE]</a:t>
                    </a:fld>
                    <a:r>
                      <a:rPr lang="en-US"/>
                      <a:t>km (0.85%)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F5B9-41BB-92A3-5BA4FCEC5BF1}"/>
                </c:ext>
              </c:extLst>
            </c:dLbl>
            <c:dLbl>
              <c:idx val="4"/>
              <c:layout>
                <c:manualLayout>
                  <c:x val="-3.5087719298245615E-3"/>
                  <c:y val="-3.1128404669260701E-2"/>
                </c:manualLayout>
              </c:layout>
              <c:tx>
                <c:rich>
                  <a:bodyPr/>
                  <a:lstStyle/>
                  <a:p>
                    <a:fld id="{1D284F07-FBB6-4408-9804-A25E804CB29A}" type="VALUE">
                      <a:rPr lang="en-US" smtClean="0"/>
                      <a:pPr/>
                      <a:t>[VALUE]</a:t>
                    </a:fld>
                    <a:r>
                      <a:rPr lang="en-US"/>
                      <a:t>km (0.20%)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F5B9-41BB-92A3-5BA4FCEC5B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Sheet1!$V$3:$V$7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Sheet1!$X$3:$X$7</c:f>
              <c:numCache>
                <c:formatCode>General</c:formatCode>
                <c:ptCount val="5"/>
                <c:pt idx="1">
                  <c:v>1.05</c:v>
                </c:pt>
                <c:pt idx="2">
                  <c:v>2.7</c:v>
                </c:pt>
                <c:pt idx="4">
                  <c:v>0.66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5B9-41BB-92A3-5BA4FCEC5BF1}"/>
            </c:ext>
          </c:extLst>
        </c:ser>
        <c:ser>
          <c:idx val="2"/>
          <c:order val="2"/>
          <c:tx>
            <c:strRef>
              <c:f>Sheet1!$Y$2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solidFill>
                <a:schemeClr val="accent4">
                  <a:lumMod val="75000"/>
                </a:schemeClr>
              </a:solidFill>
            </a:ln>
            <a:effectLst/>
          </c:spPr>
          <c:invertIfNegative val="0"/>
          <c:dLbls>
            <c:dLbl>
              <c:idx val="1"/>
              <c:layout>
                <c:manualLayout>
                  <c:x val="-0.13947368421052636"/>
                  <c:y val="-0.18482490272373542"/>
                </c:manualLayout>
              </c:layout>
              <c:tx>
                <c:rich>
                  <a:bodyPr/>
                  <a:lstStyle/>
                  <a:p>
                    <a:fld id="{DFFD8715-CBFC-43AE-A29B-0EF79735BFF8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(0.17%)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F5B9-41BB-92A3-5BA4FCEC5BF1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E7B8AFB-0C93-4D12-A8FB-52EF538AFC41}" type="VALUE">
                      <a:rPr lang="en-US" smtClean="0"/>
                      <a:pPr/>
                      <a:t>[VALUE]</a:t>
                    </a:fld>
                    <a:r>
                      <a:rPr lang="en-US"/>
                      <a:t>km (5,1%)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F5B9-41BB-92A3-5BA4FCEC5B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Sheet1!$V$3:$V$7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Sheet1!$Y$3:$Y$7</c:f>
              <c:numCache>
                <c:formatCode>General</c:formatCode>
                <c:ptCount val="5"/>
                <c:pt idx="1">
                  <c:v>0.56000000000000005</c:v>
                </c:pt>
                <c:pt idx="2">
                  <c:v>16.3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5B9-41BB-92A3-5BA4FCEC5BF1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0"/>
        <c:overlap val="100"/>
        <c:axId val="709675048"/>
        <c:axId val="709678288"/>
      </c:barChart>
      <c:catAx>
        <c:axId val="70967504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709678288"/>
        <c:crosses val="autoZero"/>
        <c:auto val="1"/>
        <c:lblAlgn val="ctr"/>
        <c:lblOffset val="100"/>
        <c:noMultiLvlLbl val="0"/>
      </c:catAx>
      <c:valAx>
        <c:axId val="70967828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709675048"/>
        <c:crosses val="autoZero"/>
        <c:crossBetween val="between"/>
      </c:valAx>
      <c:spPr>
        <a:solidFill>
          <a:schemeClr val="bg1">
            <a:alpha val="30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stāvokļa, 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8.6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9261-491D-AB43-96BFF6D4A8EB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9261-491D-AB43-96BFF6D4A8E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Carnikava!$A$486:$A$490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Carnikava!$B$486:$B$490</c:f>
              <c:numCache>
                <c:formatCode>General</c:formatCode>
                <c:ptCount val="5"/>
                <c:pt idx="1">
                  <c:v>1</c:v>
                </c:pt>
                <c:pt idx="2">
                  <c:v>22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261-491D-AB43-96BFF6D4A8E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459106704"/>
        <c:axId val="459103464"/>
        <c:axId val="0"/>
      </c:bar3DChart>
      <c:catAx>
        <c:axId val="45910670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459103464"/>
        <c:crosses val="autoZero"/>
        <c:auto val="1"/>
        <c:lblAlgn val="ctr"/>
        <c:lblOffset val="100"/>
        <c:noMultiLvlLbl val="0"/>
      </c:catAx>
      <c:valAx>
        <c:axId val="45910346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459106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 </a:t>
            </a:r>
            <a:r>
              <a:rPr lang="lv-LV" b="1" dirty="0" err="1">
                <a:latin typeface="Montserrat" panose="00000500000000000000" pitchFamily="2" charset="-70"/>
              </a:rPr>
              <a:t>Siguļos</a:t>
            </a:r>
            <a:endParaRPr lang="lv-LV" b="1" dirty="0"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Carnikava!$E$487:$E$492</c:f>
              <c:numCache>
                <c:formatCode>General</c:formatCode>
                <c:ptCount val="6"/>
                <c:pt idx="0">
                  <c:v>0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</c:numCache>
            </c:numRef>
          </c:cat>
          <c:val>
            <c:numRef>
              <c:f>Carnikava!$F$487:$F$492</c:f>
              <c:numCache>
                <c:formatCode>General</c:formatCode>
                <c:ptCount val="6"/>
                <c:pt idx="0">
                  <c:v>23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DD-44A3-96B0-D9466C7D562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96217584"/>
        <c:axId val="96218304"/>
        <c:axId val="0"/>
      </c:bar3DChart>
      <c:catAx>
        <c:axId val="9621758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96218304"/>
        <c:crosses val="autoZero"/>
        <c:auto val="1"/>
        <c:lblAlgn val="ctr"/>
        <c:lblOffset val="100"/>
        <c:noMultiLvlLbl val="0"/>
      </c:catAx>
      <c:valAx>
        <c:axId val="9621830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962175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Sheet1!$AB$2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solidFill>
                <a:srgbClr val="D9D9D9"/>
              </a:solidFill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A986C1BA-F7BE-4998-A294-AD4E8DA260A1}" type="VALUE">
                      <a:rPr lang="en-US" smtClean="0"/>
                      <a:pPr/>
                      <a:t>[VALUE]</a:t>
                    </a:fld>
                    <a:r>
                      <a:rPr lang="en-US"/>
                      <a:t>km (0.03%)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343A-4E3E-B234-CE9A7BD0C6E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0B74E0F-6522-40C2-8940-EB75DE3D3908}" type="VALUE">
                      <a:rPr lang="en-US" smtClean="0"/>
                      <a:pPr/>
                      <a:t>[VALUE]</a:t>
                    </a:fld>
                    <a:r>
                      <a:rPr lang="en-US"/>
                      <a:t>km (0.35%)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343A-4E3E-B234-CE9A7BD0C6E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Sheet1!$AA$3:$AA$7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Sheet1!$AB$3:$AB$7</c:f>
              <c:numCache>
                <c:formatCode>General</c:formatCode>
                <c:ptCount val="5"/>
                <c:pt idx="1">
                  <c:v>0.1</c:v>
                </c:pt>
                <c:pt idx="2">
                  <c:v>1.1000000000000001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43A-4E3E-B234-CE9A7BD0C6EE}"/>
            </c:ext>
          </c:extLst>
        </c:ser>
        <c:ser>
          <c:idx val="1"/>
          <c:order val="1"/>
          <c:tx>
            <c:strRef>
              <c:f>Sheet1!$AC$2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/>
          </c:spPr>
          <c:invertIfNegative val="0"/>
          <c:dLbls>
            <c:dLbl>
              <c:idx val="3"/>
              <c:tx>
                <c:rich>
                  <a:bodyPr/>
                  <a:lstStyle/>
                  <a:p>
                    <a:fld id="{A98299FE-9C4B-4D56-A525-3521A82538C9}" type="VALUE">
                      <a:rPr lang="en-US" smtClean="0"/>
                      <a:pPr/>
                      <a:t>[VALUE]</a:t>
                    </a:fld>
                    <a:r>
                      <a:rPr lang="en-US"/>
                      <a:t>km (1.5%)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343A-4E3E-B234-CE9A7BD0C6E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Sheet1!$AA$3:$AA$7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Sheet1!$AC$3:$AC$7</c:f>
              <c:numCache>
                <c:formatCode>General</c:formatCode>
                <c:ptCount val="5"/>
                <c:pt idx="3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43A-4E3E-B234-CE9A7BD0C6EE}"/>
            </c:ext>
          </c:extLst>
        </c:ser>
        <c:ser>
          <c:idx val="2"/>
          <c:order val="2"/>
          <c:tx>
            <c:strRef>
              <c:f>Sheet1!$AD$2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59145CD7-E803-43BB-BA47-4FAD9B985103}" type="VALUE">
                      <a:rPr lang="en-US" smtClean="0"/>
                      <a:pPr/>
                      <a:t>[VALUE]</a:t>
                    </a:fld>
                    <a:r>
                      <a:rPr lang="en-US"/>
                      <a:t>km (0.8%)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343A-4E3E-B234-CE9A7BD0C6E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Sheet1!$AA$3:$AA$7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Sheet1!$AD$3:$AD$7</c:f>
              <c:numCache>
                <c:formatCode>General</c:formatCode>
                <c:ptCount val="5"/>
                <c:pt idx="2">
                  <c:v>2.5499999999999998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43A-4E3E-B234-CE9A7BD0C6E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0"/>
        <c:overlap val="100"/>
        <c:axId val="828883792"/>
        <c:axId val="828880552"/>
      </c:barChart>
      <c:catAx>
        <c:axId val="8288837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828880552"/>
        <c:crosses val="autoZero"/>
        <c:auto val="1"/>
        <c:lblAlgn val="ctr"/>
        <c:lblOffset val="100"/>
        <c:noMultiLvlLbl val="0"/>
      </c:catAx>
      <c:valAx>
        <c:axId val="82888055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828883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>
        <a:alpha val="30000"/>
      </a:schemeClr>
    </a:solidFill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stāvokļa, 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161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0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7097-423D-A9FB-6D8D0991761B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7097-423D-A9FB-6D8D0991761B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7097-423D-A9FB-6D8D0991761B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7097-423D-A9FB-6D8D0991761B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7097-423D-A9FB-6D8D0991761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'GRAFIKS KOP'!$K$2:$K$6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'GRAFIKS KOP'!$S$2:$S$6</c:f>
              <c:numCache>
                <c:formatCode>General</c:formatCode>
                <c:ptCount val="5"/>
                <c:pt idx="0">
                  <c:v>1</c:v>
                </c:pt>
                <c:pt idx="1">
                  <c:v>46</c:v>
                </c:pt>
                <c:pt idx="2">
                  <c:v>277</c:v>
                </c:pt>
                <c:pt idx="3">
                  <c:v>91</c:v>
                </c:pt>
                <c:pt idx="4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097-423D-A9FB-6D8D0991761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0"/>
        <c:shape val="box"/>
        <c:axId val="576937960"/>
        <c:axId val="576931840"/>
        <c:axId val="0"/>
      </c:bar3DChart>
      <c:catAx>
        <c:axId val="57693796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76931840"/>
        <c:crosses val="autoZero"/>
        <c:auto val="1"/>
        <c:lblAlgn val="ctr"/>
        <c:lblOffset val="100"/>
        <c:noMultiLvlLbl val="0"/>
      </c:catAx>
      <c:valAx>
        <c:axId val="57693184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576937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 Carnikavas pagastā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dLbl>
              <c:idx val="0"/>
              <c:layout>
                <c:manualLayout>
                  <c:x val="1.020408163265306E-2"/>
                  <c:y val="-3.17460317460317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DF7-4269-B691-402040F516F0}"/>
                </c:ext>
              </c:extLst>
            </c:dLbl>
            <c:dLbl>
              <c:idx val="1"/>
              <c:layout>
                <c:manualLayout>
                  <c:x val="2.2108843537414966E-2"/>
                  <c:y val="-1.851851851851861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DF7-4269-B691-402040F516F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'GRAFIKS KOP'!$K$8:$K$12</c:f>
              <c:numCache>
                <c:formatCode>General</c:formatCode>
                <c:ptCount val="5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</c:numCache>
            </c:numRef>
          </c:cat>
          <c:val>
            <c:numRef>
              <c:f>'GRAFIKS KOP'!$S$8:$S$12</c:f>
              <c:numCache>
                <c:formatCode>General</c:formatCode>
                <c:ptCount val="5"/>
                <c:pt idx="0">
                  <c:v>312</c:v>
                </c:pt>
                <c:pt idx="1">
                  <c:v>2</c:v>
                </c:pt>
                <c:pt idx="2">
                  <c:v>99</c:v>
                </c:pt>
                <c:pt idx="3">
                  <c:v>18</c:v>
                </c:pt>
                <c:pt idx="4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F7-4269-B691-402040F516F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0"/>
        <c:shape val="box"/>
        <c:axId val="461057536"/>
        <c:axId val="461062576"/>
        <c:axId val="0"/>
      </c:bar3DChart>
      <c:catAx>
        <c:axId val="46105753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461062576"/>
        <c:crosses val="autoZero"/>
        <c:auto val="1"/>
        <c:lblAlgn val="ctr"/>
        <c:lblOffset val="100"/>
        <c:noMultiLvlLbl val="0"/>
      </c:catAx>
      <c:valAx>
        <c:axId val="46106257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4610575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Sheet1!$D$35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8F5E05FB-7ED4-4491-8F61-BAA1247D1B76}" type="VALUE">
                      <a:rPr lang="en-US" smtClean="0"/>
                      <a:pPr/>
                      <a:t>[VALUE]</a:t>
                    </a:fld>
                    <a:r>
                      <a:rPr lang="en-US"/>
                      <a:t>km (4%)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4902-427C-94B7-00AE90B5626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A85ED846-1CA8-4603-AE09-C134D12FF871}" type="VALUE">
                      <a:rPr lang="en-US" smtClean="0"/>
                      <a:pPr/>
                      <a:t>[VALUE]</a:t>
                    </a:fld>
                    <a:r>
                      <a:rPr lang="en-US"/>
                      <a:t>km (1.4%)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4902-427C-94B7-00AE90B5626E}"/>
                </c:ext>
              </c:extLst>
            </c:dLbl>
            <c:dLbl>
              <c:idx val="4"/>
              <c:layout>
                <c:manualLayout>
                  <c:x val="-8.7719298245614037E-4"/>
                  <c:y val="3.8910505836575876E-3"/>
                </c:manualLayout>
              </c:layout>
              <c:tx>
                <c:rich>
                  <a:bodyPr/>
                  <a:lstStyle/>
                  <a:p>
                    <a:fld id="{B5AAD166-4C76-45AD-B3AC-3165C2AC149E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(0.09%)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E-4902-427C-94B7-00AE90B562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Sheet1!$C$36:$C$40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Sheet1!$D$36:$D$40</c:f>
              <c:numCache>
                <c:formatCode>General</c:formatCode>
                <c:ptCount val="5"/>
                <c:pt idx="1">
                  <c:v>12.939999999999998</c:v>
                </c:pt>
                <c:pt idx="2">
                  <c:v>4.58</c:v>
                </c:pt>
                <c:pt idx="4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02-427C-94B7-00AE90B5626E}"/>
            </c:ext>
          </c:extLst>
        </c:ser>
        <c:ser>
          <c:idx val="1"/>
          <c:order val="1"/>
          <c:tx>
            <c:strRef>
              <c:f>Sheet1!$E$35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6F38C24D-3C06-4A8C-AFFD-1489666CD25D}" type="VALUE">
                      <a:rPr lang="en-US" smtClean="0"/>
                      <a:pPr/>
                      <a:t>[VALUE]</a:t>
                    </a:fld>
                    <a:r>
                      <a:rPr lang="en-US"/>
                      <a:t>km (1.67%)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4902-427C-94B7-00AE90B5626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2E24C703-5B07-4D3B-8BB0-A4F8CB81334A}" type="VALUE">
                      <a:rPr lang="en-US" smtClean="0"/>
                      <a:pPr/>
                      <a:t>[VALUE]</a:t>
                    </a:fld>
                    <a:r>
                      <a:rPr lang="en-US"/>
                      <a:t>km (9%)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4902-427C-94B7-00AE90B5626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dirty="0"/>
                      <a:t>27.2km (8.6%)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4902-427C-94B7-00AE90B5626E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98CDFCD-BB93-48FB-A835-31242A9348AF}" type="VALUE">
                      <a:rPr lang="en-US" smtClean="0"/>
                      <a:pPr/>
                      <a:t>[VALUE]</a:t>
                    </a:fld>
                    <a:r>
                      <a:rPr lang="en-US"/>
                      <a:t>km (2.5%)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C-4902-427C-94B7-00AE90B562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Sheet1!$C$36:$C$40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Sheet1!$E$36:$E$40</c:f>
              <c:numCache>
                <c:formatCode>General</c:formatCode>
                <c:ptCount val="5"/>
                <c:pt idx="1">
                  <c:v>5.36</c:v>
                </c:pt>
                <c:pt idx="2">
                  <c:v>28.7</c:v>
                </c:pt>
                <c:pt idx="3">
                  <c:v>22.04</c:v>
                </c:pt>
                <c:pt idx="4">
                  <c:v>7.89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902-427C-94B7-00AE90B5626E}"/>
            </c:ext>
          </c:extLst>
        </c:ser>
        <c:ser>
          <c:idx val="2"/>
          <c:order val="2"/>
          <c:tx>
            <c:strRef>
              <c:f>Sheet1!$F$35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B7AD80D8-4DF0-44DD-BB17-7005E3A5AD83}" type="VALUE">
                      <a:rPr lang="en-US" smtClean="0"/>
                      <a:pPr/>
                      <a:t>[VALUE]</a:t>
                    </a:fld>
                    <a:r>
                      <a:rPr lang="en-US"/>
                      <a:t>km (0.5%)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4902-427C-94B7-00AE90B5626E}"/>
                </c:ext>
              </c:extLst>
            </c:dLbl>
            <c:dLbl>
              <c:idx val="1"/>
              <c:layout>
                <c:manualLayout>
                  <c:x val="-1.7543859649122486E-3"/>
                  <c:y val="-2.3346303501945526E-2"/>
                </c:manualLayout>
              </c:layout>
              <c:tx>
                <c:rich>
                  <a:bodyPr/>
                  <a:lstStyle/>
                  <a:p>
                    <a:fld id="{A9C5E044-FE1B-4614-BC97-6534877ED118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4902-427C-94B7-00AE90B5626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6486D4A5-88C9-42A9-AF39-29B4DB562A1C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km(17.9%)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4902-427C-94B7-00AE90B5626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CCE74048-5751-4824-805B-E08570409F9A}" type="VALUE">
                      <a:rPr lang="en-US" smtClean="0"/>
                      <a:pPr/>
                      <a:t>[VALUE]</a:t>
                    </a:fld>
                    <a:r>
                      <a:rPr lang="en-US"/>
                      <a:t>km (4.5%)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4902-427C-94B7-00AE90B5626E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76D8E4EA-7F0A-4BB4-BCBF-EEA29DDC0349}" type="VALUE">
                      <a:rPr lang="en-US" smtClean="0"/>
                      <a:pPr/>
                      <a:t>[VALUE]</a:t>
                    </a:fld>
                    <a:r>
                      <a:rPr lang="en-US"/>
                      <a:t>km (0.09%)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4902-427C-94B7-00AE90B5626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Sheet1!$C$36:$C$40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Sheet1!$F$36:$F$40</c:f>
              <c:numCache>
                <c:formatCode>General</c:formatCode>
                <c:ptCount val="5"/>
                <c:pt idx="0">
                  <c:v>1.5</c:v>
                </c:pt>
                <c:pt idx="1">
                  <c:v>1.26</c:v>
                </c:pt>
                <c:pt idx="2">
                  <c:v>56.730000000000004</c:v>
                </c:pt>
                <c:pt idx="3">
                  <c:v>14.18</c:v>
                </c:pt>
                <c:pt idx="4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902-427C-94B7-00AE90B5626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0"/>
        <c:overlap val="100"/>
        <c:axId val="468872752"/>
        <c:axId val="468871312"/>
      </c:barChart>
      <c:catAx>
        <c:axId val="46887275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STĀVOKLĪ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468871312"/>
        <c:crosses val="autoZero"/>
        <c:auto val="1"/>
        <c:lblAlgn val="ctr"/>
        <c:lblOffset val="100"/>
        <c:noMultiLvlLbl val="0"/>
      </c:catAx>
      <c:valAx>
        <c:axId val="4688713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468872752"/>
        <c:crosses val="autoZero"/>
        <c:crossBetween val="between"/>
      </c:valAx>
      <c:spPr>
        <a:solidFill>
          <a:schemeClr val="bg1">
            <a:alpha val="30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0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9E8C-432C-BFB4-1ADBED927153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9E8C-432C-BFB4-1ADBED927153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9E8C-432C-BFB4-1ADBED927153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9E8C-432C-BFB4-1ADBED927153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9E8C-432C-BFB4-1ADBED92715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'GRAFIKS KOP'!$U$2:$U$6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'GRAFIKS KOP'!$V$2:$V$6</c:f>
              <c:numCache>
                <c:formatCode>General</c:formatCode>
                <c:ptCount val="5"/>
                <c:pt idx="0">
                  <c:v>3</c:v>
                </c:pt>
                <c:pt idx="1">
                  <c:v>81</c:v>
                </c:pt>
                <c:pt idx="2">
                  <c:v>442</c:v>
                </c:pt>
                <c:pt idx="3">
                  <c:v>162</c:v>
                </c:pt>
                <c:pt idx="4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8C-432C-BFB4-1ADBED92715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0"/>
        <c:shape val="box"/>
        <c:axId val="817123328"/>
        <c:axId val="817115048"/>
        <c:axId val="0"/>
      </c:bar3DChart>
      <c:catAx>
        <c:axId val="81712332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817115048"/>
        <c:crosses val="autoZero"/>
        <c:auto val="1"/>
        <c:lblAlgn val="ctr"/>
        <c:lblOffset val="100"/>
        <c:noMultiLvlLbl val="0"/>
      </c:catAx>
      <c:valAx>
        <c:axId val="81711504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</a:t>
                </a:r>
                <a:r>
                  <a:rPr lang="lv-LV" sz="1600" b="1" baseline="0" dirty="0">
                    <a:latin typeface="Montserrat" panose="00000500000000000000" pitchFamily="2" charset="-70"/>
                  </a:rPr>
                  <a:t> SKAITS</a:t>
                </a:r>
                <a:endParaRPr lang="lv-LV" sz="1600" b="1" dirty="0">
                  <a:latin typeface="Montserrat" panose="00000500000000000000" pitchFamily="2" charset="-70"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817123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r>
              <a:rPr lang="lv-LV" sz="1800" b="1" dirty="0">
                <a:latin typeface="Montserrat" panose="00000500000000000000" pitchFamily="2" charset="-70"/>
              </a:rPr>
              <a:t>Ielu kopējais skaits par kopējo brauktuves seguma</a:t>
            </a:r>
            <a:r>
              <a:rPr lang="lv-LV" sz="1800" b="1" baseline="0" dirty="0">
                <a:latin typeface="Montserrat" panose="00000500000000000000" pitchFamily="2" charset="-70"/>
              </a:rPr>
              <a:t> atlikušo kalpošanas ilgumu, gados</a:t>
            </a:r>
            <a:endParaRPr lang="lv-LV" sz="1800" b="1" dirty="0"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Montserrat" panose="00000500000000000000" pitchFamily="2" charset="-70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Ādaži!$AE$23:$AE$29</c:f>
              <c:numCache>
                <c:formatCode>General</c:formatCode>
                <c:ptCount val="7"/>
                <c:pt idx="0">
                  <c:v>0</c:v>
                </c:pt>
                <c:pt idx="1">
                  <c:v>5</c:v>
                </c:pt>
                <c:pt idx="2">
                  <c:v>3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</c:numCache>
            </c:numRef>
          </c:cat>
          <c:val>
            <c:numRef>
              <c:f>Ādaži!$AF$23:$AF$29</c:f>
              <c:numCache>
                <c:formatCode>General</c:formatCode>
                <c:ptCount val="7"/>
                <c:pt idx="0">
                  <c:v>49</c:v>
                </c:pt>
                <c:pt idx="1">
                  <c:v>45</c:v>
                </c:pt>
                <c:pt idx="2">
                  <c:v>0</c:v>
                </c:pt>
                <c:pt idx="3">
                  <c:v>10</c:v>
                </c:pt>
                <c:pt idx="4">
                  <c:v>12</c:v>
                </c:pt>
                <c:pt idx="5">
                  <c:v>0</c:v>
                </c:pt>
                <c:pt idx="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99-47B9-9773-4F67395DC3B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64823480"/>
        <c:axId val="664827440"/>
        <c:axId val="0"/>
      </c:bar3DChart>
      <c:catAx>
        <c:axId val="66482348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r>
                  <a:rPr lang="lv-LV" sz="11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at" panose="00000500000000000000" pitchFamily="2" charset="-70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64827440"/>
        <c:crosses val="autoZero"/>
        <c:auto val="1"/>
        <c:lblAlgn val="ctr"/>
        <c:lblOffset val="100"/>
        <c:noMultiLvlLbl val="0"/>
      </c:catAx>
      <c:valAx>
        <c:axId val="664827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2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lv-LV"/>
          </a:p>
        </c:txPr>
        <c:crossAx val="6648234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kopējais skaits par kopējo brauktuves seguma atlikušo kalpošanas ilgumu, gados Ādažu novadā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'GRAFIKS KOP'!$U$8:$U$15</c:f>
              <c:numCache>
                <c:formatCode>General</c:formatCode>
                <c:ptCount val="8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  <c:pt idx="7">
                  <c:v>30</c:v>
                </c:pt>
              </c:numCache>
            </c:numRef>
          </c:cat>
          <c:val>
            <c:numRef>
              <c:f>'GRAFIKS KOP'!$V$8:$V$15</c:f>
              <c:numCache>
                <c:formatCode>General</c:formatCode>
                <c:ptCount val="8"/>
                <c:pt idx="0">
                  <c:v>474</c:v>
                </c:pt>
                <c:pt idx="1">
                  <c:v>71</c:v>
                </c:pt>
                <c:pt idx="2">
                  <c:v>141</c:v>
                </c:pt>
                <c:pt idx="3">
                  <c:v>34</c:v>
                </c:pt>
                <c:pt idx="4">
                  <c:v>18</c:v>
                </c:pt>
                <c:pt idx="5">
                  <c:v>0</c:v>
                </c:pt>
                <c:pt idx="6">
                  <c:v>0</c:v>
                </c:pt>
                <c:pt idx="7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3E8-41BE-8040-87E3989568F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90"/>
        <c:shape val="box"/>
        <c:axId val="98295608"/>
        <c:axId val="98301368"/>
        <c:axId val="0"/>
      </c:bar3DChart>
      <c:catAx>
        <c:axId val="9829560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98301368"/>
        <c:crosses val="autoZero"/>
        <c:auto val="1"/>
        <c:lblAlgn val="ctr"/>
        <c:lblOffset val="100"/>
        <c:noMultiLvlLbl val="0"/>
      </c:catAx>
      <c:valAx>
        <c:axId val="9830136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crossAx val="98295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99825021872266E-2"/>
          <c:y val="2.1400778210116732E-2"/>
          <c:w val="0.98075240594925639"/>
          <c:h val="0.7748399154385857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GRAFIKS_KM!$P$16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8.3114610673665795E-2"/>
                  <c:y val="-9.9221789883268477E-2"/>
                </c:manualLayout>
              </c:layout>
              <c:tx>
                <c:rich>
                  <a:bodyPr/>
                  <a:lstStyle/>
                  <a:p>
                    <a:fld id="{63CC778F-58C0-40D1-8A2B-7778D744C5DF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(0.03%)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1-517C-4E96-A7DA-32DFF765D7AA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14918A5F-0FEF-4844-9E23-0949E8203634}" type="VALUE">
                      <a:rPr lang="en-US" smtClean="0"/>
                      <a:pPr/>
                      <a:t>[VALUE]</a:t>
                    </a:fld>
                    <a:r>
                      <a:rPr lang="en-US"/>
                      <a:t>km(4,7%)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B-517C-4E96-A7DA-32DFF765D7AA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0391394-D7FF-45B5-9867-B4A57A159585}" type="VALUE">
                      <a:rPr lang="en-US" smtClean="0"/>
                      <a:pPr/>
                      <a:t>[VALUE]</a:t>
                    </a:fld>
                    <a:r>
                      <a:rPr lang="en-US"/>
                      <a:t>km (3.1%)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517C-4E96-A7DA-32DFF765D7AA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3DEC27FF-D0E2-4978-96D9-A85D63C79DE6}" type="VALUE">
                      <a:rPr lang="en-US" smtClean="0"/>
                      <a:pPr/>
                      <a:t>[VALUE]</a:t>
                    </a:fld>
                    <a:r>
                      <a:rPr lang="en-US"/>
                      <a:t>km (2.24%)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517C-4E96-A7DA-32DFF765D7AA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2EF1CDBD-D992-4FD7-AF2D-EEF7EAC2FE61}" type="VALUE">
                      <a:rPr lang="en-US" smtClean="0"/>
                      <a:pPr/>
                      <a:t>[VALUE]</a:t>
                    </a:fld>
                    <a:r>
                      <a:rPr lang="en-US"/>
                      <a:t>km (0.09%)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D-517C-4E96-A7DA-32DFF765D7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GRAFIKS_KM!$O$17:$O$21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GRAFIKS_KM!$P$17:$P$21</c:f>
              <c:numCache>
                <c:formatCode>0.0</c:formatCode>
                <c:ptCount val="5"/>
                <c:pt idx="0">
                  <c:v>0.13</c:v>
                </c:pt>
                <c:pt idx="1">
                  <c:v>14.939999999999998</c:v>
                </c:pt>
                <c:pt idx="2">
                  <c:v>9.879999999999999</c:v>
                </c:pt>
                <c:pt idx="3">
                  <c:v>7.07</c:v>
                </c:pt>
                <c:pt idx="4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7C-4E96-A7DA-32DFF765D7AA}"/>
            </c:ext>
          </c:extLst>
        </c:ser>
        <c:ser>
          <c:idx val="1"/>
          <c:order val="1"/>
          <c:tx>
            <c:strRef>
              <c:f>GRAFIKS_KM!$Q$16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8.3989501312335957E-2"/>
                  <c:y val="-0.16536964980544755"/>
                </c:manualLayout>
              </c:layout>
              <c:tx>
                <c:rich>
                  <a:bodyPr/>
                  <a:lstStyle/>
                  <a:p>
                    <a:fld id="{15C7F4BF-B84E-4921-9592-04B8E879CC1E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10-517C-4E96-A7DA-32DFF765D7AA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AFF8DF04-468F-44F0-881B-22558894B340}" type="VALUE">
                      <a:rPr lang="en-US" smtClean="0"/>
                      <a:pPr/>
                      <a:t>[VALUE]</a:t>
                    </a:fld>
                    <a:r>
                      <a:rPr lang="en-US"/>
                      <a:t>km (6.8%)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A-517C-4E96-A7DA-32DFF765D7AA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89DFA47-60E5-40DF-A46C-EDD5FFD59F75}" type="VALUE">
                      <a:rPr lang="en-US" smtClean="0"/>
                      <a:pPr/>
                      <a:t>[VALUE]</a:t>
                    </a:fld>
                    <a:r>
                      <a:rPr lang="en-US"/>
                      <a:t>km (14.7%)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517C-4E96-A7DA-32DFF765D7AA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dirty="0"/>
                      <a:t>42.3km (13.3%)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517C-4E96-A7DA-32DFF765D7AA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7E794662-3B19-48B3-B0E8-988B05A7942F}" type="VALUE">
                      <a:rPr lang="en-US" smtClean="0"/>
                      <a:pPr/>
                      <a:t>[VALUE]</a:t>
                    </a:fld>
                    <a:r>
                      <a:rPr lang="en-US"/>
                      <a:t>km (5.1%)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E-517C-4E96-A7DA-32DFF765D7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GRAFIKS_KM!$O$17:$O$21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GRAFIKS_KM!$Q$17:$Q$21</c:f>
              <c:numCache>
                <c:formatCode>0.0</c:formatCode>
                <c:ptCount val="5"/>
                <c:pt idx="0">
                  <c:v>1.25</c:v>
                </c:pt>
                <c:pt idx="1">
                  <c:v>21.555</c:v>
                </c:pt>
                <c:pt idx="2">
                  <c:v>46.533000000000001</c:v>
                </c:pt>
                <c:pt idx="3">
                  <c:v>36.948999999999998</c:v>
                </c:pt>
                <c:pt idx="4">
                  <c:v>16.376000000000001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17C-4E96-A7DA-32DFF765D7AA}"/>
            </c:ext>
          </c:extLst>
        </c:ser>
        <c:ser>
          <c:idx val="2"/>
          <c:order val="2"/>
          <c:tx>
            <c:strRef>
              <c:f>GRAFIKS_KM!$R$16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8.6614173228346455E-2"/>
                  <c:y val="-0.2392996108949417"/>
                </c:manualLayout>
              </c:layout>
              <c:tx>
                <c:rich>
                  <a:bodyPr/>
                  <a:lstStyle/>
                  <a:p>
                    <a:fld id="{CB66D840-23AA-4701-917F-9129D6055A56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(1.1%)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517C-4E96-A7DA-32DFF765D7AA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7E1F5E49-5853-43BB-806D-2A462B72C25F}" type="VALUE">
                      <a:rPr lang="en-US" smtClean="0"/>
                      <a:pPr/>
                      <a:t>[VALUE]</a:t>
                    </a:fld>
                    <a:r>
                      <a:rPr lang="en-US"/>
                      <a:t>km (4.3%)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517C-4E96-A7DA-32DFF765D7AA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2A6CA045-8E7F-4C75-8217-25BD1F64CA4F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(33.5%)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517C-4E96-A7DA-32DFF765D7AA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D72CBA0-46AF-4E58-92F3-94A737A6472C}" type="VALUE">
                      <a:rPr lang="en-US" smtClean="0"/>
                      <a:pPr/>
                      <a:t>[VALUE]</a:t>
                    </a:fld>
                    <a:r>
                      <a:rPr lang="en-US"/>
                      <a:t>km (7.4%)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7-517C-4E96-A7DA-32DFF765D7AA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78642F33-BF67-411C-BFEB-246B09CE8650}" type="VALUE">
                      <a:rPr lang="en-US" smtClean="0"/>
                      <a:pPr/>
                      <a:t>[VALUE]</a:t>
                    </a:fld>
                    <a:r>
                      <a:rPr lang="en-US"/>
                      <a:t>km (0.12%)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C-517C-4E96-A7DA-32DFF765D7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GRAFIKS_KM!$O$17:$O$21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GRAFIKS_KM!$R$17:$R$21</c:f>
              <c:numCache>
                <c:formatCode>0.0</c:formatCode>
                <c:ptCount val="5"/>
                <c:pt idx="0">
                  <c:v>3.67</c:v>
                </c:pt>
                <c:pt idx="1">
                  <c:v>13.615</c:v>
                </c:pt>
                <c:pt idx="2">
                  <c:v>105.88800000000001</c:v>
                </c:pt>
                <c:pt idx="3">
                  <c:v>23.453499999999998</c:v>
                </c:pt>
                <c:pt idx="4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17C-4E96-A7DA-32DFF765D7AA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0"/>
        <c:overlap val="100"/>
        <c:axId val="817113608"/>
        <c:axId val="817104608"/>
      </c:barChart>
      <c:catAx>
        <c:axId val="81711360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8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817104608"/>
        <c:crosses val="autoZero"/>
        <c:auto val="1"/>
        <c:lblAlgn val="ctr"/>
        <c:lblOffset val="100"/>
        <c:noMultiLvlLbl val="0"/>
      </c:catAx>
      <c:valAx>
        <c:axId val="817104608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crossAx val="8171136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>
        <a:alpha val="30000"/>
      </a:schemeClr>
    </a:solidFill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9444444444444441E-3"/>
          <c:y val="3.5294117647058823E-2"/>
          <c:w val="0.97453703703703709"/>
          <c:h val="0.7826425814420255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Ādaži!$O$144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4.2437781360066642E-17"/>
                  <c:y val="-1.5686274509803921E-2"/>
                </c:manualLayout>
              </c:layout>
              <c:tx>
                <c:rich>
                  <a:bodyPr/>
                  <a:lstStyle/>
                  <a:p>
                    <a:fld id="{5C09B92F-8B69-444A-9C27-5A7EA46B487E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 km (0.06%)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79CB-41BD-A689-84124389533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BECB8C5-D90C-439A-9FA7-72AA83BCD929}" type="VALUE">
                      <a:rPr lang="en-US" smtClean="0"/>
                      <a:pPr/>
                      <a:t>[VALUE]</a:t>
                    </a:fld>
                    <a:r>
                      <a:rPr lang="en-US"/>
                      <a:t>km (1.5%)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C-79CB-41BD-A689-84124389533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1A16DCEA-006C-4C41-B7D3-8ECE5A79DE3C}" type="VALUE">
                      <a:rPr lang="en-US" smtClean="0"/>
                      <a:pPr/>
                      <a:t>[VALUE]</a:t>
                    </a:fld>
                    <a:r>
                      <a:rPr lang="en-US"/>
                      <a:t>km (0.03%)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E-79CB-41BD-A689-841243895333}"/>
                </c:ext>
              </c:extLst>
            </c:dLbl>
            <c:dLbl>
              <c:idx val="4"/>
              <c:layout>
                <c:manualLayout>
                  <c:x val="1.1574074074074073E-3"/>
                  <c:y val="-2.5490196078431518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9CB-41BD-A689-84124389533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Ādaži!$N$145:$N$149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Ādaži!$O$145:$O$149</c:f>
              <c:numCache>
                <c:formatCode>0.0</c:formatCode>
                <c:ptCount val="5"/>
                <c:pt idx="1">
                  <c:v>0.22999999999999998</c:v>
                </c:pt>
                <c:pt idx="2">
                  <c:v>0.41</c:v>
                </c:pt>
                <c:pt idx="3">
                  <c:v>0.09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9CB-41BD-A689-841243895333}"/>
            </c:ext>
          </c:extLst>
        </c:ser>
        <c:ser>
          <c:idx val="1"/>
          <c:order val="1"/>
          <c:tx>
            <c:strRef>
              <c:f>Ādaži!$P$144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060944534001666E-17"/>
                  <c:y val="-1.9607843137254902E-2"/>
                </c:manualLayout>
              </c:layout>
              <c:tx>
                <c:rich>
                  <a:bodyPr/>
                  <a:lstStyle/>
                  <a:p>
                    <a:fld id="{E3155804-6909-4DEE-B8B9-5C1BB9AA3775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(0.16%)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79CB-41BD-A689-841243895333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4268D1E6-2814-4F1E-8430-5EDCA8F58B21}" type="VALUE">
                      <a:rPr lang="en-US" smtClean="0"/>
                      <a:pPr/>
                      <a:t>[VALUE]</a:t>
                    </a:fld>
                    <a:r>
                      <a:rPr lang="en-US"/>
                      <a:t>km (1.4%)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F-79CB-41BD-A689-84124389533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5.4km (3%)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79CB-41BD-A689-841243895333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 dirty="0"/>
                      <a:t>5.3km</a:t>
                    </a:r>
                    <a:r>
                      <a:rPr lang="en-US" baseline="0" dirty="0"/>
                      <a:t> (3.9%)</a:t>
                    </a:r>
                    <a:endParaRPr lang="en-US" dirty="0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5-79CB-41BD-A689-841243895333}"/>
                </c:ext>
              </c:extLst>
            </c:dLbl>
            <c:dLbl>
              <c:idx val="4"/>
              <c:layout>
                <c:manualLayout>
                  <c:x val="3.1881119650448218E-4"/>
                  <c:y val="-9.8039215686274508E-3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4.34km (1.3%)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6-79CB-41BD-A689-84124389533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Ādaži!$N$145:$N$149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Ādaži!$P$145:$P$149</c:f>
              <c:numCache>
                <c:formatCode>0.0</c:formatCode>
                <c:ptCount val="5"/>
                <c:pt idx="0">
                  <c:v>0.49</c:v>
                </c:pt>
                <c:pt idx="1">
                  <c:v>4.4749999999999996</c:v>
                </c:pt>
                <c:pt idx="2">
                  <c:v>5.35</c:v>
                </c:pt>
                <c:pt idx="3">
                  <c:v>5.25</c:v>
                </c:pt>
                <c:pt idx="4">
                  <c:v>4.3360000000000003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9CB-41BD-A689-841243895333}"/>
            </c:ext>
          </c:extLst>
        </c:ser>
        <c:ser>
          <c:idx val="2"/>
          <c:order val="2"/>
          <c:tx>
            <c:strRef>
              <c:f>Ādaži!$Q$144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3148148148148147E-3"/>
                  <c:y val="-2.1568627450980465E-2"/>
                </c:manualLayout>
              </c:layout>
              <c:tx>
                <c:rich>
                  <a:bodyPr/>
                  <a:lstStyle/>
                  <a:p>
                    <a:fld id="{8A1389D5-529F-4DF6-B7BD-47B6A9A290ED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 km (0.06%)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79CB-41BD-A689-841243895333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 dirty="0"/>
                      <a:t>4.6km (1.5%)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B-79CB-41BD-A689-841243895333}"/>
                </c:ext>
              </c:extLst>
            </c:dLbl>
            <c:dLbl>
              <c:idx val="3"/>
              <c:layout>
                <c:manualLayout>
                  <c:x val="-2.3148148148148997E-3"/>
                  <c:y val="-1.9607843137254902E-2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7.7km (2.4%)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9-79CB-41BD-A689-841243895333}"/>
                </c:ext>
              </c:extLst>
            </c:dLbl>
            <c:dLbl>
              <c:idx val="4"/>
              <c:layout>
                <c:manualLayout>
                  <c:x val="-1.9960079840320825E-3"/>
                  <c:y val="-3.1372549019607773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0.1km</a:t>
                    </a:r>
                    <a:r>
                      <a:rPr lang="en-US" baseline="0"/>
                      <a:t> (0.03%)</a:t>
                    </a:r>
                    <a:endParaRPr lang="en-US" dirty="0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D-79CB-41BD-A689-84124389533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Ādaži!$N$145:$N$149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Ādaži!$Q$145:$Q$149</c:f>
              <c:numCache>
                <c:formatCode>0.0</c:formatCode>
                <c:ptCount val="5"/>
                <c:pt idx="0">
                  <c:v>0</c:v>
                </c:pt>
                <c:pt idx="1">
                  <c:v>0.63</c:v>
                </c:pt>
                <c:pt idx="2">
                  <c:v>4.5999999999999996</c:v>
                </c:pt>
                <c:pt idx="3">
                  <c:v>7.6849999999999996</c:v>
                </c:pt>
                <c:pt idx="4">
                  <c:v>0.14000000000000001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9CB-41BD-A689-84124389533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632096264"/>
        <c:axId val="632102744"/>
      </c:barChart>
      <c:catAx>
        <c:axId val="63209626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32102744"/>
        <c:crosses val="autoZero"/>
        <c:auto val="1"/>
        <c:lblAlgn val="ctr"/>
        <c:lblOffset val="100"/>
        <c:noMultiLvlLbl val="0"/>
      </c:catAx>
      <c:valAx>
        <c:axId val="63210274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crossAx val="632096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>
        <a:alpha val="30000"/>
      </a:schemeClr>
    </a:solidFill>
    <a:ln w="3175"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r>
              <a:rPr lang="lv-LV" b="1" dirty="0">
                <a:latin typeface="Montserrat" panose="00000500000000000000" pitchFamily="2" charset="-70"/>
              </a:rPr>
              <a:t>Ielu skaits pēc stāvokļa Baltezerā, </a:t>
            </a:r>
            <a:r>
              <a:rPr lang="lv-LV" sz="2400" b="1" dirty="0">
                <a:solidFill>
                  <a:schemeClr val="tx1"/>
                </a:solidFill>
                <a:latin typeface="Montserrat" panose="00000500000000000000" pitchFamily="2" charset="-70"/>
              </a:rPr>
              <a:t>7.7 kilometri</a:t>
            </a:r>
            <a:endParaRPr lang="lv-LV" b="1" dirty="0">
              <a:solidFill>
                <a:schemeClr val="tx1"/>
              </a:solidFill>
              <a:latin typeface="Montserrat" panose="00000500000000000000" pitchFamily="2" charset="-7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Montserrat" panose="00000500000000000000" pitchFamily="2" charset="-70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638C-46D4-96EA-58B969934598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4-638C-46D4-96EA-58B969934598}"/>
              </c:ext>
            </c:extLst>
          </c:dPt>
          <c:dPt>
            <c:idx val="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638C-46D4-96EA-58B969934598}"/>
              </c:ext>
            </c:extLst>
          </c:dPt>
          <c:dPt>
            <c:idx val="3"/>
            <c:invertIfNegative val="0"/>
            <c:bubble3D val="0"/>
            <c:spPr>
              <a:solidFill>
                <a:srgbClr val="D9D9D9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2-638C-46D4-96EA-58B969934598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638C-46D4-96EA-58B96993459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Baltezers!$AD$17:$AD$21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Baltezers!$AE$17:$AE$21</c:f>
              <c:numCache>
                <c:formatCode>General</c:formatCode>
                <c:ptCount val="5"/>
                <c:pt idx="0">
                  <c:v>0</c:v>
                </c:pt>
                <c:pt idx="1">
                  <c:v>0</c:v>
                </c:pt>
                <c:pt idx="2">
                  <c:v>14</c:v>
                </c:pt>
                <c:pt idx="3">
                  <c:v>8</c:v>
                </c:pt>
                <c:pt idx="4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8C-46D4-96EA-58B96993459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0"/>
        <c:shape val="box"/>
        <c:axId val="670945136"/>
        <c:axId val="670944776"/>
        <c:axId val="0"/>
      </c:bar3DChart>
      <c:catAx>
        <c:axId val="67094513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cap="all" baseline="0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670944776"/>
        <c:crosses val="autoZero"/>
        <c:auto val="1"/>
        <c:lblAlgn val="ctr"/>
        <c:lblOffset val="100"/>
        <c:noMultiLvlLbl val="0"/>
      </c:catAx>
      <c:valAx>
        <c:axId val="670944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400" b="1" cap="all" baseline="0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lv-LV"/>
          </a:p>
        </c:txPr>
        <c:crossAx val="6709451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lv-LV" sz="1800" b="1" i="0" u="none" strike="noStrike" kern="1200" spc="0" baseline="0" dirty="0">
                <a:solidFill>
                  <a:prstClr val="black">
                    <a:lumMod val="65000"/>
                    <a:lumOff val="35000"/>
                  </a:prstClr>
                </a:solidFill>
                <a:latin typeface="Montserrat" panose="00000500000000000000" pitchFamily="2" charset="-70"/>
              </a:rPr>
              <a:t>Ielu kopējais skaits par kopējo brauktuves seguma atlikušo kalpošanas ilgumu, gados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lv-LV"/>
        </a:p>
      </c:txPr>
    </c:title>
    <c:autoTitleDeleted val="0"/>
    <c:view3D>
      <c:rotX val="15"/>
      <c:rotY val="20"/>
      <c:depthPercent val="100"/>
      <c:rAngAx val="1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spPr>
            <a:solidFill>
              <a:srgbClr val="77A4BE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Baltezers!$AD$23:$AD$29</c:f>
              <c:numCache>
                <c:formatCode>General</c:formatCode>
                <c:ptCount val="7"/>
                <c:pt idx="0">
                  <c:v>0</c:v>
                </c:pt>
                <c:pt idx="1">
                  <c:v>3</c:v>
                </c:pt>
                <c:pt idx="2">
                  <c:v>5</c:v>
                </c:pt>
                <c:pt idx="3">
                  <c:v>10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</c:numCache>
            </c:numRef>
          </c:cat>
          <c:val>
            <c:numRef>
              <c:f>Baltezers!$AE$23:$AE$29</c:f>
              <c:numCache>
                <c:formatCode>General</c:formatCode>
                <c:ptCount val="7"/>
                <c:pt idx="0">
                  <c:v>14</c:v>
                </c:pt>
                <c:pt idx="1">
                  <c:v>3</c:v>
                </c:pt>
                <c:pt idx="2">
                  <c:v>4</c:v>
                </c:pt>
                <c:pt idx="3">
                  <c:v>1</c:v>
                </c:pt>
                <c:pt idx="4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3E7-4CD1-9A6E-2DE104E6BB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shape val="box"/>
        <c:axId val="457099896"/>
        <c:axId val="457096296"/>
        <c:axId val="0"/>
      </c:bar3DChart>
      <c:catAx>
        <c:axId val="457099896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r>
                  <a:rPr lang="lv-LV" sz="1400" b="1" dirty="0">
                    <a:latin typeface="Montserrat" panose="00000500000000000000" pitchFamily="2" charset="-70"/>
                  </a:rPr>
                  <a:t>GADI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at" panose="00000500000000000000" pitchFamily="2" charset="-70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457096296"/>
        <c:crosses val="autoZero"/>
        <c:auto val="1"/>
        <c:lblAlgn val="ctr"/>
        <c:lblOffset val="100"/>
        <c:noMultiLvlLbl val="0"/>
      </c:catAx>
      <c:valAx>
        <c:axId val="457096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r>
                  <a:rPr lang="lv-LV" sz="1600" b="1" cap="all" baseline="0" dirty="0">
                    <a:latin typeface="Montserrat" panose="00000500000000000000" pitchFamily="2" charset="-70"/>
                  </a:rPr>
                  <a:t>Ielu skaits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at" panose="00000500000000000000" pitchFamily="2" charset="-70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457099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Baltezers!$B$56</c:f>
              <c:strCache>
                <c:ptCount val="1"/>
                <c:pt idx="0">
                  <c:v>cits, nav seguma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Baltezers!$A$57:$A$61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Baltezers!$B$57:$B$61</c:f>
              <c:numCache>
                <c:formatCode>General</c:formatCode>
                <c:ptCount val="5"/>
              </c:numCache>
            </c:numRef>
          </c:val>
          <c:extLst>
            <c:ext xmlns:c16="http://schemas.microsoft.com/office/drawing/2014/chart" uri="{C3380CC4-5D6E-409C-BE32-E72D297353CC}">
              <c16:uniqueId val="{00000000-F30D-4046-8D34-E5B9FB0C84E9}"/>
            </c:ext>
          </c:extLst>
        </c:ser>
        <c:ser>
          <c:idx val="1"/>
          <c:order val="1"/>
          <c:tx>
            <c:strRef>
              <c:f>Baltezers!$C$56</c:f>
              <c:strCache>
                <c:ptCount val="1"/>
                <c:pt idx="0">
                  <c:v>melnais,asfalts, bruģis</c:v>
                </c:pt>
              </c:strCache>
            </c:strRef>
          </c:tx>
          <c:spPr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4.578754578754579E-3"/>
                  <c:y val="-4.794520547945222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F30D-4046-8D34-E5B9FB0C84E9}"/>
                </c:ext>
              </c:extLst>
            </c:dLbl>
            <c:dLbl>
              <c:idx val="1"/>
              <c:layout>
                <c:manualLayout>
                  <c:x val="9.1575091575091575E-4"/>
                  <c:y val="-4.794520547945222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F30D-4046-8D34-E5B9FB0C84E9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2B7F25AD-6A85-465E-8200-FC0E7A696C83}" type="VALUE">
                      <a:rPr lang="en-US" smtClean="0"/>
                      <a:pPr/>
                      <a:t>[VALUE]</a:t>
                    </a:fld>
                    <a:r>
                      <a:rPr lang="en-US"/>
                      <a:t> km (0.16%)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8-F30D-4046-8D34-E5B9FB0C84E9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D11F8305-668E-49F2-98E2-A384199D3E51}" type="VALUE">
                      <a:rPr lang="en-US" smtClean="0"/>
                      <a:pPr/>
                      <a:t>[VALUE]</a:t>
                    </a:fld>
                    <a:r>
                      <a:rPr lang="en-US"/>
                      <a:t> km</a:t>
                    </a:r>
                    <a:r>
                      <a:rPr lang="en-US" baseline="0"/>
                      <a:t> (1.6%)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F30D-4046-8D34-E5B9FB0C84E9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EC296FCF-645F-440A-94CC-447FC21E79AB}" type="VALUE">
                      <a:rPr lang="en-US" smtClean="0"/>
                      <a:pPr/>
                      <a:t>[VALUE]</a:t>
                    </a:fld>
                    <a:r>
                      <a:rPr lang="en-US"/>
                      <a:t>km (0.12%)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F30D-4046-8D34-E5B9FB0C84E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Baltezers!$A$57:$A$61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Baltezers!$C$57:$C$61</c:f>
              <c:numCache>
                <c:formatCode>General</c:formatCode>
                <c:ptCount val="5"/>
                <c:pt idx="2" formatCode="0.0">
                  <c:v>0.53</c:v>
                </c:pt>
                <c:pt idx="3" formatCode="0.0">
                  <c:v>5.1550000000000002</c:v>
                </c:pt>
                <c:pt idx="4" formatCode="0.0">
                  <c:v>0.38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30D-4046-8D34-E5B9FB0C84E9}"/>
            </c:ext>
          </c:extLst>
        </c:ser>
        <c:ser>
          <c:idx val="2"/>
          <c:order val="2"/>
          <c:tx>
            <c:strRef>
              <c:f>Baltezers!$D$56</c:f>
              <c:strCache>
                <c:ptCount val="1"/>
                <c:pt idx="0">
                  <c:v>grants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fld id="{CE7F7461-BDF7-4BC2-8D72-70E2826D9ABA}" type="VALUE">
                      <a:rPr lang="en-US" smtClean="0"/>
                      <a:pPr/>
                      <a:t>[VALUE]</a:t>
                    </a:fld>
                    <a:r>
                      <a:rPr lang="en-US" dirty="0"/>
                      <a:t>km </a:t>
                    </a:r>
                    <a:r>
                      <a:rPr lang="en-US" baseline="0" dirty="0"/>
                      <a:t>(0.47%)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F30D-4046-8D34-E5B9FB0C84E9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FB8A968-0965-4CF8-A13A-C0EC1E9BE93F}" type="VALUE">
                      <a:rPr lang="en-US" smtClean="0"/>
                      <a:pPr/>
                      <a:t>[VALUE]</a:t>
                    </a:fld>
                    <a:r>
                      <a:rPr lang="en-US"/>
                      <a:t> km (0.03%)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F30D-4046-8D34-E5B9FB0C84E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" panose="00000500000000000000" pitchFamily="2" charset="-70"/>
                    <a:ea typeface="+mn-ea"/>
                    <a:cs typeface="+mn-cs"/>
                  </a:defRPr>
                </a:pPr>
                <a:endParaRPr lang="lv-LV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Baltezers!$A$57:$A$61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cat>
          <c:val>
            <c:numRef>
              <c:f>Baltezers!$D$57:$D$61</c:f>
              <c:numCache>
                <c:formatCode>General</c:formatCode>
                <c:ptCount val="5"/>
                <c:pt idx="2" formatCode="0.0">
                  <c:v>1.48</c:v>
                </c:pt>
                <c:pt idx="3" formatCode="0.0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30D-4046-8D34-E5B9FB0C84E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44925472"/>
        <c:axId val="544923672"/>
      </c:barChart>
      <c:catAx>
        <c:axId val="544925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lv-LV" sz="1600" b="1" dirty="0">
                    <a:latin typeface="Montserrat" panose="00000500000000000000" pitchFamily="2" charset="-70"/>
                  </a:rPr>
                  <a:t>STĀVOKLIS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lv-LV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70"/>
                <a:ea typeface="+mn-ea"/>
                <a:cs typeface="+mn-cs"/>
              </a:defRPr>
            </a:pPr>
            <a:endParaRPr lang="lv-LV"/>
          </a:p>
        </c:txPr>
        <c:crossAx val="544923672"/>
        <c:crosses val="autoZero"/>
        <c:auto val="1"/>
        <c:lblAlgn val="ctr"/>
        <c:lblOffset val="100"/>
        <c:noMultiLvlLbl val="0"/>
      </c:catAx>
      <c:valAx>
        <c:axId val="54492367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44925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>
        <a:alpha val="30000"/>
      </a:schemeClr>
    </a:solidFill>
    <a:ln>
      <a:noFill/>
    </a:ln>
    <a:effectLst/>
  </c:spPr>
  <c:txPr>
    <a:bodyPr/>
    <a:lstStyle/>
    <a:p>
      <a:pPr>
        <a:defRPr/>
      </a:pPr>
      <a:endParaRPr lang="lv-LV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0.18101</cdr:x>
      <cdr:y>0.03039</cdr:y>
    </cdr:from>
    <cdr:to>
      <cdr:x>0.78861</cdr:x>
      <cdr:y>0.0983</cdr:y>
    </cdr:to>
    <cdr:sp macro="" textlink="">
      <cdr:nvSpPr>
        <cdr:cNvPr id="2" name="TextBox 14">
          <a:extLst xmlns:a="http://schemas.openxmlformats.org/drawingml/2006/main">
            <a:ext uri="{FF2B5EF4-FFF2-40B4-BE49-F238E27FC236}">
              <a16:creationId xmlns:a16="http://schemas.microsoft.com/office/drawing/2014/main" id="{C364D8BD-C36E-1EB7-9A36-25CF07A0C104}"/>
            </a:ext>
          </a:extLst>
        </cdr:cNvPr>
        <cdr:cNvSpPr txBox="1"/>
      </cdr:nvSpPr>
      <cdr:spPr>
        <a:xfrm xmlns:a="http://schemas.openxmlformats.org/drawingml/2006/main">
          <a:off x="2724150" y="206632"/>
          <a:ext cx="9144000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en-LV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lv-LV" sz="2400" b="1" dirty="0">
              <a:solidFill>
                <a:srgbClr val="595959"/>
              </a:solidFill>
              <a:latin typeface="Montserrat" panose="00000500000000000000" pitchFamily="2" charset="-70"/>
            </a:rPr>
            <a:t>Kopā 7.7</a:t>
          </a:r>
          <a:r>
            <a:rPr lang="lv-LV" sz="2400" b="1" baseline="0" dirty="0">
              <a:solidFill>
                <a:srgbClr val="595959"/>
              </a:solidFill>
              <a:latin typeface="Montserrat" panose="00000500000000000000" pitchFamily="2" charset="-70"/>
            </a:rPr>
            <a:t> kilometri</a:t>
          </a:r>
          <a:endParaRPr lang="lv-LV" sz="2400" dirty="0">
            <a:solidFill>
              <a:srgbClr val="595959"/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LV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92BE5A0-D6E5-8549-9779-CFE680BF9E89}" type="datetimeFigureOut">
              <a:rPr lang="en-LV" smtClean="0"/>
              <a:t>09/13/2023</a:t>
            </a:fld>
            <a:endParaRPr lang="en-LV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LV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LV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AE27AA-9BC7-E84F-8718-96696ED692D6}" type="slidenum">
              <a:rPr lang="en-LV" smtClean="0"/>
              <a:t>‹#›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42288535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11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24331205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30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894422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34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27383842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39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34016234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42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380511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52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161289792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54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22009634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12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36469407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14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10807589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15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40068486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16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132886865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21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13875880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23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4015611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25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212303691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lv-LV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FAE27AA-9BC7-E84F-8718-96696ED692D6}" type="slidenum">
              <a:rPr lang="en-LV" smtClean="0"/>
              <a:t>28</a:t>
            </a:fld>
            <a:endParaRPr lang="en-LV"/>
          </a:p>
        </p:txBody>
      </p:sp>
    </p:spTree>
    <p:extLst>
      <p:ext uri="{BB962C8B-B14F-4D97-AF65-F5344CB8AC3E}">
        <p14:creationId xmlns:p14="http://schemas.microsoft.com/office/powerpoint/2010/main" val="12680786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F541C8-3AEE-92D0-6BC7-43B9298F413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86000" y="1683545"/>
            <a:ext cx="13716000" cy="3581400"/>
          </a:xfrm>
        </p:spPr>
        <p:txBody>
          <a:bodyPr anchor="b"/>
          <a:lstStyle>
            <a:lvl1pPr algn="ctr">
              <a:defRPr sz="9000"/>
            </a:lvl1pPr>
          </a:lstStyle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DB5853E-7624-0FE6-9FFF-82B092C161C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286000" y="5403057"/>
            <a:ext cx="1371600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800" indent="0" algn="ctr">
              <a:buNone/>
              <a:defRPr sz="3000"/>
            </a:lvl2pPr>
            <a:lvl3pPr marL="1371600" indent="0" algn="ctr">
              <a:buNone/>
              <a:defRPr sz="2700"/>
            </a:lvl3pPr>
            <a:lvl4pPr marL="2057400" indent="0" algn="ctr">
              <a:buNone/>
              <a:defRPr sz="2400"/>
            </a:lvl4pPr>
            <a:lvl5pPr marL="2743200" indent="0" algn="ctr">
              <a:buNone/>
              <a:defRPr sz="2400"/>
            </a:lvl5pPr>
            <a:lvl6pPr marL="3429000" indent="0" algn="ctr">
              <a:buNone/>
              <a:defRPr sz="2400"/>
            </a:lvl6pPr>
            <a:lvl7pPr marL="4114800" indent="0" algn="ctr">
              <a:buNone/>
              <a:defRPr sz="2400"/>
            </a:lvl7pPr>
            <a:lvl8pPr marL="4800600" indent="0" algn="ctr">
              <a:buNone/>
              <a:defRPr sz="2400"/>
            </a:lvl8pPr>
            <a:lvl9pPr marL="5486400" indent="0" algn="ctr">
              <a:buNone/>
              <a:defRPr sz="2400"/>
            </a:lvl9pPr>
          </a:lstStyle>
          <a:p>
            <a:r>
              <a:rPr lang="en-GB"/>
              <a:t>Click to edit Master subtitle style</a:t>
            </a:r>
            <a:endParaRPr lang="en-LV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96A15C-33BA-109B-C718-857CACB995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13DBD1-BBC6-144F-BB04-668AE50EEAA2}" type="datetime1">
              <a:rPr lang="en-US" smtClean="0"/>
              <a:t>9/13/2023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FF34E3-512D-C7E8-C9A1-C78861BE73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27C26C-60F9-7124-6965-208FDD9097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72987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3CECC4-E968-3D5F-03A5-A4E8DD09E7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74C209E-3B70-2EEE-3172-85E0E4BC3A7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8E690F4-4792-117B-6615-1DA3855EC3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22B9F0-4552-AC48-AA4F-42211AD280FC}" type="datetime1">
              <a:rPr lang="en-US" smtClean="0"/>
              <a:t>9/13/2023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7E5E789-7E16-BCEA-D165-29D3EA95E4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CCF779-A07C-29D5-7113-0D73DB7D8E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45958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1F72C63-D56C-29F1-9C66-0F53431B77F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3087350" y="547688"/>
            <a:ext cx="3943350" cy="8717757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3B5D915-09E9-64BF-214D-C4117A112EB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257300" y="547688"/>
            <a:ext cx="11601450" cy="8717757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E2A7ED-2898-66C5-8B14-CAF10E38CD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7F4B85-EE1C-824B-90CF-74BDD2F38CBA}" type="datetime1">
              <a:rPr lang="en-US" smtClean="0"/>
              <a:t>9/13/2023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20F789-33AC-09E2-11AD-9629C78860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ED5682-811F-8F9D-7DA1-21B71EA85A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46599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AE5D27-CFB8-6153-AFDF-92C8AF72B9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323432-3351-EE92-DC29-797117BD9D2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8366F2B-CBAE-511B-DF3A-726E8FE20A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C8FE41-FDFF-8047-B79B-356A78FD3E08}" type="datetime1">
              <a:rPr lang="en-US" smtClean="0"/>
              <a:t>9/13/2023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F8B86A-7330-3189-51EC-BC8929C528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3C7A196-DFA2-AAF7-EC91-6BC8AA594F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10761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DA6080-85A1-2BCE-DD4A-744EDE6742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7775" y="2564608"/>
            <a:ext cx="15773400" cy="4279106"/>
          </a:xfrm>
        </p:spPr>
        <p:txBody>
          <a:bodyPr anchor="b"/>
          <a:lstStyle>
            <a:lvl1pPr>
              <a:defRPr sz="9000"/>
            </a:lvl1pPr>
          </a:lstStyle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5DCFDBD-BC6E-47B5-E97C-F392EFE330F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47775" y="6884195"/>
            <a:ext cx="15773400" cy="2250281"/>
          </a:xfrm>
        </p:spPr>
        <p:txBody>
          <a:bodyPr/>
          <a:lstStyle>
            <a:lvl1pPr marL="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1pPr>
            <a:lvl2pPr marL="685800" indent="0">
              <a:buNone/>
              <a:defRPr sz="3000">
                <a:solidFill>
                  <a:schemeClr val="tx1">
                    <a:tint val="75000"/>
                  </a:schemeClr>
                </a:solidFill>
              </a:defRPr>
            </a:lvl2pPr>
            <a:lvl3pPr marL="137160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3pPr>
            <a:lvl4pPr marL="2057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4pPr>
            <a:lvl5pPr marL="27432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34290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6pPr>
            <a:lvl7pPr marL="4114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7pPr>
            <a:lvl8pPr marL="4800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8pPr>
            <a:lvl9pPr marL="54864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7650B6-31BE-D0E5-FBBD-D6C76947F5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FB4E0E-0A54-0C4A-A6CD-2D1CE1D43E84}" type="datetime1">
              <a:rPr lang="en-US" smtClean="0"/>
              <a:t>9/13/2023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3D1AE-D253-228A-7B9E-C7AC2A9434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A522A7-AC36-79E5-5420-725C999A14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58754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58E326-4237-8C99-A138-C1AD8BB9E3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963024-7751-26EA-428C-2497E4D11A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257300" y="2738438"/>
            <a:ext cx="7772400" cy="652700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2FAC09D-1B7E-3147-32EF-ED6BCB15D32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58300" y="2738438"/>
            <a:ext cx="7772400" cy="652700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38949EF-83E8-87AD-CBA1-DAC812DA59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80C60-2641-914D-8720-24CB9E1544F8}" type="datetime1">
              <a:rPr lang="en-US" smtClean="0"/>
              <a:t>9/13/2023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D8BB95-20DC-906F-19A8-2F37569E0F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E0908B5-0AAB-EE31-068F-43822183CD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57982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33844F-BA58-53F9-0B1E-A3AE12488D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2" y="547688"/>
            <a:ext cx="15773400" cy="198834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5BB852-EB59-4733-F019-52D320C33E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9683" y="2521745"/>
            <a:ext cx="7736681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F41A709-738A-0ACA-8E91-C7EAE6E69E1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59683" y="3757613"/>
            <a:ext cx="7736681" cy="552688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DE12C7B-5E80-8DB1-4700-6C29C2D72B5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9258300" y="2521745"/>
            <a:ext cx="7774782" cy="1235868"/>
          </a:xfrm>
        </p:spPr>
        <p:txBody>
          <a:bodyPr anchor="b"/>
          <a:lstStyle>
            <a:lvl1pPr marL="0" indent="0">
              <a:buNone/>
              <a:defRPr sz="3600" b="1"/>
            </a:lvl1pPr>
            <a:lvl2pPr marL="685800" indent="0">
              <a:buNone/>
              <a:defRPr sz="3000" b="1"/>
            </a:lvl2pPr>
            <a:lvl3pPr marL="1371600" indent="0">
              <a:buNone/>
              <a:defRPr sz="2700" b="1"/>
            </a:lvl3pPr>
            <a:lvl4pPr marL="2057400" indent="0">
              <a:buNone/>
              <a:defRPr sz="2400" b="1"/>
            </a:lvl4pPr>
            <a:lvl5pPr marL="2743200" indent="0">
              <a:buNone/>
              <a:defRPr sz="2400" b="1"/>
            </a:lvl5pPr>
            <a:lvl6pPr marL="3429000" indent="0">
              <a:buNone/>
              <a:defRPr sz="2400" b="1"/>
            </a:lvl6pPr>
            <a:lvl7pPr marL="4114800" indent="0">
              <a:buNone/>
              <a:defRPr sz="2400" b="1"/>
            </a:lvl7pPr>
            <a:lvl8pPr marL="4800600" indent="0">
              <a:buNone/>
              <a:defRPr sz="2400" b="1"/>
            </a:lvl8pPr>
            <a:lvl9pPr marL="5486400" indent="0">
              <a:buNone/>
              <a:defRPr sz="24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401D052-34EE-7525-5892-BA95E22BEDE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9258300" y="3757613"/>
            <a:ext cx="7774782" cy="552688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B8A356C-9086-F788-A384-04A08B8727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E1618D-AFDF-4441-B6AC-AB7256007DBD}" type="datetime1">
              <a:rPr lang="en-US" smtClean="0"/>
              <a:t>9/13/2023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45E61E3-D88C-E4D3-B411-2D18686FF5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3AF31C9-BBD9-6921-93CF-46488A8114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8530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90E216-8084-B633-9437-CBA62A0AA5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691758F-5162-D689-4336-005E6C00DA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6D66EA-52B9-B847-AD9B-694F049B33E6}" type="datetime1">
              <a:rPr lang="en-US" smtClean="0"/>
              <a:t>9/13/2023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80B3810-4CF9-82A3-8E86-847DD431FD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23C755D-5FC6-111E-7F40-7D49247886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4080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733EF83-3619-4F9B-E568-FE7EED1321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A9F490-1998-4A44-A624-42F54DBDC226}" type="datetime1">
              <a:rPr lang="en-US" smtClean="0"/>
              <a:t>9/13/2023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242AA65-086E-6BC2-BF9E-C82C5EEA62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4E7080E-3244-9936-7994-24FEB990A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1105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6556D6-553C-1328-806D-78813C4F0A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BA23D2-74A7-7103-2CEB-12001FA2E5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>
              <a:defRPr sz="4800"/>
            </a:lvl1pPr>
            <a:lvl2pPr>
              <a:defRPr sz="4200"/>
            </a:lvl2pPr>
            <a:lvl3pPr>
              <a:defRPr sz="3600"/>
            </a:lvl3pPr>
            <a:lvl4pPr>
              <a:defRPr sz="3000"/>
            </a:lvl4pPr>
            <a:lvl5pPr>
              <a:defRPr sz="3000"/>
            </a:lvl5pPr>
            <a:lvl6pPr>
              <a:defRPr sz="3000"/>
            </a:lvl6pPr>
            <a:lvl7pPr>
              <a:defRPr sz="3000"/>
            </a:lvl7pPr>
            <a:lvl8pPr>
              <a:defRPr sz="3000"/>
            </a:lvl8pPr>
            <a:lvl9pPr>
              <a:defRPr sz="3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2E10250-889D-60F7-4147-A5FED3A264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086620-40C3-9948-9875-F0890D7559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4BFAB0-4578-A449-A906-ABE38DB7018B}" type="datetime1">
              <a:rPr lang="en-US" smtClean="0"/>
              <a:t>9/13/2023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5BE6BF5-E51A-4DAF-8676-D9C8C961F0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BDB26A9-C2C1-690A-C2BC-BF3517804B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83359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1927AA-DC63-A17E-AC4E-58AA75E6EA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683" y="685800"/>
            <a:ext cx="5898356" cy="2400300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719806E-8F6B-C676-3F01-A45287EFF5E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7774782" y="1481138"/>
            <a:ext cx="9258300" cy="7310438"/>
          </a:xfrm>
        </p:spPr>
        <p:txBody>
          <a:bodyPr/>
          <a:lstStyle>
            <a:lvl1pPr marL="0" indent="0">
              <a:buNone/>
              <a:defRPr sz="4800"/>
            </a:lvl1pPr>
            <a:lvl2pPr marL="685800" indent="0">
              <a:buNone/>
              <a:defRPr sz="4200"/>
            </a:lvl2pPr>
            <a:lvl3pPr marL="1371600" indent="0">
              <a:buNone/>
              <a:defRPr sz="3600"/>
            </a:lvl3pPr>
            <a:lvl4pPr marL="2057400" indent="0">
              <a:buNone/>
              <a:defRPr sz="3000"/>
            </a:lvl4pPr>
            <a:lvl5pPr marL="2743200" indent="0">
              <a:buNone/>
              <a:defRPr sz="3000"/>
            </a:lvl5pPr>
            <a:lvl6pPr marL="3429000" indent="0">
              <a:buNone/>
              <a:defRPr sz="3000"/>
            </a:lvl6pPr>
            <a:lvl7pPr marL="4114800" indent="0">
              <a:buNone/>
              <a:defRPr sz="3000"/>
            </a:lvl7pPr>
            <a:lvl8pPr marL="4800600" indent="0">
              <a:buNone/>
              <a:defRPr sz="3000"/>
            </a:lvl8pPr>
            <a:lvl9pPr marL="5486400" indent="0">
              <a:buNone/>
              <a:defRPr sz="3000"/>
            </a:lvl9pPr>
          </a:lstStyle>
          <a:p>
            <a:endParaRPr lang="en-LV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2C2FCF3-9663-C5C5-FA78-B176809D058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259683" y="3086100"/>
            <a:ext cx="5898356" cy="5717382"/>
          </a:xfrm>
        </p:spPr>
        <p:txBody>
          <a:bodyPr/>
          <a:lstStyle>
            <a:lvl1pPr marL="0" indent="0">
              <a:buNone/>
              <a:defRPr sz="2400"/>
            </a:lvl1pPr>
            <a:lvl2pPr marL="685800" indent="0">
              <a:buNone/>
              <a:defRPr sz="2100"/>
            </a:lvl2pPr>
            <a:lvl3pPr marL="1371600" indent="0">
              <a:buNone/>
              <a:defRPr sz="1800"/>
            </a:lvl3pPr>
            <a:lvl4pPr marL="2057400" indent="0">
              <a:buNone/>
              <a:defRPr sz="1500"/>
            </a:lvl4pPr>
            <a:lvl5pPr marL="2743200" indent="0">
              <a:buNone/>
              <a:defRPr sz="1500"/>
            </a:lvl5pPr>
            <a:lvl6pPr marL="3429000" indent="0">
              <a:buNone/>
              <a:defRPr sz="1500"/>
            </a:lvl6pPr>
            <a:lvl7pPr marL="4114800" indent="0">
              <a:buNone/>
              <a:defRPr sz="1500"/>
            </a:lvl7pPr>
            <a:lvl8pPr marL="4800600" indent="0">
              <a:buNone/>
              <a:defRPr sz="1500"/>
            </a:lvl8pPr>
            <a:lvl9pPr marL="5486400" indent="0">
              <a:buNone/>
              <a:defRPr sz="15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430C00F-2371-269C-218C-4EB909E1DA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0F1D72-1054-794F-87B7-D0056D5203D5}" type="datetime1">
              <a:rPr lang="en-US" smtClean="0"/>
              <a:t>9/13/2023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F46921E-EAFD-D74A-0F32-ED7C19A8ED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Ādažu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CB1CAB2-07BA-9CE5-EC9C-2236DBE1EC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19592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E0916EE-EC74-18A7-E5A4-4504273772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8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LV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D49A7A5-BDBE-5F10-6794-A795F3BF661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57300" y="2738438"/>
            <a:ext cx="15773400" cy="65270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V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EF1445-A891-5DDD-B88C-909AC5DB637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2573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3800B1-4C03-4D41-B773-165D95B0D0CA}" type="datetime1">
              <a:rPr lang="en-US" smtClean="0"/>
              <a:t>9/13/2023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9F3E9B-179C-D21C-7EF0-0D4601B5451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57900" y="9534526"/>
            <a:ext cx="61722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Ādažu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6E1A7A-0032-9C2B-8E90-115F829F0D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2915900" y="9534526"/>
            <a:ext cx="4114800" cy="54768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49411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dt="0"/>
  <p:txStyles>
    <p:titleStyle>
      <a:lvl1pPr algn="l" defTabSz="137160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137160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30861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7719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4577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51435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829300" indent="-342900" algn="l" defTabSz="13716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LV"/>
      </a:defPPr>
      <a:lvl1pPr marL="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2pPr>
      <a:lvl3pPr marL="1371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2057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4290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41148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486400" algn="l" defTabSz="1371600" rtl="0" eaLnBrk="1" latinLnBrk="0" hangingPunct="1"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8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9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.xml"/><Relationship Id="rId2" Type="http://schemas.openxmlformats.org/officeDocument/2006/relationships/chart" Target="../charts/chart4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5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.xml"/><Relationship Id="rId2" Type="http://schemas.openxmlformats.org/officeDocument/2006/relationships/chart" Target="../charts/chart46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0.xml"/><Relationship Id="rId2" Type="http://schemas.openxmlformats.org/officeDocument/2006/relationships/chart" Target="../charts/chart49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1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395A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/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1" name="TextBox 4">
            <a:extLst>
              <a:ext uri="{FF2B5EF4-FFF2-40B4-BE49-F238E27FC236}">
                <a16:creationId xmlns:a16="http://schemas.microsoft.com/office/drawing/2014/main" id="{06254985-7120-C57B-662F-36B1141C0B14}"/>
              </a:ext>
            </a:extLst>
          </p:cNvPr>
          <p:cNvSpPr txBox="1"/>
          <p:nvPr/>
        </p:nvSpPr>
        <p:spPr>
          <a:xfrm>
            <a:off x="-4770" y="6286500"/>
            <a:ext cx="18292770" cy="101309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920"/>
              </a:lnSpc>
            </a:pPr>
            <a:r>
              <a:rPr lang="lv-LV" sz="6600" b="1" dirty="0">
                <a:solidFill>
                  <a:srgbClr val="FFFFFF"/>
                </a:solidFill>
                <a:latin typeface="Montserrat Semi-Bold Bold"/>
              </a:rPr>
              <a:t>ĀDAŽU NOVADA CEĻU PROGRAMMA</a:t>
            </a:r>
            <a:endParaRPr lang="en-US" sz="6600" b="1" dirty="0">
              <a:solidFill>
                <a:srgbClr val="FFFFFF"/>
              </a:solidFill>
              <a:latin typeface="Montserrat Semi-Bold Bold"/>
            </a:endParaRPr>
          </a:p>
        </p:txBody>
      </p:sp>
      <p:sp>
        <p:nvSpPr>
          <p:cNvPr id="12" name="TextBox 2">
            <a:extLst>
              <a:ext uri="{FF2B5EF4-FFF2-40B4-BE49-F238E27FC236}">
                <a16:creationId xmlns:a16="http://schemas.microsoft.com/office/drawing/2014/main" id="{38DEB83C-A5E3-EA35-A943-63321E881E12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solidFill>
                  <a:srgbClr val="FFFFFF"/>
                </a:solidFill>
                <a:latin typeface="Montserrat" pitchFamily="2" charset="77"/>
              </a:rPr>
              <a:t>ĀDAŽU NOVADA PAŠVALDĪBA   I   0</a:t>
            </a:r>
            <a:r>
              <a:rPr lang="lv-LV" sz="1500" dirty="0">
                <a:solidFill>
                  <a:srgbClr val="FFFFFF"/>
                </a:solidFill>
                <a:latin typeface="Montserrat" pitchFamily="2" charset="77"/>
              </a:rPr>
              <a:t>9.08</a:t>
            </a:r>
            <a:r>
              <a:rPr lang="en-US" sz="1500" dirty="0">
                <a:solidFill>
                  <a:srgbClr val="FFFFFF"/>
                </a:solidFill>
                <a:latin typeface="Montserrat" pitchFamily="2" charset="77"/>
              </a:rPr>
              <a:t>.2023.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49DB51A-9979-C864-B672-E75B5AC63E8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8800" y="1257300"/>
            <a:ext cx="7324241" cy="3581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55673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C8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"/>
          <p:cNvSpPr txBox="1"/>
          <p:nvPr/>
        </p:nvSpPr>
        <p:spPr>
          <a:xfrm>
            <a:off x="-4766" y="4600575"/>
            <a:ext cx="18297530" cy="221599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/>
            <a:r>
              <a:rPr lang="lv-LV" sz="7200" b="1" dirty="0">
                <a:solidFill>
                  <a:srgbClr val="4D4D4C"/>
                </a:solidFill>
                <a:latin typeface="Montserrat" panose="00000500000000000000" pitchFamily="2" charset="-70"/>
              </a:rPr>
              <a:t>ESOŠAIS IELU UN CEĻU STĀVOKLIS UN TO ATJAUNOŠANAS </a:t>
            </a:r>
            <a:endParaRPr lang="lv-LV" sz="7200" b="1" cap="all" dirty="0">
              <a:solidFill>
                <a:srgbClr val="4D4D4C"/>
              </a:solidFill>
              <a:latin typeface="Montserrat" panose="00000500000000000000" pitchFamily="2" charset="-70"/>
            </a:endParaRPr>
          </a:p>
        </p:txBody>
      </p:sp>
      <p:sp>
        <p:nvSpPr>
          <p:cNvPr id="3" name="AutoShape 3">
            <a:extLst>
              <a:ext uri="{FF2B5EF4-FFF2-40B4-BE49-F238E27FC236}">
                <a16:creationId xmlns:a16="http://schemas.microsoft.com/office/drawing/2014/main" id="{24F2F074-4B55-5678-5E67-60F038C2B258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4" name="TextBox 2">
            <a:extLst>
              <a:ext uri="{FF2B5EF4-FFF2-40B4-BE49-F238E27FC236}">
                <a16:creationId xmlns:a16="http://schemas.microsoft.com/office/drawing/2014/main" id="{26AC7218-A21E-A7E3-D9B0-FFDD6171F49A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41051038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8520634"/>
              </p:ext>
            </p:extLst>
          </p:nvPr>
        </p:nvGraphicFramePr>
        <p:xfrm>
          <a:off x="247651" y="1485900"/>
          <a:ext cx="17792698" cy="8298122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19982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51703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 grupas ceļi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Ataru ceļš 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2399.37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23914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25.21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927.03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120000.24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519902.5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646425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16420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24.32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894.31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115764.94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501553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623610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21228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Iļķenes ceļš 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73.85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2715.65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351530.11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1523008.5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1893645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495361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85.02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3413.65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441883.23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1914464.5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2380365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66.82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2682.94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347294.81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1504659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1870830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556.22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72000.143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311941.5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387855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Kadagas ceļš 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43.62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5647.07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24466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30420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107.66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3958.97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512471.6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2220289.5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2760615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Mežaparka ceļš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betons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46.56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1712.28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24.32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894.31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115764.94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501553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623610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38.85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1428.72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184941.54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801261.5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996255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 grupas ceļi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Baldoņu ceļš 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130.87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32670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38340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38340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50814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63180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338.09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99045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131269.5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163215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Gaujas aizsargdambja c.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6478.31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1897830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2515293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3127410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Jaunceriņu ceļš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26.08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1047.00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48384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261360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306720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306720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406512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505440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8.96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359.91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16632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89842.5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105435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105435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139738.5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173745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Jauntiltiņu ceļš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11.41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458.06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134190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177849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221130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Katlapu ceļš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76.34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19057.5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22365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22365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29641.5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36855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349.00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87120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135504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168480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Liegu ceļš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403.53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18648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100732.5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118215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118215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156676.5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194805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Pievedceļš Pirmai ielai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0.81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8167.5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12703.5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15795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599.84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27720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149737.5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175725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175725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232897.5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289575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86865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līnijāu pievadceļš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272.66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79875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105862.5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131625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1.šķērslīnija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8.96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359.91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16632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89842.5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105435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105435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139738.5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173745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2.šķērslīnija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349.00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87120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135504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168480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3.šķērslīnija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119.97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46579.5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57915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185.41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54315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71986.5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89505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1.līnija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218.12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63900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84690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105300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2.līnija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11088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59895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70290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70290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93159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115830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3.līnija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229.03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67095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88924.5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110565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4.līnija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250.84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73485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97393.5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121095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5.līnija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250.84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73485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97393.5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121095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Smilgas 6.līnija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349.00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87120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135504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168480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Taču ceļš 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76.34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414.44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103455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121410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121410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160911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200070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331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Veckūlu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ceļš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250.84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833345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502978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Ādažu A un B grupas ceļi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49477784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4444697"/>
              </p:ext>
            </p:extLst>
          </p:nvPr>
        </p:nvGraphicFramePr>
        <p:xfrm>
          <a:off x="247651" y="1562100"/>
          <a:ext cx="17792698" cy="8610988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80161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65182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90115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Vectiltiņu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152.7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7056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38115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44730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44730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59283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73710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7.9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316.3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14616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78952.5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92655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92655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122800.5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152685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2391450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Āņu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13.3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534.4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24696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133402.5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156555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156555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207490.5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257985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164205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Stempju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56.8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2279.4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105336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569002.5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667755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667755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885010.5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1100385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2122882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Niedru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76.3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3528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19057.5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22365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22365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29641.5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36855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4953610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Ronīšu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65.4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3024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16335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19170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19170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25407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31590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Brīdagu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261.7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76680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101628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126360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Strautnieku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16.0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643.5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29736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160627.5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188505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188505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249835.5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310635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Puskas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66.3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2661.1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122976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664290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779580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779580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1033218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1284660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49.7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1995.8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584685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774913.5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963495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 err="1">
                          <a:effectLst/>
                          <a:latin typeface="Montserrat" panose="00000500000000000000" pitchFamily="2" charset="-70"/>
                        </a:rPr>
                        <a:t>Vecvārnu</a:t>
                      </a:r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69.0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2770.2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128016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691515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811530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811530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1075563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1337310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32.3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1297.8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59976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323977.5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380205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380205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503905.5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626535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Garciema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32.7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48.4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1941.3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89712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484605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568710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568710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753741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937170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Laveru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905.2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81122.33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351463.5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436995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54.1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2170.3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100296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541777.5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635805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635805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842665.5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1047735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Lazdas ceļi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349.0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135504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168480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Ošlauku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32.3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1297.8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59976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323977.5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380205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380205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503905.5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626535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152.7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7056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38115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44730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44730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59283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73710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Ozolu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261.7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12096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65340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76680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76680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101628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126360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1.9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76.3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3528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19057.5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22365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22365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29641.5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36855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Piparu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15.5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621.7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28728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155182.5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182115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182115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241366.5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300105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Slēju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21.7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872.5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40320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217800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255600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255600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338760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421200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Putraimkalna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120.3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4831.5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223272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1206068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1415385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1415385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1875884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2332395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Intlapu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31.0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1243.3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57456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310365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364230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364230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482733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600210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22200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Nomales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26.1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1047.0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306720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406512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505440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Utupurva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58.9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2366.7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693315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918886.5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1142505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Vecštāles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95.1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3817.2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176400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952875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1118250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1118250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1482075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1842750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129.0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5180.5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239400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1293188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1517625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1517625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2011388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2500875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74.7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2999.2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138600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748687.5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878625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878625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1164488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1447875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Virpnieku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11.1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447.2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20664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111622.5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130995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130995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173614.5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215865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152.7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44730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59283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73710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Bākšas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1.9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76.3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3528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19057.5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22365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22365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29641.5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36855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6.0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239.9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70290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93159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115830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Mežvairogu ceļš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27.2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1090.6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50400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272250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319500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319500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423450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526500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414.4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121410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160911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200070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20475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Vārpu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7.1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283.6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13104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70785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83070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83070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110097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136890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647700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Ādažu B grupas ceļi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12875757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1EB888-6ADB-032C-24F8-F6E1E336F9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A un B klases ceļu stāvokļa un kalpošanas ilguma kopsavilkums</a:t>
            </a:r>
            <a:endParaRPr lang="lv-LV" sz="4800" dirty="0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E2CCB58B-DC07-C117-D6D5-E5EC85E4FF7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1419667"/>
              </p:ext>
            </p:extLst>
          </p:nvPr>
        </p:nvGraphicFramePr>
        <p:xfrm>
          <a:off x="533400" y="3861954"/>
          <a:ext cx="11430000" cy="6172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6ED4A42E-54A8-CF9B-84CC-45BD5A46BA5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6156437"/>
              </p:ext>
            </p:extLst>
          </p:nvPr>
        </p:nvGraphicFramePr>
        <p:xfrm>
          <a:off x="11963400" y="4000500"/>
          <a:ext cx="5257800" cy="601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32E71C29-610A-8BA5-6B8A-F7D2CA9158F2}"/>
              </a:ext>
            </a:extLst>
          </p:cNvPr>
          <p:cNvSpPr txBox="1"/>
          <p:nvPr/>
        </p:nvSpPr>
        <p:spPr>
          <a:xfrm>
            <a:off x="1167248" y="2325225"/>
            <a:ext cx="16383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A un B klases ceļu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1" dirty="0">
                <a:latin typeface="Montserrat" panose="00000500000000000000" pitchFamily="2" charset="-70"/>
              </a:rPr>
              <a:t>4 329 644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dirty="0">
                <a:latin typeface="Montserrat" panose="00000500000000000000" pitchFamily="2" charset="-70"/>
              </a:rPr>
              <a:t>32 888 420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 </a:t>
            </a:r>
            <a:r>
              <a:rPr lang="lv-LV" sz="2400" b="1" i="1" dirty="0">
                <a:latin typeface="Montserrat" panose="00000500000000000000" pitchFamily="2" charset="-70"/>
              </a:rPr>
              <a:t>40 892 085</a:t>
            </a:r>
            <a:r>
              <a:rPr lang="lv-LV" sz="2400" b="1" dirty="0">
                <a:latin typeface="Montserrat" panose="00000500000000000000" pitchFamily="2" charset="-70"/>
              </a:rPr>
              <a:t>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</p:spTree>
    <p:extLst>
      <p:ext uri="{BB962C8B-B14F-4D97-AF65-F5344CB8AC3E}">
        <p14:creationId xmlns:p14="http://schemas.microsoft.com/office/powerpoint/2010/main" val="303116018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62443-5C93-67AE-1DBC-3075058DB3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A un B grupas ceļu skaits pēc to stāvokļa un seguma veidu dalījums pēc kilometriem</a:t>
            </a:r>
            <a:endParaRPr lang="lv-LV" sz="4800" dirty="0">
              <a:solidFill>
                <a:srgbClr val="595959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4074716-66BB-EF9C-1B28-14686CDBDC74}"/>
              </a:ext>
            </a:extLst>
          </p:cNvPr>
          <p:cNvGrpSpPr/>
          <p:nvPr/>
        </p:nvGrpSpPr>
        <p:grpSpPr>
          <a:xfrm>
            <a:off x="1562100" y="83439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20008FE-28BA-DDF8-E5F4-B15E221B12BE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AD69FB5-EB5E-72E1-13FE-D45E35863328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12B862CD-CDAF-C271-A094-5E72B2F86C0C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EB99497-8E9E-AECE-0593-7F2514F1DB89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B70DF31-2827-A56A-6EBD-14028528FED9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E4673EBA-C863-E067-3B42-3BA6231A662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7547700"/>
              </p:ext>
            </p:extLst>
          </p:nvPr>
        </p:nvGraphicFramePr>
        <p:xfrm>
          <a:off x="1447800" y="2602735"/>
          <a:ext cx="14935200" cy="6705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TextBox 18">
            <a:extLst>
              <a:ext uri="{FF2B5EF4-FFF2-40B4-BE49-F238E27FC236}">
                <a16:creationId xmlns:a16="http://schemas.microsoft.com/office/drawing/2014/main" id="{5F1572C5-AB99-8BC5-4CDD-155CDE287C5C}"/>
              </a:ext>
            </a:extLst>
          </p:cNvPr>
          <p:cNvSpPr txBox="1"/>
          <p:nvPr/>
        </p:nvSpPr>
        <p:spPr>
          <a:xfrm>
            <a:off x="5715000" y="2491220"/>
            <a:ext cx="617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lv-LV" sz="2400" b="1" dirty="0">
                <a:solidFill>
                  <a:srgbClr val="4D4D4C"/>
                </a:solidFill>
                <a:latin typeface="Montserrat" panose="00000500000000000000" pitchFamily="2" charset="-70"/>
              </a:rPr>
              <a:t>Kopā 72,4</a:t>
            </a:r>
            <a:r>
              <a:rPr lang="lv-LV" sz="2400" b="1" baseline="0" dirty="0">
                <a:solidFill>
                  <a:srgbClr val="4D4D4C"/>
                </a:solidFill>
                <a:latin typeface="Montserrat" panose="00000500000000000000" pitchFamily="2" charset="-70"/>
              </a:rPr>
              <a:t> kilometri</a:t>
            </a:r>
            <a:endParaRPr lang="lv-LV" sz="2400" b="1" dirty="0">
              <a:solidFill>
                <a:srgbClr val="4D4D4C"/>
              </a:solidFill>
              <a:latin typeface="Montserrat" panose="00000500000000000000" pitchFamily="2" charset="-7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8D2BF65-B1F4-A009-D9C9-2FE1AF2802D3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15C4365-C4B0-D7A9-8923-2AC7800FD738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5190980-FB3F-09E1-E2E8-693FBA3621F8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39E84C33-A6BD-DE5D-756C-D28246A9FB22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0C110AE-C146-7377-7BBA-A53F12F6F881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26" name="AutoShape 3">
            <a:extLst>
              <a:ext uri="{FF2B5EF4-FFF2-40B4-BE49-F238E27FC236}">
                <a16:creationId xmlns:a16="http://schemas.microsoft.com/office/drawing/2014/main" id="{C249120B-1F7E-87A5-204F-BF3BDF7267E9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27" name="TextBox 2">
            <a:extLst>
              <a:ext uri="{FF2B5EF4-FFF2-40B4-BE49-F238E27FC236}">
                <a16:creationId xmlns:a16="http://schemas.microsoft.com/office/drawing/2014/main" id="{F9095B72-F4F3-7C3D-CC87-AC017CC2FDD8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76254789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8470020"/>
              </p:ext>
            </p:extLst>
          </p:nvPr>
        </p:nvGraphicFramePr>
        <p:xfrm>
          <a:off x="247651" y="777240"/>
          <a:ext cx="17792698" cy="9441122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19982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51703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Attekas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412.26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Attekas iela 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71.98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126687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Baltkrastu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578.03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20776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38769.5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112227.5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131705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131705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174555.5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217035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680071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109.06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909106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Bērzu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212.67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9833.6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18350.2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53119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62338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62338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82619.8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102726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50319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109.06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426683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Čiekuru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163.59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11402.7375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49402.5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61425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3346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119.97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8046.5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23292.5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27335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27335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36228.5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45045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153218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Dadzīšu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13.49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496.23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59294.235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256893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319410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500648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38.17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4561.095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19761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24570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45839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Dārza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54.53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4343.9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116007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9.51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86377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7.06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283.56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28235.35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122330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152100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35855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Depo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201.77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7257.6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13543.2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46008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46008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60976.8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75816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89114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Draudzības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27.43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1008.83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140633.7625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609297.5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757575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919560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15.87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583.48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52322.2755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226686.9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281853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520027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Brīvuļu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12.77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512.59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21056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39292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113740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133480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133480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176908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219960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977072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152.69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6742.4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12581.8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36421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42742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42742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56648.2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70434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346177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98.16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19170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25407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31590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230394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Dzirnavu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179.95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23914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Gaujas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14.83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545.31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16420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119.97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21228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5.63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207.22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34751.2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150560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187200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495361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1886.78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259548.025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1124495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1398150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278.11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11424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21318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61710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72420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72420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95982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119340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Pievads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Katlapu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ceļiem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190.86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20915.8785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90618.3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112671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Gaujmalas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114.52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7.47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299.92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126682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Graudu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201.77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11599.5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33577.5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39405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39405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52225.5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64935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Gredzenu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4.78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191.95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20416.33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88454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109980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4.24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170.14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Gulbju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152.69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29820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29820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Jaunkūlu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42.38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1701.37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278009.6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1204480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1497600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Jaunstūrīšu iela 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0.41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1.77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70.89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4075.5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11797.5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13845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13845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18349.5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Katlapu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11.14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447.16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13776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25707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74415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87330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87330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115743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143910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179.95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46579.5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57915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Ķiršu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185.41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16615.4175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71986.5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89505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496.23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169.05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Krastupes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6.82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250.84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29972.91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129858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161460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9.64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354.45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42353.025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183495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228150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261.75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59640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59640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79044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98280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86865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Kroņu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4.26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171.23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20655.2445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89489.1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111267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Krūkļu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12.22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490.78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17640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32917.5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95287.5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111825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111825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148207.5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184275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41793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Ādažu pilsētas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59262614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3578137"/>
              </p:ext>
            </p:extLst>
          </p:nvPr>
        </p:nvGraphicFramePr>
        <p:xfrm>
          <a:off x="247651" y="777240"/>
          <a:ext cx="17792698" cy="9060122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19982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51703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Lauku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9.78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392.62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14918.4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27838.8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80586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94572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94572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125341.2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155844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289.02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31145.763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134939.4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167778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328065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Liepavotu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0.81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2476.023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10727.4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13338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103166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272.66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22467.5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65037.5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76325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76325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101157.5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125775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58219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Mālnieku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272.66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21719.5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089744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Muižas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30.55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1123.34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164090.8225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710925.5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883935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906176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Nostūrīšu iela 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327.19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20229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Nūrnieku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23.90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959.75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36736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68552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198440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232880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232880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308648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383760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455589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Ozolu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8.83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354.45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33882.42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146796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182520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687433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119.97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8464.5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24502.5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28755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28755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38110.5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47385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455077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Kalndores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141.78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16941.21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73398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91260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680514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545.31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25200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136125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159750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159750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211725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263250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77126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Krāču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54.53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29250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572849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Parka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16289.625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70575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75916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98.16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9122.19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229555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7.88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316.28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20064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58080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68160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68160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90336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112320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73986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98.16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14986.455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64929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80730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41353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10.87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436.25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14336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26752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77440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90880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90880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120448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149760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499227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0.81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4691.412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20325.6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25272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300849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Pasta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10.87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436.25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30407.3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131740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163800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13657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Pirmā iela 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23.87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877.95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139873.58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606004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753480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744389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109.06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977559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54.53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1126146"/>
                  </a:ext>
                </a:extLst>
              </a:tr>
              <a:tr h="88582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708.91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98823.725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428155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532350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723780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Pirmā iela 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81.80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704569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0.92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37.08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332509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Plostnieku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19.02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763.44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73150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211750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248500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248500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329350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409500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618632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30.70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1232.41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63280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118085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341825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401150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401150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531665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661050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931266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Pļavu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234.48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22467.5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65037.5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76325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76325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101157.5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125775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126687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261.75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680071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Priežu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10.59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425.34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29647.1175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128446.5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159705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909106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11.54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463.52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22377.6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41758.2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120879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141858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141858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188011.8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233766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50319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Rasiņu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174.50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426683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Druvas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250.84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10304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19228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55660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65320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65320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86572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107640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853346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2.17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87.25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153218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9856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18392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62480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62480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82808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102960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500648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Rožu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45839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Saules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7.74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310.83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116007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239.94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86377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Skolas iela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229.03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35855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5.57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223.58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9184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17138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49610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58220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77162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95940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89114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9.51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381.72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18345.6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34234.2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99099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116298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116298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154135.8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191646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919560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Skolas iela 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2.77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111.24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5200273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41793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Ādažu pilsētas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19581980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594640"/>
              </p:ext>
            </p:extLst>
          </p:nvPr>
        </p:nvGraphicFramePr>
        <p:xfrm>
          <a:off x="152400" y="2476500"/>
          <a:ext cx="17983199" cy="6292509"/>
        </p:xfrm>
        <a:graphic>
          <a:graphicData uri="http://schemas.openxmlformats.org/drawingml/2006/table">
            <a:tbl>
              <a:tblPr/>
              <a:tblGrid>
                <a:gridCol w="321129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803071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33600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84782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601294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043668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240219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949149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99976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39543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611178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Gundegu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5.57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223.58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33404.591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144725.8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179946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9.78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392.62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Skuju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5.16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207.22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17332.161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75091.8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93366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Stūrīšu iela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9.78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392.62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33858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98010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115020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115020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152442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189540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5.03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201.77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9329.6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17409.7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50396.5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59143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59143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78385.3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97461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Tērces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bez seguma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6.66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267.20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Teiku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1.09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43.62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Tirgus laukums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119.97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14573.7845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63141.1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78507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Ūbeļu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29.66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1090.62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130317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564600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702000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Savienojošā brauktuve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196.31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23457.06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101628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126360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Vainagu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140.69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289.02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Vārpu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152.69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Vēja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65.44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5016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22584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Vējavas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65.44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bez seguma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109.06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2.04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81.80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7837.5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22687.5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35287.5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43875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272.66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26125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88750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88750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146250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185.41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51425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60350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60350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79985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99450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bez seguma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229.03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Vējupes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27.44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1101.53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99692.505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431919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537030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98288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Vītolu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365.36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13137.6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24515.7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70966.5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83283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83283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110379.3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137241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Zelmeņu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136.33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11402.7375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49402.5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61425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5.57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223.58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8500.8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15863.1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45919.5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53889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53889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71421.9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88803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Ziedu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136.33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4905.6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9154.2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26499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31098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31098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41215.8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51246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9.51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381.72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25602.5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74112.5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86975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86975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115272.5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143325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Zīļu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8.83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354.45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35576.541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154135.8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191646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7.33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294.47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9072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16929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49005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57510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57510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76221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94770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D93EAF94-7EBE-F6A9-814E-7289D4988274}"/>
              </a:ext>
            </a:extLst>
          </p:cNvPr>
          <p:cNvSpPr txBox="1">
            <a:spLocks/>
          </p:cNvSpPr>
          <p:nvPr/>
        </p:nvSpPr>
        <p:spPr>
          <a:xfrm>
            <a:off x="1524000" y="495300"/>
            <a:ext cx="14478000" cy="75830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13716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Ādažu pilsētas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66908228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BE13C9-FDBA-A828-78DC-94888D466E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600" b="1" dirty="0">
                <a:solidFill>
                  <a:srgbClr val="595959"/>
                </a:solidFill>
                <a:latin typeface="Montserrat" panose="00000500000000000000" pitchFamily="2" charset="-70"/>
              </a:rPr>
              <a:t>Ādažu pilsētas ielu stāvokļa un kalpošanas ilguma kopsavilkums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066111A1-12EA-E3FF-672A-124F3F8315D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5214526"/>
              </p:ext>
            </p:extLst>
          </p:nvPr>
        </p:nvGraphicFramePr>
        <p:xfrm>
          <a:off x="1537852" y="4052209"/>
          <a:ext cx="9739748" cy="57744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2C02BA9F-B2B7-F366-4097-3EF90F0FA4C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856909"/>
              </p:ext>
            </p:extLst>
          </p:nvPr>
        </p:nvGraphicFramePr>
        <p:xfrm>
          <a:off x="11277600" y="3894885"/>
          <a:ext cx="6477000" cy="5935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108BEC3-87D0-6796-79A3-347E6C2EFF30}"/>
              </a:ext>
            </a:extLst>
          </p:cNvPr>
          <p:cNvSpPr txBox="1"/>
          <p:nvPr/>
        </p:nvSpPr>
        <p:spPr>
          <a:xfrm>
            <a:off x="1167248" y="2325225"/>
            <a:ext cx="16154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Ādažu pilsētas ielu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latin typeface="Montserrat" panose="00000500000000000000" pitchFamily="2" charset="-70"/>
              </a:rPr>
              <a:t> 2 594 001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dirty="0">
                <a:latin typeface="Montserrat" panose="00000500000000000000" pitchFamily="2" charset="-70"/>
              </a:rPr>
              <a:t>13 711 875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dirty="0">
                <a:latin typeface="Montserrat" panose="00000500000000000000" pitchFamily="2" charset="-70"/>
              </a:rPr>
              <a:t>17 048 772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</p:spTree>
    <p:extLst>
      <p:ext uri="{BB962C8B-B14F-4D97-AF65-F5344CB8AC3E}">
        <p14:creationId xmlns:p14="http://schemas.microsoft.com/office/powerpoint/2010/main" val="18726452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238A12-D9F7-F45E-4700-3EE0C973F0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Ādažu ielu skaits pēc to stāvokļa un seguma veidu dalījums pēc kilometriem</a:t>
            </a:r>
            <a:endParaRPr lang="lv-LV" sz="48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31CEDFB-CFD9-C5D1-4A5D-0358FDFA09CB}"/>
              </a:ext>
            </a:extLst>
          </p:cNvPr>
          <p:cNvGrpSpPr/>
          <p:nvPr/>
        </p:nvGrpSpPr>
        <p:grpSpPr>
          <a:xfrm>
            <a:off x="2057400" y="8343900"/>
            <a:ext cx="14478000" cy="466190"/>
            <a:chOff x="1600200" y="5133140"/>
            <a:chExt cx="14478000" cy="466190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985CA11-3134-1E3C-4C40-E5BA01ECD787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17E3391-F61F-A623-AF8E-8A3FE9BCD4B9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61FEE9C-DB13-2C26-F635-3C7BC3570307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B75EED9-7ADB-E838-C0D6-D32920958118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265C01D-F9A6-4D90-FAF4-C455B7A4DFFF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28B78A73-61C8-A129-307E-F2D3347CE22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9055187"/>
              </p:ext>
            </p:extLst>
          </p:nvPr>
        </p:nvGraphicFramePr>
        <p:xfrm>
          <a:off x="1733550" y="2857500"/>
          <a:ext cx="15125700" cy="6629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C364D8BD-C36E-1EB7-9A36-25CF07A0C104}"/>
              </a:ext>
            </a:extLst>
          </p:cNvPr>
          <p:cNvSpPr txBox="1"/>
          <p:nvPr/>
        </p:nvSpPr>
        <p:spPr>
          <a:xfrm>
            <a:off x="4267200" y="3086100"/>
            <a:ext cx="91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33.7</a:t>
            </a:r>
            <a:r>
              <a:rPr lang="lv-LV" sz="2400" b="1" baseline="0" dirty="0">
                <a:solidFill>
                  <a:srgbClr val="595959"/>
                </a:solidFill>
                <a:latin typeface="Montserrat" panose="00000500000000000000" pitchFamily="2" charset="-70"/>
              </a:rPr>
              <a:t> kilometri</a:t>
            </a:r>
            <a:endParaRPr lang="lv-LV" sz="2400" dirty="0">
              <a:solidFill>
                <a:srgbClr val="595959"/>
              </a:solidFill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55A3722-C953-50AF-16A7-31455DA79641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B542779-CDEF-E3A9-E66C-A44C61E65DC3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230875B-BB18-D3A1-09BC-3EA39F3D0E9C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FDEFA52-F043-A3F7-2E00-CA747DE833EB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F5D26D1-F228-2A90-0EC5-115C8953634E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21" name="AutoShape 3">
            <a:extLst>
              <a:ext uri="{FF2B5EF4-FFF2-40B4-BE49-F238E27FC236}">
                <a16:creationId xmlns:a16="http://schemas.microsoft.com/office/drawing/2014/main" id="{6DFD5BF0-D38B-2D93-55F1-1C6A34AE12D5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22" name="TextBox 2">
            <a:extLst>
              <a:ext uri="{FF2B5EF4-FFF2-40B4-BE49-F238E27FC236}">
                <a16:creationId xmlns:a16="http://schemas.microsoft.com/office/drawing/2014/main" id="{A227A17C-8079-CCBA-7118-745605DA1C98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2770703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C8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"/>
          <p:cNvSpPr txBox="1"/>
          <p:nvPr/>
        </p:nvSpPr>
        <p:spPr>
          <a:xfrm>
            <a:off x="-4766" y="4600575"/>
            <a:ext cx="18297530" cy="110799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/>
            <a:r>
              <a:rPr lang="lv-LV" sz="7200" b="1" cap="all" dirty="0">
                <a:solidFill>
                  <a:srgbClr val="4D4D4C"/>
                </a:solidFill>
                <a:latin typeface="Montserrat" panose="00000500000000000000" pitchFamily="2" charset="-70"/>
              </a:rPr>
              <a:t>Melnā seguma atjaunošana</a:t>
            </a:r>
          </a:p>
        </p:txBody>
      </p:sp>
      <p:sp>
        <p:nvSpPr>
          <p:cNvPr id="4" name="AutoShape 3">
            <a:extLst>
              <a:ext uri="{FF2B5EF4-FFF2-40B4-BE49-F238E27FC236}">
                <a16:creationId xmlns:a16="http://schemas.microsoft.com/office/drawing/2014/main" id="{53962807-22C2-8AD0-AD6A-4964CC9BDC89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5" name="TextBox 2">
            <a:extLst>
              <a:ext uri="{FF2B5EF4-FFF2-40B4-BE49-F238E27FC236}">
                <a16:creationId xmlns:a16="http://schemas.microsoft.com/office/drawing/2014/main" id="{3B9644BA-BC67-B958-6A52-5D7464FAEFBC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solidFill>
                  <a:srgbClr val="FFFFFF"/>
                </a:solidFill>
                <a:latin typeface="Montserrat" pitchFamily="2" charset="77"/>
              </a:rPr>
              <a:t>ĀDAŽU NOVADA PAŠVALDĪBA   I   0</a:t>
            </a:r>
            <a:r>
              <a:rPr lang="lv-LV" sz="1500" dirty="0">
                <a:solidFill>
                  <a:srgbClr val="FFFFFF"/>
                </a:solidFill>
                <a:latin typeface="Montserrat" pitchFamily="2" charset="77"/>
              </a:rPr>
              <a:t>9.08</a:t>
            </a:r>
            <a:r>
              <a:rPr lang="en-US" sz="1500" dirty="0">
                <a:solidFill>
                  <a:srgbClr val="FFFFFF"/>
                </a:solidFill>
                <a:latin typeface="Montserrat" pitchFamily="2" charset="77"/>
              </a:rPr>
              <a:t>.2023.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0559756"/>
              </p:ext>
            </p:extLst>
          </p:nvPr>
        </p:nvGraphicFramePr>
        <p:xfrm>
          <a:off x="152400" y="1897103"/>
          <a:ext cx="17983199" cy="6629410"/>
        </p:xfrm>
        <a:graphic>
          <a:graphicData uri="http://schemas.openxmlformats.org/drawingml/2006/table">
            <a:tbl>
              <a:tblPr/>
              <a:tblGrid>
                <a:gridCol w="321129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803071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33600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84782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601294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043668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240219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949149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99976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435189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78334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Āķu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0.95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38.17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1568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2926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8470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9940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9940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13174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16380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4.21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169.05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5208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9718.5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28132.5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33015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33015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43756.5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54405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0.68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27.27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Alderu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49.98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2006.75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199819.4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865720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1076400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Baltā raga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10.32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414.44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Baltezera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54.87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2017.66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120543.2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522255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649350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10.97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403.53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24108.65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104451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129870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23.13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850.69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67764.84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293592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365040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Baznīcas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152.69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4704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8778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25410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29820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29820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Cielaviņu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2.17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87.25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5212.68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22584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28080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Ezera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11.95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479.87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14784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27588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79860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93720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93720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124212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154440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Kauguru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3.67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147.23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7560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14107.5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40837.5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47925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47925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63517.5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78975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130.87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6720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12540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36300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42600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42600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56460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70200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65.44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6515.85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1.09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43.62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2508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7260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11292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Kauguru šķērsiela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163.59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5880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10972.5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31762.5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37275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37275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49402.5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61425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Lībiešu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2.17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87.25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2867.2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5350.4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15488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18176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18176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24089.6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29952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Meža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76.34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4561.095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19761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24570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2.17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87.25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2688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5016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22584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28080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Piekrastes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109.06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3360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6270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18150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Jaunspraišļu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98.16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6841.643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29641.5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36855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2541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2.17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87.25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2688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5016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22584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28080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23439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Uplejas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8.15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327.19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19547.55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84690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105300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0200" y="258803"/>
            <a:ext cx="14478000" cy="1638300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Baltezera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  <p:sp>
        <p:nvSpPr>
          <p:cNvPr id="2" name="AutoShape 3">
            <a:extLst>
              <a:ext uri="{FF2B5EF4-FFF2-40B4-BE49-F238E27FC236}">
                <a16:creationId xmlns:a16="http://schemas.microsoft.com/office/drawing/2014/main" id="{C5210F9E-9C51-D74A-8DD9-C1F8C65E0A6B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DEA145A-86BF-B6AF-0839-C8B83A63B0DC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3353349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A4A454-180B-3ED7-7751-7F76EBD6CE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600" b="1" dirty="0">
                <a:solidFill>
                  <a:srgbClr val="595959"/>
                </a:solidFill>
                <a:latin typeface="Montserrat" panose="00000500000000000000" pitchFamily="2" charset="-70"/>
              </a:rPr>
              <a:t>Baltezera ielu stāvokļa un kalpošanas ilguma kopsavilkums</a:t>
            </a:r>
            <a:endParaRPr lang="lv-LV" sz="4600" dirty="0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E001BD1-B06A-1D43-112B-D4DA27D76D4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343772"/>
              </p:ext>
            </p:extLst>
          </p:nvPr>
        </p:nvGraphicFramePr>
        <p:xfrm>
          <a:off x="1296788" y="4080867"/>
          <a:ext cx="8077200" cy="5890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7F16078F-3D27-D9E0-F74B-5D3A2D96671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6475664"/>
              </p:ext>
            </p:extLst>
          </p:nvPr>
        </p:nvGraphicFramePr>
        <p:xfrm>
          <a:off x="9930248" y="4160758"/>
          <a:ext cx="7620000" cy="6118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EA30A53-FE68-8330-6202-0EE1D87ECAB7}"/>
              </a:ext>
            </a:extLst>
          </p:cNvPr>
          <p:cNvSpPr txBox="1"/>
          <p:nvPr/>
        </p:nvSpPr>
        <p:spPr>
          <a:xfrm>
            <a:off x="1905000" y="232410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Baltezera ielu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514 286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2 469 748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3 070 782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</p:spTree>
    <p:extLst>
      <p:ext uri="{BB962C8B-B14F-4D97-AF65-F5344CB8AC3E}">
        <p14:creationId xmlns:p14="http://schemas.microsoft.com/office/powerpoint/2010/main" val="12700893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7AE381-9228-CA03-7D9F-CC31035AA7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400" b="1" dirty="0">
                <a:solidFill>
                  <a:srgbClr val="595959"/>
                </a:solidFill>
                <a:latin typeface="Montserrat" panose="00000500000000000000" pitchFamily="2" charset="-70"/>
              </a:rPr>
              <a:t>Baltezera ceļu skaits pēc to stāvokļa un seguma veidu dalījums pēc kilometriem</a:t>
            </a:r>
            <a:endParaRPr lang="lv-LV" sz="44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966B4C1-96D7-FCD7-31F5-F41EBB3A5300}"/>
              </a:ext>
            </a:extLst>
          </p:cNvPr>
          <p:cNvGrpSpPr/>
          <p:nvPr/>
        </p:nvGrpSpPr>
        <p:grpSpPr>
          <a:xfrm>
            <a:off x="2038350" y="80391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3FD51CBA-520E-6CBA-DCF2-107B7A860E35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5811B1B-250C-933A-FE3F-6B116071851C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6C85FAC6-AB93-2F21-5AE0-A8258E7C7499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A203408-64BC-500B-0459-3A7B1C667233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DFB7545C-2453-6D5D-A10E-B4338212328B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8AEA819-ADA0-29D6-3CE8-9CF0E75DC3D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6838443"/>
              </p:ext>
            </p:extLst>
          </p:nvPr>
        </p:nvGraphicFramePr>
        <p:xfrm>
          <a:off x="1752600" y="2171700"/>
          <a:ext cx="15049500" cy="6798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2" name="Group 11">
            <a:extLst>
              <a:ext uri="{FF2B5EF4-FFF2-40B4-BE49-F238E27FC236}">
                <a16:creationId xmlns:a16="http://schemas.microsoft.com/office/drawing/2014/main" id="{14055E40-76EC-1CF8-45A4-C4ECA8492A4B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A0D4AE7-61D4-7241-EFFB-9B0C329A3850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A3F403A-A65D-BB88-CD27-98995B5F65AB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7FBA305C-83CC-65AF-6D1E-8967F1A5667F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19FA0BE-47BE-0EDD-CEEB-CD173AC5AD35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7" name="AutoShape 3">
            <a:extLst>
              <a:ext uri="{FF2B5EF4-FFF2-40B4-BE49-F238E27FC236}">
                <a16:creationId xmlns:a16="http://schemas.microsoft.com/office/drawing/2014/main" id="{1AB15ADE-7490-6B8E-9484-1C0036292F43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8" name="TextBox 2">
            <a:extLst>
              <a:ext uri="{FF2B5EF4-FFF2-40B4-BE49-F238E27FC236}">
                <a16:creationId xmlns:a16="http://schemas.microsoft.com/office/drawing/2014/main" id="{699C36A2-2CAF-5920-3BEB-0EEE49C6DC61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377854336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163870"/>
              </p:ext>
            </p:extLst>
          </p:nvPr>
        </p:nvGraphicFramePr>
        <p:xfrm>
          <a:off x="247651" y="1562100"/>
          <a:ext cx="17792698" cy="8298122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19982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51703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35242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Austrumu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185.41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26.76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1074.26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23914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23.63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948.84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48720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90915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263175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308850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308850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409335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508950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16420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26.08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1047.00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43008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80256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232320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272640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272640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361344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449280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21228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Pusloks uz Kadagas ceļu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9.24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370.81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25846.21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111979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139230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495361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Aveņu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3.40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136.33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4200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7837.5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22687.5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26625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26625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35287.5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43875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54.53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9075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14115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17550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Ārputnu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349.00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68160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90336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112320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13.85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556.22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17136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31977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92565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108630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108630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143973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179010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Kāpas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15.76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632.56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Upmalas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12.77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512.59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28952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54026.5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156392.5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183535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183535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243248.5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302445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Upmalas 1.līnija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7.88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316.28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9744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18183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52635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61770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61770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81867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101790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Umpalas 2.līnija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54.53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9075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14115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17550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0.81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32.72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1008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1881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5445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8469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10530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Umpalas 3.līnija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8.42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338.09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10416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19437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56265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66030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66030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87513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108810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1.09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43.62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2508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7260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11292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14040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Umpalas 4.līnija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8.96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359.91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11088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20691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59895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70290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70290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93159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115830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0.68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27.27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1567.5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4537.5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5325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5325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7057.5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8775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Umpalas 5.līnija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8.83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354.45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10920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20377.5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58987.5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69225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69225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91747.5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114075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0.95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38.17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7455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9880.5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12285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Umpalas 6.līnija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8.15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327.19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10080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18810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54450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63900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63900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84690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105300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0.81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32.72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8469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10530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Upmalas 7.līnija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196.31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6048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11286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32670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38340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38340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50814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63180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Bērzu gatve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21.73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872.50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26880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50160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145200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170400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170400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225840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280800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Rododendru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196.31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38340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50814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63180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86865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Brūkleņu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11.27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452.61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16273.6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30367.7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87906.5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103163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103163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136727.3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170001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Dzērveņu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2.85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114.52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22365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29641.5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36855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76.34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14910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19761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24570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Jāņogu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21.87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877.95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171465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227251.5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282555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Lāceņu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13.85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556.22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21168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39501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114345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134190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134190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177849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221130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Melleņu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14.94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599.84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18480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34485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99825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117150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117150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155265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193050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Priežmalas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12.09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485.33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Upeņu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141.78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4368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8151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23595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27690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27690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36699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45630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54.53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9075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14115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17550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Zemeņu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76.34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2352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4389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12705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14910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14910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19761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24570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65.44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12780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16938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21060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54.53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14115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17550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Zileņu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141.78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27690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36699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45630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331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1.49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59.98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11715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15526.5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19305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833345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647700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Kadagas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81060981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D5E472-D264-16B9-F64B-B07B9F4387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Kadagas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stāvokļa un kalpošanas ilguma kopsavilkums</a:t>
            </a:r>
            <a:endParaRPr lang="lv-LV" sz="4800" dirty="0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4CC64DFE-9A94-618B-5428-FB0887EADCB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0680754"/>
              </p:ext>
            </p:extLst>
          </p:nvPr>
        </p:nvGraphicFramePr>
        <p:xfrm>
          <a:off x="9525000" y="4229100"/>
          <a:ext cx="8191500" cy="5943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CF3B16BC-6C1D-1079-AC05-9B18B7C3A3F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6846835"/>
              </p:ext>
            </p:extLst>
          </p:nvPr>
        </p:nvGraphicFramePr>
        <p:xfrm>
          <a:off x="1257300" y="4533900"/>
          <a:ext cx="7886700" cy="563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DA3B441B-952B-E1D6-F238-AF2AE3FFB8E4}"/>
              </a:ext>
            </a:extLst>
          </p:cNvPr>
          <p:cNvSpPr txBox="1"/>
          <p:nvPr/>
        </p:nvSpPr>
        <p:spPr>
          <a:xfrm>
            <a:off x="1905000" y="2528413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</a:t>
            </a:r>
            <a:r>
              <a:rPr lang="lv-LV" sz="24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Kadagas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323 911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 3 135 694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3 898 791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</p:spTree>
    <p:extLst>
      <p:ext uri="{BB962C8B-B14F-4D97-AF65-F5344CB8AC3E}">
        <p14:creationId xmlns:p14="http://schemas.microsoft.com/office/powerpoint/2010/main" val="330285154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5AA291-1541-6B7C-52AC-F3C91601AE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Kadagas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 ceļu skaits pēc to stāvokļa un seguma veidu dalījums pēc kilometriem</a:t>
            </a:r>
            <a:endParaRPr lang="lv-LV" sz="48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7595CAA-BF9E-0B17-1DB3-921ED3375001}"/>
              </a:ext>
            </a:extLst>
          </p:cNvPr>
          <p:cNvGrpSpPr/>
          <p:nvPr/>
        </p:nvGrpSpPr>
        <p:grpSpPr>
          <a:xfrm>
            <a:off x="1706880" y="82677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F24A571-6297-F91E-B54C-0F4B2593182A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BBE6879-0CCC-C525-A08A-7D6C7FD5641F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83C246E-E84A-4AEB-9D0F-BF86A987E8C9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7A73D5E-15F3-B470-7B5B-D112A5367C1A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4339686-D9B3-DFF5-1122-D2FAFE4F3244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755E652-A5F5-F203-3FF3-FB15CFFDE9B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08969056"/>
              </p:ext>
            </p:extLst>
          </p:nvPr>
        </p:nvGraphicFramePr>
        <p:xfrm>
          <a:off x="1604010" y="2828748"/>
          <a:ext cx="14611350" cy="6324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F82D31F8-71F7-8099-E209-485026749EB4}"/>
              </a:ext>
            </a:extLst>
          </p:cNvPr>
          <p:cNvSpPr txBox="1"/>
          <p:nvPr/>
        </p:nvSpPr>
        <p:spPr>
          <a:xfrm>
            <a:off x="5895975" y="2828748"/>
            <a:ext cx="617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11.8 kilometri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FBDB53E-003A-D388-2F4F-B632C55EE780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5758439-A117-D228-8DE5-337946DE254D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21BC9D9-EBBB-26CF-2B79-5DF6C6497099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388E8A5-D895-9829-AF5F-75F36B8752EC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50C529D-588C-FE88-C7A7-3EF6F3D1E63C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8" name="AutoShape 3">
            <a:extLst>
              <a:ext uri="{FF2B5EF4-FFF2-40B4-BE49-F238E27FC236}">
                <a16:creationId xmlns:a16="http://schemas.microsoft.com/office/drawing/2014/main" id="{76747DAB-CB92-4680-C8A3-3B7EF8B2C383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F4BF082A-DD4A-1F2C-447D-F455355B4F5D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375079609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3264745"/>
              </p:ext>
            </p:extLst>
          </p:nvPr>
        </p:nvGraphicFramePr>
        <p:xfrm>
          <a:off x="247651" y="2019300"/>
          <a:ext cx="17792698" cy="5627487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19982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51703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Atari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Bukultu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763.4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43120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80465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232925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273350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273350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362285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450450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53.0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2126.7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415350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550485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684450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Vizbuļu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14107.5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40837.5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47925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47925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63517.5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78975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Birznieki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Birznieku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828.9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82534.1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357580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444600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Laimas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446.1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67505.944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41713.28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77839.96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225326.2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264432.4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264432.4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350466.04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Stapriņi</a:t>
                      </a:r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Andromēdas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212.7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25411.815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110097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136890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Inču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86865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452.6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158.1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Indrānu iela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158.1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4872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9091.5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26317.5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30885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30885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40933.5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50895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Īrisu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343.5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41049.855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177849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221130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Īvju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17375.6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75280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93600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Lielstapriņu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305.4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30407.3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131740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163800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578.0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20776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38769.5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112227.5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131705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131705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174555.5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217035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Mazstapriņu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16093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46585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54670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54670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72457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90090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Sārteņu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13031.7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Vārpiņu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447.2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25707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74415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87330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87330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115743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143910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Vaivariņu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218.1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36575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105875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124250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124250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164675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204750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17918.588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77632.5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96525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331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Viršu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398.1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47565.705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206079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256230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833345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647700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Ataru, Birznieku, </a:t>
            </a: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Stapriņu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un </a:t>
            </a: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Eimuru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ciemu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493B7F37-ADEE-5EF1-608C-6F4692FD57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9093043"/>
              </p:ext>
            </p:extLst>
          </p:nvPr>
        </p:nvGraphicFramePr>
        <p:xfrm>
          <a:off x="247651" y="7646787"/>
          <a:ext cx="17792698" cy="1550526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4212525091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920476036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108387082"/>
                    </a:ext>
                  </a:extLst>
                </a:gridCol>
                <a:gridCol w="872424">
                  <a:extLst>
                    <a:ext uri="{9D8B030D-6E8A-4147-A177-3AD203B41FA5}">
                      <a16:colId xmlns:a16="http://schemas.microsoft.com/office/drawing/2014/main" val="2172089719"/>
                    </a:ext>
                  </a:extLst>
                </a:gridCol>
                <a:gridCol w="1012397">
                  <a:extLst>
                    <a:ext uri="{9D8B030D-6E8A-4147-A177-3AD203B41FA5}">
                      <a16:colId xmlns:a16="http://schemas.microsoft.com/office/drawing/2014/main" val="63321531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44077558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150114915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2002761470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2024410125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674751754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2413470855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987705933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493576860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808346571"/>
                    </a:ext>
                  </a:extLst>
                </a:gridCol>
              </a:tblGrid>
              <a:tr h="25842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 err="1">
                          <a:effectLst/>
                          <a:latin typeface="Montserrat" panose="00000500000000000000" pitchFamily="2" charset="-70"/>
                        </a:rPr>
                        <a:t>Eimuri</a:t>
                      </a:r>
                      <a:endParaRPr lang="lv-LV" sz="1200" b="1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0900948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Briljantu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305.4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0425274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Dālderu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556.2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77538.62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335937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417690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2092040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Dzīļu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316.3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16240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30305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87725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102950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102950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136445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169650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6113137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Kreiļu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545.3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65158.5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282300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351000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0711779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425.3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50823.63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220194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273780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96963672"/>
                  </a:ext>
                </a:extLst>
              </a:tr>
            </a:tbl>
          </a:graphicData>
        </a:graphic>
      </p:graphicFrame>
      <p:sp>
        <p:nvSpPr>
          <p:cNvPr id="3" name="AutoShape 3">
            <a:extLst>
              <a:ext uri="{FF2B5EF4-FFF2-40B4-BE49-F238E27FC236}">
                <a16:creationId xmlns:a16="http://schemas.microsoft.com/office/drawing/2014/main" id="{875B6BEB-0866-077E-2158-873F67938794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4" name="TextBox 2">
            <a:extLst>
              <a:ext uri="{FF2B5EF4-FFF2-40B4-BE49-F238E27FC236}">
                <a16:creationId xmlns:a16="http://schemas.microsoft.com/office/drawing/2014/main" id="{271840A8-798B-C8D4-B236-3A7CE79FD69C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49855585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76B160-563E-8C52-7CE0-FE4DAC1964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Ataru, Birznieku, </a:t>
            </a:r>
            <a:r>
              <a:rPr lang="lv-LV" sz="48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Stapriņu</a:t>
            </a:r>
            <a:r>
              <a:rPr lang="lv-LV" sz="4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un </a:t>
            </a:r>
            <a:r>
              <a:rPr lang="lv-LV" sz="48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Eimuru</a:t>
            </a:r>
            <a:r>
              <a:rPr lang="lv-LV" sz="4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ciemu ielu 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stāvokļa un kalpošanas ilguma kopsavilkums</a:t>
            </a:r>
            <a:endParaRPr lang="lv-LV" sz="4800" dirty="0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538EF45-A884-3AAE-82B2-2FD81533C72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0097889"/>
              </p:ext>
            </p:extLst>
          </p:nvPr>
        </p:nvGraphicFramePr>
        <p:xfrm>
          <a:off x="1524000" y="4968240"/>
          <a:ext cx="7391400" cy="4953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4E1785E7-86ED-C7FC-F225-831CF13428F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8963557"/>
              </p:ext>
            </p:extLst>
          </p:nvPr>
        </p:nvGraphicFramePr>
        <p:xfrm>
          <a:off x="9525000" y="4991100"/>
          <a:ext cx="6858000" cy="4953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D0C9464B-3469-3B60-C6A2-B2FFC28E4DB1}"/>
              </a:ext>
            </a:extLst>
          </p:cNvPr>
          <p:cNvSpPr txBox="1"/>
          <p:nvPr/>
        </p:nvSpPr>
        <p:spPr>
          <a:xfrm>
            <a:off x="1905000" y="2781300"/>
            <a:ext cx="14859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</a:t>
            </a:r>
            <a:r>
              <a:rPr lang="lv-LV" sz="2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Ataru, Birznieku, </a:t>
            </a:r>
            <a:r>
              <a:rPr lang="lv-LV" sz="2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Stapriņu</a:t>
            </a:r>
            <a:r>
              <a:rPr lang="lv-LV" sz="2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un </a:t>
            </a:r>
            <a:r>
              <a:rPr lang="lv-LV" sz="2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Eimuru</a:t>
            </a:r>
            <a:r>
              <a:rPr lang="lv-LV" sz="2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ciemu 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ielu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708 401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 4 027 423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dirty="0">
                <a:latin typeface="Montserrat" panose="00000500000000000000" pitchFamily="2" charset="-70"/>
              </a:rPr>
              <a:t>4 517 775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</p:spTree>
    <p:extLst>
      <p:ext uri="{BB962C8B-B14F-4D97-AF65-F5344CB8AC3E}">
        <p14:creationId xmlns:p14="http://schemas.microsoft.com/office/powerpoint/2010/main" val="312042788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50EFA5-EBCA-594B-A181-D12FB7E886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Ataru, Birznieku, </a:t>
            </a:r>
            <a:r>
              <a:rPr lang="lv-LV" sz="4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Stapriņu</a:t>
            </a:r>
            <a:r>
              <a:rPr lang="lv-LV" sz="4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un </a:t>
            </a:r>
            <a:r>
              <a:rPr lang="lv-LV" sz="4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Eimuru</a:t>
            </a:r>
            <a:r>
              <a:rPr lang="lv-LV" sz="4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ciemu  ielu </a:t>
            </a:r>
            <a:r>
              <a:rPr lang="lv-LV" sz="4400" b="1" dirty="0">
                <a:solidFill>
                  <a:srgbClr val="595959"/>
                </a:solidFill>
                <a:latin typeface="Montserrat" panose="00000500000000000000" pitchFamily="2" charset="-70"/>
              </a:rPr>
              <a:t>skaits pēc to stāvokļa un seguma veidu dalījums pēc kilometriem</a:t>
            </a:r>
            <a:endParaRPr lang="lv-LV" sz="44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3470BA3-3A72-F0E4-6B9B-82D43E87FE08}"/>
              </a:ext>
            </a:extLst>
          </p:cNvPr>
          <p:cNvGrpSpPr/>
          <p:nvPr/>
        </p:nvGrpSpPr>
        <p:grpSpPr>
          <a:xfrm>
            <a:off x="1748790" y="82677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D2AAC37-53C5-1DA5-B1A0-33A5462D928F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D6769E0-471F-7EC9-D107-45DE46574EA3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CD8DCB5-C4EA-9BAA-E2F7-A20CF33B9C73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177AFE2-9022-4EF7-9BC9-B0739AB029E0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548FCC7-5172-A3B4-E4C4-E7DCE51BD686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47EF3A0-3D30-EB96-D3B4-AC6C5402BFE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4334774"/>
              </p:ext>
            </p:extLst>
          </p:nvPr>
        </p:nvGraphicFramePr>
        <p:xfrm>
          <a:off x="1501140" y="2716152"/>
          <a:ext cx="14973300" cy="647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2080A1B3-903B-5A7E-C7A0-E20CCBBB8193}"/>
              </a:ext>
            </a:extLst>
          </p:cNvPr>
          <p:cNvSpPr txBox="1"/>
          <p:nvPr/>
        </p:nvSpPr>
        <p:spPr>
          <a:xfrm>
            <a:off x="7539990" y="2716650"/>
            <a:ext cx="40347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4D4D4C"/>
                </a:solidFill>
                <a:latin typeface="Montserrat" panose="00000500000000000000" pitchFamily="2" charset="-70"/>
              </a:rPr>
              <a:t>Kopā 10.6 kilometri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9F89461-090C-85D8-7784-E7E8D1E322F0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0F726F6-3BA1-5ADC-80FA-D80C5A12D6EB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5F91D90-2F4C-EFDA-7D24-260B903D759E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78D8C25-7DEE-505F-FBE3-4FD139805CF2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D5AA48-F732-CF03-7A89-EE705B305488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8" name="AutoShape 3">
            <a:extLst>
              <a:ext uri="{FF2B5EF4-FFF2-40B4-BE49-F238E27FC236}">
                <a16:creationId xmlns:a16="http://schemas.microsoft.com/office/drawing/2014/main" id="{50AB5D07-7789-22F0-CC2A-C4E9FEDC2A90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DF52C1A9-216A-FCB6-40B1-A2FD437080B0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87849378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7144143"/>
              </p:ext>
            </p:extLst>
          </p:nvPr>
        </p:nvGraphicFramePr>
        <p:xfrm>
          <a:off x="308611" y="2171700"/>
          <a:ext cx="17792698" cy="4537795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796224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88597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434069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74425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Garkalne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190552.5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236925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Ceriņu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441.7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22680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42322.5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122512.5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143775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143775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Kastaņu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861.6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Lazdu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Melnais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192905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239850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Mēness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447.2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22960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42845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124025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145550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145550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80455.5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100035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Riekstu iela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207.2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9576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17869.5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51727.5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60705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60705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33876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42120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Riekstu iela 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4032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7524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21780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25560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25560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79044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98280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Sienāžu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261.7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9408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17556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50820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59640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59640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70575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87750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 err="1">
                          <a:effectLst/>
                          <a:latin typeface="Montserrat" panose="00000500000000000000" pitchFamily="2" charset="-70"/>
                        </a:rPr>
                        <a:t>Vesterotes</a:t>
                      </a:r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53250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 err="1">
                          <a:effectLst/>
                          <a:latin typeface="Montserrat" panose="00000500000000000000" pitchFamily="2" charset="-70"/>
                        </a:rPr>
                        <a:t>Iļķene</a:t>
                      </a:r>
                      <a:endParaRPr lang="lv-LV" sz="1200" b="1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143973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179010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Boķu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370.8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17136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31977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92565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108630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108630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321822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400140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25842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828.9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74280.69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647700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Garkalnes, </a:t>
            </a: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Iļķenes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Alderu ciemu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9D00C9B3-B6AD-6AD9-415D-D8B5D38E01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5432844"/>
              </p:ext>
            </p:extLst>
          </p:nvPr>
        </p:nvGraphicFramePr>
        <p:xfrm>
          <a:off x="308611" y="6709495"/>
          <a:ext cx="17792699" cy="3046043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599790421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3560954110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2878419627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1385478554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00976175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3935060501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122239213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2193824089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280379976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142555695"/>
                    </a:ext>
                  </a:extLst>
                </a:gridCol>
                <a:gridCol w="1128502">
                  <a:extLst>
                    <a:ext uri="{9D8B030D-6E8A-4147-A177-3AD203B41FA5}">
                      <a16:colId xmlns:a16="http://schemas.microsoft.com/office/drawing/2014/main" val="1339097334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3835120472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1411716526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98221145"/>
                    </a:ext>
                  </a:extLst>
                </a:gridCol>
              </a:tblGrid>
              <a:tr h="23431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Alderi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729772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Enkuru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29820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29820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036120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558962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Dores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22885.5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66247.5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77745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77745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103039.5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128115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0269048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Jāņkalnu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12062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Irāju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120.0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9556.58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41404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51480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9874148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Kanāla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70.0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2573.9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256290.1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1110380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1380600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5951905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Mežmalas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868.78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9393485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346.8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14246.4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26584.8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76956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90312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90312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119695.2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148824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2496397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Mednieku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22720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22720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30112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37440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1045370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l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</a:t>
                      </a:r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lv-LV"/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39760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65520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79936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Pērles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1439.6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143348.7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621060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772200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459284"/>
                  </a:ext>
                </a:extLst>
              </a:tr>
              <a:tr h="23431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Zušu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21945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63525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74550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74550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98805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122850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9570287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427083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2478D5-AF40-51D7-7B83-E4C043A4A2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299" y="114775"/>
            <a:ext cx="15773400" cy="1988345"/>
          </a:xfrm>
        </p:spPr>
        <p:txBody>
          <a:bodyPr>
            <a:normAutofit/>
          </a:bodyPr>
          <a:lstStyle/>
          <a:p>
            <a:pPr algn="ctr"/>
            <a:r>
              <a:rPr lang="lv-LV" sz="4000" b="1" dirty="0">
                <a:solidFill>
                  <a:srgbClr val="595959"/>
                </a:solidFill>
                <a:latin typeface="Montserrat" panose="00000500000000000000" pitchFamily="2" charset="-70"/>
              </a:rPr>
              <a:t>Asfaltbetona seguma atjaunošana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1E2F0EE-A0A2-F572-B9EC-D10F67CF51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0446759"/>
              </p:ext>
            </p:extLst>
          </p:nvPr>
        </p:nvGraphicFramePr>
        <p:xfrm>
          <a:off x="304800" y="1562100"/>
          <a:ext cx="17678399" cy="6037812"/>
        </p:xfrm>
        <a:graphic>
          <a:graphicData uri="http://schemas.openxmlformats.org/drawingml/2006/table">
            <a:tbl>
              <a:tblPr/>
              <a:tblGrid>
                <a:gridCol w="7901162">
                  <a:extLst>
                    <a:ext uri="{9D8B030D-6E8A-4147-A177-3AD203B41FA5}">
                      <a16:colId xmlns:a16="http://schemas.microsoft.com/office/drawing/2014/main" val="1946034428"/>
                    </a:ext>
                  </a:extLst>
                </a:gridCol>
                <a:gridCol w="1154508">
                  <a:extLst>
                    <a:ext uri="{9D8B030D-6E8A-4147-A177-3AD203B41FA5}">
                      <a16:colId xmlns:a16="http://schemas.microsoft.com/office/drawing/2014/main" val="3130242838"/>
                    </a:ext>
                  </a:extLst>
                </a:gridCol>
                <a:gridCol w="2092545">
                  <a:extLst>
                    <a:ext uri="{9D8B030D-6E8A-4147-A177-3AD203B41FA5}">
                      <a16:colId xmlns:a16="http://schemas.microsoft.com/office/drawing/2014/main" val="2761340630"/>
                    </a:ext>
                  </a:extLst>
                </a:gridCol>
                <a:gridCol w="1731761">
                  <a:extLst>
                    <a:ext uri="{9D8B030D-6E8A-4147-A177-3AD203B41FA5}">
                      <a16:colId xmlns:a16="http://schemas.microsoft.com/office/drawing/2014/main" val="740063346"/>
                    </a:ext>
                  </a:extLst>
                </a:gridCol>
                <a:gridCol w="1598024">
                  <a:extLst>
                    <a:ext uri="{9D8B030D-6E8A-4147-A177-3AD203B41FA5}">
                      <a16:colId xmlns:a16="http://schemas.microsoft.com/office/drawing/2014/main" val="3530657660"/>
                    </a:ext>
                  </a:extLst>
                </a:gridCol>
                <a:gridCol w="1600200">
                  <a:extLst>
                    <a:ext uri="{9D8B030D-6E8A-4147-A177-3AD203B41FA5}">
                      <a16:colId xmlns:a16="http://schemas.microsoft.com/office/drawing/2014/main" val="1900725729"/>
                    </a:ext>
                  </a:extLst>
                </a:gridCol>
                <a:gridCol w="1600199">
                  <a:extLst>
                    <a:ext uri="{9D8B030D-6E8A-4147-A177-3AD203B41FA5}">
                      <a16:colId xmlns:a16="http://schemas.microsoft.com/office/drawing/2014/main" val="1126500451"/>
                    </a:ext>
                  </a:extLst>
                </a:gridCol>
              </a:tblGrid>
              <a:tr h="14241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9495956"/>
                  </a:ext>
                </a:extLst>
              </a:tr>
              <a:tr h="142410">
                <a:tc>
                  <a:txBody>
                    <a:bodyPr/>
                    <a:lstStyle/>
                    <a:p>
                      <a:pPr algn="l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Liepu aleja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3605175"/>
                  </a:ext>
                </a:extLst>
              </a:tr>
              <a:tr h="142410">
                <a:tc>
                  <a:txBody>
                    <a:bodyPr/>
                    <a:lstStyle/>
                    <a:p>
                      <a:pPr algn="l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Atpūtas iela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1767730"/>
                  </a:ext>
                </a:extLst>
              </a:tr>
              <a:tr h="142410">
                <a:tc>
                  <a:txBody>
                    <a:bodyPr/>
                    <a:lstStyle/>
                    <a:p>
                      <a:pPr algn="l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Viršu iela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C3.1.2.1.1.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6065261"/>
                  </a:ext>
                </a:extLst>
              </a:tr>
              <a:tr h="142410">
                <a:tc>
                  <a:txBody>
                    <a:bodyPr/>
                    <a:lstStyle/>
                    <a:p>
                      <a:pPr algn="l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Torņu iela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0851596"/>
                  </a:ext>
                </a:extLst>
              </a:tr>
              <a:tr h="142410">
                <a:tc>
                  <a:txBody>
                    <a:bodyPr/>
                    <a:lstStyle/>
                    <a:p>
                      <a:pPr algn="l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Zīlīšu iela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0183822"/>
                  </a:ext>
                </a:extLst>
              </a:tr>
              <a:tr h="142410">
                <a:tc>
                  <a:txBody>
                    <a:bodyPr/>
                    <a:lstStyle/>
                    <a:p>
                      <a:pPr algn="l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Kalmju iela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4361239"/>
                  </a:ext>
                </a:extLst>
              </a:tr>
              <a:tr h="310050">
                <a:tc>
                  <a:txBody>
                    <a:bodyPr/>
                    <a:lstStyle/>
                    <a:p>
                      <a:pPr algn="l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Kļavu iela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160190"/>
                  </a:ext>
                </a:extLst>
              </a:tr>
              <a:tr h="142410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Sproģu iela (ir būvprojekts)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6090021"/>
                  </a:ext>
                </a:extLst>
              </a:tr>
              <a:tr h="142410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Rasiņu iela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31955.82 €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215750"/>
                  </a:ext>
                </a:extLst>
              </a:tr>
              <a:tr h="126587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Draudzības iela 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0.35km posmā no Saules ielai līdz Podnieku ielai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2163716"/>
                  </a:ext>
                </a:extLst>
              </a:tr>
              <a:tr h="126587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Gaujas iela</a:t>
                      </a:r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1,3km posmā no Kadagas tilta līdz Dadzīšu ielai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556000.00 €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1114850"/>
                  </a:ext>
                </a:extLst>
              </a:tr>
              <a:tr h="253174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Gaujas iela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0,8km posmā no Attekas ielas līdz </a:t>
                      </a:r>
                      <a:r>
                        <a:rPr lang="lv-LV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Kadagas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tiltam (ieskaitot)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430000.00 €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74502841"/>
                  </a:ext>
                </a:extLst>
              </a:tr>
              <a:tr h="253174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Pirmā iela</a:t>
                      </a:r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0,55km posmā no Draudzības ielas līdz Ziedu ielai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180000.00 €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67500746"/>
                  </a:ext>
                </a:extLst>
              </a:tr>
              <a:tr h="253174"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Pirmā iela</a:t>
                      </a:r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no Rīgas gatves līdz Gaujas ielai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95108308"/>
                  </a:ext>
                </a:extLst>
              </a:tr>
              <a:tr h="253174"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Stāvvietas pie ĀPII “Strautiņš” uz </a:t>
                      </a:r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Pirmās ielas</a:t>
                      </a:r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labiekārtošana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40132339"/>
                  </a:ext>
                </a:extLst>
              </a:tr>
              <a:tr h="375094"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Podnieku ielas</a:t>
                      </a:r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ietve 1,02km posmā no Draudzibas ielas līdz  Krastupes ielai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11676340"/>
                  </a:ext>
                </a:extLst>
              </a:tr>
              <a:tr h="253174"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Līdzfinansējums iedzīvotājiem ik gadu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100000.00 €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06894"/>
                  </a:ext>
                </a:extLst>
              </a:tr>
              <a:tr h="253174"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KOPĀ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496955.82 €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863000.00 €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488000.00 €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407000.00 €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63885484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F298DEF-7EDF-2B05-E1F8-9B439BFD50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840389"/>
              </p:ext>
            </p:extLst>
          </p:nvPr>
        </p:nvGraphicFramePr>
        <p:xfrm>
          <a:off x="2514600" y="8496300"/>
          <a:ext cx="14173200" cy="1463040"/>
        </p:xfrm>
        <a:graphic>
          <a:graphicData uri="http://schemas.openxmlformats.org/drawingml/2006/table">
            <a:tbl>
              <a:tblPr/>
              <a:tblGrid>
                <a:gridCol w="3303360">
                  <a:extLst>
                    <a:ext uri="{9D8B030D-6E8A-4147-A177-3AD203B41FA5}">
                      <a16:colId xmlns:a16="http://schemas.microsoft.com/office/drawing/2014/main" val="1674331273"/>
                    </a:ext>
                  </a:extLst>
                </a:gridCol>
                <a:gridCol w="1763280">
                  <a:extLst>
                    <a:ext uri="{9D8B030D-6E8A-4147-A177-3AD203B41FA5}">
                      <a16:colId xmlns:a16="http://schemas.microsoft.com/office/drawing/2014/main" val="1594545483"/>
                    </a:ext>
                  </a:extLst>
                </a:gridCol>
                <a:gridCol w="1964160">
                  <a:extLst>
                    <a:ext uri="{9D8B030D-6E8A-4147-A177-3AD203B41FA5}">
                      <a16:colId xmlns:a16="http://schemas.microsoft.com/office/drawing/2014/main" val="4097375249"/>
                    </a:ext>
                  </a:extLst>
                </a:gridCol>
                <a:gridCol w="1852560">
                  <a:extLst>
                    <a:ext uri="{9D8B030D-6E8A-4147-A177-3AD203B41FA5}">
                      <a16:colId xmlns:a16="http://schemas.microsoft.com/office/drawing/2014/main" val="1539266454"/>
                    </a:ext>
                  </a:extLst>
                </a:gridCol>
                <a:gridCol w="1807920">
                  <a:extLst>
                    <a:ext uri="{9D8B030D-6E8A-4147-A177-3AD203B41FA5}">
                      <a16:colId xmlns:a16="http://schemas.microsoft.com/office/drawing/2014/main" val="3307921402"/>
                    </a:ext>
                  </a:extLst>
                </a:gridCol>
                <a:gridCol w="1718640">
                  <a:extLst>
                    <a:ext uri="{9D8B030D-6E8A-4147-A177-3AD203B41FA5}">
                      <a16:colId xmlns:a16="http://schemas.microsoft.com/office/drawing/2014/main" val="2132249989"/>
                    </a:ext>
                  </a:extLst>
                </a:gridCol>
                <a:gridCol w="1763280">
                  <a:extLst>
                    <a:ext uri="{9D8B030D-6E8A-4147-A177-3AD203B41FA5}">
                      <a16:colId xmlns:a16="http://schemas.microsoft.com/office/drawing/2014/main" val="2630362382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l" fontAlgn="b"/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2023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2024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2025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2026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2027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7051749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Dārzas iela 0.4km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36929.84 € 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3500367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Gaujmalas iela 0.35km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51533.66 € 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31351557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Kastaņu iela 1.1km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104582.00 € 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6469359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Lazdu iela 0.5km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33171.13 € 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2565007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Kopā</a:t>
                      </a:r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endParaRPr lang="lv-LV" sz="16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226216.63 €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3010095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8F636217-E23C-092E-89E0-BD7F6323F1C4}"/>
              </a:ext>
            </a:extLst>
          </p:cNvPr>
          <p:cNvSpPr txBox="1">
            <a:spLocks/>
          </p:cNvSpPr>
          <p:nvPr/>
        </p:nvSpPr>
        <p:spPr>
          <a:xfrm>
            <a:off x="-304801" y="7066512"/>
            <a:ext cx="188976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13716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lv-LV" sz="3200" b="1" dirty="0">
                <a:solidFill>
                  <a:srgbClr val="595959"/>
                </a:solidFill>
                <a:latin typeface="Montserrat" panose="00000500000000000000" pitchFamily="2" charset="-70"/>
              </a:rPr>
              <a:t>Dubultās virsma seguma un grants seguma atjaunošana</a:t>
            </a:r>
          </a:p>
        </p:txBody>
      </p:sp>
    </p:spTree>
    <p:extLst>
      <p:ext uri="{BB962C8B-B14F-4D97-AF65-F5344CB8AC3E}">
        <p14:creationId xmlns:p14="http://schemas.microsoft.com/office/powerpoint/2010/main" val="191546321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109338-CD48-410E-5D74-5474387E83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Garkalnes, </a:t>
            </a:r>
            <a:r>
              <a:rPr lang="lv-LV" sz="4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Iļķenes</a:t>
            </a:r>
            <a:r>
              <a:rPr lang="lv-LV" sz="4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Alderu ciemu ielu </a:t>
            </a:r>
            <a:r>
              <a:rPr lang="lv-LV" sz="4400" b="1" dirty="0">
                <a:solidFill>
                  <a:srgbClr val="595959"/>
                </a:solidFill>
                <a:latin typeface="Montserrat" panose="00000500000000000000" pitchFamily="2" charset="-70"/>
              </a:rPr>
              <a:t>stāvokļa un kalpošanas ilguma kopsavilkums</a:t>
            </a:r>
            <a:endParaRPr lang="lv-LV" sz="4400" dirty="0"/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1A31A0B0-1D5A-DCA0-4279-3D08EBE2252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0300583"/>
              </p:ext>
            </p:extLst>
          </p:nvPr>
        </p:nvGraphicFramePr>
        <p:xfrm>
          <a:off x="9829800" y="4473179"/>
          <a:ext cx="8001000" cy="58138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56A11030-4845-1FFE-9880-F6691C8A4FC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6449372"/>
              </p:ext>
            </p:extLst>
          </p:nvPr>
        </p:nvGraphicFramePr>
        <p:xfrm>
          <a:off x="1257300" y="4465559"/>
          <a:ext cx="7620000" cy="58138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8F32C19-2D68-C2D1-6563-91E71B32253F}"/>
              </a:ext>
            </a:extLst>
          </p:cNvPr>
          <p:cNvSpPr txBox="1"/>
          <p:nvPr/>
        </p:nvSpPr>
        <p:spPr>
          <a:xfrm>
            <a:off x="2171700" y="2518947"/>
            <a:ext cx="14859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</a:t>
            </a:r>
            <a:r>
              <a:rPr lang="lv-LV" sz="2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Garkalnes, </a:t>
            </a:r>
            <a:r>
              <a:rPr lang="lv-LV" sz="2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Iļķenes</a:t>
            </a:r>
            <a:r>
              <a:rPr lang="lv-LV" sz="2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Alderu ciemu 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ielu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621 398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 3 373 202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dirty="0">
                <a:latin typeface="Montserrat" panose="00000500000000000000" pitchFamily="2" charset="-70"/>
              </a:rPr>
              <a:t>4 194 099</a:t>
            </a:r>
            <a:r>
              <a:rPr lang="lv-LV" sz="2400" b="1" i="1" dirty="0">
                <a:latin typeface="Montserrat" panose="00000500000000000000" pitchFamily="2" charset="-70"/>
              </a:rPr>
              <a:t>euro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</p:spTree>
    <p:extLst>
      <p:ext uri="{BB962C8B-B14F-4D97-AF65-F5344CB8AC3E}">
        <p14:creationId xmlns:p14="http://schemas.microsoft.com/office/powerpoint/2010/main" val="91722463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06C565-2536-0CBD-881E-5D3BA70C6A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71500"/>
            <a:ext cx="15773400" cy="1988345"/>
          </a:xfrm>
        </p:spPr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Garkalnes, </a:t>
            </a:r>
            <a:r>
              <a:rPr lang="lv-LV" sz="48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Iļķenes</a:t>
            </a:r>
            <a:r>
              <a:rPr lang="lv-LV" sz="4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, Alderu ciemu ielu 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skaits pēc to stāvokļa un seguma veidu dalījums pēc kilometriem</a:t>
            </a:r>
            <a:endParaRPr lang="lv-LV" sz="48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A6F61-55B0-69D5-93F8-FCCDE376F155}"/>
              </a:ext>
            </a:extLst>
          </p:cNvPr>
          <p:cNvGrpSpPr/>
          <p:nvPr/>
        </p:nvGrpSpPr>
        <p:grpSpPr>
          <a:xfrm>
            <a:off x="2057400" y="81915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8A93D5C3-CE6D-715B-850D-101FB92A3F5C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D103DAE-0760-8718-8713-A470FEB65F57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A39A3A1-3637-9815-03D8-7025CA7D33D6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DD6C3E4-26BD-DC52-5F76-13539F9959D1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E5ACD0C-9A47-E9E6-A062-3AC4D52F843D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1230A324-20F8-15A8-9A48-A1A8C807B5B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52111797"/>
              </p:ext>
            </p:extLst>
          </p:nvPr>
        </p:nvGraphicFramePr>
        <p:xfrm>
          <a:off x="2057400" y="2770973"/>
          <a:ext cx="15255240" cy="6324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6C825832-BE9C-8E10-001F-257779D5714A}"/>
              </a:ext>
            </a:extLst>
          </p:cNvPr>
          <p:cNvSpPr txBox="1"/>
          <p:nvPr/>
        </p:nvSpPr>
        <p:spPr>
          <a:xfrm>
            <a:off x="7543800" y="2817168"/>
            <a:ext cx="3886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4D4D4C"/>
                </a:solidFill>
                <a:latin typeface="Montserrat" panose="00000500000000000000" pitchFamily="2" charset="-70"/>
              </a:rPr>
              <a:t>Kopā 10 kilometri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8642172-A46C-2CD5-29F5-D66DB8D0A1FF}"/>
              </a:ext>
            </a:extLst>
          </p:cNvPr>
          <p:cNvGrpSpPr/>
          <p:nvPr/>
        </p:nvGrpSpPr>
        <p:grpSpPr>
          <a:xfrm>
            <a:off x="609600" y="2770973"/>
            <a:ext cx="5372100" cy="1691873"/>
            <a:chOff x="876300" y="3314700"/>
            <a:chExt cx="5372100" cy="1691873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6108D6C4-F912-0F8A-740E-69980E770744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BE659D1-9133-D0E1-D9E4-DE97153053ED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FBBA11B-DBB9-E884-4160-407773775088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04B0479-4FFE-6A8E-AD25-8C5AB44566F7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9" name="AutoShape 3">
            <a:extLst>
              <a:ext uri="{FF2B5EF4-FFF2-40B4-BE49-F238E27FC236}">
                <a16:creationId xmlns:a16="http://schemas.microsoft.com/office/drawing/2014/main" id="{F3D8C029-A52A-4656-4DE5-D1E24CC94B5A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20" name="TextBox 2">
            <a:extLst>
              <a:ext uri="{FF2B5EF4-FFF2-40B4-BE49-F238E27FC236}">
                <a16:creationId xmlns:a16="http://schemas.microsoft.com/office/drawing/2014/main" id="{7756F73B-5824-9792-3C1F-B6A5A22D4598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91727787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DED11B1B-2B69-C8A1-A5AF-F97E28FD91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139537"/>
              </p:ext>
            </p:extLst>
          </p:nvPr>
        </p:nvGraphicFramePr>
        <p:xfrm>
          <a:off x="247651" y="822960"/>
          <a:ext cx="17792698" cy="2293620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154150045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3107364188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36284434"/>
                    </a:ext>
                  </a:extLst>
                </a:gridCol>
                <a:gridCol w="720024">
                  <a:extLst>
                    <a:ext uri="{9D8B030D-6E8A-4147-A177-3AD203B41FA5}">
                      <a16:colId xmlns:a16="http://schemas.microsoft.com/office/drawing/2014/main" val="2662328050"/>
                    </a:ext>
                  </a:extLst>
                </a:gridCol>
                <a:gridCol w="1164797">
                  <a:extLst>
                    <a:ext uri="{9D8B030D-6E8A-4147-A177-3AD203B41FA5}">
                      <a16:colId xmlns:a16="http://schemas.microsoft.com/office/drawing/2014/main" val="332204613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1302732055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443137491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02475130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249186538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4253004082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677823484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3242208963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1349176972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3687373455"/>
                    </a:ext>
                  </a:extLst>
                </a:gridCol>
              </a:tblGrid>
              <a:tr h="319982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lv-LV"/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endParaRPr lang="lv-LV"/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endParaRPr lang="lv-LV"/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150467"/>
                  </a:ext>
                </a:extLst>
              </a:tr>
              <a:tr h="51703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14426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 err="1">
                          <a:effectLst/>
                          <a:latin typeface="Montserrat" panose="00000500000000000000" pitchFamily="2" charset="-70"/>
                        </a:rPr>
                        <a:t>Divezeri</a:t>
                      </a:r>
                      <a:endParaRPr lang="lv-LV" sz="1200" b="1" i="0" u="none" strike="noStrike" dirty="0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621896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Cibuļu iela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349.0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16128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30096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87120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135504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168480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583135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Dūņezera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807.1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33152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61864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179080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210160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210160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278536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346320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21426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Grunduļu iela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1341.5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86352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161139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466455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547410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547410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725511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902070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37993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Smilškalnu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2028.6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166656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310992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900240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1056480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1056480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1400208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1740960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98294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1494.2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99736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186114.5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538752.5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632255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632255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837960.5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1041885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127616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Zaraines iela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27690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effectLst/>
                          <a:latin typeface="Montserrat" panose="00000500000000000000" pitchFamily="2" charset="-70"/>
                        </a:rPr>
                        <a:t>36699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effectLst/>
                          <a:latin typeface="Montserrat" panose="00000500000000000000" pitchFamily="2" charset="-70"/>
                        </a:rPr>
                        <a:t>45630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9250913"/>
                  </a:ext>
                </a:extLst>
              </a:tr>
            </a:tbl>
          </a:graphicData>
        </a:graphic>
      </p:graphicFrame>
      <p:sp>
        <p:nvSpPr>
          <p:cNvPr id="5" name="Title 3">
            <a:extLst>
              <a:ext uri="{FF2B5EF4-FFF2-40B4-BE49-F238E27FC236}">
                <a16:creationId xmlns:a16="http://schemas.microsoft.com/office/drawing/2014/main" id="{91736A90-CD04-B4D9-87BC-FB0687056A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0200" y="64653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Divezera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9070DBE9-8D86-181E-8A7B-73E00A2637E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8743320"/>
              </p:ext>
            </p:extLst>
          </p:nvPr>
        </p:nvGraphicFramePr>
        <p:xfrm>
          <a:off x="457200" y="5340520"/>
          <a:ext cx="6871606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A6DF83F3-A913-1E1A-C6E7-1454148CB01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7858881"/>
              </p:ext>
            </p:extLst>
          </p:nvPr>
        </p:nvGraphicFramePr>
        <p:xfrm>
          <a:off x="6950653" y="4838700"/>
          <a:ext cx="5241347" cy="48000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2F0708C4-F554-403C-E992-1B2078B32327}"/>
              </a:ext>
            </a:extLst>
          </p:cNvPr>
          <p:cNvSpPr txBox="1"/>
          <p:nvPr/>
        </p:nvSpPr>
        <p:spPr>
          <a:xfrm>
            <a:off x="2514600" y="355476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</a:t>
            </a:r>
            <a:r>
              <a:rPr lang="lv-LV" sz="24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Divezeru</a:t>
            </a:r>
            <a:r>
              <a:rPr lang="lv-LV" sz="2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ielu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402 024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  3 414 418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effectLst/>
                <a:latin typeface="Montserrat" panose="00000500000000000000" pitchFamily="2" charset="-70"/>
              </a:rPr>
              <a:t>4 245 345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6F20E661-059B-D31F-7434-0F523C8E011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2022031"/>
              </p:ext>
            </p:extLst>
          </p:nvPr>
        </p:nvGraphicFramePr>
        <p:xfrm>
          <a:off x="12475151" y="5064310"/>
          <a:ext cx="5562600" cy="51244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22191739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E3FF2F-1502-0560-CFE2-0CA2495B18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0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Kopējais ciemu ielu stāvokļa un kalpošanas ilguma kopsavilkums Ādažu pagastā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85DACE09-98E4-B584-7B42-489B9652AA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8954747"/>
              </p:ext>
            </p:extLst>
          </p:nvPr>
        </p:nvGraphicFramePr>
        <p:xfrm>
          <a:off x="9753600" y="4838700"/>
          <a:ext cx="7848600" cy="56007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067B84E-5983-2BDF-7969-3610E93A7A4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6070501"/>
              </p:ext>
            </p:extLst>
          </p:nvPr>
        </p:nvGraphicFramePr>
        <p:xfrm>
          <a:off x="1066800" y="4838700"/>
          <a:ext cx="7848600" cy="54483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34D7621C-9996-4E5D-F945-3439F8598B92}"/>
              </a:ext>
            </a:extLst>
          </p:cNvPr>
          <p:cNvSpPr txBox="1"/>
          <p:nvPr/>
        </p:nvSpPr>
        <p:spPr>
          <a:xfrm>
            <a:off x="2324100" y="2536033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Ādažu pagastā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9 493 665</a:t>
            </a:r>
            <a:r>
              <a:rPr lang="lv-LV" sz="2400" b="1" i="1" dirty="0">
                <a:latin typeface="Montserrat" panose="00000500000000000000" pitchFamily="2" charset="-70"/>
              </a:rPr>
              <a:t>euro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  63 020 780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77 867 649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</p:spTree>
    <p:extLst>
      <p:ext uri="{BB962C8B-B14F-4D97-AF65-F5344CB8AC3E}">
        <p14:creationId xmlns:p14="http://schemas.microsoft.com/office/powerpoint/2010/main" val="2811375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2A00CE-2BBA-FF1B-BBC5-8142E52A67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Ādažu pagasta ielu 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skaits pēc to stāvokļa un seguma veidu dalījums pēc kilometriem</a:t>
            </a:r>
            <a:endParaRPr lang="lv-LV" sz="48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B71B449-4821-7F47-A942-64B08E38D5D4}"/>
              </a:ext>
            </a:extLst>
          </p:cNvPr>
          <p:cNvGrpSpPr/>
          <p:nvPr/>
        </p:nvGrpSpPr>
        <p:grpSpPr>
          <a:xfrm>
            <a:off x="1672590" y="81153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84F3524-E916-0684-6877-F8E3BB096523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A72ECA2-0D94-C675-B133-9447FAABFE4D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B61A053-954B-F1A9-9EF6-4AE74E5A76F3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D4F77F7-395F-7BF9-2872-714E7A77F4D2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A936EAF-40F5-779C-063C-27DB9C87FD80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228F6ACA-F3AA-8302-BA9F-ECB7AC0A90B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51240366"/>
              </p:ext>
            </p:extLst>
          </p:nvPr>
        </p:nvGraphicFramePr>
        <p:xfrm>
          <a:off x="1501140" y="2896401"/>
          <a:ext cx="14820900" cy="66008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2592F6D1-AA28-26E2-265D-F29DB6961931}"/>
              </a:ext>
            </a:extLst>
          </p:cNvPr>
          <p:cNvSpPr txBox="1"/>
          <p:nvPr/>
        </p:nvSpPr>
        <p:spPr>
          <a:xfrm>
            <a:off x="6396990" y="2497828"/>
            <a:ext cx="5410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146 kilometri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AEF6520-146F-22DE-6539-646B2DC00EE6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880FD67-1C03-7AA2-F171-5B26BDBD76E7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C996603-95BE-5933-CB17-AFCA73E8608B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09CC436-DBBA-B02C-20B0-E1B6101198D8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8C6BA72-7AE7-ECFB-9EF8-6B850B49EFFA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8" name="AutoShape 3">
            <a:extLst>
              <a:ext uri="{FF2B5EF4-FFF2-40B4-BE49-F238E27FC236}">
                <a16:creationId xmlns:a16="http://schemas.microsoft.com/office/drawing/2014/main" id="{CEC46C08-C6BD-47BB-64EB-543F9872A605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37ED23DB-88F4-4BE9-2778-35FC04463853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119758688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F2E7197-8353-5DB1-4BED-8435D70A4A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1119929"/>
              </p:ext>
            </p:extLst>
          </p:nvPr>
        </p:nvGraphicFramePr>
        <p:xfrm>
          <a:off x="291987" y="1257300"/>
          <a:ext cx="17704026" cy="8854390"/>
        </p:xfrm>
        <a:graphic>
          <a:graphicData uri="http://schemas.openxmlformats.org/drawingml/2006/table">
            <a:tbl>
              <a:tblPr/>
              <a:tblGrid>
                <a:gridCol w="317613">
                  <a:extLst>
                    <a:ext uri="{9D8B030D-6E8A-4147-A177-3AD203B41FA5}">
                      <a16:colId xmlns:a16="http://schemas.microsoft.com/office/drawing/2014/main" val="2387559167"/>
                    </a:ext>
                  </a:extLst>
                </a:gridCol>
                <a:gridCol w="2958987">
                  <a:extLst>
                    <a:ext uri="{9D8B030D-6E8A-4147-A177-3AD203B41FA5}">
                      <a16:colId xmlns:a16="http://schemas.microsoft.com/office/drawing/2014/main" val="1969354068"/>
                    </a:ext>
                  </a:extLst>
                </a:gridCol>
                <a:gridCol w="2298813">
                  <a:extLst>
                    <a:ext uri="{9D8B030D-6E8A-4147-A177-3AD203B41FA5}">
                      <a16:colId xmlns:a16="http://schemas.microsoft.com/office/drawing/2014/main" val="444167864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2586125994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3981819690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4243989882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580166153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583792536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44731112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554189118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373746165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597287746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753855559"/>
                    </a:ext>
                  </a:extLst>
                </a:gridCol>
                <a:gridCol w="774813">
                  <a:extLst>
                    <a:ext uri="{9D8B030D-6E8A-4147-A177-3AD203B41FA5}">
                      <a16:colId xmlns:a16="http://schemas.microsoft.com/office/drawing/2014/main" val="2651138975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fr-FR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fr-FR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6714857"/>
                  </a:ext>
                </a:extLst>
              </a:tr>
              <a:tr h="860533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endParaRPr lang="fr-FR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7608" marR="7608" marT="76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0363397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A1 - Lilastes dz. pārb.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32.62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1186.94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67760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126445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366025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429550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338800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569305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707850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9102891"/>
                  </a:ext>
                </a:extLst>
              </a:tr>
              <a:tr h="34429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Pievadceļš Lilastes stacija (V44)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10.32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117040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196669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244530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2275380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Rutas - Salūts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12.77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507.15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56145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243249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302445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26806599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Ventas - Mucenieki-dz.c.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16.57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658.21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72869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315706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392535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9429346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V43 (</a:t>
                      </a:r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Siguļi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)- </a:t>
                      </a:r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Gipteri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A-1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23.13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841.65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48048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89661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259545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304590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240240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403689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501930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0316960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3716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V43 (</a:t>
                      </a:r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Siguļi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)- </a:t>
                      </a:r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Gipteri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A-1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5.16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205.02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22697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98335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122265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351367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Zibeņi - Briljanti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40.75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1618.56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179185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776325 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965250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37577891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3716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Zibeņi - Briljanti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59.76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2373.88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135520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252890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732050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859100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677600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1138610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1415700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7487009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Eimuri 2 - Laveru ez.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29.07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1154.57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65912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122997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356043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417835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329560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553779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688545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88799130"/>
                  </a:ext>
                </a:extLst>
              </a:tr>
              <a:tr h="281043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Kalngale - Kalngales stacija (V40)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16.30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647.42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71674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310530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386100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787840"/>
                  </a:ext>
                </a:extLst>
              </a:tr>
              <a:tr h="302673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Garciema dz.c. Pārbr. - Ādažu muiža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18.09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658.21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72869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315706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392535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18818024"/>
                  </a:ext>
                </a:extLst>
              </a:tr>
              <a:tr h="237007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Garciema dz.c. Pārbr. - Ādažu muiža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108.39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4305.36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245784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458651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1327673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1558095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1228920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2065025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2567565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30454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Jaunbrieži - Garupes stac.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36.13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1435.12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409640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688342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855855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99036391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Suzes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- </a:t>
                      </a:r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Lielandži</a:t>
                      </a:r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63.02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2503.37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277141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1200716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1492920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310438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3716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Suzes</a:t>
                      </a: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- </a:t>
                      </a:r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Lielandži</a:t>
                      </a:r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65.19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2589.69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147840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275880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798600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937200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739200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1242120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1544400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190422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Pievedceļš Ežu ielai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161.86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9240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17243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49913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58575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46200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77633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96525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606743"/>
                  </a:ext>
                </a:extLst>
              </a:tr>
              <a:tr h="25078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Garciema stacija- Mežciems (V41)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19.02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755.33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83620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362285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450450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11715066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Laivu iela 24- Cēlāji- Otīlijas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40.75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1618.56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92400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172425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499125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585750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462000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776325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965250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966770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3716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Laivu iela 24- Cēlāji- Otīlijas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8.15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323.71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92400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155265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193050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5409844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Jūraskrasti -Laivu iela 32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8008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14944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43258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50765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40040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67282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83655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9162976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Pievedceļš Laveru sūkņu stac.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161.86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17919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77633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96525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39507762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Pievedceļš Priedes - 1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10.05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399.24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22792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42532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123118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144485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113960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191494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238095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4821476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Trēmas - Sildedži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19.02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755.33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83620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362285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450450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08054359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Brūnlauki - Ķīši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46.18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1834.36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104720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195415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565675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663850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523600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879835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1093950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0024385"/>
                  </a:ext>
                </a:extLst>
              </a:tr>
              <a:tr h="22003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C007 - Tauriņi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12.77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507.15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144760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243249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302445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07635754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C007 - meža 260 kv.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14.40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571.89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63312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274302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341055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5393942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C007 - s.Daugavieši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8.15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323.71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18480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34485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99825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117150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92400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155265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193050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608537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V43 - Priedkalni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215.81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12320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22990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66550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78100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61600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103510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128700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574095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Viršu iela 8 - Malienas iela 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16.57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658.21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187880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315706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392535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73368117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P1 - s.Kārkli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0.81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32.37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1848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3449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9983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11715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9240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15527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19305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4329612"/>
                  </a:ext>
                </a:extLst>
              </a:tr>
              <a:tr h="23336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P1 - Dzenīši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7.06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280.55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16016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29887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86515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101530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80080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134563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167310</a:t>
                      </a:r>
                    </a:p>
                  </a:txBody>
                  <a:tcPr marL="7608" marR="7608" marT="760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28918472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B3A63D8A-BCA3-9C0F-C78A-483E0DA10F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0200" y="0"/>
            <a:ext cx="15087600" cy="1988345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Carnikavas pagasta ceļi</a:t>
            </a:r>
            <a:endParaRPr lang="en-US" sz="40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17634594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98451E-F260-06CE-FD16-52F464B6FB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Carnikavas pagasta ceļu stāvokļa un kalpošanas ilguma kopsavilkums</a:t>
            </a:r>
            <a:endParaRPr lang="lv-LV" sz="48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BA9EBC8-AEC2-C1E7-F600-A47739778B3A}"/>
              </a:ext>
            </a:extLst>
          </p:cNvPr>
          <p:cNvSpPr txBox="1"/>
          <p:nvPr/>
        </p:nvSpPr>
        <p:spPr>
          <a:xfrm>
            <a:off x="2514600" y="278130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 Carnikavas pagasta ceļu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16 016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134 563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167 310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DA1FDF-247C-A516-0E96-05F164308C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69881815"/>
              </p:ext>
            </p:extLst>
          </p:nvPr>
        </p:nvGraphicFramePr>
        <p:xfrm>
          <a:off x="1501159" y="4914900"/>
          <a:ext cx="7407315" cy="4267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8AF7A004-F6F9-1370-0E14-D404AFE24F3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9313791"/>
              </p:ext>
            </p:extLst>
          </p:nvPr>
        </p:nvGraphicFramePr>
        <p:xfrm>
          <a:off x="9524999" y="4350961"/>
          <a:ext cx="7254915" cy="483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AutoShape 3">
            <a:extLst>
              <a:ext uri="{FF2B5EF4-FFF2-40B4-BE49-F238E27FC236}">
                <a16:creationId xmlns:a16="http://schemas.microsoft.com/office/drawing/2014/main" id="{6ADA229F-530E-0968-C1FB-6B823399981E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8" name="TextBox 2">
            <a:extLst>
              <a:ext uri="{FF2B5EF4-FFF2-40B4-BE49-F238E27FC236}">
                <a16:creationId xmlns:a16="http://schemas.microsoft.com/office/drawing/2014/main" id="{30E17F3A-DDE8-4265-6C91-392E23FDB39C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168855868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4A8FB9-3D81-1440-73C4-D19BFB1A3C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Carnikavas pagasta ceļu 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skaits pēc to stāvokļa un seguma veidu dalījums pēc kilometriem</a:t>
            </a:r>
            <a:endParaRPr lang="lv-LV" sz="48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1339D57-BD7C-5148-2F19-F6415459B876}"/>
              </a:ext>
            </a:extLst>
          </p:cNvPr>
          <p:cNvGrpSpPr/>
          <p:nvPr/>
        </p:nvGrpSpPr>
        <p:grpSpPr>
          <a:xfrm>
            <a:off x="1790700" y="78867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751A40A-EAB4-B899-DC58-5743694C9982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912205BE-51EE-5AF5-60E4-1B018C7470C4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F046778-5C1D-A167-6F8F-833C8EE2C31C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2D54170-CC0C-3A6A-9C34-49B23F4AA147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3B4FA04-D034-CBDE-F1BD-158C3B90AFDC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3B3C5BF3-F4C1-A3D1-F8FF-44AD7A5A8F0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02787434"/>
              </p:ext>
            </p:extLst>
          </p:nvPr>
        </p:nvGraphicFramePr>
        <p:xfrm>
          <a:off x="1600200" y="2489076"/>
          <a:ext cx="14668500" cy="6256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91601627-4327-D9D6-56A5-9CCCFD92E488}"/>
              </a:ext>
            </a:extLst>
          </p:cNvPr>
          <p:cNvSpPr txBox="1"/>
          <p:nvPr/>
        </p:nvSpPr>
        <p:spPr>
          <a:xfrm>
            <a:off x="6400800" y="2705100"/>
            <a:ext cx="525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24.8 kilometri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04134E3-A6B6-E670-C8D1-CC47CFD27E10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F0D9447C-69A5-1A7F-64BB-260A36BD3A6D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36A8C39-4D49-F163-1556-058A62DBD0B9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80A61027-92ED-AA58-97D6-F31F25694E8E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E0368C7-37CE-EC4C-546A-D9DFA2D32618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8" name="AutoShape 3">
            <a:extLst>
              <a:ext uri="{FF2B5EF4-FFF2-40B4-BE49-F238E27FC236}">
                <a16:creationId xmlns:a16="http://schemas.microsoft.com/office/drawing/2014/main" id="{12CEF135-E233-855B-C0A9-3E0E32087171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E5BACE2B-CC7B-B76E-741E-AF8DE1417D51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366278343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AEFDE6C1-48D7-1D47-F444-DDDBB1C37F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573347"/>
              </p:ext>
            </p:extLst>
          </p:nvPr>
        </p:nvGraphicFramePr>
        <p:xfrm>
          <a:off x="114299" y="1181100"/>
          <a:ext cx="18059401" cy="9052261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346230591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1088821942"/>
                    </a:ext>
                  </a:extLst>
                </a:gridCol>
                <a:gridCol w="2667000">
                  <a:extLst>
                    <a:ext uri="{9D8B030D-6E8A-4147-A177-3AD203B41FA5}">
                      <a16:colId xmlns:a16="http://schemas.microsoft.com/office/drawing/2014/main" val="4112749974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428956642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1063456662"/>
                    </a:ext>
                  </a:extLst>
                </a:gridCol>
                <a:gridCol w="1317817">
                  <a:extLst>
                    <a:ext uri="{9D8B030D-6E8A-4147-A177-3AD203B41FA5}">
                      <a16:colId xmlns:a16="http://schemas.microsoft.com/office/drawing/2014/main" val="1029274400"/>
                    </a:ext>
                  </a:extLst>
                </a:gridCol>
                <a:gridCol w="1501583">
                  <a:extLst>
                    <a:ext uri="{9D8B030D-6E8A-4147-A177-3AD203B41FA5}">
                      <a16:colId xmlns:a16="http://schemas.microsoft.com/office/drawing/2014/main" val="1471466521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348585781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810381802"/>
                    </a:ext>
                  </a:extLst>
                </a:gridCol>
                <a:gridCol w="1192310">
                  <a:extLst>
                    <a:ext uri="{9D8B030D-6E8A-4147-A177-3AD203B41FA5}">
                      <a16:colId xmlns:a16="http://schemas.microsoft.com/office/drawing/2014/main" val="3836101332"/>
                    </a:ext>
                  </a:extLst>
                </a:gridCol>
                <a:gridCol w="1008529">
                  <a:extLst>
                    <a:ext uri="{9D8B030D-6E8A-4147-A177-3AD203B41FA5}">
                      <a16:colId xmlns:a16="http://schemas.microsoft.com/office/drawing/2014/main" val="63137025"/>
                    </a:ext>
                  </a:extLst>
                </a:gridCol>
                <a:gridCol w="1035422">
                  <a:extLst>
                    <a:ext uri="{9D8B030D-6E8A-4147-A177-3AD203B41FA5}">
                      <a16:colId xmlns:a16="http://schemas.microsoft.com/office/drawing/2014/main" val="857397610"/>
                    </a:ext>
                  </a:extLst>
                </a:gridCol>
                <a:gridCol w="1035422">
                  <a:extLst>
                    <a:ext uri="{9D8B030D-6E8A-4147-A177-3AD203B41FA5}">
                      <a16:colId xmlns:a16="http://schemas.microsoft.com/office/drawing/2014/main" val="3583185245"/>
                    </a:ext>
                  </a:extLst>
                </a:gridCol>
                <a:gridCol w="1062318">
                  <a:extLst>
                    <a:ext uri="{9D8B030D-6E8A-4147-A177-3AD203B41FA5}">
                      <a16:colId xmlns:a16="http://schemas.microsoft.com/office/drawing/2014/main" val="3304998916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7777040"/>
                  </a:ext>
                </a:extLst>
              </a:tr>
              <a:tr h="685800">
                <a:tc vMerge="1">
                  <a:txBody>
                    <a:bodyPr/>
                    <a:lstStyle/>
                    <a:p>
                      <a:pPr algn="l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 izbūve virs grants ceļa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328903"/>
                  </a:ext>
                </a:extLst>
              </a:tr>
              <a:tr h="7620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LILASTE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0031117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Ziemeļu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809.28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73303.3125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317587.5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394875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9105148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Lilastes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2050.17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247602.3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1072740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1333800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3421568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GAUJA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7409018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Argona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4993625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Bangu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16724.015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72457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90090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870711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Balto ceriņu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145.67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38110.5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47385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56317901"/>
                  </a:ext>
                </a:extLst>
              </a:tr>
              <a:tr h="250243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Bērzu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350.69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21176.5125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91747.5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114075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405064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Bora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3800.9125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16467.5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20475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9860607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Broma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104.67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5068.25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14671.25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17217.5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22819.25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28372.5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7515321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Candera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323.71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19547.55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84690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105300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95083799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9913603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Dārza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113.30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24748.3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30771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96781488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Dzērveņu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534.12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19409.6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36219.7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104846.5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123043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97048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163075.3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202761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2391063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Fosfora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269.76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16289.625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70575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40107164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56.11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3260.4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9438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14679.6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18252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4025414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Garezeru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76.88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3053.67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633920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1065212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1324440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0472360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Hēlija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269.76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16289.625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70575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1853597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2784994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Hlora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86.32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8255980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Ieviņa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10859.75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58500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49675791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86.32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4999499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Irbenāju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231.99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30128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50625.8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62946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74654003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Joda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70.14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4754.75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13763.75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16152.5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21407.75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26617.5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9717304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Jūraskrastu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312.92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15116.772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65493.6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81432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0400286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Kalcija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43.16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438773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Karno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755.33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45610.95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197610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245700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68859506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43.16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8217331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Kazeņu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107274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133380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37525163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Kālija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6515.85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404742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1108.8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2069.1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5989.5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9315.9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45810768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Kriptona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865601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Krūkļu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291.34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76221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94770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2128906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Lāceņu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431.61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379614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Lejas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280.55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7145.6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13334.2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38599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45298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35728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60035.8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74646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9676447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Lilastes iela (meža ceļš)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830.86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362285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450450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5562227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Litija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27690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36699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45630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82281930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Malienas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1154.57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302061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375570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2319357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Lilastes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820.07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49846.2525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215959.5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268515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9959751"/>
                  </a:ext>
                </a:extLst>
              </a:tr>
              <a:tr h="20075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Serģu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538DD5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127892"/>
                  </a:ext>
                </a:extLst>
              </a:tr>
            </a:tbl>
          </a:graphicData>
        </a:graphic>
      </p:graphicFrame>
      <p:sp>
        <p:nvSpPr>
          <p:cNvPr id="8" name="Title 3">
            <a:extLst>
              <a:ext uri="{FF2B5EF4-FFF2-40B4-BE49-F238E27FC236}">
                <a16:creationId xmlns:a16="http://schemas.microsoft.com/office/drawing/2014/main" id="{E5878206-3CF0-33E1-F04B-CE4E5A0DEE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09800" y="1"/>
            <a:ext cx="14478000" cy="1638300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Lilastes un Gaujas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35750464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0410529C-98B7-E387-B480-223D20677E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3138513"/>
              </p:ext>
            </p:extLst>
          </p:nvPr>
        </p:nvGraphicFramePr>
        <p:xfrm>
          <a:off x="266700" y="1104900"/>
          <a:ext cx="17754600" cy="9044940"/>
        </p:xfrm>
        <a:graphic>
          <a:graphicData uri="http://schemas.openxmlformats.org/drawingml/2006/table">
            <a:tbl>
              <a:tblPr/>
              <a:tblGrid>
                <a:gridCol w="317047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1743756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219325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792615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886660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521590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58952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580939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030401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224454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937083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62072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962072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987060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459586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stacijas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280.55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16941.21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73398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91260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vasaras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7167.435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38610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vidus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156.46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20328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34158.3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42471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Meldru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226.60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15361.5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44467.5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52185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69163.5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85995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Melleņu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474.78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36784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106480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165616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Metāna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22.54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820.07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49520.46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214548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Mežmalas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226.60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39930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62106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77220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4561.095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Mintāla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15427.5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23995.5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29835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Nātrija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Ņutona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20633.525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89395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111150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43.16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Ostvalda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414.35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25020.864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108403.2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134784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Ozona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539.52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27149.375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117625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77998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33.45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1619.75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4688.75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5502.5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7292.75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9067.5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Pludiņu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210.41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14264.25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41291.25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48457.5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38220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64223.25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79852.5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Priedes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8144.8125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35287.5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43875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Priedkalnu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Purva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474.78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103510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128700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Radona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4561.095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21.58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Salnu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178.04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38816.25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48262.5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Salūta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593.47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155265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193050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Saulkrastu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388.45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135504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Selēna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102.51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5956.5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17242.5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26818.5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33345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Senču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Serģu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60.31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2395.46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289303.74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1253412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1558440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331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248.18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29972.91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129858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83334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431.61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170400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475424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Sēra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35500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58500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6865283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Skautu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49.98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1985.43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82656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446490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523980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413280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694458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863460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16935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Skābekļa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17.66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701.37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42353.025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183495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228150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340530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103.59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3225.6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6019.2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20448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27100.8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8849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Skultes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388.45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135504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023541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Smilgu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280.55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47190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55380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73398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91260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34881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Sproģu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361.48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21828.0975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94570.5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117585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7317143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Sūnu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258.97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67752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614765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Uzvaras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766.12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267244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332280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956932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Valdena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474.78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28669.74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124212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824846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Veisa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13031.7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9415707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32.37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26549"/>
                  </a:ext>
                </a:extLst>
              </a:tr>
              <a:tr h="6149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Viršu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32.60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1294.84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156380.4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677520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842400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3696434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Zileņu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178.04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23128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38863.3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48321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0262077"/>
                  </a:ext>
                </a:extLst>
              </a:tr>
            </a:tbl>
          </a:graphicData>
        </a:graphic>
      </p:graphicFrame>
      <p:sp>
        <p:nvSpPr>
          <p:cNvPr id="7" name="Title 3">
            <a:extLst>
              <a:ext uri="{FF2B5EF4-FFF2-40B4-BE49-F238E27FC236}">
                <a16:creationId xmlns:a16="http://schemas.microsoft.com/office/drawing/2014/main" id="{022D4BEC-E09E-E59F-1527-3A2A71C9B6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05000" y="-190500"/>
            <a:ext cx="14478000" cy="1638300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Gaujas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03429185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C8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"/>
          <p:cNvSpPr txBox="1"/>
          <p:nvPr/>
        </p:nvSpPr>
        <p:spPr>
          <a:xfrm>
            <a:off x="-4766" y="4600575"/>
            <a:ext cx="18297530" cy="221599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/>
            <a:r>
              <a:rPr lang="lv-LV" sz="7200" b="1" cap="all" dirty="0">
                <a:solidFill>
                  <a:srgbClr val="4D4D4C"/>
                </a:solidFill>
                <a:latin typeface="Montserrat" panose="00000500000000000000" pitchFamily="2" charset="-70"/>
              </a:rPr>
              <a:t>Kapitālie  ieguldījumi pārbūve/izbūve</a:t>
            </a:r>
          </a:p>
        </p:txBody>
      </p:sp>
      <p:sp>
        <p:nvSpPr>
          <p:cNvPr id="3" name="AutoShape 3">
            <a:extLst>
              <a:ext uri="{FF2B5EF4-FFF2-40B4-BE49-F238E27FC236}">
                <a16:creationId xmlns:a16="http://schemas.microsoft.com/office/drawing/2014/main" id="{E50AD574-9765-126C-7EF8-B1CC91B6D104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4" name="TextBox 2">
            <a:extLst>
              <a:ext uri="{FF2B5EF4-FFF2-40B4-BE49-F238E27FC236}">
                <a16:creationId xmlns:a16="http://schemas.microsoft.com/office/drawing/2014/main" id="{D2890738-F6FF-318F-3DE8-9999D669A4D1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solidFill>
                  <a:srgbClr val="FFFFFF"/>
                </a:solidFill>
                <a:latin typeface="Montserrat" pitchFamily="2" charset="77"/>
              </a:rPr>
              <a:t>ĀDAŽU NOVADA PAŠVALDĪBA   I   0</a:t>
            </a:r>
            <a:r>
              <a:rPr lang="lv-LV" sz="1500" dirty="0">
                <a:solidFill>
                  <a:srgbClr val="FFFFFF"/>
                </a:solidFill>
                <a:latin typeface="Montserrat" pitchFamily="2" charset="77"/>
              </a:rPr>
              <a:t>9.08</a:t>
            </a:r>
            <a:r>
              <a:rPr lang="en-US" sz="1500" dirty="0">
                <a:solidFill>
                  <a:srgbClr val="FFFFFF"/>
                </a:solidFill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115488163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B5DA32-2B1B-AA6A-FAF1-7ADDD62CCF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Gaujas un Lilastes ielu stāvokļa un kalpošanas ilguma kopsavilkums</a:t>
            </a:r>
            <a:endParaRPr lang="lv-LV" sz="4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EA3C773-C47D-5E37-FCC7-3D8535AE6973}"/>
              </a:ext>
            </a:extLst>
          </p:cNvPr>
          <p:cNvSpPr txBox="1"/>
          <p:nvPr/>
        </p:nvSpPr>
        <p:spPr>
          <a:xfrm>
            <a:off x="2171700" y="316230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 Gaujas un Lilastes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1" dirty="0">
                <a:latin typeface="Montserrat" panose="00000500000000000000" pitchFamily="2" charset="-70"/>
              </a:rPr>
              <a:t>1 544 391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10 883 746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13 532 395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8CE2A379-0D5C-D160-A77D-E1773CDA29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0491456"/>
              </p:ext>
            </p:extLst>
          </p:nvPr>
        </p:nvGraphicFramePr>
        <p:xfrm>
          <a:off x="1524000" y="4947968"/>
          <a:ext cx="7315200" cy="45865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DC9620E3-9A23-8283-474A-520C873C33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6406882"/>
              </p:ext>
            </p:extLst>
          </p:nvPr>
        </p:nvGraphicFramePr>
        <p:xfrm>
          <a:off x="9601200" y="4533900"/>
          <a:ext cx="7010400" cy="5000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AutoShape 3">
            <a:extLst>
              <a:ext uri="{FF2B5EF4-FFF2-40B4-BE49-F238E27FC236}">
                <a16:creationId xmlns:a16="http://schemas.microsoft.com/office/drawing/2014/main" id="{22349F61-DF3A-9E08-499F-86A049367A9D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8" name="TextBox 2">
            <a:extLst>
              <a:ext uri="{FF2B5EF4-FFF2-40B4-BE49-F238E27FC236}">
                <a16:creationId xmlns:a16="http://schemas.microsoft.com/office/drawing/2014/main" id="{F45F9469-106C-D841-AC03-D7D3A61D79FC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405910734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23DA41-38FF-5E82-B7E8-4E077807E9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Gaujas un Lilastes ielu skaits pēc to stāvokļa un seguma veidu dalījums pēc kilometriem</a:t>
            </a:r>
            <a:endParaRPr lang="lv-LV" sz="48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32FB785-7E83-461A-B411-6A44E0FAB8AF}"/>
              </a:ext>
            </a:extLst>
          </p:cNvPr>
          <p:cNvGrpSpPr/>
          <p:nvPr/>
        </p:nvGrpSpPr>
        <p:grpSpPr>
          <a:xfrm>
            <a:off x="2133600" y="814715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B744CEA-3A59-E074-41B9-C412BE59F415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256D2BF-9404-15F6-7464-4CFBB9B64F7D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8321EE5-2E58-69F8-0A70-474EAB04488D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6C1A2E9-5677-521C-EDF8-412F52CF7B4C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C7C756E-65C3-5ADE-764C-45C49390E4C9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4AE9B4C7-517F-70CB-E466-A8F472C84EB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2188348"/>
              </p:ext>
            </p:extLst>
          </p:nvPr>
        </p:nvGraphicFramePr>
        <p:xfrm>
          <a:off x="1638300" y="2536033"/>
          <a:ext cx="15354300" cy="652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960F0185-E666-CBDE-E17C-53EE44C3FA89}"/>
              </a:ext>
            </a:extLst>
          </p:cNvPr>
          <p:cNvSpPr txBox="1"/>
          <p:nvPr/>
        </p:nvSpPr>
        <p:spPr>
          <a:xfrm>
            <a:off x="6477000" y="2705100"/>
            <a:ext cx="5867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29.7 kilometri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DCFE845-1E87-774D-C2A2-91E13B809E4C}"/>
              </a:ext>
            </a:extLst>
          </p:cNvPr>
          <p:cNvGrpSpPr/>
          <p:nvPr/>
        </p:nvGrpSpPr>
        <p:grpSpPr>
          <a:xfrm>
            <a:off x="1257300" y="2716152"/>
            <a:ext cx="3771900" cy="1691873"/>
            <a:chOff x="876300" y="3314700"/>
            <a:chExt cx="5372100" cy="1691873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E21D965-3E42-DE4D-4B7C-7A201C16B3B7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76F562B-4AE2-E83E-536D-910E06E339DA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C5B92C6-54D4-1B9D-9FD4-78D7A6DEFF2C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BF69DCA9-F0A6-E34E-23BE-CE5EEC0E1B49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9" name="AutoShape 3">
            <a:extLst>
              <a:ext uri="{FF2B5EF4-FFF2-40B4-BE49-F238E27FC236}">
                <a16:creationId xmlns:a16="http://schemas.microsoft.com/office/drawing/2014/main" id="{DA40F7FE-5495-8247-3FA8-45BAEAC6966A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20" name="TextBox 2">
            <a:extLst>
              <a:ext uri="{FF2B5EF4-FFF2-40B4-BE49-F238E27FC236}">
                <a16:creationId xmlns:a16="http://schemas.microsoft.com/office/drawing/2014/main" id="{CD7AD3A9-5468-C4AF-1133-ECBE64314E0B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112751454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6411464"/>
              </p:ext>
            </p:extLst>
          </p:nvPr>
        </p:nvGraphicFramePr>
        <p:xfrm>
          <a:off x="152400" y="723900"/>
          <a:ext cx="17983199" cy="9395460"/>
        </p:xfrm>
        <a:graphic>
          <a:graphicData uri="http://schemas.openxmlformats.org/drawingml/2006/table">
            <a:tbl>
              <a:tblPr/>
              <a:tblGrid>
                <a:gridCol w="321129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357220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1913106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918291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881654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84782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601294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043668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240219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949149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99976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459586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Atpūtas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41267.05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178790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222300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86.32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24200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28400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37640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Brūkleņu iela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</a:t>
                      </a:r>
                      <a:r>
                        <a:rPr lang="lv-LV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šķ</a:t>
                      </a:r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258.97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10752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20064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58080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68160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53760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90336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112320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Ceriņkrūmu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647.42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37620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108900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127800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100800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169380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210600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Cielaviņu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31.70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1259.24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39211.2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73170.9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211810.5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248571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196056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329444.1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409617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Dārznieku iela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14.67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582.68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70371.18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304884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379080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Dzenīšu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129.48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42120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Gaujas iela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11.95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474.78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27588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79860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93720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73920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124212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154440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10425.36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45168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56160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Gobas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215.81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36300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42600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Griezes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226.60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59640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79044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98280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Grīvas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7.33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291.34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9072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16929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49005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57510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76221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94770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Jomas iela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25536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47652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137940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161880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127680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214548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266760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Jūras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51.01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1855.94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175493.56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760328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945360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77998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11.41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453.20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101640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119280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158088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196560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Klusā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2.55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101.43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6124.899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26536.2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32994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1.09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43.16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Kuģu iela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205.02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18570.1725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80455.5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100035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Laivu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11.86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431.61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52126.8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225840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280800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64.65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2568.11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121408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226556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655820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769640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607040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1020044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1268280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Lapu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31460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48932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60840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Lašu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776.91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62552.16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271008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336960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Lībiešu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49700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65870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81900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Līču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366.87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22153.89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95982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119340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6272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39760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31360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65520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226.60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13683.285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59283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73710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kāpu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9.51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377.66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26932.18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116684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145080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331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7.33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291.34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19437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56265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66030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52080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87513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108810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83334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Nākotnes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118.69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14334.87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62106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77220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475424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Nēģu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22.00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874.02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61574.7825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266773.5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331695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6865283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Pļavu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10.59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420.82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25411.815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110097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136890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16935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Poču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118.69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12271.5175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53166.5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66105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340530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345.29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21504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40128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116160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136320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107520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180672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224640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8849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Priežmeža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8151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23595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27690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21840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36699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45630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023541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Pumpuru iela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7.06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280.55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22588.28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97864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121680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34881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Rīgas ielā (labā puse pie</a:t>
                      </a:r>
                      <a:b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</a:br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mājām Nr. 2-12)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399.24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28126.7525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121859.5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151515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7317143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Rīgas iela (kreisā puse)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25.90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614765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Smilšu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33013.64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143032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177840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956932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183.44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41140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48280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38080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63988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79560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824846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Stacijas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485.57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48868.875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211725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263250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9415707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14.83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539.52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2654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Vecgaujas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312.92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24760.23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107274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133380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3696434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53.95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0262077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09800" y="-419100"/>
            <a:ext cx="14478000" cy="1638300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Carnikavas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14180087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1416600"/>
              </p:ext>
            </p:extLst>
          </p:nvPr>
        </p:nvGraphicFramePr>
        <p:xfrm>
          <a:off x="152400" y="1333500"/>
          <a:ext cx="17983199" cy="8854440"/>
        </p:xfrm>
        <a:graphic>
          <a:graphicData uri="http://schemas.openxmlformats.org/drawingml/2006/table">
            <a:tbl>
              <a:tblPr/>
              <a:tblGrid>
                <a:gridCol w="321129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041071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229255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918291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881654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84782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601294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043668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240219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949149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99976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459586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Vētru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27.16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1079.04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97737.75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423450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526500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Vēju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453.20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27366.57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118566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147420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Zvejnieku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29.34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1165.36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140742.36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609768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758160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Ziedu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24.02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874.02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95565.8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414040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514800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Ausmas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431.61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Attekas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237.39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22990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66550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103510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128700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Apiņu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248.18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41745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48990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64929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80730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6149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Alkšņu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237.39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28336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47614.6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59202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Ābeļu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636.63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19824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107085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125670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166557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207090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Ceriņu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496.36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20608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38456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173144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Draudzības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Egļu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97.11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31590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Ezermalas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39325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46150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61165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76050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Garā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21.65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787.70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79276.175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343465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427050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77998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Graudu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13031.7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15.76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625.84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60610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175450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205900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162400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272890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339300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Ievu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258.97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6854.4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12790.8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37026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43452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34272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57589.2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Jasmīnu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9122.19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20064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90336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Kalmju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356.08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43004.61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186318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231660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Kāpuru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4561.095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Kļavu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366.87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25411.815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110097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136890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Krastmalas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Lakstu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33930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Lazdiņu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97.11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21172.5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26325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Liepu aleja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18.09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658.21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46371.1325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200903.5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249795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Liepu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593.47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72977.52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316176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393120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331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334.50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32395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93775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110050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145855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181350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83334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Līņu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237.39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82808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475424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Lucīšu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6865283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Gaujas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507.15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57991.065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251247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312390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16935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Jasmīnu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340530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krasta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64.74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8849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Lašu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248.18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16824.5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48702.5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57155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75750.5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023541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Nēģu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237.39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39930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62106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77220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34881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Ozolu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67752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7317143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pļavu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64.74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3257.925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614765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Ludmilas Azarovas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593.47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41810.0375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181142.5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225225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956932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Mežrožu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388.45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30096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135504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824846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Mērnieku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517.94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40128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180672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9415707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Neļķu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8687.8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2654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366.87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28424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127976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36964340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09800" y="1"/>
            <a:ext cx="14478000" cy="1638300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Carnikavas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75465015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7705755"/>
              </p:ext>
            </p:extLst>
          </p:nvPr>
        </p:nvGraphicFramePr>
        <p:xfrm>
          <a:off x="152400" y="1641765"/>
          <a:ext cx="17983199" cy="8442960"/>
        </p:xfrm>
        <a:graphic>
          <a:graphicData uri="http://schemas.openxmlformats.org/drawingml/2006/table">
            <a:tbl>
              <a:tblPr/>
              <a:tblGrid>
                <a:gridCol w="321129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041071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229255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918291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881654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84782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601294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043668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240219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949149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99976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459586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Ojāra Vācieša iela</a:t>
                      </a:r>
                      <a:b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</a:br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(kreisā puse)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67752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64.74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Ojāra Vācieša iela</a:t>
                      </a:r>
                      <a:b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</a:br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(labā puse)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26752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120448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17375.6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Ozolu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615.05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45610.95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197610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245700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Plūmju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15.76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625.84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25984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48488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218312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271440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Rožu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561.10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23296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43472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195728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243360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Rūpnieku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9.49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26752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120448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Sapņu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269.76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18496.5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53542.5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62835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83278.5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103545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Saulrietu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517.94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30096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135504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Sautiņu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636.63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61655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178475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209450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165200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277595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345150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Straumes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1025.09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30968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57788.5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167282.5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196315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260186.5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323505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8687.8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Šosejas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507.15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28110.5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81372.5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95495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126564.5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157365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77998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Tulpju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722.95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62877.9525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272419.5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Vecupes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453.20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158088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Vidus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Vimbu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Ziediņu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496.36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14470.4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27002.8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78166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91732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72352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121577.2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151164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Zušu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507.15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51040.825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221135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274950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Bišu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334.50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22676.5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65642.5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77035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102098.5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126945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Cīrulīšu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183.44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12435.5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35997.5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42245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55989.5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69615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Dambja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377.66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26606.3875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115272.5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143325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Dīķa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Īsā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Jāņa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388.45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26334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118566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147420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Kārklu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14896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27797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80465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94430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125153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155610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3311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Kokgaujas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36270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833345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755.33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32796.445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142091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176670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475424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Līduma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420.82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29647.1175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128446.5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159705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6865283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priežu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16935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sporta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6792.5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19662.5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23075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30582.5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38025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340530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Salas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16467.5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20475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8849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Saulītes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798.49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33152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61864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210160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165760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278536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346320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023541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Ūdensrožu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15.84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629.08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158088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348818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Viestura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156.46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5689.6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10617.2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30734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36068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28448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47802.8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59436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73171433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Zemā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510.38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25707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74415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87330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115743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143910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6147650"/>
                  </a:ext>
                </a:extLst>
              </a:tr>
              <a:tr h="15293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Ziedlapiņu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32670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38340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63180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9569326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09800" y="1"/>
            <a:ext cx="14478000" cy="1638300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Carnikavas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07345742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3CDFFA-A37A-B321-0805-6DD47F02E9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Carnikavas ielu stāvokļa un kalpošanas ilguma kopsavilkums</a:t>
            </a:r>
            <a:endParaRPr lang="lv-LV" sz="4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630FE9-9461-CD4C-F91F-0F3D143410A9}"/>
              </a:ext>
            </a:extLst>
          </p:cNvPr>
          <p:cNvSpPr txBox="1"/>
          <p:nvPr/>
        </p:nvSpPr>
        <p:spPr>
          <a:xfrm>
            <a:off x="2171700" y="316230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Carnikavas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2 501 311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13 873 445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17 249 661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219097FE-2A15-E4B9-2BB4-B081A02C837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5953099"/>
              </p:ext>
            </p:extLst>
          </p:nvPr>
        </p:nvGraphicFramePr>
        <p:xfrm>
          <a:off x="2286000" y="4770060"/>
          <a:ext cx="6400800" cy="4748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663456EB-23FA-4727-A8D4-ED2C133EF57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96458785"/>
              </p:ext>
            </p:extLst>
          </p:nvPr>
        </p:nvGraphicFramePr>
        <p:xfrm>
          <a:off x="9753600" y="4610100"/>
          <a:ext cx="6858000" cy="525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91541414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E1A9A0-B832-BFCA-1C97-DD0D0DC7D6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Carnikavas ielu skaits pēc to stāvokļa un seguma veidu dalījums pēc kilometriem</a:t>
            </a:r>
            <a:endParaRPr lang="lv-LV" sz="48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910F7F0-E0F2-7DC6-2FA9-6AF5F74F076B}"/>
              </a:ext>
            </a:extLst>
          </p:cNvPr>
          <p:cNvGrpSpPr/>
          <p:nvPr/>
        </p:nvGrpSpPr>
        <p:grpSpPr>
          <a:xfrm>
            <a:off x="1905000" y="82677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AC28541-8BA9-EE51-70F8-ABABD64F08D5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505E715-FD59-208E-EE42-070C07934725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96BFBC5-E4DF-A87C-29EF-99B4B06BC998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E1295A1-9346-BA20-3E6A-55C714FED128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8FC2F45-4264-F82C-536A-7419C45C7BF4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608EBD61-07C8-FE98-BD73-670AB911656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52325727"/>
              </p:ext>
            </p:extLst>
          </p:nvPr>
        </p:nvGraphicFramePr>
        <p:xfrm>
          <a:off x="1409700" y="2536033"/>
          <a:ext cx="15087600" cy="652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Box 12">
            <a:extLst>
              <a:ext uri="{FF2B5EF4-FFF2-40B4-BE49-F238E27FC236}">
                <a16:creationId xmlns:a16="http://schemas.microsoft.com/office/drawing/2014/main" id="{6032AD4B-A0CC-457B-1442-D845F3811A6F}"/>
              </a:ext>
            </a:extLst>
          </p:cNvPr>
          <p:cNvSpPr txBox="1"/>
          <p:nvPr/>
        </p:nvSpPr>
        <p:spPr>
          <a:xfrm>
            <a:off x="6705600" y="3093720"/>
            <a:ext cx="449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43 kilometri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14A615C-DF87-AA32-BEFA-99C0C40333B9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EE81787-A5BC-134E-07C1-74F087661139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060E88A-9D07-73D8-C4AD-FAB4BE5CF010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69C6B82-CED7-42FD-6700-63C7048F303B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C10E960-F09C-B468-C399-6CFD1924DB0D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8" name="AutoShape 3">
            <a:extLst>
              <a:ext uri="{FF2B5EF4-FFF2-40B4-BE49-F238E27FC236}">
                <a16:creationId xmlns:a16="http://schemas.microsoft.com/office/drawing/2014/main" id="{D22B07BE-6CDD-D305-3636-E3C6ADD67E4F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651A745B-A3D1-E386-9852-45B5E638CB34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145545608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8482796"/>
              </p:ext>
            </p:extLst>
          </p:nvPr>
        </p:nvGraphicFramePr>
        <p:xfrm>
          <a:off x="152400" y="571500"/>
          <a:ext cx="17983199" cy="9531009"/>
        </p:xfrm>
        <a:graphic>
          <a:graphicData uri="http://schemas.openxmlformats.org/drawingml/2006/table">
            <a:tbl>
              <a:tblPr/>
              <a:tblGrid>
                <a:gridCol w="321129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803071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33600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84782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601294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043668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240219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949149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99976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39543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611178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Birzes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19.29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766.12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22176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41382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119790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140580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186318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231660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Garupes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 segums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38.55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1402.75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Medus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19.56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776.91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24696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46084.5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133402.5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156555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123480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207490.5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257985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Jānīšu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18.47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733.75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30464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56848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255952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318240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Pūpolu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345.29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56265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66030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87513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108810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Pūpolu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194.23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52225.5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64935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Pureņu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 segums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28.52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1132.99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Vētru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 segums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237.39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Alksneņu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183.44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10659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30855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36210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47991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59670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Aprikožu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561.10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23296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43472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195728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243360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Aroniju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550.31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42636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123420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114240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191964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238680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Asteru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Baraviku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269.76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15675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70575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Bebru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7.06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280.55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97864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Bērzlapju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669.00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20832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38874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112530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132060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175026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217620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Buku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258.97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67752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Bumbieru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7.06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280.55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97864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Dāliju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248.18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41745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48990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64929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80730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Dzelzceļu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16.57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658.21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27328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50996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147620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229604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285480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Ēdelveisu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97.11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31590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Foreļu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7.61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302.13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98288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Gaigalu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356.08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27588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79860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124212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Gaileņu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129.48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Gaiļu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11.41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453.20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158088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Gārņu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226.60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79044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Gulbīšu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269.76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20900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60500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Gundegu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23826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68970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80940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107274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133380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Īrisu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118.69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19965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38610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Jāņogu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48932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Lielā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 segums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Lielā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 segums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14.67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582.68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Liliju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3 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13.58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539.52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Zušu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60224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Persiku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183.44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41140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63988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3311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Rudmiešu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48932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833345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Selgas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269.76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20900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60500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475424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Sēņu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17.39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690.58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28672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53504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240896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299520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68652833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Traļu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399.24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16576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30932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89540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139268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16935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Tunču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60224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340530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Veikala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237.39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82808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88493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Vilnīšu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0235413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Vilnīšu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 segums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161.86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348818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Vītolu iela (pašvaldības statuss)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4 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15 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820.07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73171433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Zaļumu iela (pašvaldības statuss)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1.79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71.22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6147650"/>
                  </a:ext>
                </a:extLst>
              </a:tr>
              <a:tr h="1703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Zaļenieku iela (pašvaldības statuss)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4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15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3.31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131.64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9569326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-190500"/>
            <a:ext cx="14478000" cy="1143000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Garupes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07424358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962EF2-BAB4-E079-6E42-4301F2F238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Garupes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stāvokļa un kalpošanas ilguma kopsavilkums</a:t>
            </a:r>
            <a:endParaRPr lang="lv-LV" sz="4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48FF9E-E93D-B62C-D51F-90CCC1C73CC6}"/>
              </a:ext>
            </a:extLst>
          </p:cNvPr>
          <p:cNvSpPr txBox="1"/>
          <p:nvPr/>
        </p:nvSpPr>
        <p:spPr>
          <a:xfrm>
            <a:off x="2171700" y="293370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</a:t>
            </a:r>
            <a:r>
              <a:rPr lang="lv-LV" sz="24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Garupes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436 184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 3 905 150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4 855 500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A0A01157-EB8B-F880-343D-DC65E78C55A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25724010"/>
              </p:ext>
            </p:extLst>
          </p:nvPr>
        </p:nvGraphicFramePr>
        <p:xfrm>
          <a:off x="1603666" y="4744539"/>
          <a:ext cx="6944590" cy="46620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5A5EB66C-C5C3-B03D-631D-A0619131862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5603019"/>
              </p:ext>
            </p:extLst>
          </p:nvPr>
        </p:nvGraphicFramePr>
        <p:xfrm>
          <a:off x="9164782" y="4305300"/>
          <a:ext cx="7142018" cy="5101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AutoShape 3">
            <a:extLst>
              <a:ext uri="{FF2B5EF4-FFF2-40B4-BE49-F238E27FC236}">
                <a16:creationId xmlns:a16="http://schemas.microsoft.com/office/drawing/2014/main" id="{57A2780F-991B-2BA3-84AA-6AF7C1F981BD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8" name="TextBox 2">
            <a:extLst>
              <a:ext uri="{FF2B5EF4-FFF2-40B4-BE49-F238E27FC236}">
                <a16:creationId xmlns:a16="http://schemas.microsoft.com/office/drawing/2014/main" id="{FCF65D84-5FF5-699A-4236-F6EB91AE31AA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16504115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D9B083-3A82-58B4-3822-CF6C08BF0B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Garupes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skaits pēc to stāvokļa un seguma veidu dalījums pēc kilometriem</a:t>
            </a:r>
            <a:endParaRPr lang="lv-LV" sz="48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9B6A418-64FF-7715-B6DD-3489CB1338CC}"/>
              </a:ext>
            </a:extLst>
          </p:cNvPr>
          <p:cNvGrpSpPr/>
          <p:nvPr/>
        </p:nvGrpSpPr>
        <p:grpSpPr>
          <a:xfrm>
            <a:off x="2293620" y="84201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0C95BC7-E0BE-ECC9-C140-84502D7D1910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656CF1C-9366-8BEC-DC36-F0F4FABB2F9F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3D746AD-C172-04A6-CF70-7E0E3EDEFCAB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395041D-D48F-BE63-81EF-0D79383783D2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1700E5F-EAE1-75DB-567B-CFAEB0F1643F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14" name="Chart 13">
            <a:extLst>
              <a:ext uri="{FF2B5EF4-FFF2-40B4-BE49-F238E27FC236}">
                <a16:creationId xmlns:a16="http://schemas.microsoft.com/office/drawing/2014/main" id="{880233F0-3989-1270-53B2-D7D93E97041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428853"/>
              </p:ext>
            </p:extLst>
          </p:nvPr>
        </p:nvGraphicFramePr>
        <p:xfrm>
          <a:off x="1996440" y="3005708"/>
          <a:ext cx="14638020" cy="6324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46D15FA2-A402-E9E5-6E76-867CAAF260BE}"/>
              </a:ext>
            </a:extLst>
          </p:cNvPr>
          <p:cNvSpPr txBox="1"/>
          <p:nvPr/>
        </p:nvSpPr>
        <p:spPr>
          <a:xfrm>
            <a:off x="7128510" y="3183879"/>
            <a:ext cx="464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15.8 kilometri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47B2A58-3619-2C54-53DF-67677F1A9A7B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8323BD3-0914-DF8E-7272-00B70A497105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1203AC-D4A5-8DAF-3844-744D7920FE3D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1C59C15-08A8-7FA7-2752-DECC32F19146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D0C2EF5-6536-E5EF-468D-86F8E69CD154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21" name="AutoShape 3">
            <a:extLst>
              <a:ext uri="{FF2B5EF4-FFF2-40B4-BE49-F238E27FC236}">
                <a16:creationId xmlns:a16="http://schemas.microsoft.com/office/drawing/2014/main" id="{A3BC4144-403B-F2AE-55C7-A61A68C22DAB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22" name="TextBox 2">
            <a:extLst>
              <a:ext uri="{FF2B5EF4-FFF2-40B4-BE49-F238E27FC236}">
                <a16:creationId xmlns:a16="http://schemas.microsoft.com/office/drawing/2014/main" id="{DB4D69EB-346D-29A8-37D6-C57E37475D9F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129054350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195E1C-C9A6-A831-183B-99C7B94828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1364455"/>
            <a:ext cx="15773400" cy="1988345"/>
          </a:xfrm>
        </p:spPr>
        <p:txBody>
          <a:bodyPr>
            <a:normAutofit/>
          </a:bodyPr>
          <a:lstStyle/>
          <a:p>
            <a:pPr algn="ctr"/>
            <a:r>
              <a:rPr lang="lv-LV" sz="3200" b="1" dirty="0">
                <a:solidFill>
                  <a:srgbClr val="595959"/>
                </a:solidFill>
                <a:latin typeface="Montserrat" panose="00000500000000000000" pitchFamily="2" charset="-70"/>
              </a:rPr>
              <a:t>Kapitālie  ieguldījumi pārbūve/izbūve 2023. -2027.gadam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1A7D6492-24CA-D3C1-7F92-396989D146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7975954"/>
              </p:ext>
            </p:extLst>
          </p:nvPr>
        </p:nvGraphicFramePr>
        <p:xfrm>
          <a:off x="609600" y="3314700"/>
          <a:ext cx="17068800" cy="4899660"/>
        </p:xfrm>
        <a:graphic>
          <a:graphicData uri="http://schemas.openxmlformats.org/drawingml/2006/table">
            <a:tbl>
              <a:tblPr/>
              <a:tblGrid>
                <a:gridCol w="6705600">
                  <a:extLst>
                    <a:ext uri="{9D8B030D-6E8A-4147-A177-3AD203B41FA5}">
                      <a16:colId xmlns:a16="http://schemas.microsoft.com/office/drawing/2014/main" val="1041329696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2901325886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3694014286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893861187"/>
                    </a:ext>
                  </a:extLst>
                </a:gridCol>
                <a:gridCol w="1676400">
                  <a:extLst>
                    <a:ext uri="{9D8B030D-6E8A-4147-A177-3AD203B41FA5}">
                      <a16:colId xmlns:a16="http://schemas.microsoft.com/office/drawing/2014/main" val="167043212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3628416986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2358493211"/>
                    </a:ext>
                  </a:extLst>
                </a:gridCol>
              </a:tblGrid>
              <a:tr h="266700">
                <a:tc>
                  <a:txBody>
                    <a:bodyPr/>
                    <a:lstStyle/>
                    <a:p>
                      <a:pPr algn="ctr" fontAlgn="b"/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9288046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Izglītības kvartāls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778545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Smilšu iela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0.35km (pārbūve)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56980.00 €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783000.00 €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5214622"/>
                  </a:ext>
                </a:extLst>
              </a:tr>
              <a:tr h="21312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Jūras iela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0.65km (pārbūve) un </a:t>
                      </a:r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Nākotnes iela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0,12km (sat.org.)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73335.60 €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1222260.00 €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2922946"/>
                  </a:ext>
                </a:extLst>
              </a:tr>
              <a:tr h="22836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Ziedu iela 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0.2km (posmā no Zvejnieku līdz Smilšu ielai)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949857"/>
                  </a:ext>
                </a:extLst>
              </a:tr>
              <a:tr h="24360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Zvejnieku iela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0.28km posmā no Jūras ielas līdz Ziedu ielai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37560.00 €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626000.00 €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53339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Dzirnupes tilta atjaunošna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3954065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Vecštāles ceļa pārbūve 8,2km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Ā14.1.4.1.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1056490.73 €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2144996.34 €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0673719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Attekas ielas turpinājums 0,5km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39800.00 €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796000.00 €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144534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Ķiršu ielas pārbūve 0.17km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Ā3.1.2.1.1.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338472.00 €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329070.00 €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8581006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Krastupes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ielas 0,75km pārbūve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1500000.00 €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73344879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Dadzīšu ielas 0.49km pārbūve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35000.00 €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071281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Krastupes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un Podnieku ielas aplis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1306096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Ziedu ielas 0,5km pārbūve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7143327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Mežaparka ceļa 2,13km pārbūve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365282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Kanāla iela posmā no Kanāla tiltam līdz Pērles ielai 0.35km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6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6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6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4239530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Satiksmes drošības uzlabojumi (Gājēju pāreju un </a:t>
                      </a:r>
                      <a:r>
                        <a:rPr lang="lv-LV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ātrumvaļņu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izbūve, projektēšana utt.)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6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52458767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KOPĀ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510452.00 €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3090205.60 €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2298520.00 €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1661000.00 €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5006000.00 €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0603706"/>
                  </a:ext>
                </a:extLst>
              </a:tr>
            </a:tbl>
          </a:graphicData>
        </a:graphic>
      </p:graphicFrame>
      <p:sp>
        <p:nvSpPr>
          <p:cNvPr id="3" name="AutoShape 3">
            <a:extLst>
              <a:ext uri="{FF2B5EF4-FFF2-40B4-BE49-F238E27FC236}">
                <a16:creationId xmlns:a16="http://schemas.microsoft.com/office/drawing/2014/main" id="{E0F4CD6C-77EB-88B1-F7F7-A6B807DB4BE5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4" name="TextBox 2">
            <a:extLst>
              <a:ext uri="{FF2B5EF4-FFF2-40B4-BE49-F238E27FC236}">
                <a16:creationId xmlns:a16="http://schemas.microsoft.com/office/drawing/2014/main" id="{461E5FD6-EAB0-C127-B80F-0B7643D59DF1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419647786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2705456"/>
              </p:ext>
            </p:extLst>
          </p:nvPr>
        </p:nvGraphicFramePr>
        <p:xfrm>
          <a:off x="152400" y="1928276"/>
          <a:ext cx="17983199" cy="7406237"/>
        </p:xfrm>
        <a:graphic>
          <a:graphicData uri="http://schemas.openxmlformats.org/drawingml/2006/table">
            <a:tbl>
              <a:tblPr/>
              <a:tblGrid>
                <a:gridCol w="321129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803071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33600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84782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601294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043668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240219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949149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99976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68821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663880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Baložu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6515.85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79044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Baltirbju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9122.19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Bezdelīgu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15.42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561.10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33882.42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146796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182520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Cīruļu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1618.56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179185.875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776325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965250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237.39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39930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62106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77220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Dzeguzes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820.07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66027.28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286064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355680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334.50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13888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25916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75020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116684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183.44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16615.4175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71986.5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89505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Dzērvju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33013.64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291.34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65340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101628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126360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Dzilnīšu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7601.825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32935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40950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Ērgļu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36.94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1467.49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132923.34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575892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Grifu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113.30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7992.776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34628.8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43056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Gulbju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183.44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18461.575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79985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99450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Klijānu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Kraukļu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Ķīvīšu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2389.145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8046.5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23292.5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27335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36228.5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45045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Lakstīgalu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463.99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28018.155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121389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150930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Medņu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7167.435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38610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215386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Mežirbju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205.02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34485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40470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53637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66690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Paipalu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302.13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24325.84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248.18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115.46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64929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80730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Pūces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7819.02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Rubeņu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14334.87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62106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77220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16093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46585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54670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72457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90090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Sīgu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56.11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Sīļu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12705.9075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55048.5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68445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Sloku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13.58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539.52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43439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9865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24.45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971.13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163350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191700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254070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315900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0200" y="258803"/>
            <a:ext cx="14478000" cy="1638300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Kalngales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26930033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1944871"/>
              </p:ext>
            </p:extLst>
          </p:nvPr>
        </p:nvGraphicFramePr>
        <p:xfrm>
          <a:off x="152400" y="1638300"/>
          <a:ext cx="17983199" cy="6553206"/>
        </p:xfrm>
        <a:graphic>
          <a:graphicData uri="http://schemas.openxmlformats.org/drawingml/2006/table">
            <a:tbl>
              <a:tblPr/>
              <a:tblGrid>
                <a:gridCol w="321129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803071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33600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84782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601294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043668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240219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949149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974459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99976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401776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723199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Sniedzes iela (1.z.v.)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3.97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157.54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12684.188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54954.4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68328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41.00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1702.4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3176.8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14303.2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Sniedzes iela (2.z.v.)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227.68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18331.258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79420.4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98748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0.98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38.85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1612.8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3009.6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8712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13550.4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Stārķu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97.11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25560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42120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Stērstu iela (1.z.v.)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153.22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9252.507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40086.6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49842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73.37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2284.8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4263.6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12342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11424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19196.4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23868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Stērstu iela (2.z.v.)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3.67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145.67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8796.3975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38110.5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47385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77.69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2419.2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4514.4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15336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20325.6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25272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Strazdu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10.59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420.82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34316.81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148678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184860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Svilpju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1.77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70.14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4235.3025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18349.5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Svirlīšu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1.77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70.14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4235.3025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18349.5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Ūbeļu iela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26.69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971.13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60480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112860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326700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383400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302400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508140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631800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Vanagu iela 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16.30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647.42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78190.2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421200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Vanagu iela(atp.bāzes terit.)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7.61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302.13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24325.84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105392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131040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191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Vālodzes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22.00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874.02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79710.565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345347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429390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Vārnu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53.95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3135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10650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14115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Vētrasputnu iela (1.z.v.)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12162.92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65520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Vētrasputnu iela (2.z.v.)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3.05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111.14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6711.3255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29076.9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36153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Zīlīšu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10.32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410.03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49520.46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214548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266760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53.95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9800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16467.5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20475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234631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0.54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21.58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Zvirbuļu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3136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5852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19880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15680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26348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32760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Žagatu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8.42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334.50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13888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25916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75020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88040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69440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116684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145080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216400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Žubītes iela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1.63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64.74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5212.68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22584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28080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0200" y="258803"/>
            <a:ext cx="14478000" cy="1638300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Kalngales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64651912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FE798F-B8B3-AB4F-C58D-85E2BDD058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Kalngales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stāvokļa un kalpošanas ilguma kopsavilkums</a:t>
            </a:r>
            <a:endParaRPr lang="lv-LV" sz="4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5471374-E977-10E1-9ED9-A6C45D4CE556}"/>
              </a:ext>
            </a:extLst>
          </p:cNvPr>
          <p:cNvSpPr txBox="1"/>
          <p:nvPr/>
        </p:nvSpPr>
        <p:spPr>
          <a:xfrm>
            <a:off x="2171700" y="293370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</a:t>
            </a:r>
            <a:r>
              <a:rPr lang="lv-LV" sz="24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Kalngales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1 196 134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6 070 579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7 547 904</a:t>
            </a:r>
            <a:r>
              <a:rPr lang="lv-LV" sz="2400" b="1" i="1" dirty="0">
                <a:latin typeface="Montserrat" panose="00000500000000000000" pitchFamily="2" charset="-70"/>
              </a:rPr>
              <a:t>euro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33C4C06E-40D5-4110-4EF0-2FCBBB186E3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1282558"/>
              </p:ext>
            </p:extLst>
          </p:nvPr>
        </p:nvGraphicFramePr>
        <p:xfrm>
          <a:off x="2171700" y="4762500"/>
          <a:ext cx="6553200" cy="4602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FA535C62-596F-BCFC-6DDC-5AD11CBF4B8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4122332"/>
              </p:ext>
            </p:extLst>
          </p:nvPr>
        </p:nvGraphicFramePr>
        <p:xfrm>
          <a:off x="9372600" y="4503360"/>
          <a:ext cx="7010400" cy="4861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AutoShape 3">
            <a:extLst>
              <a:ext uri="{FF2B5EF4-FFF2-40B4-BE49-F238E27FC236}">
                <a16:creationId xmlns:a16="http://schemas.microsoft.com/office/drawing/2014/main" id="{C06ED4B8-9949-837B-E38A-077EDD46E47D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9" name="TextBox 2">
            <a:extLst>
              <a:ext uri="{FF2B5EF4-FFF2-40B4-BE49-F238E27FC236}">
                <a16:creationId xmlns:a16="http://schemas.microsoft.com/office/drawing/2014/main" id="{8849F7E5-36DC-7B01-A5AE-5E984F8A258A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91643332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317EEB-DCB1-1089-00B3-8FE0C50E0B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Kalngales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skaits pēc to stāvokļa un seguma veidu dalījums pēc kilometriem</a:t>
            </a:r>
            <a:endParaRPr lang="lv-LV" sz="48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8FAB93B-CFE7-E525-CEDD-69A78129EE0D}"/>
              </a:ext>
            </a:extLst>
          </p:cNvPr>
          <p:cNvGrpSpPr/>
          <p:nvPr/>
        </p:nvGrpSpPr>
        <p:grpSpPr>
          <a:xfrm>
            <a:off x="2293620" y="8420100"/>
            <a:ext cx="14478000" cy="466190"/>
            <a:chOff x="1600200" y="5133140"/>
            <a:chExt cx="14478000" cy="46619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048A6B6A-0B71-EB2D-BC3E-0B936EC151FB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3CE86A5-41C7-CDEA-B62A-FE421E00ADD5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2DC3AD0-B231-662A-610D-36CF1D413852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AC9655D-6D4B-E6A4-8107-D5823514EBFB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D8E32A4-6B50-A361-7E3E-F222C9F02295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633FF3FC-B1CC-AEE1-73CE-6CE44CFC36D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63705155"/>
              </p:ext>
            </p:extLst>
          </p:nvPr>
        </p:nvGraphicFramePr>
        <p:xfrm>
          <a:off x="2171700" y="2742227"/>
          <a:ext cx="14478000" cy="652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1ECB1FE0-3DFD-1D98-D616-7239AC205413}"/>
              </a:ext>
            </a:extLst>
          </p:cNvPr>
          <p:cNvSpPr txBox="1"/>
          <p:nvPr/>
        </p:nvSpPr>
        <p:spPr>
          <a:xfrm>
            <a:off x="7467600" y="2742227"/>
            <a:ext cx="4343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15.1 kilometrs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B0DF44A-4B8B-3849-BE93-BE3CFA12C6FD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4A38A663-0163-CC2F-9EDC-FD73378A60D5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4AE3903-C2E8-12BC-1FD0-D19E9B3F2991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0096800-C24D-7A7D-AE0F-6CCE483EFD52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A89C021-5B7F-C606-A8DB-DEBAA8FE6203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</p:spTree>
    <p:extLst>
      <p:ext uri="{BB962C8B-B14F-4D97-AF65-F5344CB8AC3E}">
        <p14:creationId xmlns:p14="http://schemas.microsoft.com/office/powerpoint/2010/main" val="210677678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5373403"/>
              </p:ext>
            </p:extLst>
          </p:nvPr>
        </p:nvGraphicFramePr>
        <p:xfrm>
          <a:off x="247651" y="476133"/>
          <a:ext cx="17792698" cy="9810867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19982">
                <a:tc rowSpan="2">
                  <a:txBody>
                    <a:bodyPr/>
                    <a:lstStyle/>
                    <a:p>
                      <a:pPr algn="ctr" fontAlgn="b"/>
                      <a:endParaRPr lang="lv-LV" sz="115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51703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5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15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15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15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15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Aizvēju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 segums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356.08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 segums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356.08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23914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Aļņu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269.76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13062.5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37812.5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44375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58812.5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16420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Āpšu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20.37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809.28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32144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59983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173635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203770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160720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270067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335790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21228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Aveņu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334.50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36868.85125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159734.75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198607.5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495361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37.77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Ābolu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32.37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3475.12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296.74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31715.75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91808.75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107742.5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84980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142796.75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177547.5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Briežu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323.71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15675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70575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Cantra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226.60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12853.5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37207.5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43665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57871.5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71955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Caunu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366.87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51425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60350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79985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99450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Delfīnu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26.08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1035.88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26768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49951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144595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169690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133840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224899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279630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Ežu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388.45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18601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53845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63190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83749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104130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Jaunā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766.12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26420.8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49303.1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142719.5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167489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132104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221981.9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276003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Kameņu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27690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36699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45630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Kastaņu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11.41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453.20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26334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118566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147420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Klajuma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323.71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Laipu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312.92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9878.4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18433.8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53361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62622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82996.2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103194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Langas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269.76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20900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60500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Lapsu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399.24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56265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66030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87513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108810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Lāču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377.66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9878.4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18433.8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53361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62622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82996.2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103194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Lūšu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10.05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399.24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19541.5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56567.5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66385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87983.5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109395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ceriņu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226.60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24139.5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69877.5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82005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108685.5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135135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dārza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248.18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26438.5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76532.5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89815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119036.5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148005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ķiršu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80.93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8687.8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86865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264.36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28424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127976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159120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Paegļu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312.92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9643.2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17994.9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52090.5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61131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48216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81020.1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100737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Puķu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16724.015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72457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90090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97.11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10345.5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29947.5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46579.5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57915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Rakstu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32670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38340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63180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1157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Roņu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1359.59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65626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189970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222940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295474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367380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814663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Skudru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226.60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39930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46860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62106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77220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30804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Stirnu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9049.6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16887.2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48884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57368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45248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76032.8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94536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597264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Sumbru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19965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38610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8286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6515.85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40486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19965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31053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38610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326404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Torņa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31.14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1132.99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136832.85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592830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737100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469958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258.97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67752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331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Vaboļu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44730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59283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73710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883334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3040.73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475424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89395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111150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6865283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Vaļu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377.66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62480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82808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416935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Vāveru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21175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32935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40950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340530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Zaķu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19750.5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57172.5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67095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88924.5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110565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8849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Zemeņu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32.37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3475.12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023541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15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291.34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16688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31141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90145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105790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83440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140209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174330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34881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Mākoņu iela (pašvaldības statuss)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330.19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17136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92565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108630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85680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143973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179010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7317143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Lapsiņu iela (pašvaldības statuss)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172.65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61476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Laumu iela (pašvaldības statuss)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150" b="1" i="0" u="none" strike="noStrike" dirty="0"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258.97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9569326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41794"/>
            <a:ext cx="14478000" cy="43434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Garciema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49579375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879912"/>
              </p:ext>
            </p:extLst>
          </p:nvPr>
        </p:nvGraphicFramePr>
        <p:xfrm>
          <a:off x="247651" y="1546918"/>
          <a:ext cx="17792698" cy="6568382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19982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51703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Kalnu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291.34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49005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57510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45360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76221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94770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Kanāla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12.77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507.15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152442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189540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23914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Kāpu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356.08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20691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59895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93159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115830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16420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Krasta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483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15.21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604.26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14392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26856.5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77742.5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91235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71960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120918.5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150345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21228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Kraujas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495361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Leņķu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205.02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9927.5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28737.5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33725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44697.5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55575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smilšu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345.29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14784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27588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79860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93720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124212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154440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Meža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248.18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18183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61770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81867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101790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43.16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3040.73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16380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Nogāzes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14.40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571.89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31350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90750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106500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141150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118.69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6950.24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30112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Pakalnes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366.87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79985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99450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Lašu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248.18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16824.5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48702.5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57155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45080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75750.5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Palejas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302.13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79044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Parka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14630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49700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65870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81900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Pļaviņu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Poldera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226.60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13167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38115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44730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59283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73710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Priežu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4.89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13683.285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59283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73710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2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5096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9509.5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27527.5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32305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42815.5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53235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Robežu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269.76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13062.5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37812.5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44375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58812.5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73125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Saules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334.50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87513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108810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Sauleskrasta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302.13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17556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59640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79044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98280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Sporta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334.50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19437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56265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66030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52080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87513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108810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Upes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48932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Vasaras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86.32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196375"/>
                  </a:ext>
                </a:extLst>
              </a:tr>
              <a:tr h="186865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Mežciema iela (V41)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46.65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1697.33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204988.641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888115.8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1104246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40326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Kalves iela (pašvaldības statuss)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124.09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12017.5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34787.5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40825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54107.5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419599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Priednieku iela (pašvaldības statuss)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0 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215.81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117000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57571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Vilgu iela (pašvaldības statuss)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9.37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372.27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19320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36052.5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104362.5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122475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96600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162322.5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201825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52607559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400" y="571500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Garciema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34452528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B27C72-27E8-8D26-C29D-771B134345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Garciema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stāvokļa un kalpošanas ilguma kopsavilkums</a:t>
            </a:r>
            <a:endParaRPr lang="lv-LV" sz="4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558D5F7-7A44-01DE-A597-4A68345F5443}"/>
              </a:ext>
            </a:extLst>
          </p:cNvPr>
          <p:cNvSpPr txBox="1"/>
          <p:nvPr/>
        </p:nvSpPr>
        <p:spPr>
          <a:xfrm>
            <a:off x="2171700" y="293370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</a:t>
            </a:r>
            <a:r>
              <a:rPr lang="lv-LV" sz="24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Garciema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1 060 501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 7 767 484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9 657 765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2A370F78-A25E-6E13-03E5-3F7E748899A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457872"/>
              </p:ext>
            </p:extLst>
          </p:nvPr>
        </p:nvGraphicFramePr>
        <p:xfrm>
          <a:off x="1524000" y="4557715"/>
          <a:ext cx="7315200" cy="47005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21E8C2C3-D5D6-1CC9-D759-1CF18AA388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20815932"/>
              </p:ext>
            </p:extLst>
          </p:nvPr>
        </p:nvGraphicFramePr>
        <p:xfrm>
          <a:off x="9982200" y="4381500"/>
          <a:ext cx="6781800" cy="4876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AutoShape 3">
            <a:extLst>
              <a:ext uri="{FF2B5EF4-FFF2-40B4-BE49-F238E27FC236}">
                <a16:creationId xmlns:a16="http://schemas.microsoft.com/office/drawing/2014/main" id="{7FC3E5CF-384B-EE24-D78D-C6907C5D7035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9" name="TextBox 2">
            <a:extLst>
              <a:ext uri="{FF2B5EF4-FFF2-40B4-BE49-F238E27FC236}">
                <a16:creationId xmlns:a16="http://schemas.microsoft.com/office/drawing/2014/main" id="{DAF20EBA-BABC-EA66-4141-35BC705F4BC6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85719853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08A048-8E07-676D-5A18-1B1F67C8AE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54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Garciema</a:t>
            </a:r>
            <a:r>
              <a:rPr lang="lv-LV" sz="54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skaits pēc to stāvokļa un seguma veidu dalījums pēc kilometriem</a:t>
            </a:r>
            <a:endParaRPr lang="lv-LV" sz="54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F5012A2-7953-1A32-D500-73AD16A2F67D}"/>
              </a:ext>
            </a:extLst>
          </p:cNvPr>
          <p:cNvGrpSpPr/>
          <p:nvPr/>
        </p:nvGrpSpPr>
        <p:grpSpPr>
          <a:xfrm>
            <a:off x="2315391" y="84201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0836C44-5E89-4844-A2D1-BE9B9B6124B3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42C9011-3B51-06FE-D158-D27249310AC1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924E10D-6933-D2F9-C544-0A547AB55D84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11016F1-A27B-E998-21B8-2658673DE2B6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7DC59EA-0BD4-8FA4-C1E1-A253CDADD1C1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F1E849A4-332D-CC59-5153-301E304D8D5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04447396"/>
              </p:ext>
            </p:extLst>
          </p:nvPr>
        </p:nvGraphicFramePr>
        <p:xfrm>
          <a:off x="2262051" y="2748033"/>
          <a:ext cx="14478000" cy="652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2EC78BC4-7EED-BFA8-DF36-CD4FAEC463CF}"/>
              </a:ext>
            </a:extLst>
          </p:cNvPr>
          <p:cNvSpPr txBox="1"/>
          <p:nvPr/>
        </p:nvSpPr>
        <p:spPr>
          <a:xfrm>
            <a:off x="7696200" y="2748033"/>
            <a:ext cx="5943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22.4 kilometri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D578368-6E95-D98E-BFBB-7C51833952B5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43DFD5A-6B0B-7841-9E8F-00287C525E66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C35AC3E-5489-FA06-7E72-59B3284AFB4C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6015323-51E1-2E7F-5F80-5B233657490B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3518E08-43FA-9668-8D59-A4321DE4086B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8" name="AutoShape 3">
            <a:extLst>
              <a:ext uri="{FF2B5EF4-FFF2-40B4-BE49-F238E27FC236}">
                <a16:creationId xmlns:a16="http://schemas.microsoft.com/office/drawing/2014/main" id="{B8FAC4BA-6B80-846F-C532-D52BC254A3CF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0B519A86-3FE1-95C5-4CD2-B1770A26E83B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64164512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A1352C-18D2-C87A-F34A-ED3B88A43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6017916"/>
              </p:ext>
            </p:extLst>
          </p:nvPr>
        </p:nvGraphicFramePr>
        <p:xfrm>
          <a:off x="247651" y="1866900"/>
          <a:ext cx="17792698" cy="5440622"/>
        </p:xfrm>
        <a:graphic>
          <a:graphicData uri="http://schemas.openxmlformats.org/drawingml/2006/table">
            <a:tbl>
              <a:tblPr/>
              <a:tblGrid>
                <a:gridCol w="317728">
                  <a:extLst>
                    <a:ext uri="{9D8B030D-6E8A-4147-A177-3AD203B41FA5}">
                      <a16:colId xmlns:a16="http://schemas.microsoft.com/office/drawing/2014/main" val="2465118892"/>
                    </a:ext>
                  </a:extLst>
                </a:gridCol>
                <a:gridCol w="2547199">
                  <a:extLst>
                    <a:ext uri="{9D8B030D-6E8A-4147-A177-3AD203B41FA5}">
                      <a16:colId xmlns:a16="http://schemas.microsoft.com/office/drawing/2014/main" val="799552441"/>
                    </a:ext>
                  </a:extLst>
                </a:gridCol>
                <a:gridCol w="2110998">
                  <a:extLst>
                    <a:ext uri="{9D8B030D-6E8A-4147-A177-3AD203B41FA5}">
                      <a16:colId xmlns:a16="http://schemas.microsoft.com/office/drawing/2014/main" val="3692424388"/>
                    </a:ext>
                  </a:extLst>
                </a:gridCol>
                <a:gridCol w="829322">
                  <a:extLst>
                    <a:ext uri="{9D8B030D-6E8A-4147-A177-3AD203B41FA5}">
                      <a16:colId xmlns:a16="http://schemas.microsoft.com/office/drawing/2014/main" val="3238313415"/>
                    </a:ext>
                  </a:extLst>
                </a:gridCol>
                <a:gridCol w="1055499">
                  <a:extLst>
                    <a:ext uri="{9D8B030D-6E8A-4147-A177-3AD203B41FA5}">
                      <a16:colId xmlns:a16="http://schemas.microsoft.com/office/drawing/2014/main" val="445052538"/>
                    </a:ext>
                  </a:extLst>
                </a:gridCol>
                <a:gridCol w="1432463">
                  <a:extLst>
                    <a:ext uri="{9D8B030D-6E8A-4147-A177-3AD203B41FA5}">
                      <a16:colId xmlns:a16="http://schemas.microsoft.com/office/drawing/2014/main" val="2671917630"/>
                    </a:ext>
                  </a:extLst>
                </a:gridCol>
                <a:gridCol w="1206286">
                  <a:extLst>
                    <a:ext uri="{9D8B030D-6E8A-4147-A177-3AD203B41FA5}">
                      <a16:colId xmlns:a16="http://schemas.microsoft.com/office/drawing/2014/main" val="3509203214"/>
                    </a:ext>
                  </a:extLst>
                </a:gridCol>
                <a:gridCol w="1729091">
                  <a:extLst>
                    <a:ext uri="{9D8B030D-6E8A-4147-A177-3AD203B41FA5}">
                      <a16:colId xmlns:a16="http://schemas.microsoft.com/office/drawing/2014/main" val="3341140958"/>
                    </a:ext>
                  </a:extLst>
                </a:gridCol>
                <a:gridCol w="1260160">
                  <a:extLst>
                    <a:ext uri="{9D8B030D-6E8A-4147-A177-3AD203B41FA5}">
                      <a16:colId xmlns:a16="http://schemas.microsoft.com/office/drawing/2014/main" val="430043864"/>
                    </a:ext>
                  </a:extLst>
                </a:gridCol>
                <a:gridCol w="1402291">
                  <a:extLst>
                    <a:ext uri="{9D8B030D-6E8A-4147-A177-3AD203B41FA5}">
                      <a16:colId xmlns:a16="http://schemas.microsoft.com/office/drawing/2014/main" val="3716918303"/>
                    </a:ext>
                  </a:extLst>
                </a:gridCol>
                <a:gridCol w="1128501">
                  <a:extLst>
                    <a:ext uri="{9D8B030D-6E8A-4147-A177-3AD203B41FA5}">
                      <a16:colId xmlns:a16="http://schemas.microsoft.com/office/drawing/2014/main" val="1596353386"/>
                    </a:ext>
                  </a:extLst>
                </a:gridCol>
                <a:gridCol w="948751">
                  <a:extLst>
                    <a:ext uri="{9D8B030D-6E8A-4147-A177-3AD203B41FA5}">
                      <a16:colId xmlns:a16="http://schemas.microsoft.com/office/drawing/2014/main" val="4227731316"/>
                    </a:ext>
                  </a:extLst>
                </a:gridCol>
                <a:gridCol w="1034460">
                  <a:extLst>
                    <a:ext uri="{9D8B030D-6E8A-4147-A177-3AD203B41FA5}">
                      <a16:colId xmlns:a16="http://schemas.microsoft.com/office/drawing/2014/main" val="3022762673"/>
                    </a:ext>
                  </a:extLst>
                </a:gridCol>
                <a:gridCol w="789949">
                  <a:extLst>
                    <a:ext uri="{9D8B030D-6E8A-4147-A177-3AD203B41FA5}">
                      <a16:colId xmlns:a16="http://schemas.microsoft.com/office/drawing/2014/main" val="2095308224"/>
                    </a:ext>
                  </a:extLst>
                </a:gridCol>
              </a:tblGrid>
              <a:tr h="319982">
                <a:tc rowSpan="2">
                  <a:txBody>
                    <a:bodyPr/>
                    <a:lstStyle/>
                    <a:p>
                      <a:pPr algn="ctr" fontAlgn="b"/>
                      <a:endParaRPr lang="lv-LV" sz="12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Ielas nosaukums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veids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stāvoklis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Atlikušais kalpošanas ilgums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Ziemas uzturēšanas izmaksas x1 reize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Mērķdotācijas 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8607036"/>
                  </a:ext>
                </a:extLst>
              </a:tr>
              <a:tr h="517033">
                <a:tc vMerge="1">
                  <a:txBody>
                    <a:bodyPr/>
                    <a:lstStyle/>
                    <a:p>
                      <a:pPr algn="l" fontAlgn="b"/>
                      <a:endParaRPr lang="lv-LV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rtl="0" fontAlgn="b"/>
                      <a:r>
                        <a:rPr lang="lv-LV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Seguma atjaunošana grants/asfalta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virsmas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izbūve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virs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</a:t>
                      </a:r>
                      <a:r>
                        <a:rPr lang="fr-FR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ceļa</a:t>
                      </a:r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6cm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pārbūve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1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Akāciju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183.44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6664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12435.5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35997.5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42245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55989.5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69615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3031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Augļu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188.83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16458.75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47643.75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55912.5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44100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74103.75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92137.5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23914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Grāvju iela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2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105.75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16464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27665.4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34398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16420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Kadiku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248.18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12540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36300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56460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70200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21228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Krastiņu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6.52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258.97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8064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15048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67752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84240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495361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Lapiņu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grants/šķ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2.44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97.11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21780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25560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33876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0413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Lazdu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136616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vēju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1.90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75.53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5120.5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14822.5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17395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13720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23054.5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28665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3440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Mazā zemeņu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329345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Nomales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205.02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44697.5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55575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215720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Līkā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329.11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86101.5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107055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662699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Ozoliņu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151.07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5488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10241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29645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34790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46109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57330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536389"/>
                  </a:ext>
                </a:extLst>
              </a:tr>
              <a:tr h="103822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Papardes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5.57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221.20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28700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48226.25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59962.5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8321178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Peldu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134.88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7837.5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22687.5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26625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21000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35287.5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43875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1274129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Pīlādžu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145.67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32670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38340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30240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50814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63180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671157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Rasas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188.83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12801.25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37056.25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43487.5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34300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57636.25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71662.5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1967441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Riekstu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9405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25200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42345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52650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4218602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Rozīšu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129.48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8778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25410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29820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23520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39522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49140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40062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Saulgriežu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4.07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161.86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10972.5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31762.5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37275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49402.5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61425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83457723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Smiltāju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140.27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10868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31460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36920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29120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48932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60840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58010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Tauriņu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7.47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296.74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10785.6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20126.7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58261.5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68373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53928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90618.3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112671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48669550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Vecupītes iela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cits segums (bez seguma)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effectLst/>
                          <a:latin typeface="Montserrat" panose="00000500000000000000" pitchFamily="2" charset="-70"/>
                        </a:rPr>
                        <a:t> 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8.04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319.39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41440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69634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86580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9858838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Zaļā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0.95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37.77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952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1776.5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5142.5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6035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4760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7998.5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9945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6499876"/>
                  </a:ext>
                </a:extLst>
              </a:tr>
              <a:tr h="172344"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284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Dzirnupes iela (V43)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Melnais segums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145.71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5301.31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064307"/>
                  </a:ext>
                </a:extLst>
              </a:tr>
            </a:tbl>
          </a:graphicData>
        </a:graphic>
      </p:graphicFrame>
      <p:sp>
        <p:nvSpPr>
          <p:cNvPr id="6" name="Title 3">
            <a:extLst>
              <a:ext uri="{FF2B5EF4-FFF2-40B4-BE49-F238E27FC236}">
                <a16:creationId xmlns:a16="http://schemas.microsoft.com/office/drawing/2014/main" id="{EAED1D62-6CFE-5ADD-4E9A-333BF9BC0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800100"/>
            <a:ext cx="14478000" cy="758307"/>
          </a:xfrm>
        </p:spPr>
        <p:txBody>
          <a:bodyPr>
            <a:norm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lv-LV" sz="3600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Siguļu</a:t>
            </a:r>
            <a:r>
              <a:rPr lang="lv-LV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 ciema ielas</a:t>
            </a:r>
            <a:endParaRPr 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Montserrat" pitchFamily="2" charset="77"/>
            </a:endParaRPr>
          </a:p>
        </p:txBody>
      </p:sp>
      <p:sp>
        <p:nvSpPr>
          <p:cNvPr id="2" name="AutoShape 3">
            <a:extLst>
              <a:ext uri="{FF2B5EF4-FFF2-40B4-BE49-F238E27FC236}">
                <a16:creationId xmlns:a16="http://schemas.microsoft.com/office/drawing/2014/main" id="{E079F744-DE84-1DA5-60B8-E09EF787299B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E206D47-CA2C-BE45-7F37-E1662C5E7FC1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65406903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DFBE58-EF4A-C1A1-2309-AEE8756913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Siguļu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stāvokļa un kalpošanas ilguma kopsavilkums</a:t>
            </a:r>
            <a:endParaRPr lang="lv-LV" sz="4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0922D27-7185-081B-33F9-CFC5CF43AD6D}"/>
              </a:ext>
            </a:extLst>
          </p:cNvPr>
          <p:cNvSpPr txBox="1"/>
          <p:nvPr/>
        </p:nvSpPr>
        <p:spPr>
          <a:xfrm>
            <a:off x="2171700" y="293370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</a:t>
            </a:r>
            <a:r>
              <a:rPr lang="lv-LV" sz="24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Siguļu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97 529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 1 135 269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1 411 546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A42E6A-54C1-2B13-8933-8C1F906A535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6673286"/>
              </p:ext>
            </p:extLst>
          </p:nvPr>
        </p:nvGraphicFramePr>
        <p:xfrm>
          <a:off x="2053936" y="4686300"/>
          <a:ext cx="7124700" cy="4831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564476F3-C25C-E13E-AD78-2BB2ECBD152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0547085"/>
              </p:ext>
            </p:extLst>
          </p:nvPr>
        </p:nvGraphicFramePr>
        <p:xfrm>
          <a:off x="9615055" y="4540826"/>
          <a:ext cx="7277100" cy="49772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AutoShape 3">
            <a:extLst>
              <a:ext uri="{FF2B5EF4-FFF2-40B4-BE49-F238E27FC236}">
                <a16:creationId xmlns:a16="http://schemas.microsoft.com/office/drawing/2014/main" id="{F17C07A9-E50A-485F-1C2D-60B30BF1C5A2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8" name="TextBox 2">
            <a:extLst>
              <a:ext uri="{FF2B5EF4-FFF2-40B4-BE49-F238E27FC236}">
                <a16:creationId xmlns:a16="http://schemas.microsoft.com/office/drawing/2014/main" id="{C7E44C2A-61F7-8D57-F220-9BBF1FFC4721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306557339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E0E855-596C-382E-54CF-D2978AE72E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547689"/>
            <a:ext cx="15773400" cy="557212"/>
          </a:xfrm>
        </p:spPr>
        <p:txBody>
          <a:bodyPr>
            <a:normAutofit fontScale="90000"/>
          </a:bodyPr>
          <a:lstStyle/>
          <a:p>
            <a:pPr algn="ctr"/>
            <a:r>
              <a:rPr lang="lv-LV" sz="5400" b="1" dirty="0">
                <a:solidFill>
                  <a:srgbClr val="595959"/>
                </a:solidFill>
                <a:latin typeface="Montserrat" panose="00000500000000000000" pitchFamily="2" charset="-70"/>
              </a:rPr>
              <a:t>Projekti kam nepieciešams </a:t>
            </a:r>
            <a:r>
              <a:rPr lang="lv-LV" sz="54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līdzsfinansējums</a:t>
            </a:r>
            <a:endParaRPr lang="lv-LV" sz="5400" b="1" dirty="0">
              <a:solidFill>
                <a:srgbClr val="595959"/>
              </a:solidFill>
              <a:latin typeface="Montserrat" panose="00000500000000000000" pitchFamily="2" charset="-7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EB3510C3-5F5A-3577-E4A0-430D8754F8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2448401"/>
              </p:ext>
            </p:extLst>
          </p:nvPr>
        </p:nvGraphicFramePr>
        <p:xfrm>
          <a:off x="304800" y="1541860"/>
          <a:ext cx="17678400" cy="8294944"/>
        </p:xfrm>
        <a:graphic>
          <a:graphicData uri="http://schemas.openxmlformats.org/drawingml/2006/table">
            <a:tbl>
              <a:tblPr/>
              <a:tblGrid>
                <a:gridCol w="685800">
                  <a:extLst>
                    <a:ext uri="{9D8B030D-6E8A-4147-A177-3AD203B41FA5}">
                      <a16:colId xmlns:a16="http://schemas.microsoft.com/office/drawing/2014/main" val="3518763726"/>
                    </a:ext>
                  </a:extLst>
                </a:gridCol>
                <a:gridCol w="7315200">
                  <a:extLst>
                    <a:ext uri="{9D8B030D-6E8A-4147-A177-3AD203B41FA5}">
                      <a16:colId xmlns:a16="http://schemas.microsoft.com/office/drawing/2014/main" val="231482106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23271085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15943197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88851573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183620201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44683168"/>
                    </a:ext>
                  </a:extLst>
                </a:gridCol>
                <a:gridCol w="1600200">
                  <a:extLst>
                    <a:ext uri="{9D8B030D-6E8A-4147-A177-3AD203B41FA5}">
                      <a16:colId xmlns:a16="http://schemas.microsoft.com/office/drawing/2014/main" val="1439901841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3657977889"/>
                    </a:ext>
                  </a:extLst>
                </a:gridCol>
              </a:tblGrid>
              <a:tr h="169591"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Nr.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Projekta nosaukums (aktivitāte)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Prioritāte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Līdzfinansējums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2024.gads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2025.gads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2026.gads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2027.gads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4768168"/>
                  </a:ext>
                </a:extLst>
              </a:tr>
              <a:tr h="2152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C3.2.4.1. </a:t>
                      </a:r>
                      <a:r>
                        <a:rPr lang="lv-LV" sz="13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EiroVelo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13 posma Vecāķi – Lilaste projektēšana un būvniecība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3500000.00 €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1000000.00 €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1000000.00 €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1000000.00 €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1179941"/>
                  </a:ext>
                </a:extLst>
              </a:tr>
              <a:tr h="289174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C3.1.1.1. Carnikavas ciema centra drošas transporta/gājēju sistēmas izveidošana </a:t>
                      </a:r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(</a:t>
                      </a:r>
                      <a:r>
                        <a:rPr lang="lv-LV" sz="1300" b="1" i="1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Stacijas iela</a:t>
                      </a:r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  <a:endParaRPr lang="lv-LV" sz="1300" b="0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715605.00 €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60000.00 €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655605.00 €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3451191"/>
                  </a:ext>
                </a:extLst>
              </a:tr>
              <a:tr h="5022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Ā3.1.4.3. Ceļa izbūve uz Ādažu dienas aprūpes centru pilngadīgām personām ar garīgās attīstības traucējumiem un rehabilitācijas centru bērniem ar īpašām vajadzībām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  50000.00 €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50000.00 €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9102892"/>
                  </a:ext>
                </a:extLst>
              </a:tr>
              <a:tr h="315265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Ā3.1.2.1.2. Pašvaldības ceļu / ielu ar melno segumu atjaunošana </a:t>
                      </a:r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(</a:t>
                      </a:r>
                      <a:r>
                        <a:rPr lang="lv-LV" sz="1300" b="1" i="1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Dalderu</a:t>
                      </a:r>
                      <a:r>
                        <a:rPr lang="lv-LV" sz="1300" b="1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iela, Kreiļu iela</a:t>
                      </a:r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  <a:endParaRPr lang="lv-LV" sz="13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1000000.00 €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400000.00 €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600000.00 €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7988826"/>
                  </a:ext>
                </a:extLst>
              </a:tr>
              <a:tr h="2152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C3.2.2.1.1. Auto stāvlaukumu izveide un paplašināšana (</a:t>
                      </a:r>
                      <a:r>
                        <a:rPr lang="lv-LV" sz="1300" b="0" i="1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Karlsona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parks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660000.00 €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300000.00 €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360000.00 €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979612"/>
                  </a:ext>
                </a:extLst>
              </a:tr>
              <a:tr h="2152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C3.2.2.1.2. Auto stāvlaukumu izveide un paplašināšana (</a:t>
                      </a:r>
                      <a:r>
                        <a:rPr lang="lv-LV" sz="1300" b="0" i="1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Garā ielā 20</a:t>
                      </a:r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660000.00 €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300000.00 €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360000.00 €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6863274"/>
                  </a:ext>
                </a:extLst>
              </a:tr>
              <a:tr h="191333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C3.2.2.1.3. Auto stāvlaukumu izveide un paplašināšana (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Lilastē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660000.00 €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300000.00 €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360000.00 €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29404"/>
                  </a:ext>
                </a:extLst>
              </a:tr>
              <a:tr h="742141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C3.2.2.2. Auto stāvlaukumu labiekārtošana, mobilitātes punktu izveide pie dzelzceļa stacijām </a:t>
                      </a:r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(</a:t>
                      </a:r>
                      <a:r>
                        <a:rPr lang="lv-LV" sz="13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pasākusm</a:t>
                      </a:r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saistīts ar pasākumu “C6.3.1.1. Mobilitātes veicināšana novada teritorijā un ar citām pašvaldībām (ĀNIEKRP pasākums Nr.5.2.1.)”)</a:t>
                      </a:r>
                      <a:endParaRPr lang="lv-LV" sz="13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4 500 000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2500000.00 €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2000000.00 €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6880486"/>
                  </a:ext>
                </a:extLst>
              </a:tr>
              <a:tr h="28700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C3.1.2.1.3. Pašvaldības ceļu un ielu infrastruktūras uzturēšana un attīstība (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Vanagu iela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112500.00 €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112500.00 €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2067378"/>
                  </a:ext>
                </a:extLst>
              </a:tr>
              <a:tr h="310917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C3.1.2.1.4. Pašvaldības ceļu un ielu infrastruktūras uzturēšana un attīstība (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Zibeņu – Briljantu ceļš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750000.00 €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750000.00 €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7534382"/>
                  </a:ext>
                </a:extLst>
              </a:tr>
              <a:tr h="3587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C3.1.1.2.1. Carnikavas ciema centra satiksmes drošības uzlabošanas 1. kārtas īstenošana (</a:t>
                      </a:r>
                      <a:r>
                        <a:rPr lang="lv-LV" sz="1300" b="0" i="1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Tunelis zem dzelzceļa</a:t>
                      </a:r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500000.00 €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210508"/>
                  </a:ext>
                </a:extLst>
              </a:tr>
              <a:tr h="478333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Ā3.1.2.2.2. Pašvaldības ceļu / ielu ar grants un šķembu segumu atjaunošana – projekts “</a:t>
                      </a:r>
                      <a:r>
                        <a:rPr lang="lv-LV" sz="13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Laveru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ceļa grants seguma pārbūve, Ādažu novadā” (</a:t>
                      </a:r>
                      <a:r>
                        <a:rPr lang="lv-LV" sz="1300" b="0" i="1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Laveru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ceļš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376674.00 €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376674.00 €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3152861"/>
                  </a:ext>
                </a:extLst>
              </a:tr>
              <a:tr h="43050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Ā3.1.1.2.2. Satiksmes drošības uzlabošanas projektu izstrāde un īstenošana uz Ādažu pašvaldības ceļiem un ielām (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Alderu un Kanālu ielas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1 280 585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1 280 585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4937246"/>
                  </a:ext>
                </a:extLst>
              </a:tr>
              <a:tr h="28700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Ā3.1.2.2.3. Pašvaldības ceļu / ielu ar grants un šķembu segumu atjaunošana (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Smilškalnu ceļš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1 134 969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1 134 969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490327"/>
                  </a:ext>
                </a:extLst>
              </a:tr>
              <a:tr h="334833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Ā3.1.2.3.7. Pašvaldības ceļu / ielu ar grants un šķembu segumu nomaiņa pret bruģi vai melno segumu (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Lauku iela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390000.00 €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390000.00 €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7483645"/>
                  </a:ext>
                </a:extLst>
              </a:tr>
              <a:tr h="717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C3.1.4.1. </a:t>
                      </a:r>
                      <a:r>
                        <a:rPr lang="lv-LV" sz="13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Pievadceļu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2 180 000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2 180 000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8153756"/>
                  </a:ext>
                </a:extLst>
              </a:tr>
              <a:tr h="334833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3.34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Ā3.1.4.2. </a:t>
                      </a:r>
                      <a:r>
                        <a:rPr lang="lv-LV" sz="13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Paralēlceļa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projektēšana, saskaņošana un izbūve no Vārpiņu ielas līdz </a:t>
                      </a:r>
                      <a:r>
                        <a:rPr lang="lv-LV" sz="13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Ziemeļbulles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ielai (Zelmeņu iela)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1 000 000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1 000 000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4672453"/>
                  </a:ext>
                </a:extLst>
              </a:tr>
              <a:tr h="382667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3.37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Ā3.1.2.1.4. Pašvaldības ceļu / ielu ar melno segumu atjaunošana (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Draudzības iela posmā no Podnieku ielas līdz Dzirnavu ielai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180000.00 €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122419"/>
                  </a:ext>
                </a:extLst>
              </a:tr>
              <a:tr h="334833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Ā3.1.2.3.8. Pašvaldības ceļu / ielu ar grants un šķembu segumu nomaiņa pret bruģi vai melno segumu (</a:t>
                      </a:r>
                      <a:r>
                        <a:rPr lang="lv-LV" sz="1300" b="0" i="1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Depo iela</a:t>
                      </a:r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VTP3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       120000.00 €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120000.00 €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0731706"/>
                  </a:ext>
                </a:extLst>
              </a:tr>
              <a:tr h="60879">
                <a:tc>
                  <a:txBody>
                    <a:bodyPr/>
                    <a:lstStyle/>
                    <a:p>
                      <a:pPr algn="l" fontAlgn="b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3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Kopsumma: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2160000.00 €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4995605.00 €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3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4292500.00 €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3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2726674.00 €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23282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498674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57E1C9-418C-5483-DAB9-9BC07C7439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54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Siguļu</a:t>
            </a:r>
            <a:r>
              <a:rPr lang="lv-LV" sz="5400" b="1" dirty="0">
                <a:solidFill>
                  <a:srgbClr val="595959"/>
                </a:solidFill>
                <a:latin typeface="Montserrat" panose="00000500000000000000" pitchFamily="2" charset="-70"/>
              </a:rPr>
              <a:t> ielu skaits pēc to stāvokļa un seguma veidu dalījums pēc kilometriem</a:t>
            </a:r>
            <a:endParaRPr lang="lv-LV" sz="54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3D0E15-55AE-E834-A391-7B691EE29494}"/>
              </a:ext>
            </a:extLst>
          </p:cNvPr>
          <p:cNvGrpSpPr/>
          <p:nvPr/>
        </p:nvGrpSpPr>
        <p:grpSpPr>
          <a:xfrm>
            <a:off x="1946910" y="81915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023D0BF-3353-3B79-4E59-452BC0EB872D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4C3C42B-743D-985E-3E5D-161D55ADE60A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B01B4AB-D16A-612C-2995-A7A41EFBE93C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0E12497-CF1A-8D95-749B-9C93C188B006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485B6C4-D697-6A6D-54FB-078EAFDB7C23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C0470B6C-FA51-299E-FD45-74F8ABAA0DF0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42410633"/>
              </p:ext>
            </p:extLst>
          </p:nvPr>
        </p:nvGraphicFramePr>
        <p:xfrm>
          <a:off x="1946910" y="2536033"/>
          <a:ext cx="14588490" cy="652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D9ACF993-2143-C0C7-EF0B-D15D3B0387D6}"/>
              </a:ext>
            </a:extLst>
          </p:cNvPr>
          <p:cNvSpPr txBox="1"/>
          <p:nvPr/>
        </p:nvSpPr>
        <p:spPr>
          <a:xfrm>
            <a:off x="7722870" y="2933700"/>
            <a:ext cx="68237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8.6 kilometri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343667F-EF67-9A20-48BC-8C5F64C21077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3D6A372-01D8-EB59-8DFD-E7F6358A3923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F5412F3-0E20-864B-191B-29F27FBB8BB1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0B9537A-6CC3-74D8-59B3-6E4029085F78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9BC22E7-B779-BA2B-D1E1-8C2E8B6D5FCC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8" name="AutoShape 3">
            <a:extLst>
              <a:ext uri="{FF2B5EF4-FFF2-40B4-BE49-F238E27FC236}">
                <a16:creationId xmlns:a16="http://schemas.microsoft.com/office/drawing/2014/main" id="{D1479C70-28F0-1933-41F9-85211B762F68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AEB834FB-6305-55C1-3223-BA29F3A297CE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3077442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22D269-9ADE-2C8C-A42B-76CC946A5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Kopējais ciemu ielu stāvokļa un kalpošanas ilguma kopsavilkums Carnikavas pagastā</a:t>
            </a:r>
            <a:endParaRPr lang="lv-LV" sz="4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C06AEBA-41D9-A971-CF84-A249C7BB2331}"/>
              </a:ext>
            </a:extLst>
          </p:cNvPr>
          <p:cNvSpPr txBox="1"/>
          <p:nvPr/>
        </p:nvSpPr>
        <p:spPr>
          <a:xfrm>
            <a:off x="2171700" y="2933700"/>
            <a:ext cx="14859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Carnikavas pagastā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 8 352 833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  56 584 776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70 355 142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BE6E62FD-78B1-9894-D234-114C3F4C898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7353542"/>
              </p:ext>
            </p:extLst>
          </p:nvPr>
        </p:nvGraphicFramePr>
        <p:xfrm>
          <a:off x="1828800" y="4901027"/>
          <a:ext cx="7467600" cy="4433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702A7BCC-ECAD-81B6-4AD4-540BD18F0CA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4319872"/>
              </p:ext>
            </p:extLst>
          </p:nvPr>
        </p:nvGraphicFramePr>
        <p:xfrm>
          <a:off x="9448800" y="4533900"/>
          <a:ext cx="74676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AutoShape 3">
            <a:extLst>
              <a:ext uri="{FF2B5EF4-FFF2-40B4-BE49-F238E27FC236}">
                <a16:creationId xmlns:a16="http://schemas.microsoft.com/office/drawing/2014/main" id="{45AC1DD5-7B8D-F08E-DFE9-4E7EB031D7B3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8" name="TextBox 2">
            <a:extLst>
              <a:ext uri="{FF2B5EF4-FFF2-40B4-BE49-F238E27FC236}">
                <a16:creationId xmlns:a16="http://schemas.microsoft.com/office/drawing/2014/main" id="{201006B7-BBFB-5035-0359-FB93552D4614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238966197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142DC2-193F-FFF6-CF96-DC2B1327BB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Carnikavas pagasta ielu 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skaits pēc to stāvokļa un seguma veidu dalījums pēc kilometriem</a:t>
            </a:r>
            <a:endParaRPr lang="lv-LV" sz="48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2CE9899-EEB0-D256-0647-6A722463EC66}"/>
              </a:ext>
            </a:extLst>
          </p:cNvPr>
          <p:cNvGrpSpPr/>
          <p:nvPr/>
        </p:nvGrpSpPr>
        <p:grpSpPr>
          <a:xfrm>
            <a:off x="1905000" y="7962900"/>
            <a:ext cx="14478000" cy="466190"/>
            <a:chOff x="1600200" y="5133140"/>
            <a:chExt cx="14478000" cy="46619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18C645C-15EC-98C4-D98B-2B6838EF7624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221417C-9685-C0B4-455B-7A2A74AB20F3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476B6B5-9964-CBA2-795A-A2A256EE91A7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31ECF05-604B-FF7A-9417-E4C454148B52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53D7C4A-4979-A9FA-AEAC-2958C2042CEB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73D7E2BF-2644-8F6A-6167-550BA94E41A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24109739"/>
              </p:ext>
            </p:extLst>
          </p:nvPr>
        </p:nvGraphicFramePr>
        <p:xfrm>
          <a:off x="1874520" y="2324100"/>
          <a:ext cx="14478000" cy="652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A6E96243-3917-E1CF-E551-C9F760DDAC48}"/>
              </a:ext>
            </a:extLst>
          </p:cNvPr>
          <p:cNvSpPr txBox="1"/>
          <p:nvPr/>
        </p:nvSpPr>
        <p:spPr>
          <a:xfrm>
            <a:off x="6896100" y="2536033"/>
            <a:ext cx="449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Kopā 161 kilometrs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8660DC4-A879-AE4E-0C9B-7DA2ADC4C7FF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8116CF0-D428-112A-19FF-7446B756692A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E684DA3-F40D-6B33-519A-9138315396A2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77201E6C-8301-2971-F240-D1F5F6A31D54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A2F00BC-602E-3FA5-49CB-1878CC74EF4C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9" name="AutoShape 3">
            <a:extLst>
              <a:ext uri="{FF2B5EF4-FFF2-40B4-BE49-F238E27FC236}">
                <a16:creationId xmlns:a16="http://schemas.microsoft.com/office/drawing/2014/main" id="{20432CD6-55DC-99A0-F8C6-1B613BD39498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20" name="TextBox 2">
            <a:extLst>
              <a:ext uri="{FF2B5EF4-FFF2-40B4-BE49-F238E27FC236}">
                <a16:creationId xmlns:a16="http://schemas.microsoft.com/office/drawing/2014/main" id="{CCB21FDF-36CD-1D87-3E44-AA7EE373F96B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11140580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BE86FB-782D-5998-DC01-E4E9D27F7B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400" b="1" dirty="0">
                <a:solidFill>
                  <a:srgbClr val="595959"/>
                </a:solidFill>
                <a:latin typeface="Montserrat" panose="00000500000000000000" pitchFamily="2" charset="-70"/>
              </a:rPr>
              <a:t>Kopējais ciemu ielu stāvokļa un kalpošanas ilguma kopsavilkums Ādažu novadā kopā</a:t>
            </a:r>
            <a:endParaRPr lang="lv-LV" sz="44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8B8F34B-B5AE-540D-AE16-B7524478B50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199610"/>
              </p:ext>
            </p:extLst>
          </p:nvPr>
        </p:nvGraphicFramePr>
        <p:xfrm>
          <a:off x="1780308" y="4262926"/>
          <a:ext cx="7581900" cy="5154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AB55FEB-FC94-927F-D641-F46E7C81436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76972908"/>
              </p:ext>
            </p:extLst>
          </p:nvPr>
        </p:nvGraphicFramePr>
        <p:xfrm>
          <a:off x="9753600" y="3950799"/>
          <a:ext cx="7581900" cy="5386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07325F4-F98D-BE8C-54BE-D33277093393}"/>
              </a:ext>
            </a:extLst>
          </p:cNvPr>
          <p:cNvSpPr txBox="1"/>
          <p:nvPr/>
        </p:nvSpPr>
        <p:spPr>
          <a:xfrm>
            <a:off x="2583872" y="2442374"/>
            <a:ext cx="13556671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Aptuvenās izmaksas Ādažu novadā seguma atjaunošanai svārstās no: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 17 846 498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(seguma atjaunošana grants/asfalta kalp. ilgums 10 gadi)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līdz </a:t>
            </a:r>
            <a:r>
              <a:rPr lang="lv-LV" sz="2400" b="1" i="0" u="none" strike="noStrike" dirty="0">
                <a:solidFill>
                  <a:srgbClr val="000000"/>
                </a:solidFill>
                <a:effectLst/>
                <a:latin typeface="Montserrat" panose="00000500000000000000" pitchFamily="2" charset="-70"/>
              </a:rPr>
              <a:t>119 605 556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(asfalta izbūve, kalp. ilgums 15 gadi)</a:t>
            </a:r>
            <a:r>
              <a:rPr lang="lv-LV" sz="2400" b="1" dirty="0">
                <a:solidFill>
                  <a:srgbClr val="595959"/>
                </a:solidFill>
                <a:latin typeface="Montserrat" panose="00000500000000000000" pitchFamily="2" charset="-70"/>
              </a:rPr>
              <a:t> </a:t>
            </a:r>
            <a:r>
              <a:rPr lang="lv-LV" sz="2400" b="1" dirty="0">
                <a:latin typeface="Montserrat" panose="00000500000000000000" pitchFamily="2" charset="-70"/>
              </a:rPr>
              <a:t>148 222 791 </a:t>
            </a:r>
            <a:r>
              <a:rPr lang="lv-LV" sz="2400" b="1" i="1" dirty="0" err="1">
                <a:latin typeface="Montserrat" panose="00000500000000000000" pitchFamily="2" charset="-70"/>
              </a:rPr>
              <a:t>euro</a:t>
            </a:r>
            <a:r>
              <a:rPr lang="lv-LV" sz="2400" b="1" i="1" dirty="0">
                <a:latin typeface="Montserrat" panose="00000500000000000000" pitchFamily="2" charset="-70"/>
              </a:rPr>
              <a:t> </a:t>
            </a:r>
            <a:r>
              <a:rPr lang="lv-LV" sz="2400" b="1" i="1" dirty="0">
                <a:solidFill>
                  <a:srgbClr val="595959"/>
                </a:solidFill>
                <a:latin typeface="Montserrat" panose="00000500000000000000" pitchFamily="2" charset="-70"/>
              </a:rPr>
              <a:t>(bruģa izbūve kalp. ilgums 25 gadi). </a:t>
            </a: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13BC6D2B-80F1-899A-8F48-F62722343ED9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9" name="TextBox 2">
            <a:extLst>
              <a:ext uri="{FF2B5EF4-FFF2-40B4-BE49-F238E27FC236}">
                <a16:creationId xmlns:a16="http://schemas.microsoft.com/office/drawing/2014/main" id="{001DF60B-17D1-63B6-C491-30050C4391AA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410229009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0E7B59-126E-DBCF-31C8-CA3E9E5E79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" pitchFamily="2" charset="77"/>
              </a:rPr>
              <a:t>Ādažu novada ielu 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skaits pēc to stāvokļa un seguma veidu dalījums pēc kilometriem</a:t>
            </a:r>
            <a:endParaRPr lang="lv-LV" sz="48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9EB02C0-ABC7-CAF0-FA8E-6B976AD91B73}"/>
              </a:ext>
            </a:extLst>
          </p:cNvPr>
          <p:cNvGrpSpPr/>
          <p:nvPr/>
        </p:nvGrpSpPr>
        <p:grpSpPr>
          <a:xfrm>
            <a:off x="2514600" y="7962900"/>
            <a:ext cx="14478000" cy="466190"/>
            <a:chOff x="1600200" y="5133140"/>
            <a:chExt cx="14478000" cy="46619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94C6ABE-5D9F-F5EF-F287-99AA271862F8}"/>
                </a:ext>
              </a:extLst>
            </p:cNvPr>
            <p:cNvSpPr/>
            <p:nvPr/>
          </p:nvSpPr>
          <p:spPr>
            <a:xfrm>
              <a:off x="1600200" y="5142130"/>
              <a:ext cx="2895600" cy="4572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13293A5-C61E-9093-BA99-A1DF37A77539}"/>
                </a:ext>
              </a:extLst>
            </p:cNvPr>
            <p:cNvSpPr/>
            <p:nvPr/>
          </p:nvSpPr>
          <p:spPr>
            <a:xfrm>
              <a:off x="4495800" y="5142130"/>
              <a:ext cx="2895600" cy="4572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96519AB-6D3F-BAD6-F231-917A56EDAD9B}"/>
                </a:ext>
              </a:extLst>
            </p:cNvPr>
            <p:cNvSpPr/>
            <p:nvPr/>
          </p:nvSpPr>
          <p:spPr>
            <a:xfrm>
              <a:off x="7391400" y="5142130"/>
              <a:ext cx="2895600" cy="4572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9262877-57E0-EB21-02A5-7C9487BA3C59}"/>
                </a:ext>
              </a:extLst>
            </p:cNvPr>
            <p:cNvSpPr/>
            <p:nvPr/>
          </p:nvSpPr>
          <p:spPr>
            <a:xfrm>
              <a:off x="10287000" y="5133140"/>
              <a:ext cx="2895600" cy="4572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D26F796F-900E-51A2-58FE-52F6C1FE65B5}"/>
                </a:ext>
              </a:extLst>
            </p:cNvPr>
            <p:cNvSpPr/>
            <p:nvPr/>
          </p:nvSpPr>
          <p:spPr>
            <a:xfrm>
              <a:off x="13182600" y="5133140"/>
              <a:ext cx="2895600" cy="45720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lv-LV" dirty="0"/>
            </a:p>
          </p:txBody>
        </p:sp>
      </p:grp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8170234F-B4FB-C367-E77F-F0FB254CA6B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52080875"/>
              </p:ext>
            </p:extLst>
          </p:nvPr>
        </p:nvGraphicFramePr>
        <p:xfrm>
          <a:off x="2514600" y="2738438"/>
          <a:ext cx="14516100" cy="652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6" name="Group 15">
            <a:extLst>
              <a:ext uri="{FF2B5EF4-FFF2-40B4-BE49-F238E27FC236}">
                <a16:creationId xmlns:a16="http://schemas.microsoft.com/office/drawing/2014/main" id="{12108D85-9C43-CA66-5445-6E87D698A79A}"/>
              </a:ext>
            </a:extLst>
          </p:cNvPr>
          <p:cNvGrpSpPr/>
          <p:nvPr/>
        </p:nvGrpSpPr>
        <p:grpSpPr>
          <a:xfrm>
            <a:off x="1257300" y="2716152"/>
            <a:ext cx="5372100" cy="1691873"/>
            <a:chOff x="876300" y="3314700"/>
            <a:chExt cx="5372100" cy="169187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682CBF1-502F-3D4D-64A9-11990A87563C}"/>
                </a:ext>
              </a:extLst>
            </p:cNvPr>
            <p:cNvSpPr/>
            <p:nvPr/>
          </p:nvSpPr>
          <p:spPr>
            <a:xfrm>
              <a:off x="876300" y="3462431"/>
              <a:ext cx="381000" cy="38100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43BE587-C403-50BA-6A87-38C2A8A23DAB}"/>
                </a:ext>
              </a:extLst>
            </p:cNvPr>
            <p:cNvSpPr txBox="1"/>
            <p:nvPr/>
          </p:nvSpPr>
          <p:spPr>
            <a:xfrm>
              <a:off x="1257300" y="3314700"/>
              <a:ext cx="4991100" cy="16918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Grants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Cits, nav seguma</a:t>
              </a:r>
            </a:p>
            <a:p>
              <a:pPr>
                <a:lnSpc>
                  <a:spcPct val="150000"/>
                </a:lnSpc>
              </a:pPr>
              <a:r>
                <a:rPr lang="lv-LV" sz="2400" b="1" dirty="0">
                  <a:latin typeface="Montserrat" panose="00000500000000000000" pitchFamily="2" charset="-70"/>
                </a:rPr>
                <a:t>Melnais, asfalts, bruģis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8D71DBE-EAE3-9FAD-4B0B-D27BEA71A6CB}"/>
                </a:ext>
              </a:extLst>
            </p:cNvPr>
            <p:cNvSpPr/>
            <p:nvPr/>
          </p:nvSpPr>
          <p:spPr>
            <a:xfrm>
              <a:off x="876300" y="4009353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207546F-72F2-D070-E0FF-2FD2549058F0}"/>
                </a:ext>
              </a:extLst>
            </p:cNvPr>
            <p:cNvSpPr/>
            <p:nvPr/>
          </p:nvSpPr>
          <p:spPr>
            <a:xfrm>
              <a:off x="876300" y="4549014"/>
              <a:ext cx="381000" cy="381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lv-LV"/>
            </a:p>
          </p:txBody>
        </p:sp>
      </p:grpSp>
      <p:sp>
        <p:nvSpPr>
          <p:cNvPr id="17" name="AutoShape 3">
            <a:extLst>
              <a:ext uri="{FF2B5EF4-FFF2-40B4-BE49-F238E27FC236}">
                <a16:creationId xmlns:a16="http://schemas.microsoft.com/office/drawing/2014/main" id="{30EC064B-F0A4-6063-FEC0-AFDCF61C670C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18" name="TextBox 2">
            <a:extLst>
              <a:ext uri="{FF2B5EF4-FFF2-40B4-BE49-F238E27FC236}">
                <a16:creationId xmlns:a16="http://schemas.microsoft.com/office/drawing/2014/main" id="{87E378A8-F98C-22D1-C42A-90BB01D931FD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95489466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4"/>
          <p:cNvSpPr txBox="1"/>
          <p:nvPr/>
        </p:nvSpPr>
        <p:spPr>
          <a:xfrm>
            <a:off x="3265149" y="2628900"/>
            <a:ext cx="11666262" cy="300986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1999"/>
              </a:lnSpc>
            </a:pPr>
            <a:r>
              <a:rPr lang="en-US" sz="9999" dirty="0">
                <a:solidFill>
                  <a:srgbClr val="FFFFFF"/>
                </a:solidFill>
                <a:latin typeface="Montserrat Classic Bold"/>
              </a:rPr>
              <a:t>PALDIES PAR</a:t>
            </a:r>
          </a:p>
          <a:p>
            <a:pPr algn="ctr">
              <a:lnSpc>
                <a:spcPts val="11999"/>
              </a:lnSpc>
            </a:pPr>
            <a:r>
              <a:rPr lang="en-US" sz="9999" dirty="0">
                <a:solidFill>
                  <a:srgbClr val="FFFFFF"/>
                </a:solidFill>
                <a:latin typeface="Montserrat Classic Bold"/>
              </a:rPr>
              <a:t>UZMANĪBU!</a:t>
            </a:r>
          </a:p>
        </p:txBody>
      </p:sp>
      <p:sp>
        <p:nvSpPr>
          <p:cNvPr id="7" name="AutoShape 2">
            <a:extLst>
              <a:ext uri="{FF2B5EF4-FFF2-40B4-BE49-F238E27FC236}">
                <a16:creationId xmlns:a16="http://schemas.microsoft.com/office/drawing/2014/main" id="{1EE81642-388E-15AB-5C11-BF85EC65150D}"/>
              </a:ext>
            </a:extLst>
          </p:cNvPr>
          <p:cNvSpPr/>
          <p:nvPr/>
        </p:nvSpPr>
        <p:spPr>
          <a:xfrm rot="1789">
            <a:off x="-1" y="9529765"/>
            <a:ext cx="18297527" cy="0"/>
          </a:xfrm>
          <a:prstGeom prst="line">
            <a:avLst/>
          </a:prstGeom>
          <a:ln w="9525" cap="rnd">
            <a:solidFill>
              <a:srgbClr val="58585B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4D32B58-8EFF-EF87-6572-888CFF7EC34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6" t="51374" r="2169" b="-1228"/>
          <a:stretch/>
        </p:blipFill>
        <p:spPr>
          <a:xfrm>
            <a:off x="-1" y="0"/>
            <a:ext cx="18297525" cy="9459177"/>
          </a:xfrm>
          <a:prstGeom prst="rect">
            <a:avLst/>
          </a:prstGeom>
        </p:spPr>
      </p:pic>
      <p:sp>
        <p:nvSpPr>
          <p:cNvPr id="11" name="TextBox 4">
            <a:extLst>
              <a:ext uri="{FF2B5EF4-FFF2-40B4-BE49-F238E27FC236}">
                <a16:creationId xmlns:a16="http://schemas.microsoft.com/office/drawing/2014/main" id="{76936156-BC4B-E9A6-09EF-7279FFD73B9A}"/>
              </a:ext>
            </a:extLst>
          </p:cNvPr>
          <p:cNvSpPr txBox="1"/>
          <p:nvPr/>
        </p:nvSpPr>
        <p:spPr>
          <a:xfrm>
            <a:off x="-177437" y="3317396"/>
            <a:ext cx="18292770" cy="101309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7920"/>
              </a:lnSpc>
            </a:pPr>
            <a:r>
              <a:rPr lang="en-US" sz="6600" dirty="0">
                <a:solidFill>
                  <a:srgbClr val="FFFFFF"/>
                </a:solidFill>
                <a:latin typeface="Montserrat Semi-Bold Bold"/>
              </a:rPr>
              <a:t>PALDIES PAR UZMANĪBU!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9F81D6D-5C9D-639C-8553-0728F64CAEF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7938" y="4694774"/>
            <a:ext cx="5160684" cy="252346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7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1"/>
                                      </p:to>
                                    </p:set>
                                    <p:animEffect filter="image" prLst="opacity: 1">
                                      <p:cBhvr rctx="IE">
                                        <p:cTn id="12" dur="indefinite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155353-2AD5-C8FD-1C6C-877E7BBA33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Projekti kam nepieciešams </a:t>
            </a:r>
            <a:r>
              <a:rPr lang="lv-LV" sz="4800" b="1" dirty="0" err="1">
                <a:solidFill>
                  <a:srgbClr val="595959"/>
                </a:solidFill>
                <a:latin typeface="Montserrat" panose="00000500000000000000" pitchFamily="2" charset="-70"/>
              </a:rPr>
              <a:t>līdzsfinansējums</a:t>
            </a:r>
            <a:endParaRPr lang="lv-LV" sz="48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89A5B2C-B4AB-AFFB-D3A0-CF9E0566E8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8372646"/>
              </p:ext>
            </p:extLst>
          </p:nvPr>
        </p:nvGraphicFramePr>
        <p:xfrm>
          <a:off x="152400" y="2247900"/>
          <a:ext cx="17678400" cy="5379050"/>
        </p:xfrm>
        <a:graphic>
          <a:graphicData uri="http://schemas.openxmlformats.org/drawingml/2006/table">
            <a:tbl>
              <a:tblPr/>
              <a:tblGrid>
                <a:gridCol w="685800">
                  <a:extLst>
                    <a:ext uri="{9D8B030D-6E8A-4147-A177-3AD203B41FA5}">
                      <a16:colId xmlns:a16="http://schemas.microsoft.com/office/drawing/2014/main" val="3518763726"/>
                    </a:ext>
                  </a:extLst>
                </a:gridCol>
                <a:gridCol w="6477000">
                  <a:extLst>
                    <a:ext uri="{9D8B030D-6E8A-4147-A177-3AD203B41FA5}">
                      <a16:colId xmlns:a16="http://schemas.microsoft.com/office/drawing/2014/main" val="2314821063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2327108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159431972"/>
                    </a:ext>
                  </a:extLst>
                </a:gridCol>
                <a:gridCol w="1600200">
                  <a:extLst>
                    <a:ext uri="{9D8B030D-6E8A-4147-A177-3AD203B41FA5}">
                      <a16:colId xmlns:a16="http://schemas.microsoft.com/office/drawing/2014/main" val="288851573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1836202010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2044683168"/>
                    </a:ext>
                  </a:extLst>
                </a:gridCol>
                <a:gridCol w="1600200">
                  <a:extLst>
                    <a:ext uri="{9D8B030D-6E8A-4147-A177-3AD203B41FA5}">
                      <a16:colId xmlns:a16="http://schemas.microsoft.com/office/drawing/2014/main" val="143990184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3657977889"/>
                    </a:ext>
                  </a:extLst>
                </a:gridCol>
              </a:tblGrid>
              <a:tr h="169591"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Nr.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Projekta nosaukums (aktivitāte)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Prioritāte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Līdzfinansējums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2024.gads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2025.gads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2026.gads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2027.gads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4768168"/>
                  </a:ext>
                </a:extLst>
              </a:tr>
              <a:tr h="2152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Kļavu ielā </a:t>
                      </a:r>
                      <a:r>
                        <a:rPr lang="lv-LV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divkārtas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virsmas apstrāde (350 m).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Ir būvprojekts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FFFFFF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55000.00 €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1179941"/>
                  </a:ext>
                </a:extLst>
              </a:tr>
              <a:tr h="289174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Ūbeļu ielā divkārtas virsmas apstrāde (920 m)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FFFFFF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130000.00 €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3451191"/>
                  </a:ext>
                </a:extLst>
              </a:tr>
              <a:tr h="5022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Gājēju tuneļa zem dzlezceļa sliedēm Stacijas un Rožu ielas savienošanai izbūve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FFFFFF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800000.00 €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9102892"/>
                  </a:ext>
                </a:extLst>
              </a:tr>
              <a:tr h="315265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Saulītes ielas/atzars uz Ūdensrožu ielu divkārtas virsmas apstrāde 0.85km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FFFFFF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140000.00 €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7988826"/>
                  </a:ext>
                </a:extLst>
              </a:tr>
              <a:tr h="2152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Lilastes ielas virsmas apstrāde posmā no dz. stacijas līdz Ziemeļu ielas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FFFFFF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60000.00 €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979612"/>
                  </a:ext>
                </a:extLst>
              </a:tr>
              <a:tr h="21525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Rožu ielas </a:t>
                      </a:r>
                      <a:r>
                        <a:rPr lang="lv-LV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divkārtas</a:t>
                      </a:r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virsmas apstrāde posmā no Zušu ielas līdz Zušu ielai 0.35km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FFFFFF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40000.00 €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68632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Mērnieku ielas divkārtas virsmas apstrāde 0.37km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FFFFFF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50000.00 €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29404"/>
                  </a:ext>
                </a:extLst>
              </a:tr>
              <a:tr h="42739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Ķiršu ielas II Lietus kanalizācijas atvade uz Vējupi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FFFFFF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110000.00 €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6880486"/>
                  </a:ext>
                </a:extLst>
              </a:tr>
              <a:tr h="287000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3.48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Ārputnu ielas (daļēji pašu spēkiem) grants ceļa izbūve 0.45km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lv-LV" sz="16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lv-LV" sz="1600" b="0" i="0" u="none" strike="noStrike" dirty="0">
                          <a:solidFill>
                            <a:srgbClr val="FFFFFF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    75000.00 €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2067378"/>
                  </a:ext>
                </a:extLst>
              </a:tr>
              <a:tr h="60879"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600" b="1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600" b="1" i="0" u="none" strike="noStrike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Kopsumma: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3620000.00 €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4995605.00 €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4292500.00 €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lv-LV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2726674.00 €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D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2328254"/>
                  </a:ext>
                </a:extLst>
              </a:tr>
            </a:tbl>
          </a:graphicData>
        </a:graphic>
      </p:graphicFrame>
      <p:sp>
        <p:nvSpPr>
          <p:cNvPr id="8" name="AutoShape 3">
            <a:extLst>
              <a:ext uri="{FF2B5EF4-FFF2-40B4-BE49-F238E27FC236}">
                <a16:creationId xmlns:a16="http://schemas.microsoft.com/office/drawing/2014/main" id="{E2B6BA50-1F58-AA26-05C0-114EB0B1C8A2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9" name="TextBox 2">
            <a:extLst>
              <a:ext uri="{FF2B5EF4-FFF2-40B4-BE49-F238E27FC236}">
                <a16:creationId xmlns:a16="http://schemas.microsoft.com/office/drawing/2014/main" id="{0FBE2AE3-0FD6-029A-455C-885EDBB0750A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35990132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039D72-F494-A57A-9D74-7DC55E6D34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7300" y="1424564"/>
            <a:ext cx="15773400" cy="1988345"/>
          </a:xfrm>
        </p:spPr>
        <p:txBody>
          <a:bodyPr>
            <a:noAutofit/>
          </a:bodyPr>
          <a:lstStyle/>
          <a:p>
            <a:pPr algn="ctr"/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Uzturēšanas izmaksas papildus mērķdotācijām (</a:t>
            </a:r>
            <a:r>
              <a:rPr lang="lv-LV" sz="4800" b="1">
                <a:solidFill>
                  <a:srgbClr val="595959"/>
                </a:solidFill>
                <a:latin typeface="Montserrat" panose="00000500000000000000" pitchFamily="2" charset="-70"/>
              </a:rPr>
              <a:t>374 848 </a:t>
            </a:r>
            <a:r>
              <a:rPr lang="lv-LV" sz="4800" b="1" dirty="0">
                <a:solidFill>
                  <a:srgbClr val="595959"/>
                </a:solidFill>
                <a:latin typeface="Montserrat" panose="00000500000000000000" pitchFamily="2" charset="-70"/>
              </a:rPr>
              <a:t>EUR)</a:t>
            </a:r>
            <a:endParaRPr lang="lv-LV" sz="48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1963564-04DF-B41F-B610-9A465C938B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4522348"/>
              </p:ext>
            </p:extLst>
          </p:nvPr>
        </p:nvGraphicFramePr>
        <p:xfrm>
          <a:off x="1404867" y="3619500"/>
          <a:ext cx="15742919" cy="1645920"/>
        </p:xfrm>
        <a:graphic>
          <a:graphicData uri="http://schemas.openxmlformats.org/drawingml/2006/table">
            <a:tbl>
              <a:tblPr/>
              <a:tblGrid>
                <a:gridCol w="4174063">
                  <a:extLst>
                    <a:ext uri="{9D8B030D-6E8A-4147-A177-3AD203B41FA5}">
                      <a16:colId xmlns:a16="http://schemas.microsoft.com/office/drawing/2014/main" val="2055266732"/>
                    </a:ext>
                  </a:extLst>
                </a:gridCol>
                <a:gridCol w="2267393">
                  <a:extLst>
                    <a:ext uri="{9D8B030D-6E8A-4147-A177-3AD203B41FA5}">
                      <a16:colId xmlns:a16="http://schemas.microsoft.com/office/drawing/2014/main" val="1281684715"/>
                    </a:ext>
                  </a:extLst>
                </a:gridCol>
                <a:gridCol w="2138564">
                  <a:extLst>
                    <a:ext uri="{9D8B030D-6E8A-4147-A177-3AD203B41FA5}">
                      <a16:colId xmlns:a16="http://schemas.microsoft.com/office/drawing/2014/main" val="3798879972"/>
                    </a:ext>
                  </a:extLst>
                </a:gridCol>
                <a:gridCol w="2344690">
                  <a:extLst>
                    <a:ext uri="{9D8B030D-6E8A-4147-A177-3AD203B41FA5}">
                      <a16:colId xmlns:a16="http://schemas.microsoft.com/office/drawing/2014/main" val="2438214329"/>
                    </a:ext>
                  </a:extLst>
                </a:gridCol>
                <a:gridCol w="2396222">
                  <a:extLst>
                    <a:ext uri="{9D8B030D-6E8A-4147-A177-3AD203B41FA5}">
                      <a16:colId xmlns:a16="http://schemas.microsoft.com/office/drawing/2014/main" val="1897476824"/>
                    </a:ext>
                  </a:extLst>
                </a:gridCol>
                <a:gridCol w="2421987">
                  <a:extLst>
                    <a:ext uri="{9D8B030D-6E8A-4147-A177-3AD203B41FA5}">
                      <a16:colId xmlns:a16="http://schemas.microsoft.com/office/drawing/2014/main" val="4106170778"/>
                    </a:ext>
                  </a:extLst>
                </a:gridCol>
              </a:tblGrid>
              <a:tr h="1731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2023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2024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2025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2026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2027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086239"/>
                  </a:ext>
                </a:extLst>
              </a:tr>
              <a:tr h="1731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Tiltu uzturēšana (18 gab.)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60000.00 €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06089564"/>
                  </a:ext>
                </a:extLst>
              </a:tr>
              <a:tr h="1731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Bedrīšu un </a:t>
                      </a:r>
                      <a:r>
                        <a:rPr lang="lv-LV" sz="1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iesēdumu</a:t>
                      </a:r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remonts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80000.00 €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5780471"/>
                  </a:ext>
                </a:extLst>
              </a:tr>
              <a:tr h="1731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Minerālmateriālu</a:t>
                      </a:r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iegāde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80000.00 €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08312619"/>
                  </a:ext>
                </a:extLst>
              </a:tr>
              <a:tr h="173151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Pretputekļu</a:t>
                      </a:r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iestrāde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     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33488636"/>
                  </a:ext>
                </a:extLst>
              </a:tr>
              <a:tr h="173151">
                <a:tc>
                  <a:txBody>
                    <a:bodyPr/>
                    <a:lstStyle/>
                    <a:p>
                      <a:pPr marL="0" marR="0" lvl="0" indent="0" algn="ctr" defTabSz="13716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KOPĀ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9D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 190000.00 €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250000.00 €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250000.00 €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270000.00 € 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47599383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id="{26FF67CF-7809-E203-84AD-E62E76A2AB6B}"/>
              </a:ext>
            </a:extLst>
          </p:cNvPr>
          <p:cNvSpPr txBox="1">
            <a:spLocks/>
          </p:cNvSpPr>
          <p:nvPr/>
        </p:nvSpPr>
        <p:spPr>
          <a:xfrm>
            <a:off x="1374386" y="6874091"/>
            <a:ext cx="15773400" cy="19883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13716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6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lv-LV" sz="3200" b="1" dirty="0">
              <a:solidFill>
                <a:srgbClr val="595959"/>
              </a:solidFill>
              <a:latin typeface="Montserrat" panose="00000500000000000000" pitchFamily="2" charset="-70"/>
            </a:endParaRPr>
          </a:p>
        </p:txBody>
      </p:sp>
      <p:sp>
        <p:nvSpPr>
          <p:cNvPr id="7" name="AutoShape 3">
            <a:extLst>
              <a:ext uri="{FF2B5EF4-FFF2-40B4-BE49-F238E27FC236}">
                <a16:creationId xmlns:a16="http://schemas.microsoft.com/office/drawing/2014/main" id="{3FE85725-B59B-73DA-867C-AAE129FDAB89}"/>
              </a:ext>
            </a:extLst>
          </p:cNvPr>
          <p:cNvSpPr/>
          <p:nvPr/>
        </p:nvSpPr>
        <p:spPr>
          <a:xfrm rot="1789">
            <a:off x="-4764" y="9489758"/>
            <a:ext cx="18297527" cy="0"/>
          </a:xfrm>
          <a:prstGeom prst="line">
            <a:avLst/>
          </a:prstGeom>
          <a:ln w="9525" cap="rnd">
            <a:solidFill>
              <a:schemeClr val="tx1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lv-LV"/>
          </a:p>
        </p:txBody>
      </p:sp>
      <p:sp>
        <p:nvSpPr>
          <p:cNvPr id="8" name="TextBox 2">
            <a:extLst>
              <a:ext uri="{FF2B5EF4-FFF2-40B4-BE49-F238E27FC236}">
                <a16:creationId xmlns:a16="http://schemas.microsoft.com/office/drawing/2014/main" id="{5B402454-D081-34B8-CE98-1B6542E684F6}"/>
              </a:ext>
            </a:extLst>
          </p:cNvPr>
          <p:cNvSpPr txBox="1"/>
          <p:nvPr/>
        </p:nvSpPr>
        <p:spPr>
          <a:xfrm>
            <a:off x="91440" y="9570720"/>
            <a:ext cx="18105120" cy="23083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US" sz="1500" dirty="0">
                <a:latin typeface="Montserrat" pitchFamily="2" charset="77"/>
              </a:rPr>
              <a:t>ĀDAŽU NOVADA PAŠVALDĪBA   I   0</a:t>
            </a:r>
            <a:r>
              <a:rPr lang="lv-LV" sz="1500" dirty="0">
                <a:latin typeface="Montserrat" pitchFamily="2" charset="77"/>
              </a:rPr>
              <a:t>9.08</a:t>
            </a:r>
            <a:r>
              <a:rPr lang="en-US" sz="1500" dirty="0">
                <a:latin typeface="Montserrat" pitchFamily="2" charset="77"/>
              </a:rPr>
              <a:t>.2023.</a:t>
            </a:r>
          </a:p>
        </p:txBody>
      </p:sp>
    </p:spTree>
    <p:extLst>
      <p:ext uri="{BB962C8B-B14F-4D97-AF65-F5344CB8AC3E}">
        <p14:creationId xmlns:p14="http://schemas.microsoft.com/office/powerpoint/2010/main" val="165737649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3D5D6B-EF76-C8C4-6E29-D0F4EEF531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lv-LV" sz="6000" b="1" dirty="0">
                <a:solidFill>
                  <a:srgbClr val="595959"/>
                </a:solidFill>
                <a:latin typeface="Montserrat" panose="00000500000000000000" pitchFamily="2" charset="-70"/>
              </a:rPr>
              <a:t>1 m</a:t>
            </a:r>
            <a:r>
              <a:rPr lang="lv-LV" sz="6000" b="1" baseline="30000" dirty="0">
                <a:solidFill>
                  <a:srgbClr val="595959"/>
                </a:solidFill>
                <a:effectLst/>
                <a:latin typeface="Montserrat" panose="00000500000000000000" pitchFamily="2" charset="-70"/>
                <a:ea typeface="Calibri" panose="020F0502020204030204" pitchFamily="34" charset="0"/>
              </a:rPr>
              <a:t>2</a:t>
            </a:r>
            <a:r>
              <a:rPr lang="lv-LV" sz="6000" b="1" dirty="0">
                <a:solidFill>
                  <a:srgbClr val="595959"/>
                </a:solidFill>
                <a:latin typeface="Montserrat" panose="00000500000000000000" pitchFamily="2" charset="-70"/>
              </a:rPr>
              <a:t> provizoriskās izmaksas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D9C38F8-E1E2-439D-7863-084DD22BAE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255534"/>
              </p:ext>
            </p:extLst>
          </p:nvPr>
        </p:nvGraphicFramePr>
        <p:xfrm>
          <a:off x="1790698" y="2781300"/>
          <a:ext cx="14706603" cy="2701847"/>
        </p:xfrm>
        <a:graphic>
          <a:graphicData uri="http://schemas.openxmlformats.org/drawingml/2006/table">
            <a:tbl>
              <a:tblPr/>
              <a:tblGrid>
                <a:gridCol w="1634067">
                  <a:extLst>
                    <a:ext uri="{9D8B030D-6E8A-4147-A177-3AD203B41FA5}">
                      <a16:colId xmlns:a16="http://schemas.microsoft.com/office/drawing/2014/main" val="1621228609"/>
                    </a:ext>
                  </a:extLst>
                </a:gridCol>
                <a:gridCol w="1634067">
                  <a:extLst>
                    <a:ext uri="{9D8B030D-6E8A-4147-A177-3AD203B41FA5}">
                      <a16:colId xmlns:a16="http://schemas.microsoft.com/office/drawing/2014/main" val="3130715556"/>
                    </a:ext>
                  </a:extLst>
                </a:gridCol>
                <a:gridCol w="1634067">
                  <a:extLst>
                    <a:ext uri="{9D8B030D-6E8A-4147-A177-3AD203B41FA5}">
                      <a16:colId xmlns:a16="http://schemas.microsoft.com/office/drawing/2014/main" val="482339821"/>
                    </a:ext>
                  </a:extLst>
                </a:gridCol>
                <a:gridCol w="1634067">
                  <a:extLst>
                    <a:ext uri="{9D8B030D-6E8A-4147-A177-3AD203B41FA5}">
                      <a16:colId xmlns:a16="http://schemas.microsoft.com/office/drawing/2014/main" val="2521911890"/>
                    </a:ext>
                  </a:extLst>
                </a:gridCol>
                <a:gridCol w="1634067">
                  <a:extLst>
                    <a:ext uri="{9D8B030D-6E8A-4147-A177-3AD203B41FA5}">
                      <a16:colId xmlns:a16="http://schemas.microsoft.com/office/drawing/2014/main" val="56791188"/>
                    </a:ext>
                  </a:extLst>
                </a:gridCol>
                <a:gridCol w="1634067">
                  <a:extLst>
                    <a:ext uri="{9D8B030D-6E8A-4147-A177-3AD203B41FA5}">
                      <a16:colId xmlns:a16="http://schemas.microsoft.com/office/drawing/2014/main" val="3776197850"/>
                    </a:ext>
                  </a:extLst>
                </a:gridCol>
                <a:gridCol w="1634067">
                  <a:extLst>
                    <a:ext uri="{9D8B030D-6E8A-4147-A177-3AD203B41FA5}">
                      <a16:colId xmlns:a16="http://schemas.microsoft.com/office/drawing/2014/main" val="4029402320"/>
                    </a:ext>
                  </a:extLst>
                </a:gridCol>
                <a:gridCol w="1634067">
                  <a:extLst>
                    <a:ext uri="{9D8B030D-6E8A-4147-A177-3AD203B41FA5}">
                      <a16:colId xmlns:a16="http://schemas.microsoft.com/office/drawing/2014/main" val="2946369411"/>
                    </a:ext>
                  </a:extLst>
                </a:gridCol>
                <a:gridCol w="1634067">
                  <a:extLst>
                    <a:ext uri="{9D8B030D-6E8A-4147-A177-3AD203B41FA5}">
                      <a16:colId xmlns:a16="http://schemas.microsoft.com/office/drawing/2014/main" val="1235600781"/>
                    </a:ext>
                  </a:extLst>
                </a:gridCol>
              </a:tblGrid>
              <a:tr h="71319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Seguma atjaunošana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Jaunas virskārtas izbūve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Kapitālā pārbūve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38D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2723105"/>
                  </a:ext>
                </a:extLst>
              </a:tr>
              <a:tr h="1004299">
                <a:tc vMerge="1"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800" b="1" i="0" u="none" strike="noStrike">
                          <a:effectLst/>
                          <a:latin typeface="Montserrat" panose="00000500000000000000" pitchFamily="2" charset="-70"/>
                        </a:rPr>
                        <a:t>grants/šķembas seguma atjaunošana 10cm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 virskārtas atjaunošana 4cm</a:t>
                      </a:r>
                    </a:p>
                  </a:txBody>
                  <a:tcPr marL="7620" marR="7620" marT="762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dubultā virsma grants ceļiem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asfalta izbūve virs grants ceļa 6cm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bruģa izbūve virs grants ceļa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grants ceļš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asfalts h=6cm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bruģis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7014066"/>
                  </a:ext>
                </a:extLst>
              </a:tr>
              <a:tr h="32748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1m2 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11.20 €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21.72 €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20.90 €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60.50 €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71.00 €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56.00 €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         94.10 €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        117.00 €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010637"/>
                  </a:ext>
                </a:extLst>
              </a:tr>
              <a:tr h="545815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Kalpošanas ilgums, gadi 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20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15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25</a:t>
                      </a:r>
                    </a:p>
                  </a:txBody>
                  <a:tcPr marL="7620" marR="7620" marT="762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123752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6772C22F-93FC-211C-ADA3-8F58D4897D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9332671"/>
              </p:ext>
            </p:extLst>
          </p:nvPr>
        </p:nvGraphicFramePr>
        <p:xfrm>
          <a:off x="4610099" y="6673947"/>
          <a:ext cx="9067800" cy="2971800"/>
        </p:xfrm>
        <a:graphic>
          <a:graphicData uri="http://schemas.openxmlformats.org/drawingml/2006/table">
            <a:tbl>
              <a:tblPr/>
              <a:tblGrid>
                <a:gridCol w="1813560">
                  <a:extLst>
                    <a:ext uri="{9D8B030D-6E8A-4147-A177-3AD203B41FA5}">
                      <a16:colId xmlns:a16="http://schemas.microsoft.com/office/drawing/2014/main" val="1689251007"/>
                    </a:ext>
                  </a:extLst>
                </a:gridCol>
                <a:gridCol w="1813560">
                  <a:extLst>
                    <a:ext uri="{9D8B030D-6E8A-4147-A177-3AD203B41FA5}">
                      <a16:colId xmlns:a16="http://schemas.microsoft.com/office/drawing/2014/main" val="1356480429"/>
                    </a:ext>
                  </a:extLst>
                </a:gridCol>
                <a:gridCol w="1813560">
                  <a:extLst>
                    <a:ext uri="{9D8B030D-6E8A-4147-A177-3AD203B41FA5}">
                      <a16:colId xmlns:a16="http://schemas.microsoft.com/office/drawing/2014/main" val="3595705173"/>
                    </a:ext>
                  </a:extLst>
                </a:gridCol>
                <a:gridCol w="1813560">
                  <a:extLst>
                    <a:ext uri="{9D8B030D-6E8A-4147-A177-3AD203B41FA5}">
                      <a16:colId xmlns:a16="http://schemas.microsoft.com/office/drawing/2014/main" val="509794338"/>
                    </a:ext>
                  </a:extLst>
                </a:gridCol>
                <a:gridCol w="1813560">
                  <a:extLst>
                    <a:ext uri="{9D8B030D-6E8A-4147-A177-3AD203B41FA5}">
                      <a16:colId xmlns:a16="http://schemas.microsoft.com/office/drawing/2014/main" val="40144608"/>
                    </a:ext>
                  </a:extLst>
                </a:gridCol>
              </a:tblGrid>
              <a:tr h="1212494"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Sabrucis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Uz sabrukšanas robežas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Slikts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Apmierinošs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lv-LV" sz="1800" b="1" i="0" u="none" strike="noStrike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Labs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67774164"/>
                  </a:ext>
                </a:extLst>
              </a:tr>
              <a:tr h="523037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1" i="0" u="none" strike="noStrike" dirty="0">
                          <a:effectLst/>
                          <a:latin typeface="Montserrat" panose="00000500000000000000" pitchFamily="2" charset="-7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9522290"/>
                  </a:ext>
                </a:extLst>
              </a:tr>
              <a:tr h="1236269"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Pārbūve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Pārbūve 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 Seguma atjaunošana 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lv-LV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70"/>
                        </a:rPr>
                        <a:t> 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lv-LV" sz="1800" b="0" i="0" u="none" strike="noStrike" dirty="0">
                        <a:solidFill>
                          <a:srgbClr val="000000"/>
                        </a:solidFill>
                        <a:effectLst/>
                        <a:latin typeface="Montserrat" panose="00000500000000000000" pitchFamily="2" charset="-7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9205557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7D46E76D-3FC5-C7DD-495E-0ADD662EAA26}"/>
              </a:ext>
            </a:extLst>
          </p:cNvPr>
          <p:cNvSpPr txBox="1"/>
          <p:nvPr/>
        </p:nvSpPr>
        <p:spPr>
          <a:xfrm>
            <a:off x="4876800" y="5728414"/>
            <a:ext cx="956309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lv-LV" sz="4000" b="1" dirty="0">
                <a:solidFill>
                  <a:srgbClr val="595959"/>
                </a:solidFill>
                <a:latin typeface="Montserrat" panose="00000500000000000000" pitchFamily="2" charset="-70"/>
              </a:rPr>
              <a:t>Ielu un ceļu stāvokļa gradācija</a:t>
            </a:r>
          </a:p>
        </p:txBody>
      </p:sp>
    </p:spTree>
    <p:extLst>
      <p:ext uri="{BB962C8B-B14F-4D97-AF65-F5344CB8AC3E}">
        <p14:creationId xmlns:p14="http://schemas.microsoft.com/office/powerpoint/2010/main" val="348709037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 2007 - 2010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 2007 - 2010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 2007 - 2010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25994</TotalTime>
  <Words>17199</Words>
  <Application>Microsoft Office PowerPoint</Application>
  <PresentationFormat>Custom</PresentationFormat>
  <Paragraphs>11556</Paragraphs>
  <Slides>65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65</vt:i4>
      </vt:variant>
    </vt:vector>
  </HeadingPairs>
  <TitlesOfParts>
    <vt:vector size="72" baseType="lpstr">
      <vt:lpstr>Montserrat Semi-Bold Bold</vt:lpstr>
      <vt:lpstr>Calibri Light</vt:lpstr>
      <vt:lpstr>Montserrat</vt:lpstr>
      <vt:lpstr>Calibri</vt:lpstr>
      <vt:lpstr>Arial</vt:lpstr>
      <vt:lpstr>Montserrat Classic Bold</vt:lpstr>
      <vt:lpstr>Office Theme</vt:lpstr>
      <vt:lpstr>PowerPoint Presentation</vt:lpstr>
      <vt:lpstr>PowerPoint Presentation</vt:lpstr>
      <vt:lpstr>Asfaltbetona seguma atjaunošana</vt:lpstr>
      <vt:lpstr>PowerPoint Presentation</vt:lpstr>
      <vt:lpstr>Kapitālie  ieguldījumi pārbūve/izbūve 2023. -2027.gadam</vt:lpstr>
      <vt:lpstr>Projekti kam nepieciešams līdzsfinansējums</vt:lpstr>
      <vt:lpstr>Projekti kam nepieciešams līdzsfinansējums</vt:lpstr>
      <vt:lpstr>Uzturēšanas izmaksas papildus mērķdotācijām (374 848 EUR)</vt:lpstr>
      <vt:lpstr>1 m2 provizoriskās izmaksas</vt:lpstr>
      <vt:lpstr>PowerPoint Presentation</vt:lpstr>
      <vt:lpstr>Ādažu A un B grupas ceļi</vt:lpstr>
      <vt:lpstr>Ādažu B grupas ceļi</vt:lpstr>
      <vt:lpstr>A un B klases ceļu stāvokļa un kalpošanas ilguma kopsavilkums</vt:lpstr>
      <vt:lpstr>A un B grupas ceļu skaits pēc to stāvokļa un seguma veidu dalījums pēc kilometriem</vt:lpstr>
      <vt:lpstr>Ādažu pilsētas ielas</vt:lpstr>
      <vt:lpstr>Ādažu pilsētas ielas</vt:lpstr>
      <vt:lpstr>PowerPoint Presentation</vt:lpstr>
      <vt:lpstr>Ādažu pilsētas ielu stāvokļa un kalpošanas ilguma kopsavilkums</vt:lpstr>
      <vt:lpstr>Ādažu ielu skaits pēc to stāvokļa un seguma veidu dalījums pēc kilometriem</vt:lpstr>
      <vt:lpstr>Baltezera ciema ielas</vt:lpstr>
      <vt:lpstr>Baltezera ielu stāvokļa un kalpošanas ilguma kopsavilkums</vt:lpstr>
      <vt:lpstr>Baltezera ceļu skaits pēc to stāvokļa un seguma veidu dalījums pēc kilometriem</vt:lpstr>
      <vt:lpstr>Kadagas ciema ielas</vt:lpstr>
      <vt:lpstr>Kadagas ielu stāvokļa un kalpošanas ilguma kopsavilkums</vt:lpstr>
      <vt:lpstr>Kadagas ceļu skaits pēc to stāvokļa un seguma veidu dalījums pēc kilometriem</vt:lpstr>
      <vt:lpstr>Ataru, Birznieku, Stapriņu un Eimuru ciemu ielas</vt:lpstr>
      <vt:lpstr>Ataru, Birznieku, Stapriņu un Eimuru ciemu ielu stāvokļa un kalpošanas ilguma kopsavilkums</vt:lpstr>
      <vt:lpstr>Ataru, Birznieku, Stapriņu un Eimuru ciemu  ielu skaits pēc to stāvokļa un seguma veidu dalījums pēc kilometriem</vt:lpstr>
      <vt:lpstr>Garkalnes, Iļķenes Alderu ciemu ielas</vt:lpstr>
      <vt:lpstr>Garkalnes, Iļķenes Alderu ciemu ielu stāvokļa un kalpošanas ilguma kopsavilkums</vt:lpstr>
      <vt:lpstr>Garkalnes, Iļķenes, Alderu ciemu ielu skaits pēc to stāvokļa un seguma veidu dalījums pēc kilometriem</vt:lpstr>
      <vt:lpstr>Divezera ciema ielas</vt:lpstr>
      <vt:lpstr>Kopējais ciemu ielu stāvokļa un kalpošanas ilguma kopsavilkums Ādažu pagastā</vt:lpstr>
      <vt:lpstr>Ādažu pagasta ielu skaits pēc to stāvokļa un seguma veidu dalījums pēc kilometriem</vt:lpstr>
      <vt:lpstr>Carnikavas pagasta ceļi</vt:lpstr>
      <vt:lpstr>Carnikavas pagasta ceļu stāvokļa un kalpošanas ilguma kopsavilkums</vt:lpstr>
      <vt:lpstr>Carnikavas pagasta ceļu skaits pēc to stāvokļa un seguma veidu dalījums pēc kilometriem</vt:lpstr>
      <vt:lpstr>Lilastes un Gaujas ciema ielas</vt:lpstr>
      <vt:lpstr>Gaujas ciema ielas</vt:lpstr>
      <vt:lpstr>Gaujas un Lilastes ielu stāvokļa un kalpošanas ilguma kopsavilkums</vt:lpstr>
      <vt:lpstr>Gaujas un Lilastes ielu skaits pēc to stāvokļa un seguma veidu dalījums pēc kilometriem</vt:lpstr>
      <vt:lpstr>Carnikavas ciema ielas</vt:lpstr>
      <vt:lpstr>Carnikavas ciema ielas</vt:lpstr>
      <vt:lpstr>Carnikavas ciema ielas</vt:lpstr>
      <vt:lpstr>Carnikavas ielu stāvokļa un kalpošanas ilguma kopsavilkums</vt:lpstr>
      <vt:lpstr>Carnikavas ielu skaits pēc to stāvokļa un seguma veidu dalījums pēc kilometriem</vt:lpstr>
      <vt:lpstr>Garupes ciema ielas</vt:lpstr>
      <vt:lpstr>Garupes ielu stāvokļa un kalpošanas ilguma kopsavilkums</vt:lpstr>
      <vt:lpstr>Garupes ielu skaits pēc to stāvokļa un seguma veidu dalījums pēc kilometriem</vt:lpstr>
      <vt:lpstr>Kalngales ciema ielas</vt:lpstr>
      <vt:lpstr>Kalngales ciema ielas</vt:lpstr>
      <vt:lpstr>Kalngales ielu stāvokļa un kalpošanas ilguma kopsavilkums</vt:lpstr>
      <vt:lpstr>Kalngales ielu skaits pēc to stāvokļa un seguma veidu dalījums pēc kilometriem</vt:lpstr>
      <vt:lpstr>Garciema ciema ielas</vt:lpstr>
      <vt:lpstr>Garciema ciema ielas</vt:lpstr>
      <vt:lpstr>Garciema ielu stāvokļa un kalpošanas ilguma kopsavilkums</vt:lpstr>
      <vt:lpstr>Garciema ielu skaits pēc to stāvokļa un seguma veidu dalījums pēc kilometriem</vt:lpstr>
      <vt:lpstr>Siguļu ciema ielas</vt:lpstr>
      <vt:lpstr>Siguļu ielu stāvokļa un kalpošanas ilguma kopsavilkums</vt:lpstr>
      <vt:lpstr>Siguļu ielu skaits pēc to stāvokļa un seguma veidu dalījums pēc kilometriem</vt:lpstr>
      <vt:lpstr>Kopējais ciemu ielu stāvokļa un kalpošanas ilguma kopsavilkums Carnikavas pagastā</vt:lpstr>
      <vt:lpstr>Carnikavas pagasta ielu skaits pēc to stāvokļa un seguma veidu dalījums pēc kilometriem</vt:lpstr>
      <vt:lpstr>Kopējais ciemu ielu stāvokļa un kalpošanas ilguma kopsavilkums Ādažu novadā kopā</vt:lpstr>
      <vt:lpstr>Ādažu novada ielu skaits pēc to stāvokļa un seguma veidu dalījums pēc kilometriem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Iedzīvotāju iesaiste pašvaldības darbā</dc:title>
  <dc:creator>Laura</dc:creator>
  <cp:lastModifiedBy>Jevgēnija Sviridenkova</cp:lastModifiedBy>
  <cp:revision>84</cp:revision>
  <dcterms:created xsi:type="dcterms:W3CDTF">2006-08-16T00:00:00Z</dcterms:created>
  <dcterms:modified xsi:type="dcterms:W3CDTF">2023-09-13T13:29:56Z</dcterms:modified>
  <dc:identifier>DAFY3VwOX4w</dc:identifier>
</cp:coreProperties>
</file>