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8.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5.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6.xml" ContentType="application/vnd.openxmlformats-officedocument.presentationml.notesSl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8.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9.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0.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91" r:id="rId2"/>
    <p:sldId id="300" r:id="rId3"/>
    <p:sldId id="292" r:id="rId4"/>
    <p:sldId id="296" r:id="rId5"/>
    <p:sldId id="303" r:id="rId6"/>
    <p:sldId id="3250" r:id="rId7"/>
    <p:sldId id="349" r:id="rId8"/>
    <p:sldId id="309" r:id="rId9"/>
    <p:sldId id="313" r:id="rId10"/>
    <p:sldId id="312" r:id="rId11"/>
    <p:sldId id="314" r:id="rId12"/>
    <p:sldId id="315" r:id="rId13"/>
    <p:sldId id="3252" r:id="rId14"/>
    <p:sldId id="317" r:id="rId15"/>
    <p:sldId id="316" r:id="rId16"/>
    <p:sldId id="3251" r:id="rId17"/>
    <p:sldId id="3265" r:id="rId18"/>
    <p:sldId id="343" r:id="rId19"/>
    <p:sldId id="342" r:id="rId20"/>
    <p:sldId id="319" r:id="rId21"/>
    <p:sldId id="3266" r:id="rId22"/>
    <p:sldId id="3272" r:id="rId23"/>
    <p:sldId id="3261" r:id="rId24"/>
    <p:sldId id="306" r:id="rId25"/>
    <p:sldId id="345" r:id="rId26"/>
    <p:sldId id="346" r:id="rId27"/>
    <p:sldId id="307" r:id="rId28"/>
    <p:sldId id="3260" r:id="rId29"/>
    <p:sldId id="3264" r:id="rId30"/>
    <p:sldId id="321" r:id="rId31"/>
    <p:sldId id="3262" r:id="rId32"/>
    <p:sldId id="3268" r:id="rId33"/>
    <p:sldId id="3269" r:id="rId34"/>
    <p:sldId id="324" r:id="rId35"/>
    <p:sldId id="334" r:id="rId36"/>
    <p:sldId id="327" r:id="rId37"/>
    <p:sldId id="335" r:id="rId38"/>
    <p:sldId id="339" r:id="rId39"/>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69" pos="7678" userDrawn="1">
          <p15:clr>
            <a:srgbClr val="A4A3A4"/>
          </p15:clr>
        </p15:guide>
        <p15:guide id="74" orient="horz" pos="43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86EF0"/>
    <a:srgbClr val="FFFFFF"/>
    <a:srgbClr val="CACED3"/>
    <a:srgbClr val="000000"/>
    <a:srgbClr val="D5E4E9"/>
    <a:srgbClr val="AA8A78"/>
    <a:srgbClr val="183D6F"/>
    <a:srgbClr val="707070"/>
    <a:srgbClr val="027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9267AB-82D8-4529-B7A1-0F8E18E8BC4E}" v="52" dt="2023-07-27T10:15:40.036"/>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01" autoAdjust="0"/>
  </p:normalViewPr>
  <p:slideViewPr>
    <p:cSldViewPr snapToGrid="0" snapToObjects="1">
      <p:cViewPr varScale="1">
        <p:scale>
          <a:sx n="58" d="100"/>
          <a:sy n="58" d="100"/>
        </p:scale>
        <p:origin x="432" y="84"/>
      </p:cViewPr>
      <p:guideLst>
        <p:guide pos="7678"/>
        <p:guide orient="horz" pos="4320"/>
      </p:guideLst>
    </p:cSldViewPr>
  </p:slideViewPr>
  <p:notesTextViewPr>
    <p:cViewPr>
      <p:scale>
        <a:sx n="3" d="2"/>
        <a:sy n="3" d="2"/>
      </p:scale>
      <p:origin x="0" y="0"/>
    </p:cViewPr>
  </p:notesTextViewPr>
  <p:sorterViewPr>
    <p:cViewPr>
      <p:scale>
        <a:sx n="101" d="100"/>
        <a:sy n="101" d="100"/>
      </p:scale>
      <p:origin x="0" y="0"/>
    </p:cViewPr>
  </p:sorterViewPr>
  <p:notesViewPr>
    <p:cSldViewPr snapToGrid="0" snapToObjects="1" showGuides="1">
      <p:cViewPr varScale="1">
        <p:scale>
          <a:sx n="96" d="100"/>
          <a:sy n="96" d="100"/>
        </p:scale>
        <p:origin x="336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(Middel:4.7, Afwijking:0.5)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286EF0"/>
              </a:solidFill>
              <a:ln>
                <a:noFill/>
              </a:ln>
              <a:effectLst/>
            </c:spPr>
            <c:extLst>
              <c:ext xmlns:c16="http://schemas.microsoft.com/office/drawing/2014/chart" uri="{C3380CC4-5D6E-409C-BE32-E72D297353CC}">
                <c16:uniqueId val="{00000003-2B61-4DC8-87D9-130F196F33CF}"/>
              </c:ext>
            </c:extLst>
          </c:dPt>
          <c:dLbls>
            <c:dLbl>
              <c:idx val="3"/>
              <c:tx>
                <c:rich>
                  <a:bodyPr/>
                  <a:lstStyle/>
                  <a:p>
                    <a:r>
                      <a:rPr lang="en-US" dirty="0"/>
                      <a:t>18%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B87-47F1-AE3C-8AD520BCD729}"/>
                </c:ext>
              </c:extLst>
            </c:dLbl>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0</c:v>
                </c:pt>
                <c:pt idx="2">
                  <c:v>1.3000000000000001E-2</c:v>
                </c:pt>
                <c:pt idx="3">
                  <c:v>0.28999999999999998</c:v>
                </c:pt>
                <c:pt idx="4">
                  <c:v>0.69700000000000006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82308805023"/>
          <c:y val="0"/>
          <c:w val="0.86821017691194979"/>
          <c:h val="0.96036036036036032"/>
        </c:manualLayout>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D-470E-9A82-43F96E2DF186}"/>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2.7999999999999997E-2</c:v>
                </c:pt>
                <c:pt idx="1">
                  <c:v>1.3999999999999999E-2</c:v>
                </c:pt>
                <c:pt idx="2">
                  <c:v>0.11699999999999999</c:v>
                </c:pt>
                <c:pt idx="3">
                  <c:v>0.33799999999999997</c:v>
                </c:pt>
                <c:pt idx="4">
                  <c:v>0.503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82308805023"/>
          <c:y val="0"/>
          <c:w val="0.86821017691194979"/>
          <c:h val="0.96036036036036032"/>
        </c:manualLayout>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D-470E-9A82-43F96E2DF186}"/>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0</c:v>
                </c:pt>
                <c:pt idx="2">
                  <c:v>0.129</c:v>
                </c:pt>
                <c:pt idx="3">
                  <c:v>0.317</c:v>
                </c:pt>
                <c:pt idx="4">
                  <c:v>0.55399999999999994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(Middel:2.68, Afwijking:0.87)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2EDC-4122-A4D3-2728B199CB5D}"/>
              </c:ext>
            </c:extLst>
          </c:dPt>
          <c:dPt>
            <c:idx val="2"/>
            <c:invertIfNegative val="1"/>
            <c:bubble3D val="0"/>
            <c:spPr>
              <a:solidFill>
                <a:srgbClr val="286EF0"/>
              </a:solidFill>
              <a:ln>
                <a:noFill/>
              </a:ln>
              <a:effectLst/>
            </c:spPr>
            <c:extLst>
              <c:ext xmlns:c16="http://schemas.microsoft.com/office/drawing/2014/chart" uri="{C3380CC4-5D6E-409C-BE32-E72D297353CC}">
                <c16:uniqueId val="{00000001-0045-4F14-9242-0FADFB5D5D55}"/>
              </c:ext>
            </c:extLst>
          </c:dPt>
          <c:dPt>
            <c:idx val="3"/>
            <c:invertIfNegative val="1"/>
            <c:bubble3D val="0"/>
            <c:spPr>
              <a:solidFill>
                <a:srgbClr val="BFBFBF"/>
              </a:solidFill>
              <a:ln>
                <a:noFill/>
              </a:ln>
              <a:effectLst/>
            </c:spPr>
            <c:extLst>
              <c:ext xmlns:c16="http://schemas.microsoft.com/office/drawing/2014/chart" uri="{C3380CC4-5D6E-409C-BE32-E72D297353CC}">
                <c16:uniqueId val="{00000005-589B-4422-8EBE-2F114A56DBB4}"/>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daudz labāki</c:v>
                </c:pt>
                <c:pt idx="1">
                  <c:v>nedaudz labāki</c:v>
                </c:pt>
                <c:pt idx="2">
                  <c:v>vienlīdz labi</c:v>
                </c:pt>
                <c:pt idx="3">
                  <c:v>nedaudz sliktāki</c:v>
                </c:pt>
                <c:pt idx="4">
                  <c:v>viennozīmīgi sliktāki</c:v>
                </c:pt>
                <c:pt idx="5">
                  <c:v>man nav pieredzes ar iekštelpu trenažieriem</c:v>
                </c:pt>
              </c:strCache>
            </c:strRef>
          </c:cat>
          <c:val>
            <c:numRef>
              <c:f>'T1'!$B$2:$B$7</c:f>
              <c:numCache>
                <c:formatCode>#.0%</c:formatCode>
                <c:ptCount val="6"/>
                <c:pt idx="0">
                  <c:v>0.19699999999999998</c:v>
                </c:pt>
                <c:pt idx="1">
                  <c:v>3.9E-2</c:v>
                </c:pt>
                <c:pt idx="2">
                  <c:v>0.48</c:v>
                </c:pt>
                <c:pt idx="3">
                  <c:v>0.17800000000000002</c:v>
                </c:pt>
                <c:pt idx="4">
                  <c:v>6.9999999999999993E-3</c:v>
                </c:pt>
                <c:pt idx="5">
                  <c:v>9.9000000000000005E-2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0045-4F14-9242-0FADFB5D5D55}"/>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8965602737674"/>
          <c:y val="1.634285298085274E-3"/>
          <c:w val="0.49113376853080742"/>
          <c:h val="0.96404572344212403"/>
        </c:manualLayout>
      </c:layout>
      <c:barChart>
        <c:barDir val="bar"/>
        <c:grouping val="clustered"/>
        <c:varyColors val="0"/>
        <c:ser>
          <c:idx val="0"/>
          <c:order val="0"/>
          <c:tx>
            <c:strRef>
              <c:f>'T1'!$B$1</c:f>
              <c:strCache>
                <c:ptCount val="1"/>
                <c:pt idx="0">
                  <c:v>Alle antwoorden (Middel:2.68, Afwijking:0.87)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3-C062-294C-8849-9EE3075D763A}"/>
              </c:ext>
            </c:extLst>
          </c:dPt>
          <c:dPt>
            <c:idx val="1"/>
            <c:invertIfNegative val="1"/>
            <c:bubble3D val="0"/>
            <c:extLst>
              <c:ext xmlns:c16="http://schemas.microsoft.com/office/drawing/2014/chart" uri="{C3380CC4-5D6E-409C-BE32-E72D297353CC}">
                <c16:uniqueId val="{00000004-C062-294C-8849-9EE3075D763A}"/>
              </c:ext>
            </c:extLst>
          </c:dPt>
          <c:dPt>
            <c:idx val="2"/>
            <c:invertIfNegative val="1"/>
            <c:bubble3D val="0"/>
            <c:spPr>
              <a:solidFill>
                <a:srgbClr val="CACED3"/>
              </a:solidFill>
              <a:ln>
                <a:noFill/>
              </a:ln>
              <a:effectLst/>
            </c:spPr>
            <c:extLst>
              <c:ext xmlns:c16="http://schemas.microsoft.com/office/drawing/2014/chart" uri="{C3380CC4-5D6E-409C-BE32-E72D297353CC}">
                <c16:uniqueId val="{00000002-DFA2-4D02-A0BA-53BF28A6420C}"/>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daudz labāki</c:v>
                </c:pt>
                <c:pt idx="1">
                  <c:v>nedaudz labāki</c:v>
                </c:pt>
                <c:pt idx="2">
                  <c:v>vienlīdz labi</c:v>
                </c:pt>
                <c:pt idx="3">
                  <c:v>nedaudz sliktāki</c:v>
                </c:pt>
                <c:pt idx="4">
                  <c:v>viennozīmīgi sliktāki</c:v>
                </c:pt>
                <c:pt idx="5">
                  <c:v>man nav pieredzes ar citiem āra trenažieriem</c:v>
                </c:pt>
              </c:strCache>
            </c:strRef>
          </c:cat>
          <c:val>
            <c:numRef>
              <c:f>'T1'!$B$2:$B$7</c:f>
              <c:numCache>
                <c:formatCode>#.0%</c:formatCode>
                <c:ptCount val="6"/>
                <c:pt idx="0">
                  <c:v>0.67099999999999993</c:v>
                </c:pt>
                <c:pt idx="1">
                  <c:v>0.105</c:v>
                </c:pt>
                <c:pt idx="2">
                  <c:v>0.125</c:v>
                </c:pt>
                <c:pt idx="3">
                  <c:v>6.9999999999999993E-3</c:v>
                </c:pt>
                <c:pt idx="4">
                  <c:v>6.9999999999999993E-3</c:v>
                </c:pt>
                <c:pt idx="5">
                  <c:v>8.5000000000000006E-2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8573142742738"/>
          <c:y val="0"/>
          <c:w val="0.85587561338447693"/>
          <c:h val="0.95862735821466838"/>
        </c:manualLayout>
      </c:layout>
      <c:barChart>
        <c:barDir val="bar"/>
        <c:grouping val="clustered"/>
        <c:varyColors val="0"/>
        <c:ser>
          <c:idx val="0"/>
          <c:order val="0"/>
          <c:tx>
            <c:strRef>
              <c:f>'T1'!$B$1</c:f>
              <c:strCache>
                <c:ptCount val="1"/>
                <c:pt idx="0">
                  <c:v>Kaikki vastaajat (KA:1.72, Hajonta:0.74) (Vastauksia:40)</c:v>
                </c:pt>
              </c:strCache>
            </c:strRef>
          </c:tx>
          <c:spPr>
            <a:solidFill>
              <a:srgbClr val="BFBFBF"/>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1-3A53-40B1-A02C-B5CC27689AE5}"/>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Jā</c:v>
                </c:pt>
                <c:pt idx="1">
                  <c:v>Nē</c:v>
                </c:pt>
                <c:pt idx="2">
                  <c:v>Neesmu drošs</c:v>
                </c:pt>
              </c:strCache>
            </c:strRef>
          </c:cat>
          <c:val>
            <c:numRef>
              <c:f>'T1'!$B$2:$B$4</c:f>
              <c:numCache>
                <c:formatCode>#.0%</c:formatCode>
                <c:ptCount val="3"/>
                <c:pt idx="0">
                  <c:v>0.86199999999999999</c:v>
                </c:pt>
                <c:pt idx="1">
                  <c:v>4.5999999999999999E-2</c:v>
                </c:pt>
                <c:pt idx="2">
                  <c:v>9.1999999999999998E-2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1.1576575441815817E-2"/>
          <c:y val="2.1704426724255124E-2"/>
          <c:w val="0.98842342455818422"/>
          <c:h val="0.84407008494556413"/>
        </c:manualLayout>
      </c:layout>
      <c:barChart>
        <c:barDir val="col"/>
        <c:grouping val="clustered"/>
        <c:varyColors val="0"/>
        <c:ser>
          <c:idx val="0"/>
          <c:order val="0"/>
          <c:tx>
            <c:strRef>
              <c:f>'T1'!$B$1</c:f>
              <c:strCache>
                <c:ptCount val="1"/>
                <c:pt idx="0">
                  <c:v>Alle antwoorden (Middel:4.63, Afwijking:1.65) (Antwoorden:56)</c:v>
                </c:pt>
              </c:strCache>
            </c:strRef>
          </c:tx>
          <c:spPr>
            <a:solidFill>
              <a:srgbClr val="BFBFBF"/>
            </a:solidFill>
          </c:spPr>
          <c:invertIfNegative val="1"/>
          <c:dPt>
            <c:idx val="3"/>
            <c:invertIfNegative val="1"/>
            <c:bubble3D val="0"/>
            <c:spPr>
              <a:solidFill>
                <a:srgbClr val="CACED3"/>
              </a:solidFill>
            </c:spPr>
            <c:extLst>
              <c:ext xmlns:c16="http://schemas.microsoft.com/office/drawing/2014/chart" uri="{C3380CC4-5D6E-409C-BE32-E72D297353CC}">
                <c16:uniqueId val="{00000004-3D03-4994-A4C0-3FD1F3FE64BB}"/>
              </c:ext>
            </c:extLst>
          </c:dPt>
          <c:dPt>
            <c:idx val="4"/>
            <c:invertIfNegative val="1"/>
            <c:bubble3D val="0"/>
            <c:extLst>
              <c:ext xmlns:c16="http://schemas.microsoft.com/office/drawing/2014/chart" uri="{C3380CC4-5D6E-409C-BE32-E72D297353CC}">
                <c16:uniqueId val="{00000005-3D03-4994-A4C0-3FD1F3FE64BB}"/>
              </c:ext>
            </c:extLst>
          </c:dPt>
          <c:dPt>
            <c:idx val="5"/>
            <c:invertIfNegative val="1"/>
            <c:bubble3D val="0"/>
            <c:spPr>
              <a:solidFill>
                <a:schemeClr val="bg1">
                  <a:lumMod val="75000"/>
                </a:schemeClr>
              </a:solidFill>
            </c:spPr>
            <c:extLst>
              <c:ext xmlns:c16="http://schemas.microsoft.com/office/drawing/2014/chart" uri="{C3380CC4-5D6E-409C-BE32-E72D297353CC}">
                <c16:uniqueId val="{00000001-F6FB-4D02-9296-9C9E1F29A9A9}"/>
              </c:ext>
            </c:extLst>
          </c:dPt>
          <c:dPt>
            <c:idx val="10"/>
            <c:invertIfNegative val="1"/>
            <c:bubble3D val="0"/>
            <c:spPr>
              <a:solidFill>
                <a:srgbClr val="286EF0"/>
              </a:solidFill>
            </c:spPr>
            <c:extLst>
              <c:ext xmlns:c16="http://schemas.microsoft.com/office/drawing/2014/chart" uri="{C3380CC4-5D6E-409C-BE32-E72D297353CC}">
                <c16:uniqueId val="{00000007-00CD-476B-B20A-77D870C2003A}"/>
              </c:ext>
            </c:extLst>
          </c:dPt>
          <c:dLbls>
            <c:dLbl>
              <c:idx val="0"/>
              <c:layout>
                <c:manualLayout>
                  <c:x val="1.96629227979977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03-4994-A4C0-3FD1F3FE64BB}"/>
                </c:ext>
              </c:extLst>
            </c:dLbl>
            <c:dLbl>
              <c:idx val="7"/>
              <c:layout>
                <c:manualLayout>
                  <c:x val="-1.96629227979977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03-4994-A4C0-3FD1F3FE64BB}"/>
                </c:ext>
              </c:extLst>
            </c:dLbl>
            <c:numFmt formatCode="0%" sourceLinked="0"/>
            <c:spPr>
              <a:noFill/>
              <a:ln>
                <a:noFill/>
              </a:ln>
              <a:effectLst/>
            </c:spPr>
            <c:txPr>
              <a:bodyPr/>
              <a:lstStyle/>
              <a:p>
                <a:pPr algn="l">
                  <a:defRPr sz="2000" b="1" spc="100">
                    <a:solidFill>
                      <a:srgbClr val="000000"/>
                    </a:solidFill>
                    <a:latin typeface="+mn-lt"/>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'T1'!$A$2:$A$12</c:f>
              <c:strCache>
                <c:ptCount val="11"/>
                <c:pt idx="0">
                  <c:v>0 Maz ticams</c:v>
                </c:pt>
                <c:pt idx="1">
                  <c:v>1</c:v>
                </c:pt>
                <c:pt idx="2">
                  <c:v>2</c:v>
                </c:pt>
                <c:pt idx="3">
                  <c:v>3</c:v>
                </c:pt>
                <c:pt idx="4">
                  <c:v>4</c:v>
                </c:pt>
                <c:pt idx="5">
                  <c:v>5</c:v>
                </c:pt>
                <c:pt idx="6">
                  <c:v>6</c:v>
                </c:pt>
                <c:pt idx="7">
                  <c:v>7</c:v>
                </c:pt>
                <c:pt idx="8">
                  <c:v>8</c:v>
                </c:pt>
                <c:pt idx="9">
                  <c:v>9</c:v>
                </c:pt>
                <c:pt idx="10">
                  <c:v>10 Noteikti</c:v>
                </c:pt>
              </c:strCache>
            </c:strRef>
          </c:cat>
          <c:val>
            <c:numRef>
              <c:f>'T1'!$B$2:$B$12</c:f>
              <c:numCache>
                <c:formatCode>0.0%</c:formatCode>
                <c:ptCount val="11"/>
                <c:pt idx="0">
                  <c:v>7.0000000000000001E-3</c:v>
                </c:pt>
                <c:pt idx="1">
                  <c:v>0</c:v>
                </c:pt>
                <c:pt idx="2">
                  <c:v>0</c:v>
                </c:pt>
                <c:pt idx="3">
                  <c:v>0</c:v>
                </c:pt>
                <c:pt idx="4">
                  <c:v>0</c:v>
                </c:pt>
                <c:pt idx="5">
                  <c:v>0</c:v>
                </c:pt>
                <c:pt idx="6">
                  <c:v>0</c:v>
                </c:pt>
                <c:pt idx="7">
                  <c:v>5.8999999999999997E-2</c:v>
                </c:pt>
                <c:pt idx="8">
                  <c:v>5.8999999999999997E-2</c:v>
                </c:pt>
                <c:pt idx="9">
                  <c:v>0.125</c:v>
                </c:pt>
                <c:pt idx="10">
                  <c:v>0.75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F6FB-4D02-9296-9C9E1F29A9A9}"/>
            </c:ext>
          </c:extLst>
        </c:ser>
        <c:dLbls>
          <c:showLegendKey val="0"/>
          <c:showVal val="0"/>
          <c:showCatName val="0"/>
          <c:showSerName val="0"/>
          <c:showPercent val="0"/>
          <c:showBubbleSize val="0"/>
        </c:dLbls>
        <c:gapWidth val="58"/>
        <c:axId val="181565"/>
        <c:axId val="574281"/>
      </c:barChart>
      <c:catAx>
        <c:axId val="181565"/>
        <c:scaling>
          <c:orientation val="minMax"/>
        </c:scaling>
        <c:delete val="0"/>
        <c:axPos val="b"/>
        <c:numFmt formatCode="General" sourceLinked="0"/>
        <c:majorTickMark val="out"/>
        <c:minorTickMark val="none"/>
        <c:tickLblPos val="nextTo"/>
        <c:txPr>
          <a:bodyPr rot="0" vert="horz"/>
          <a:lstStyle/>
          <a:p>
            <a:pPr algn="l">
              <a:defRPr sz="2000" b="0" spc="100">
                <a:ln>
                  <a:noFill/>
                </a:ln>
                <a:solidFill>
                  <a:schemeClr val="tx1"/>
                </a:solidFill>
                <a:latin typeface="+mn-lt"/>
              </a:defRPr>
            </a:pPr>
            <a:endParaRPr lang="lv-LV"/>
          </a:p>
        </c:txPr>
        <c:crossAx val="574281"/>
        <c:crosses val="autoZero"/>
        <c:auto val="0"/>
        <c:lblAlgn val="ctr"/>
        <c:lblOffset val="100"/>
        <c:noMultiLvlLbl val="1"/>
      </c:catAx>
      <c:valAx>
        <c:axId val="574281"/>
        <c:scaling>
          <c:orientation val="minMax"/>
          <c:max val="1"/>
          <c:min val="0"/>
        </c:scaling>
        <c:delete val="1"/>
        <c:axPos val="l"/>
        <c:numFmt formatCode="0.0\ %" sourceLinked="0"/>
        <c:majorTickMark val="none"/>
        <c:minorTickMark val="none"/>
        <c:tickLblPos val="high"/>
        <c:crossAx val="181565"/>
        <c:crosses val="autoZero"/>
        <c:crossBetween val="midCat"/>
        <c:majorUnit val="0.2"/>
      </c:valAx>
    </c:plotArea>
    <c:plotVisOnly val="1"/>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(Middel:2.13, Afwijking:0.85)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5-AE1B-42F7-880A-8A4FAA2530EF}"/>
              </c:ext>
            </c:extLst>
          </c:dPt>
          <c:dPt>
            <c:idx val="2"/>
            <c:invertIfNegative val="1"/>
            <c:bubble3D val="0"/>
            <c:spPr>
              <a:solidFill>
                <a:srgbClr val="BFBFBF"/>
              </a:solidFill>
              <a:ln>
                <a:noFill/>
              </a:ln>
              <a:effectLst/>
            </c:spPr>
            <c:extLst>
              <c:ext xmlns:c16="http://schemas.microsoft.com/office/drawing/2014/chart" uri="{C3380CC4-5D6E-409C-BE32-E72D297353CC}">
                <c16:uniqueId val="{00000003-C4C8-487A-8CBF-2BDD6C998501}"/>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2-8B87-47F1-AE3C-8AD520BCD729}"/>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1-2 reizes</c:v>
                </c:pt>
                <c:pt idx="1">
                  <c:v>3-5 reizes</c:v>
                </c:pt>
                <c:pt idx="2">
                  <c:v>vairāk kā 6 reizes</c:v>
                </c:pt>
              </c:strCache>
            </c:strRef>
          </c:cat>
          <c:val>
            <c:numRef>
              <c:f>'T1'!$B$2:$B$4</c:f>
              <c:numCache>
                <c:formatCode>#.0%</c:formatCode>
                <c:ptCount val="3"/>
                <c:pt idx="0">
                  <c:v>0.50600000000000001</c:v>
                </c:pt>
                <c:pt idx="1">
                  <c:v>0.22399999999999998</c:v>
                </c:pt>
                <c:pt idx="2">
                  <c:v>0.27</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(Middel:2.46, Afwijking:1.12)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4-3548-4FF4-9AAE-41FF7A52DC76}"/>
              </c:ext>
            </c:extLst>
          </c:dPt>
          <c:dPt>
            <c:idx val="1"/>
            <c:invertIfNegative val="1"/>
            <c:bubble3D val="0"/>
            <c:spPr>
              <a:solidFill>
                <a:srgbClr val="286EF0"/>
              </a:solidFill>
              <a:ln>
                <a:noFill/>
              </a:ln>
              <a:effectLst/>
            </c:spPr>
            <c:extLst>
              <c:ext xmlns:c16="http://schemas.microsoft.com/office/drawing/2014/chart" uri="{C3380CC4-5D6E-409C-BE32-E72D297353CC}">
                <c16:uniqueId val="{00000007-3F01-4F6C-BAB1-2DB64AA2E340}"/>
              </c:ext>
            </c:extLst>
          </c:dPt>
          <c:dPt>
            <c:idx val="2"/>
            <c:invertIfNegative val="1"/>
            <c:bubble3D val="0"/>
            <c:spPr>
              <a:solidFill>
                <a:schemeClr val="bg1">
                  <a:lumMod val="75000"/>
                </a:schemeClr>
              </a:solidFill>
              <a:ln>
                <a:noFill/>
              </a:ln>
              <a:effectLst/>
            </c:spPr>
            <c:extLst>
              <c:ext xmlns:c16="http://schemas.microsoft.com/office/drawing/2014/chart" uri="{C3380CC4-5D6E-409C-BE32-E72D297353CC}">
                <c16:uniqueId val="{00000002-DFA2-4D02-A0BA-53BF28A6420C}"/>
              </c:ext>
            </c:extLst>
          </c:dPt>
          <c:dPt>
            <c:idx val="3"/>
            <c:invertIfNegative val="1"/>
            <c:bubble3D val="0"/>
            <c:spPr>
              <a:solidFill>
                <a:srgbClr val="BFBFBF"/>
              </a:solidFill>
              <a:ln>
                <a:noFill/>
              </a:ln>
              <a:effectLst/>
            </c:spPr>
            <c:extLst>
              <c:ext xmlns:c16="http://schemas.microsoft.com/office/drawing/2014/chart" uri="{C3380CC4-5D6E-409C-BE32-E72D297353CC}">
                <c16:uniqueId val="{00000009-43BC-48BA-B038-87096912C728}"/>
              </c:ext>
            </c:extLst>
          </c:dPt>
          <c:dPt>
            <c:idx val="4"/>
            <c:invertIfNegative val="1"/>
            <c:bubble3D val="0"/>
            <c:spPr>
              <a:solidFill>
                <a:schemeClr val="bg1">
                  <a:lumMod val="75000"/>
                </a:schemeClr>
              </a:solidFill>
              <a:ln>
                <a:noFill/>
              </a:ln>
              <a:effectLst/>
            </c:spPr>
            <c:extLst>
              <c:ext xmlns:c16="http://schemas.microsoft.com/office/drawing/2014/chart" uri="{C3380CC4-5D6E-409C-BE32-E72D297353CC}">
                <c16:uniqueId val="{00000003-3548-4FF4-9AAE-41FF7A52DC76}"/>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mazāk kā 1 km attālumā</c:v>
                </c:pt>
                <c:pt idx="1">
                  <c:v>2-3 km attālumā</c:v>
                </c:pt>
                <c:pt idx="2">
                  <c:v>4-5 km attālumā</c:v>
                </c:pt>
                <c:pt idx="3">
                  <c:v>vairāk kā 5 km attālumā</c:v>
                </c:pt>
              </c:strCache>
            </c:strRef>
          </c:cat>
          <c:val>
            <c:numRef>
              <c:f>'T1'!$B$2:$B$5</c:f>
              <c:numCache>
                <c:formatCode>#.0%</c:formatCode>
                <c:ptCount val="4"/>
                <c:pt idx="0">
                  <c:v>0.30199999999999999</c:v>
                </c:pt>
                <c:pt idx="1">
                  <c:v>0.52</c:v>
                </c:pt>
                <c:pt idx="2">
                  <c:v>5.2999999999999999E-2</c:v>
                </c:pt>
                <c:pt idx="3">
                  <c:v>0.125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solidFill>
      <a:srgbClr val="FFFFFF"/>
    </a:solid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(Middel:2.48, Afwijking:1.51)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3-D811-4CE1-A755-F29A358AA4E1}"/>
              </c:ext>
            </c:extLst>
          </c:dPt>
          <c:dPt>
            <c:idx val="2"/>
            <c:invertIfNegative val="1"/>
            <c:bubble3D val="0"/>
            <c:spPr>
              <a:solidFill>
                <a:srgbClr val="BFBFBF"/>
              </a:solidFill>
              <a:ln>
                <a:noFill/>
              </a:ln>
              <a:effectLst/>
            </c:spPr>
            <c:extLst>
              <c:ext xmlns:c16="http://schemas.microsoft.com/office/drawing/2014/chart" uri="{C3380CC4-5D6E-409C-BE32-E72D297353CC}">
                <c16:uniqueId val="{00000005-FEFB-41E8-929F-E28C87186A45}"/>
              </c:ext>
            </c:extLst>
          </c:dPt>
          <c:dPt>
            <c:idx val="3"/>
            <c:invertIfNegative val="1"/>
            <c:bubble3D val="0"/>
            <c:spPr>
              <a:solidFill>
                <a:srgbClr val="BFBFBF"/>
              </a:solidFill>
              <a:ln>
                <a:noFill/>
              </a:ln>
              <a:effectLst/>
            </c:spPr>
            <c:extLst>
              <c:ext xmlns:c16="http://schemas.microsoft.com/office/drawing/2014/chart" uri="{C3380CC4-5D6E-409C-BE32-E72D297353CC}">
                <c16:uniqueId val="{00000002-8B87-47F1-AE3C-8AD520BCD729}"/>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ejot/skrienot</c:v>
                </c:pt>
                <c:pt idx="1">
                  <c:v>ar velosipēdu</c:v>
                </c:pt>
                <c:pt idx="2">
                  <c:v>ar sabiedrisko transportu</c:v>
                </c:pt>
                <c:pt idx="3">
                  <c:v>ar automašīnu</c:v>
                </c:pt>
                <c:pt idx="4">
                  <c:v>ar citu transporta veidu</c:v>
                </c:pt>
              </c:strCache>
            </c:strRef>
          </c:cat>
          <c:val>
            <c:numRef>
              <c:f>'T1'!$B$2:$B$6</c:f>
              <c:numCache>
                <c:formatCode>#.0%</c:formatCode>
                <c:ptCount val="5"/>
                <c:pt idx="0">
                  <c:v>0.42100000000000004</c:v>
                </c:pt>
                <c:pt idx="1">
                  <c:v>0.39500000000000002</c:v>
                </c:pt>
                <c:pt idx="2">
                  <c:v>0</c:v>
                </c:pt>
                <c:pt idx="3">
                  <c:v>0.17100000000000001</c:v>
                </c:pt>
                <c:pt idx="4">
                  <c:v>1.3000000000000001E-2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(Middel:2.71, Afwijking:1.39)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6384-498E-9B33-96C6D975AF5A}"/>
              </c:ext>
            </c:extLst>
          </c:dPt>
          <c:dPt>
            <c:idx val="1"/>
            <c:invertIfNegative val="1"/>
            <c:bubble3D val="0"/>
            <c:spPr>
              <a:solidFill>
                <a:srgbClr val="286EF0"/>
              </a:solidFill>
              <a:ln>
                <a:noFill/>
              </a:ln>
              <a:effectLst/>
            </c:spPr>
            <c:extLst>
              <c:ext xmlns:c16="http://schemas.microsoft.com/office/drawing/2014/chart" uri="{C3380CC4-5D6E-409C-BE32-E72D297353CC}">
                <c16:uniqueId val="{00000007-DD4C-47C9-96BF-9C5D4DCCE6C8}"/>
              </c:ext>
            </c:extLst>
          </c:dPt>
          <c:dPt>
            <c:idx val="3"/>
            <c:invertIfNegative val="1"/>
            <c:bubble3D val="0"/>
            <c:spPr>
              <a:solidFill>
                <a:srgbClr val="CACED3"/>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CACED3"/>
              </a:solidFill>
              <a:ln>
                <a:noFill/>
              </a:ln>
              <a:effectLst/>
            </c:spPr>
            <c:extLst>
              <c:ext xmlns:c16="http://schemas.microsoft.com/office/drawing/2014/chart" uri="{C3380CC4-5D6E-409C-BE32-E72D297353CC}">
                <c16:uniqueId val="{00000005-D856-445E-BE73-96436F3DEE45}"/>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'T1'!$A$2:$A$4</c:f>
              <c:strCache>
                <c:ptCount val="3"/>
                <c:pt idx="0">
                  <c:v>līdz 30 min</c:v>
                </c:pt>
                <c:pt idx="1">
                  <c:v>30-60 min</c:v>
                </c:pt>
                <c:pt idx="2">
                  <c:v>vairāk par 60 min</c:v>
                </c:pt>
              </c:strCache>
            </c:strRef>
          </c:cat>
          <c:val>
            <c:numRef>
              <c:f>'T1'!$B$2:$B$4</c:f>
              <c:numCache>
                <c:formatCode>#.0%</c:formatCode>
                <c:ptCount val="3"/>
                <c:pt idx="0">
                  <c:v>0.36200000000000004</c:v>
                </c:pt>
                <c:pt idx="1">
                  <c:v>0.53900000000000003</c:v>
                </c:pt>
                <c:pt idx="2">
                  <c:v>9.9000000000000005E-2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4560901410088037"/>
          <c:y val="1.201237558442099E-2"/>
          <c:w val="0.74313806833657603"/>
          <c:h val="0.96224681959181979"/>
        </c:manualLayout>
      </c:layout>
      <c:barChart>
        <c:barDir val="bar"/>
        <c:grouping val="clustered"/>
        <c:varyColors val="0"/>
        <c:ser>
          <c:idx val="0"/>
          <c:order val="0"/>
          <c:tx>
            <c:strRef>
              <c:f>'T1'!$B$1</c:f>
              <c:strCache>
                <c:ptCount val="1"/>
                <c:pt idx="0">
                  <c:v>Alle antwoorden</c:v>
                </c:pt>
              </c:strCache>
            </c:strRef>
          </c:tx>
          <c:spPr>
            <a:solidFill>
              <a:srgbClr val="BFBFBF"/>
            </a:solidFill>
          </c:spPr>
          <c:invertIfNegative val="1"/>
          <c:dPt>
            <c:idx val="2"/>
            <c:invertIfNegative val="1"/>
            <c:bubble3D val="0"/>
            <c:spPr>
              <a:solidFill>
                <a:srgbClr val="286EF0"/>
              </a:solidFill>
            </c:spPr>
            <c:extLst>
              <c:ext xmlns:c16="http://schemas.microsoft.com/office/drawing/2014/chart" uri="{C3380CC4-5D6E-409C-BE32-E72D297353CC}">
                <c16:uniqueId val="{0000000D-5587-4ED9-90D1-9E2E14BC8245}"/>
              </c:ext>
            </c:extLst>
          </c:dPt>
          <c:dPt>
            <c:idx val="3"/>
            <c:invertIfNegative val="1"/>
            <c:bubble3D val="0"/>
            <c:extLst>
              <c:ext xmlns:c16="http://schemas.microsoft.com/office/drawing/2014/chart" uri="{C3380CC4-5D6E-409C-BE32-E72D297353CC}">
                <c16:uniqueId val="{0000000F-5587-4ED9-90D1-9E2E14BC8245}"/>
              </c:ext>
            </c:extLst>
          </c:dPt>
          <c:dPt>
            <c:idx val="4"/>
            <c:invertIfNegative val="1"/>
            <c:bubble3D val="0"/>
            <c:extLst>
              <c:ext xmlns:c16="http://schemas.microsoft.com/office/drawing/2014/chart" uri="{C3380CC4-5D6E-409C-BE32-E72D297353CC}">
                <c16:uniqueId val="{0000000A-FC5B-4352-A846-707D69594474}"/>
              </c:ext>
            </c:extLst>
          </c:dPt>
          <c:dPt>
            <c:idx val="5"/>
            <c:invertIfNegative val="1"/>
            <c:bubble3D val="0"/>
            <c:extLst>
              <c:ext xmlns:c16="http://schemas.microsoft.com/office/drawing/2014/chart" uri="{C3380CC4-5D6E-409C-BE32-E72D297353CC}">
                <c16:uniqueId val="{00000010-5587-4ED9-90D1-9E2E14BC8245}"/>
              </c:ext>
            </c:extLst>
          </c:dPt>
          <c:dPt>
            <c:idx val="7"/>
            <c:invertIfNegative val="1"/>
            <c:bubble3D val="0"/>
            <c:extLst>
              <c:ext xmlns:c16="http://schemas.microsoft.com/office/drawing/2014/chart" uri="{C3380CC4-5D6E-409C-BE32-E72D297353CC}">
                <c16:uniqueId val="{00000002-39BE-489E-9AA0-782838AF66DC}"/>
              </c:ext>
            </c:extLst>
          </c:dPt>
          <c:dPt>
            <c:idx val="8"/>
            <c:invertIfNegative val="1"/>
            <c:bubble3D val="0"/>
            <c:extLst>
              <c:ext xmlns:c16="http://schemas.microsoft.com/office/drawing/2014/chart" uri="{C3380CC4-5D6E-409C-BE32-E72D297353CC}">
                <c16:uniqueId val="{00000009-D3EF-4729-8503-A33741527534}"/>
              </c:ext>
            </c:extLst>
          </c:dPt>
          <c:dPt>
            <c:idx val="9"/>
            <c:invertIfNegative val="1"/>
            <c:bubble3D val="0"/>
            <c:spPr>
              <a:solidFill>
                <a:srgbClr val="286EF0"/>
              </a:solidFill>
            </c:spPr>
            <c:extLst>
              <c:ext xmlns:c16="http://schemas.microsoft.com/office/drawing/2014/chart" uri="{C3380CC4-5D6E-409C-BE32-E72D297353CC}">
                <c16:uniqueId val="{0000000E-5587-4ED9-90D1-9E2E14BC8245}"/>
              </c:ext>
            </c:extLst>
          </c:dPt>
          <c:dLbls>
            <c:spPr>
              <a:noFill/>
              <a:ln>
                <a:noFill/>
              </a:ln>
              <a:effectLst/>
            </c:spPr>
            <c:txPr>
              <a:bodyPr/>
              <a:lstStyle/>
              <a:p>
                <a:pPr algn="l">
                  <a:defRPr sz="2000" b="1" spc="100">
                    <a:solidFill>
                      <a:srgbClr val="000000"/>
                    </a:solidFill>
                    <a:latin typeface="Arial"/>
                  </a:defRPr>
                </a:pPr>
                <a:endParaRPr lang="lv-LV"/>
              </a:p>
            </c:txPr>
            <c:dLblPos val="inEnd"/>
            <c:showLegendKey val="0"/>
            <c:showVal val="1"/>
            <c:showCatName val="0"/>
            <c:showSerName val="0"/>
            <c:showPercent val="1"/>
            <c:showBubbleSize val="0"/>
            <c:showLeaderLines val="0"/>
            <c:extLst>
              <c:ext xmlns:c15="http://schemas.microsoft.com/office/drawing/2012/chart" uri="{CE6537A1-D6FC-4f65-9D91-7224C49458BB}">
                <c15:showLeaderLines val="0"/>
              </c:ext>
            </c:extLst>
          </c:dLbls>
          <c:cat>
            <c:strRef>
              <c:f>'T1'!$A$2:$A$11</c:f>
              <c:strCache>
                <c:ptCount val="9"/>
                <c:pt idx="0">
                  <c:v>Squat</c:v>
                </c:pt>
                <c:pt idx="1">
                  <c:v>Low row</c:v>
                </c:pt>
                <c:pt idx="2">
                  <c:v>Lat pulldown</c:v>
                </c:pt>
                <c:pt idx="3">
                  <c:v>Bench press</c:v>
                </c:pt>
                <c:pt idx="4">
                  <c:v>Incline Bench press</c:v>
                </c:pt>
                <c:pt idx="5">
                  <c:v>Front press</c:v>
                </c:pt>
                <c:pt idx="6">
                  <c:v>Biceps curl</c:v>
                </c:pt>
                <c:pt idx="7">
                  <c:v>Triceps Press</c:v>
                </c:pt>
                <c:pt idx="8">
                  <c:v>Core Rack</c:v>
                </c:pt>
              </c:strCache>
            </c:strRef>
          </c:cat>
          <c:val>
            <c:numRef>
              <c:f>'T1'!$B$2:$B$11</c:f>
              <c:numCache>
                <c:formatCode>General</c:formatCode>
                <c:ptCount val="10"/>
                <c:pt idx="0">
                  <c:v>4.2</c:v>
                </c:pt>
                <c:pt idx="1">
                  <c:v>4.4000000000000004</c:v>
                </c:pt>
                <c:pt idx="2">
                  <c:v>4.5999999999999996</c:v>
                </c:pt>
                <c:pt idx="3">
                  <c:v>4.5</c:v>
                </c:pt>
                <c:pt idx="4">
                  <c:v>4.5</c:v>
                </c:pt>
                <c:pt idx="5">
                  <c:v>4.5</c:v>
                </c:pt>
                <c:pt idx="6">
                  <c:v>4.2</c:v>
                </c:pt>
                <c:pt idx="7">
                  <c:v>4.3</c:v>
                </c:pt>
                <c:pt idx="8">
                  <c:v>4.4000000000000004</c:v>
                </c:pt>
                <c:pt idx="9">
                  <c:v>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39BE-489E-9AA0-782838AF66DC}"/>
            </c:ext>
          </c:extLst>
        </c:ser>
        <c:dLbls>
          <c:dLblPos val="inEnd"/>
          <c:showLegendKey val="0"/>
          <c:showVal val="1"/>
          <c:showCatName val="0"/>
          <c:showSerName val="0"/>
          <c:showPercent val="0"/>
          <c:showBubbleSize val="0"/>
        </c:dLbls>
        <c:gapWidth val="58"/>
        <c:axId val="209825"/>
        <c:axId val="292526"/>
      </c:barChart>
      <c:catAx>
        <c:axId val="209825"/>
        <c:scaling>
          <c:orientation val="minMax"/>
        </c:scaling>
        <c:delete val="0"/>
        <c:axPos val="l"/>
        <c:numFmt formatCode="General" sourceLinked="0"/>
        <c:majorTickMark val="out"/>
        <c:minorTickMark val="none"/>
        <c:tickLblPos val="nextTo"/>
        <c:txPr>
          <a:bodyPr/>
          <a:lstStyle/>
          <a:p>
            <a:pPr algn="l">
              <a:defRPr sz="2000" b="0" spc="100">
                <a:latin typeface="Arial"/>
              </a:defRPr>
            </a:pPr>
            <a:endParaRPr lang="lv-LV"/>
          </a:p>
        </c:txPr>
        <c:crossAx val="292526"/>
        <c:crosses val="autoZero"/>
        <c:auto val="1"/>
        <c:lblAlgn val="ctr"/>
        <c:lblOffset val="100"/>
        <c:noMultiLvlLbl val="1"/>
      </c:catAx>
      <c:valAx>
        <c:axId val="292526"/>
        <c:scaling>
          <c:orientation val="minMax"/>
        </c:scaling>
        <c:delete val="1"/>
        <c:axPos val="b"/>
        <c:majorGridlines>
          <c:spPr>
            <a:ln>
              <a:solidFill>
                <a:srgbClr val="4F81BD">
                  <a:alpha val="20000"/>
                </a:srgbClr>
              </a:solidFill>
            </a:ln>
          </c:spPr>
        </c:majorGridlines>
        <c:numFmt formatCode="General" sourceLinked="1"/>
        <c:majorTickMark val="none"/>
        <c:minorTickMark val="none"/>
        <c:tickLblPos val="high"/>
        <c:crossAx val="209825"/>
        <c:crosses val="autoZero"/>
        <c:crossBetween val="between"/>
      </c:valAx>
    </c:plotArea>
    <c:plotVisOnly val="1"/>
    <c:dispBlanksAs val="gap"/>
    <c:showDLblsOverMax val="1"/>
  </c:chart>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(Middel:2.71, Afwijking:1.39) (Antwoorden:56)</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3-6384-498E-9B33-96C6D975AF5A}"/>
              </c:ext>
            </c:extLst>
          </c:dPt>
          <c:dPt>
            <c:idx val="1"/>
            <c:invertIfNegative val="1"/>
            <c:bubble3D val="0"/>
            <c:spPr>
              <a:solidFill>
                <a:srgbClr val="BFBFBF"/>
              </a:solidFill>
              <a:ln>
                <a:noFill/>
              </a:ln>
              <a:effectLst/>
            </c:spPr>
            <c:extLst>
              <c:ext xmlns:c16="http://schemas.microsoft.com/office/drawing/2014/chart" uri="{C3380CC4-5D6E-409C-BE32-E72D297353CC}">
                <c16:uniqueId val="{00000007-DD4C-47C9-96BF-9C5D4DCCE6C8}"/>
              </c:ext>
            </c:extLst>
          </c:dPt>
          <c:dPt>
            <c:idx val="3"/>
            <c:invertIfNegative val="1"/>
            <c:bubble3D val="0"/>
            <c:spPr>
              <a:solidFill>
                <a:srgbClr val="286EF0"/>
              </a:solidFill>
              <a:ln>
                <a:noFill/>
              </a:ln>
              <a:effectLst/>
            </c:spPr>
            <c:extLst>
              <c:ext xmlns:c16="http://schemas.microsoft.com/office/drawing/2014/chart" uri="{C3380CC4-5D6E-409C-BE32-E72D297353CC}">
                <c16:uniqueId val="{00000002-8B87-47F1-AE3C-8AD520BCD729}"/>
              </c:ext>
            </c:extLst>
          </c:dPt>
          <c:dPt>
            <c:idx val="4"/>
            <c:invertIfNegative val="1"/>
            <c:bubble3D val="0"/>
            <c:spPr>
              <a:solidFill>
                <a:srgbClr val="CACED3"/>
              </a:solidFill>
              <a:ln>
                <a:noFill/>
              </a:ln>
              <a:effectLst/>
            </c:spPr>
            <c:extLst>
              <c:ext xmlns:c16="http://schemas.microsoft.com/office/drawing/2014/chart" uri="{C3380CC4-5D6E-409C-BE32-E72D297353CC}">
                <c16:uniqueId val="{00000005-D856-445E-BE73-96436F3DEE45}"/>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No draugiem</c:v>
                </c:pt>
                <c:pt idx="1">
                  <c:v>Sociālajos tīklos</c:v>
                </c:pt>
                <c:pt idx="2">
                  <c:v>Pašvaldības interneta vietnē</c:v>
                </c:pt>
                <c:pt idx="3">
                  <c:v>Ievēroju, ejot garām</c:v>
                </c:pt>
                <c:pt idx="4">
                  <c:v>No cita avota</c:v>
                </c:pt>
              </c:strCache>
            </c:strRef>
          </c:cat>
          <c:val>
            <c:numRef>
              <c:f>'T1'!$B$2:$B$6</c:f>
              <c:numCache>
                <c:formatCode>#.0%</c:formatCode>
                <c:ptCount val="5"/>
                <c:pt idx="0">
                  <c:v>0.11800000000000001</c:v>
                </c:pt>
                <c:pt idx="1">
                  <c:v>0.16500000000000001</c:v>
                </c:pt>
                <c:pt idx="2">
                  <c:v>0.11800000000000001</c:v>
                </c:pt>
                <c:pt idx="3">
                  <c:v>0.56600000000000006</c:v>
                </c:pt>
                <c:pt idx="4">
                  <c:v>3.3000000000000002E-2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8B87-47F1-AE3C-8AD520BCD729}"/>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751547341505847"/>
          <c:y val="8.4024297797990005E-2"/>
          <c:w val="0.61647291360373935"/>
          <c:h val="0.86991641854704427"/>
        </c:manualLayout>
      </c:layout>
      <c:barChart>
        <c:barDir val="bar"/>
        <c:grouping val="clustered"/>
        <c:varyColors val="0"/>
        <c:ser>
          <c:idx val="0"/>
          <c:order val="0"/>
          <c:tx>
            <c:strRef>
              <c:f>'T1'!$B$1</c:f>
              <c:strCache>
                <c:ptCount val="1"/>
                <c:pt idx="0">
                  <c:v>Alle antwoorden (Middel:1.87, Afwijking:0.33) (Antwoorden:56)</c:v>
                </c:pt>
              </c:strCache>
            </c:strRef>
          </c:tx>
          <c:spPr>
            <a:solidFill>
              <a:srgbClr val="CACED3"/>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0-5321-4763-8587-CB8B9A89E5F0}"/>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1-7F72-4333-90F2-58776A94D499}"/>
              </c:ext>
            </c:extLst>
          </c:dPt>
          <c:dPt>
            <c:idx val="2"/>
            <c:invertIfNegative val="1"/>
            <c:bubble3D val="0"/>
            <c:spPr>
              <a:solidFill>
                <a:srgbClr val="BFBFBF"/>
              </a:solidFill>
              <a:ln>
                <a:noFill/>
              </a:ln>
              <a:effectLst/>
            </c:spPr>
            <c:extLst>
              <c:ext xmlns:c16="http://schemas.microsoft.com/office/drawing/2014/chart" uri="{C3380CC4-5D6E-409C-BE32-E72D297353CC}">
                <c16:uniqueId val="{00000006-F308-4C45-BF96-850817202B17}"/>
              </c:ext>
            </c:extLst>
          </c:dPt>
          <c:dPt>
            <c:idx val="3"/>
            <c:invertIfNegative val="1"/>
            <c:bubble3D val="0"/>
            <c:spPr>
              <a:solidFill>
                <a:srgbClr val="BFBFBF"/>
              </a:solidFill>
              <a:ln>
                <a:noFill/>
              </a:ln>
              <a:effectLst/>
            </c:spPr>
            <c:extLst>
              <c:ext xmlns:c16="http://schemas.microsoft.com/office/drawing/2014/chart" uri="{C3380CC4-5D6E-409C-BE32-E72D297353CC}">
                <c16:uniqueId val="{00000003-5847-4B91-9FAA-FA52AE4DAC0C}"/>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'T1'!$A$2:$A$8</c:f>
              <c:strCache>
                <c:ptCount val="7"/>
                <c:pt idx="0">
                  <c:v>man ērta atrašanās vieta</c:v>
                </c:pt>
                <c:pt idx="1">
                  <c:v>tas ir pieejams bez maksas</c:v>
                </c:pt>
                <c:pt idx="2">
                  <c:v>aprīkojums ir viegli lietojams un regulējams</c:v>
                </c:pt>
                <c:pt idx="3">
                  <c:v>iespēja trenēties svaigā gaisā</c:v>
                </c:pt>
                <c:pt idx="4">
                  <c:v>treniņš uz šīm iekārtām ir efektīvs</c:v>
                </c:pt>
                <c:pt idx="5">
                  <c:v>varu apvienot ar citiem sporta veidiem</c:v>
                </c:pt>
                <c:pt idx="6">
                  <c:v>Cits iemesls? Lūdzu, precizē</c:v>
                </c:pt>
              </c:strCache>
            </c:strRef>
          </c:cat>
          <c:val>
            <c:numRef>
              <c:f>'T1'!$B$2:$B$8</c:f>
              <c:numCache>
                <c:formatCode>#.0%</c:formatCode>
                <c:ptCount val="7"/>
                <c:pt idx="0">
                  <c:v>0.74299999999999999</c:v>
                </c:pt>
                <c:pt idx="1">
                  <c:v>0.91400000000000003</c:v>
                </c:pt>
                <c:pt idx="2">
                  <c:v>0.80900000000000005</c:v>
                </c:pt>
                <c:pt idx="3">
                  <c:v>0.85499999999999998</c:v>
                </c:pt>
                <c:pt idx="4">
                  <c:v>0.53299999999999992</c:v>
                </c:pt>
                <c:pt idx="5">
                  <c:v>0.40799999999999997</c:v>
                </c:pt>
                <c:pt idx="6">
                  <c:v>3.9E-2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394739511307744"/>
          <c:y val="0"/>
          <c:w val="0.6192139496988267"/>
          <c:h val="0.75533034935112464"/>
        </c:manualLayout>
      </c:layout>
      <c:barChart>
        <c:barDir val="bar"/>
        <c:grouping val="clustered"/>
        <c:varyColors val="0"/>
        <c:ser>
          <c:idx val="0"/>
          <c:order val="0"/>
          <c:tx>
            <c:strRef>
              <c:f>'T1'!$B$1</c:f>
              <c:strCache>
                <c:ptCount val="1"/>
                <c:pt idx="0">
                  <c:v>Alle antwoorden (Middel:1.87, Afwijking:0.33) (Antwoorden:56)</c:v>
                </c:pt>
              </c:strCache>
            </c:strRef>
          </c:tx>
          <c:spPr>
            <a:solidFill>
              <a:srgbClr val="BFBFBF"/>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3-63D0-4A07-A9C0-92D2A83A45B5}"/>
              </c:ext>
            </c:extLst>
          </c:dPt>
          <c:dPt>
            <c:idx val="1"/>
            <c:invertIfNegative val="1"/>
            <c:bubble3D val="0"/>
            <c:spPr>
              <a:solidFill>
                <a:srgbClr val="CACED3"/>
              </a:solidFill>
              <a:ln>
                <a:noFill/>
              </a:ln>
              <a:effectLst/>
            </c:spPr>
            <c:extLst>
              <c:ext xmlns:c16="http://schemas.microsoft.com/office/drawing/2014/chart" uri="{C3380CC4-5D6E-409C-BE32-E72D297353CC}">
                <c16:uniqueId val="{00000001-7F72-4333-90F2-58776A94D499}"/>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Jā, šajā lokācijā</c:v>
                </c:pt>
                <c:pt idx="1">
                  <c:v>Jā, bet papildus šai lokācijai/šīs lokācijas vietā, šādu laukumu vajadzētu (kur?)…</c:v>
                </c:pt>
                <c:pt idx="2">
                  <c:v>Noteikti nepiekrītu. Lūdzu, precizē, kādēļ nē.</c:v>
                </c:pt>
                <c:pt idx="3">
                  <c:v>Neesmu drošs</c:v>
                </c:pt>
              </c:strCache>
            </c:strRef>
          </c:cat>
          <c:val>
            <c:numRef>
              <c:f>'T1'!$B$2:$B$5</c:f>
              <c:numCache>
                <c:formatCode>#.0%</c:formatCode>
                <c:ptCount val="4"/>
                <c:pt idx="0">
                  <c:v>0.71</c:v>
                </c:pt>
                <c:pt idx="1">
                  <c:v>0.27600000000000002</c:v>
                </c:pt>
                <c:pt idx="2">
                  <c:v>6.9999999999999993E-3</c:v>
                </c:pt>
                <c:pt idx="3">
                  <c:v>6.9999999999999993E-3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DFA2-4D02-A0BA-53BF28A6420C}"/>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4527671220584601E-2"/>
          <c:y val="2.1704426724255124E-2"/>
          <c:w val="0.87605281310989969"/>
          <c:h val="0.84407008494556413"/>
        </c:manualLayout>
      </c:layout>
      <c:barChart>
        <c:barDir val="col"/>
        <c:grouping val="clustered"/>
        <c:varyColors val="0"/>
        <c:ser>
          <c:idx val="0"/>
          <c:order val="0"/>
          <c:tx>
            <c:strRef>
              <c:f>'T1'!$B$1</c:f>
              <c:strCache>
                <c:ptCount val="1"/>
                <c:pt idx="0">
                  <c:v>Alle antwoorden (Middel:4.63, Afwijking:1.65) (Antwoorden:56)</c:v>
                </c:pt>
              </c:strCache>
            </c:strRef>
          </c:tx>
          <c:spPr>
            <a:solidFill>
              <a:srgbClr val="BFBFBF"/>
            </a:solidFill>
          </c:spPr>
          <c:invertIfNegative val="1"/>
          <c:dPt>
            <c:idx val="0"/>
            <c:invertIfNegative val="1"/>
            <c:bubble3D val="0"/>
            <c:extLst>
              <c:ext xmlns:c16="http://schemas.microsoft.com/office/drawing/2014/chart" uri="{C3380CC4-5D6E-409C-BE32-E72D297353CC}">
                <c16:uniqueId val="{00000007-3D03-4994-A4C0-3FD1F3FE64BB}"/>
              </c:ext>
            </c:extLst>
          </c:dPt>
          <c:dPt>
            <c:idx val="1"/>
            <c:invertIfNegative val="1"/>
            <c:bubble3D val="0"/>
            <c:extLst>
              <c:ext xmlns:c16="http://schemas.microsoft.com/office/drawing/2014/chart" uri="{C3380CC4-5D6E-409C-BE32-E72D297353CC}">
                <c16:uniqueId val="{00000007-F26F-4D3E-AA90-2BE5BCDB4A65}"/>
              </c:ext>
            </c:extLst>
          </c:dPt>
          <c:dPt>
            <c:idx val="2"/>
            <c:invertIfNegative val="1"/>
            <c:bubble3D val="0"/>
            <c:extLst>
              <c:ext xmlns:c16="http://schemas.microsoft.com/office/drawing/2014/chart" uri="{C3380CC4-5D6E-409C-BE32-E72D297353CC}">
                <c16:uniqueId val="{0000000A-8AA0-495A-99D2-44CEE6122628}"/>
              </c:ext>
            </c:extLst>
          </c:dPt>
          <c:dPt>
            <c:idx val="3"/>
            <c:invertIfNegative val="1"/>
            <c:bubble3D val="0"/>
            <c:extLst>
              <c:ext xmlns:c16="http://schemas.microsoft.com/office/drawing/2014/chart" uri="{C3380CC4-5D6E-409C-BE32-E72D297353CC}">
                <c16:uniqueId val="{00000004-3D03-4994-A4C0-3FD1F3FE64BB}"/>
              </c:ext>
            </c:extLst>
          </c:dPt>
          <c:dPt>
            <c:idx val="4"/>
            <c:invertIfNegative val="1"/>
            <c:bubble3D val="0"/>
            <c:spPr>
              <a:solidFill>
                <a:srgbClr val="286EF0"/>
              </a:solidFill>
            </c:spPr>
            <c:extLst>
              <c:ext xmlns:c16="http://schemas.microsoft.com/office/drawing/2014/chart" uri="{C3380CC4-5D6E-409C-BE32-E72D297353CC}">
                <c16:uniqueId val="{00000005-3D03-4994-A4C0-3FD1F3FE64BB}"/>
              </c:ext>
            </c:extLst>
          </c:dPt>
          <c:dPt>
            <c:idx val="5"/>
            <c:invertIfNegative val="1"/>
            <c:bubble3D val="0"/>
            <c:spPr>
              <a:solidFill>
                <a:schemeClr val="bg1">
                  <a:lumMod val="75000"/>
                </a:schemeClr>
              </a:solidFill>
            </c:spPr>
            <c:extLst>
              <c:ext xmlns:c16="http://schemas.microsoft.com/office/drawing/2014/chart" uri="{C3380CC4-5D6E-409C-BE32-E72D297353CC}">
                <c16:uniqueId val="{00000001-F6FB-4D02-9296-9C9E1F29A9A9}"/>
              </c:ext>
            </c:extLst>
          </c:dPt>
          <c:dLbls>
            <c:dLbl>
              <c:idx val="0"/>
              <c:layout>
                <c:manualLayout>
                  <c:x val="1.966292279799777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03-4994-A4C0-3FD1F3FE64BB}"/>
                </c:ext>
              </c:extLst>
            </c:dLbl>
            <c:dLbl>
              <c:idx val="7"/>
              <c:layout>
                <c:manualLayout>
                  <c:x val="-1.966292279799778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03-4994-A4C0-3FD1F3FE64BB}"/>
                </c:ext>
              </c:extLst>
            </c:dLbl>
            <c:numFmt formatCode="0%" sourceLinked="0"/>
            <c:spPr>
              <a:noFill/>
              <a:ln>
                <a:noFill/>
              </a:ln>
              <a:effectLst/>
            </c:spPr>
            <c:txPr>
              <a:bodyPr/>
              <a:lstStyle/>
              <a:p>
                <a:pPr algn="l">
                  <a:defRPr sz="2000" b="1" spc="100">
                    <a:solidFill>
                      <a:srgbClr val="000000"/>
                    </a:solidFill>
                    <a:latin typeface="+mn-lt"/>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'T1'!$A$2:$A$11</c:f>
              <c:strCache>
                <c:ptCount val="10"/>
                <c:pt idx="0">
                  <c:v>līdz 15 gadiem</c:v>
                </c:pt>
                <c:pt idx="1">
                  <c:v>15-19 gadi</c:v>
                </c:pt>
                <c:pt idx="2">
                  <c:v>20-24 gadi</c:v>
                </c:pt>
                <c:pt idx="3">
                  <c:v>25-34 gadi</c:v>
                </c:pt>
                <c:pt idx="4">
                  <c:v>35-44 gadi</c:v>
                </c:pt>
                <c:pt idx="5">
                  <c:v>45-54 gadi</c:v>
                </c:pt>
                <c:pt idx="6">
                  <c:v>55-64 gadi</c:v>
                </c:pt>
                <c:pt idx="7">
                  <c:v>65-74 gadi</c:v>
                </c:pt>
                <c:pt idx="8">
                  <c:v>75-84 gadi</c:v>
                </c:pt>
                <c:pt idx="9">
                  <c:v>virs 85 gadiem</c:v>
                </c:pt>
              </c:strCache>
            </c:strRef>
          </c:cat>
          <c:val>
            <c:numRef>
              <c:f>'T1'!$B$2:$B$11</c:f>
              <c:numCache>
                <c:formatCode>#.0%</c:formatCode>
                <c:ptCount val="10"/>
                <c:pt idx="0">
                  <c:v>4.5999999999999999E-2</c:v>
                </c:pt>
                <c:pt idx="1">
                  <c:v>0.11800000000000001</c:v>
                </c:pt>
                <c:pt idx="2">
                  <c:v>6.6000000000000003E-2</c:v>
                </c:pt>
                <c:pt idx="3">
                  <c:v>0.29600000000000004</c:v>
                </c:pt>
                <c:pt idx="4">
                  <c:v>0.38799999999999996</c:v>
                </c:pt>
                <c:pt idx="5">
                  <c:v>6.6000000000000003E-2</c:v>
                </c:pt>
                <c:pt idx="6">
                  <c:v>0.02</c:v>
                </c:pt>
                <c:pt idx="7">
                  <c:v>0</c:v>
                </c:pt>
                <c:pt idx="8">
                  <c:v>0</c:v>
                </c:pt>
                <c:pt idx="9">
                  <c:v>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F6FB-4D02-9296-9C9E1F29A9A9}"/>
            </c:ext>
          </c:extLst>
        </c:ser>
        <c:dLbls>
          <c:showLegendKey val="0"/>
          <c:showVal val="0"/>
          <c:showCatName val="0"/>
          <c:showSerName val="0"/>
          <c:showPercent val="0"/>
          <c:showBubbleSize val="0"/>
        </c:dLbls>
        <c:gapWidth val="58"/>
        <c:axId val="181565"/>
        <c:axId val="574281"/>
      </c:barChart>
      <c:catAx>
        <c:axId val="181565"/>
        <c:scaling>
          <c:orientation val="minMax"/>
        </c:scaling>
        <c:delete val="0"/>
        <c:axPos val="b"/>
        <c:numFmt formatCode="General" sourceLinked="0"/>
        <c:majorTickMark val="out"/>
        <c:minorTickMark val="none"/>
        <c:tickLblPos val="nextTo"/>
        <c:txPr>
          <a:bodyPr rot="0" vert="horz"/>
          <a:lstStyle/>
          <a:p>
            <a:pPr algn="l">
              <a:defRPr sz="2000" b="0" spc="100">
                <a:ln>
                  <a:noFill/>
                </a:ln>
                <a:solidFill>
                  <a:schemeClr val="tx1"/>
                </a:solidFill>
                <a:latin typeface="+mn-lt"/>
              </a:defRPr>
            </a:pPr>
            <a:endParaRPr lang="lv-LV"/>
          </a:p>
        </c:txPr>
        <c:crossAx val="574281"/>
        <c:crosses val="autoZero"/>
        <c:auto val="0"/>
        <c:lblAlgn val="ctr"/>
        <c:lblOffset val="100"/>
        <c:noMultiLvlLbl val="1"/>
      </c:catAx>
      <c:valAx>
        <c:axId val="574281"/>
        <c:scaling>
          <c:orientation val="minMax"/>
          <c:max val="1"/>
          <c:min val="0"/>
        </c:scaling>
        <c:delete val="1"/>
        <c:axPos val="l"/>
        <c:numFmt formatCode="0.0\ %" sourceLinked="0"/>
        <c:majorTickMark val="none"/>
        <c:minorTickMark val="none"/>
        <c:tickLblPos val="high"/>
        <c:crossAx val="181565"/>
        <c:crosses val="autoZero"/>
        <c:crossBetween val="midCat"/>
        <c:majorUnit val="0.2"/>
      </c:valAx>
    </c:plotArea>
    <c:plotVisOnly val="1"/>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'T1'!$B$1</c:f>
              <c:strCache>
                <c:ptCount val="1"/>
                <c:pt idx="0">
                  <c:v>Alle antwoorden (Middel:1.23, Afwijking:0.42) (Antwoorden:56)</c:v>
                </c:pt>
              </c:strCache>
            </c:strRef>
          </c:tx>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1-8DC1-4146-98F2-24D18F74EBCD}"/>
              </c:ext>
            </c:extLst>
          </c:dPt>
          <c:dPt>
            <c:idx val="1"/>
            <c:invertIfNegative val="1"/>
            <c:bubble3D val="0"/>
            <c:spPr>
              <a:solidFill>
                <a:srgbClr val="BFBFBF"/>
              </a:solidFill>
              <a:ln>
                <a:noFill/>
              </a:ln>
              <a:effectLst/>
            </c:spPr>
            <c:extLst>
              <c:ext xmlns:c16="http://schemas.microsoft.com/office/drawing/2014/chart" uri="{C3380CC4-5D6E-409C-BE32-E72D297353CC}">
                <c16:uniqueId val="{00000003-9365-4A20-8A32-2FCAF73A1A4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Vīrietis</c:v>
                </c:pt>
                <c:pt idx="1">
                  <c:v>Sieviete</c:v>
                </c:pt>
                <c:pt idx="2">
                  <c:v>Cits</c:v>
                </c:pt>
                <c:pt idx="3">
                  <c:v>Nevēlos atbildēt</c:v>
                </c:pt>
              </c:strCache>
            </c:strRef>
          </c:cat>
          <c:val>
            <c:numRef>
              <c:f>'T1'!$B$2:$B$5</c:f>
              <c:numCache>
                <c:formatCode>#.0%</c:formatCode>
                <c:ptCount val="4"/>
                <c:pt idx="0">
                  <c:v>0.71700000000000008</c:v>
                </c:pt>
                <c:pt idx="1">
                  <c:v>0.28300000000000003</c:v>
                </c:pt>
                <c:pt idx="2">
                  <c:v>0</c:v>
                </c:pt>
                <c:pt idx="3">
                  <c:v>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2-8DC1-4146-98F2-24D18F74EBC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b"/>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r"/>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1"/>
            <c:invertIfNegative val="1"/>
            <c:bubble3D val="0"/>
            <c:spPr>
              <a:solidFill>
                <a:srgbClr val="286EF0"/>
              </a:solidFill>
              <a:ln>
                <a:noFill/>
              </a:ln>
              <a:effectLst/>
            </c:spPr>
            <c:extLst>
              <c:ext xmlns:c16="http://schemas.microsoft.com/office/drawing/2014/chart" uri="{C3380CC4-5D6E-409C-BE32-E72D297353CC}">
                <c16:uniqueId val="{00000001-EE2A-449E-B45B-44B91CB0677F}"/>
              </c:ext>
            </c:extLst>
          </c:dPt>
          <c:dPt>
            <c:idx val="2"/>
            <c:invertIfNegative val="1"/>
            <c:bubble3D val="0"/>
            <c:spPr>
              <a:solidFill>
                <a:srgbClr val="BFBFBF"/>
              </a:solidFill>
              <a:ln>
                <a:noFill/>
              </a:ln>
              <a:effectLst/>
            </c:spPr>
            <c:extLst>
              <c:ext xmlns:c16="http://schemas.microsoft.com/office/drawing/2014/chart" uri="{C3380CC4-5D6E-409C-BE32-E72D297353CC}">
                <c16:uniqueId val="{00000005-06AB-4FBF-8F21-068524233A06}"/>
              </c:ext>
            </c:extLst>
          </c:dPt>
          <c:dPt>
            <c:idx val="3"/>
            <c:invertIfNegative val="1"/>
            <c:bubble3D val="0"/>
            <c:spPr>
              <a:solidFill>
                <a:srgbClr val="BFBFBF"/>
              </a:solidFill>
              <a:ln>
                <a:noFill/>
              </a:ln>
              <a:effectLst/>
            </c:spPr>
            <c:extLst>
              <c:ext xmlns:c16="http://schemas.microsoft.com/office/drawing/2014/chart" uri="{C3380CC4-5D6E-409C-BE32-E72D297353CC}">
                <c16:uniqueId val="{00000003-EE2A-449E-B45B-44B91CB0677F}"/>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Reizi nedēļā vai retāk</c:v>
                </c:pt>
                <c:pt idx="1">
                  <c:v>2-3 reizes nedēļā</c:v>
                </c:pt>
                <c:pt idx="2">
                  <c:v>4-5 reizes nedēļā</c:v>
                </c:pt>
                <c:pt idx="3">
                  <c:v>biežāk kā 5 reizes nedēļā</c:v>
                </c:pt>
              </c:strCache>
            </c:strRef>
          </c:cat>
          <c:val>
            <c:numRef>
              <c:f>'T1'!$B$2:$B$5</c:f>
              <c:numCache>
                <c:formatCode>#.0%</c:formatCode>
                <c:ptCount val="4"/>
                <c:pt idx="0">
                  <c:v>0.13800000000000001</c:v>
                </c:pt>
                <c:pt idx="1">
                  <c:v>0.50700000000000001</c:v>
                </c:pt>
                <c:pt idx="2">
                  <c:v>0.23699999999999999</c:v>
                </c:pt>
                <c:pt idx="3">
                  <c:v>0.11800000000000001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EE2A-449E-B45B-44B91CB0677F}"/>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286EF0"/>
              </a:solidFill>
              <a:ln>
                <a:noFill/>
              </a:ln>
              <a:effectLst/>
            </c:spPr>
            <c:extLst>
              <c:ext xmlns:c16="http://schemas.microsoft.com/office/drawing/2014/chart" uri="{C3380CC4-5D6E-409C-BE32-E72D297353CC}">
                <c16:uniqueId val="{00000007-D7F8-43A4-85CA-690A759DC073}"/>
              </c:ext>
            </c:extLst>
          </c:dPt>
          <c:dPt>
            <c:idx val="1"/>
            <c:invertIfNegative val="1"/>
            <c:bubble3D val="0"/>
            <c:spPr>
              <a:solidFill>
                <a:schemeClr val="bg1">
                  <a:lumMod val="75000"/>
                </a:schemeClr>
              </a:solidFill>
              <a:ln>
                <a:noFill/>
              </a:ln>
              <a:effectLst/>
            </c:spPr>
            <c:extLst>
              <c:ext xmlns:c16="http://schemas.microsoft.com/office/drawing/2014/chart" uri="{C3380CC4-5D6E-409C-BE32-E72D297353CC}">
                <c16:uniqueId val="{00000001-52FE-4CF8-AA3A-F61C64E64DBD}"/>
              </c:ext>
            </c:extLst>
          </c:dPt>
          <c:dPt>
            <c:idx val="2"/>
            <c:invertIfNegative val="1"/>
            <c:bubble3D val="0"/>
            <c:spPr>
              <a:solidFill>
                <a:srgbClr val="BFBFBF"/>
              </a:solidFill>
              <a:ln>
                <a:noFill/>
              </a:ln>
              <a:effectLst/>
            </c:spPr>
            <c:extLst>
              <c:ext xmlns:c16="http://schemas.microsoft.com/office/drawing/2014/chart" uri="{C3380CC4-5D6E-409C-BE32-E72D297353CC}">
                <c16:uniqueId val="{00000009-F461-4126-BE29-C36824ED2DDC}"/>
              </c:ext>
            </c:extLst>
          </c:dPt>
          <c:dPt>
            <c:idx val="3"/>
            <c:invertIfNegative val="1"/>
            <c:bubble3D val="0"/>
            <c:spPr>
              <a:solidFill>
                <a:srgbClr val="BFBFBF"/>
              </a:solidFill>
              <a:ln>
                <a:noFill/>
              </a:ln>
              <a:effectLst/>
            </c:spPr>
            <c:extLst>
              <c:ext xmlns:c16="http://schemas.microsoft.com/office/drawing/2014/chart" uri="{C3380CC4-5D6E-409C-BE32-E72D297353CC}">
                <c16:uniqueId val="{00000003-52FE-4CF8-AA3A-F61C64E64DBD}"/>
              </c:ext>
            </c:extLst>
          </c:dPt>
          <c:dPt>
            <c:idx val="4"/>
            <c:invertIfNegative val="1"/>
            <c:bubble3D val="0"/>
            <c:spPr>
              <a:solidFill>
                <a:srgbClr val="BFBFBF"/>
              </a:solidFill>
              <a:ln>
                <a:noFill/>
              </a:ln>
              <a:effectLst/>
            </c:spPr>
            <c:extLst>
              <c:ext xmlns:c16="http://schemas.microsoft.com/office/drawing/2014/chart" uri="{C3380CC4-5D6E-409C-BE32-E72D297353CC}">
                <c16:uniqueId val="{00000006-52FE-4CF8-AA3A-F61C64E64DBD}"/>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'T1'!$A$2:$A$7</c:f>
              <c:strCache>
                <c:ptCount val="6"/>
                <c:pt idx="0">
                  <c:v>iešana/skriešana</c:v>
                </c:pt>
                <c:pt idx="1">
                  <c:v>grupu treniņi</c:v>
                </c:pt>
                <c:pt idx="2">
                  <c:v>komandu sports</c:v>
                </c:pt>
                <c:pt idx="3">
                  <c:v>individuālie sporta veidi</c:v>
                </c:pt>
                <c:pt idx="4">
                  <c:v>trenažieru zāle</c:v>
                </c:pt>
                <c:pt idx="5">
                  <c:v>citas aktivitātes</c:v>
                </c:pt>
              </c:strCache>
            </c:strRef>
          </c:cat>
          <c:val>
            <c:numRef>
              <c:f>'T1'!$B$2:$B$7</c:f>
              <c:numCache>
                <c:formatCode>#.0%</c:formatCode>
                <c:ptCount val="6"/>
                <c:pt idx="0">
                  <c:v>0.61199999999999999</c:v>
                </c:pt>
                <c:pt idx="1">
                  <c:v>0.11800000000000001</c:v>
                </c:pt>
                <c:pt idx="2">
                  <c:v>0.17100000000000001</c:v>
                </c:pt>
                <c:pt idx="3">
                  <c:v>0.28300000000000003</c:v>
                </c:pt>
                <c:pt idx="4">
                  <c:v>0.55299999999999994</c:v>
                </c:pt>
                <c:pt idx="5">
                  <c:v>0.28899999999999998</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52FE-4CF8-AA3A-F61C64E64DB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5-87C8-4F09-AF30-D8C903ADDD3E}"/>
              </c:ext>
            </c:extLst>
          </c:dPt>
          <c:dPt>
            <c:idx val="1"/>
            <c:invertIfNegative val="1"/>
            <c:bubble3D val="0"/>
            <c:spPr>
              <a:solidFill>
                <a:srgbClr val="286EF0"/>
              </a:solidFill>
              <a:ln>
                <a:noFill/>
              </a:ln>
              <a:effectLst/>
            </c:spPr>
            <c:extLst>
              <c:ext xmlns:c16="http://schemas.microsoft.com/office/drawing/2014/chart" uri="{C3380CC4-5D6E-409C-BE32-E72D297353CC}">
                <c16:uniqueId val="{00000001-EE2A-449E-B45B-44B91CB0677F}"/>
              </c:ext>
            </c:extLst>
          </c:dPt>
          <c:dPt>
            <c:idx val="2"/>
            <c:invertIfNegative val="1"/>
            <c:bubble3D val="0"/>
            <c:spPr>
              <a:solidFill>
                <a:srgbClr val="BFBFBF"/>
              </a:solidFill>
              <a:ln>
                <a:noFill/>
              </a:ln>
              <a:effectLst/>
            </c:spPr>
            <c:extLst>
              <c:ext xmlns:c16="http://schemas.microsoft.com/office/drawing/2014/chart" uri="{C3380CC4-5D6E-409C-BE32-E72D297353CC}">
                <c16:uniqueId val="{00000007-6F2B-4EF3-BD99-2217E4F0DB95}"/>
              </c:ext>
            </c:extLst>
          </c:dPt>
          <c:dPt>
            <c:idx val="3"/>
            <c:invertIfNegative val="1"/>
            <c:bubble3D val="0"/>
            <c:spPr>
              <a:solidFill>
                <a:schemeClr val="bg1">
                  <a:lumMod val="75000"/>
                </a:schemeClr>
              </a:solidFill>
              <a:ln>
                <a:noFill/>
              </a:ln>
              <a:effectLst/>
            </c:spPr>
            <c:extLst>
              <c:ext xmlns:c16="http://schemas.microsoft.com/office/drawing/2014/chart" uri="{C3380CC4-5D6E-409C-BE32-E72D297353CC}">
                <c16:uniqueId val="{00000003-EE2A-449E-B45B-44B91CB0677F}"/>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reizi nedēļā vai retāk</c:v>
                </c:pt>
                <c:pt idx="1">
                  <c:v>2-3 reizes nedēļā</c:v>
                </c:pt>
                <c:pt idx="2">
                  <c:v>4-5 reizes nedēļā</c:v>
                </c:pt>
                <c:pt idx="3">
                  <c:v>biežāk kā 5 reizes nedēļā</c:v>
                </c:pt>
              </c:strCache>
            </c:strRef>
          </c:cat>
          <c:val>
            <c:numRef>
              <c:f>'T1'!$B$2:$B$5</c:f>
              <c:numCache>
                <c:formatCode>#.0%</c:formatCode>
                <c:ptCount val="4"/>
                <c:pt idx="0">
                  <c:v>0.25</c:v>
                </c:pt>
                <c:pt idx="1">
                  <c:v>0.54799999999999993</c:v>
                </c:pt>
                <c:pt idx="2">
                  <c:v>0.14300000000000002</c:v>
                </c:pt>
                <c:pt idx="3">
                  <c:v>5.9000000000000004E-2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EE2A-449E-B45B-44B91CB0677F}"/>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81351056791349"/>
          <c:y val="2.190104864791987E-2"/>
          <c:w val="0.80218648943208648"/>
          <c:h val="0.95619790270416027"/>
        </c:manualLayout>
      </c:layout>
      <c:barChart>
        <c:barDir val="bar"/>
        <c:grouping val="clustered"/>
        <c:varyColors val="0"/>
        <c:ser>
          <c:idx val="0"/>
          <c:order val="0"/>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7-B48A-4D69-AC6C-89C72FC392B5}"/>
              </c:ext>
            </c:extLst>
          </c:dPt>
          <c:dPt>
            <c:idx val="1"/>
            <c:invertIfNegative val="1"/>
            <c:bubble3D val="0"/>
            <c:spPr>
              <a:solidFill>
                <a:srgbClr val="286EF0"/>
              </a:solidFill>
              <a:ln>
                <a:noFill/>
              </a:ln>
              <a:effectLst/>
            </c:spPr>
            <c:extLst>
              <c:ext xmlns:c16="http://schemas.microsoft.com/office/drawing/2014/chart" uri="{C3380CC4-5D6E-409C-BE32-E72D297353CC}">
                <c16:uniqueId val="{00000001-52FE-4CF8-AA3A-F61C64E64DBD}"/>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3-52FE-4CF8-AA3A-F61C64E64DBD}"/>
              </c:ext>
            </c:extLst>
          </c:dPt>
          <c:dPt>
            <c:idx val="4"/>
            <c:invertIfNegative val="1"/>
            <c:bubble3D val="0"/>
            <c:spPr>
              <a:solidFill>
                <a:schemeClr val="bg1">
                  <a:lumMod val="75000"/>
                </a:schemeClr>
              </a:solidFill>
              <a:ln>
                <a:noFill/>
              </a:ln>
              <a:effectLst/>
            </c:spPr>
            <c:extLst>
              <c:ext xmlns:c16="http://schemas.microsoft.com/office/drawing/2014/chart" uri="{C3380CC4-5D6E-409C-BE32-E72D297353CC}">
                <c16:uniqueId val="{00000006-52FE-4CF8-AA3A-F61C64E64DBD}"/>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'T1'!$A$2:$A$3</c:f>
              <c:strCache>
                <c:ptCount val="2"/>
                <c:pt idx="0">
                  <c:v>Jā</c:v>
                </c:pt>
                <c:pt idx="1">
                  <c:v>Nē</c:v>
                </c:pt>
              </c:strCache>
            </c:strRef>
          </c:cat>
          <c:val>
            <c:numRef>
              <c:f>'T1'!$B$2:$B$3</c:f>
              <c:numCache>
                <c:formatCode>#.0%</c:formatCode>
                <c:ptCount val="2"/>
                <c:pt idx="0">
                  <c:v>0.46399999999999997</c:v>
                </c:pt>
                <c:pt idx="1">
                  <c:v>0.53600000000000003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4-52FE-4CF8-AA3A-F61C64E64DBD}"/>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6184256321456559"/>
          <c:y val="0"/>
          <c:w val="0.62131878159733867"/>
          <c:h val="0.75533034935112464"/>
        </c:manualLayout>
      </c:layout>
      <c:barChart>
        <c:barDir val="bar"/>
        <c:grouping val="clustered"/>
        <c:varyColors val="0"/>
        <c:ser>
          <c:idx val="0"/>
          <c:order val="0"/>
          <c:tx>
            <c:strRef>
              <c:f>'T1'!$B$1</c:f>
              <c:strCache>
                <c:ptCount val="1"/>
                <c:pt idx="0">
                  <c:v>Alle antwoorden (Middel:1.64, Afwijking:0.48) (Antwoorden:42)</c:v>
                </c:pt>
              </c:strCache>
            </c:strRef>
          </c:tx>
          <c:spPr>
            <a:solidFill>
              <a:srgbClr val="BFBFBF"/>
            </a:solidFill>
            <a:ln>
              <a:noFill/>
            </a:ln>
            <a:effectLst/>
          </c:spPr>
          <c:invertIfNegative val="1"/>
          <c:dPt>
            <c:idx val="0"/>
            <c:invertIfNegative val="1"/>
            <c:bubble3D val="0"/>
            <c:spPr>
              <a:solidFill>
                <a:srgbClr val="BFBFBF"/>
              </a:solidFill>
              <a:ln>
                <a:noFill/>
              </a:ln>
              <a:effectLst/>
            </c:spPr>
            <c:extLst>
              <c:ext xmlns:c16="http://schemas.microsoft.com/office/drawing/2014/chart" uri="{C3380CC4-5D6E-409C-BE32-E72D297353CC}">
                <c16:uniqueId val="{00000001-06C6-4EF4-8932-1409406A3D71}"/>
              </c:ext>
            </c:extLst>
          </c:dPt>
          <c:dPt>
            <c:idx val="1"/>
            <c:invertIfNegative val="1"/>
            <c:bubble3D val="0"/>
            <c:spPr>
              <a:solidFill>
                <a:srgbClr val="286EF0"/>
              </a:solidFill>
              <a:ln>
                <a:noFill/>
              </a:ln>
              <a:effectLst/>
            </c:spPr>
            <c:extLst>
              <c:ext xmlns:c16="http://schemas.microsoft.com/office/drawing/2014/chart" uri="{C3380CC4-5D6E-409C-BE32-E72D297353CC}">
                <c16:uniqueId val="{00000002-06C6-4EF4-8932-1409406A3D71}"/>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'T1'!$A$2:$A$5</c:f>
              <c:strCache>
                <c:ptCount val="4"/>
                <c:pt idx="0">
                  <c:v>papildina manus treniņus</c:v>
                </c:pt>
                <c:pt idx="1">
                  <c:v>aizvieto treniņu iekštelpu trenažieru zālē</c:v>
                </c:pt>
                <c:pt idx="2">
                  <c:v>mudināja sākt nodarboties ar spēka treniņiem</c:v>
                </c:pt>
                <c:pt idx="3">
                  <c:v>citas</c:v>
                </c:pt>
              </c:strCache>
            </c:strRef>
          </c:cat>
          <c:val>
            <c:numRef>
              <c:f>'T1'!$B$2:$B$5</c:f>
              <c:numCache>
                <c:formatCode>#.0%</c:formatCode>
                <c:ptCount val="4"/>
                <c:pt idx="0">
                  <c:v>0.38100000000000001</c:v>
                </c:pt>
                <c:pt idx="1">
                  <c:v>0.42799999999999999</c:v>
                </c:pt>
                <c:pt idx="2">
                  <c:v>0.155</c:v>
                </c:pt>
                <c:pt idx="3">
                  <c:v>3.6000000000000004E-2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3-06C6-4EF4-8932-1409406A3D71}"/>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2030874403521"/>
          <c:y val="1.9819819819819819E-2"/>
          <c:w val="0.83657969125596476"/>
          <c:h val="0.96036036036036032"/>
        </c:manualLayout>
      </c:layout>
      <c:barChart>
        <c:barDir val="bar"/>
        <c:grouping val="clustered"/>
        <c:varyColors val="0"/>
        <c:ser>
          <c:idx val="0"/>
          <c:order val="0"/>
          <c:tx>
            <c:strRef>
              <c:f>'T1'!$B$1</c:f>
              <c:strCache>
                <c:ptCount val="1"/>
                <c:pt idx="0">
                  <c:v>Alle antwoorden (Middel:4.45, Afwijking:0.71) (Antwoorden:55)</c:v>
                </c:pt>
              </c:strCache>
            </c:strRef>
          </c:tx>
          <c:spPr>
            <a:solidFill>
              <a:srgbClr val="BFBFBF"/>
            </a:solidFill>
            <a:ln>
              <a:noFill/>
            </a:ln>
            <a:effectLst/>
          </c:spPr>
          <c:invertIfNegative val="1"/>
          <c:dPt>
            <c:idx val="3"/>
            <c:invertIfNegative val="1"/>
            <c:bubble3D val="0"/>
            <c:spPr>
              <a:solidFill>
                <a:srgbClr val="286EF0"/>
              </a:solidFill>
              <a:ln>
                <a:noFill/>
              </a:ln>
              <a:effectLst/>
            </c:spPr>
            <c:extLst>
              <c:ext xmlns:c16="http://schemas.microsoft.com/office/drawing/2014/chart" uri="{C3380CC4-5D6E-409C-BE32-E72D297353CC}">
                <c16:uniqueId val="{00000003-B4B8-4826-9DF7-1D705E5FB94D}"/>
              </c:ext>
            </c:extLst>
          </c:dPt>
          <c:dPt>
            <c:idx val="4"/>
            <c:invertIfNegative val="1"/>
            <c:bubble3D val="0"/>
            <c:spPr>
              <a:solidFill>
                <a:srgbClr val="BFBFBF"/>
              </a:solidFill>
              <a:ln>
                <a:noFill/>
              </a:ln>
              <a:effectLst/>
            </c:spPr>
            <c:extLst>
              <c:ext xmlns:c16="http://schemas.microsoft.com/office/drawing/2014/chart" uri="{C3380CC4-5D6E-409C-BE32-E72D297353CC}">
                <c16:uniqueId val="{00000001-A318-444D-A385-42F5B7C1CD1E}"/>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1.3999999999999999E-2</c:v>
                </c:pt>
                <c:pt idx="1">
                  <c:v>0.05</c:v>
                </c:pt>
                <c:pt idx="2">
                  <c:v>7.8E-2</c:v>
                </c:pt>
                <c:pt idx="3">
                  <c:v>0.47499999999999998</c:v>
                </c:pt>
                <c:pt idx="4">
                  <c:v>0.38299999999999995</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(Middel:4.61, Afwijking:0.56)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2-9854-4622-9A99-7FEAD7C22DFB}"/>
              </c:ext>
            </c:extLst>
          </c:dPt>
          <c:dPt>
            <c:idx val="4"/>
            <c:invertIfNegative val="1"/>
            <c:bubble3D val="0"/>
            <c:spPr>
              <a:solidFill>
                <a:srgbClr val="286EF0"/>
              </a:solidFill>
              <a:ln>
                <a:noFill/>
              </a:ln>
              <a:effectLst/>
            </c:spPr>
            <c:extLst>
              <c:ext xmlns:c16="http://schemas.microsoft.com/office/drawing/2014/chart" uri="{C3380CC4-5D6E-409C-BE32-E72D297353CC}">
                <c16:uniqueId val="{00000003-7A17-46EE-99D8-EEE4D0683B6A}"/>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1.3999999999999999E-2</c:v>
                </c:pt>
                <c:pt idx="2">
                  <c:v>5.7000000000000002E-2</c:v>
                </c:pt>
                <c:pt idx="3">
                  <c:v>0.4</c:v>
                </c:pt>
                <c:pt idx="4">
                  <c:v>0.52900000000000003</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(Middel:4.7, Afwijking:0.5) (Antwoorden:56)</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BD28-44F4-8068-E8AC91491D1A}"/>
              </c:ext>
            </c:extLst>
          </c:dPt>
          <c:dPt>
            <c:idx val="4"/>
            <c:invertIfNegative val="1"/>
            <c:bubble3D val="0"/>
            <c:spPr>
              <a:solidFill>
                <a:srgbClr val="286EF0"/>
              </a:solidFill>
              <a:ln>
                <a:noFill/>
              </a:ln>
              <a:effectLst/>
            </c:spPr>
            <c:extLst>
              <c:ext xmlns:c16="http://schemas.microsoft.com/office/drawing/2014/chart" uri="{C3380CC4-5D6E-409C-BE32-E72D297353CC}">
                <c16:uniqueId val="{00000003-736F-4282-8CD3-A726261D99E4}"/>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6.9999999999999993E-3</c:v>
                </c:pt>
                <c:pt idx="1">
                  <c:v>1.3999999999999999E-2</c:v>
                </c:pt>
                <c:pt idx="2">
                  <c:v>1.3999999999999999E-2</c:v>
                </c:pt>
                <c:pt idx="3">
                  <c:v>0.312</c:v>
                </c:pt>
                <c:pt idx="4">
                  <c:v>0.65300000000000002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DC3C-4E01-81DF-8DE63C76270E}"/>
              </c:ext>
            </c:extLst>
          </c:dPt>
          <c:dPt>
            <c:idx val="4"/>
            <c:invertIfNegative val="1"/>
            <c:bubble3D val="0"/>
            <c:spPr>
              <a:solidFill>
                <a:srgbClr val="286EF0"/>
              </a:solidFill>
              <a:ln>
                <a:noFill/>
              </a:ln>
              <a:effectLst/>
            </c:spPr>
            <c:extLst>
              <c:ext xmlns:c16="http://schemas.microsoft.com/office/drawing/2014/chart" uri="{C3380CC4-5D6E-409C-BE32-E72D297353CC}">
                <c16:uniqueId val="{00000003-FE51-4571-8432-91BE06CACB08}"/>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1.3999999999999999E-2</c:v>
                </c:pt>
                <c:pt idx="1">
                  <c:v>1.3999999999999999E-2</c:v>
                </c:pt>
                <c:pt idx="2">
                  <c:v>2.7999999999999997E-2</c:v>
                </c:pt>
                <c:pt idx="3">
                  <c:v>0.30099999999999999</c:v>
                </c:pt>
                <c:pt idx="4">
                  <c:v>0.64300000000000002</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21324764623444"/>
          <c:y val="1.9819819819819819E-2"/>
          <c:w val="0.86821017691194979"/>
          <c:h val="0.96036036036036032"/>
        </c:manualLayout>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DC3C-4E01-81DF-8DE63C76270E}"/>
              </c:ext>
            </c:extLst>
          </c:dPt>
          <c:dPt>
            <c:idx val="4"/>
            <c:invertIfNegative val="1"/>
            <c:bubble3D val="0"/>
            <c:spPr>
              <a:solidFill>
                <a:srgbClr val="286EF0"/>
              </a:solidFill>
              <a:ln>
                <a:noFill/>
              </a:ln>
              <a:effectLst/>
            </c:spPr>
            <c:extLst>
              <c:ext xmlns:c16="http://schemas.microsoft.com/office/drawing/2014/chart" uri="{C3380CC4-5D6E-409C-BE32-E72D297353CC}">
                <c16:uniqueId val="{00000003-FE51-4571-8432-91BE06CACB08}"/>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1.3999999999999999E-2</c:v>
                </c:pt>
                <c:pt idx="1">
                  <c:v>6.9999999999999993E-3</c:v>
                </c:pt>
                <c:pt idx="2">
                  <c:v>3.4000000000000002E-2</c:v>
                </c:pt>
                <c:pt idx="3">
                  <c:v>0.308</c:v>
                </c:pt>
                <c:pt idx="4">
                  <c:v>0.63700000000000001</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(Middel:4.67, Afwijking:0.57) (Antwoorden:55)</c:v>
                </c:pt>
              </c:strCache>
            </c:strRef>
          </c:tx>
          <c:spPr>
            <a:solidFill>
              <a:srgbClr val="BFBFBF"/>
            </a:solidFill>
            <a:ln>
              <a:noFill/>
            </a:ln>
            <a:effectLst/>
          </c:spPr>
          <c:invertIfNegative val="1"/>
          <c:dPt>
            <c:idx val="3"/>
            <c:invertIfNegative val="1"/>
            <c:bubble3D val="0"/>
            <c:spPr>
              <a:solidFill>
                <a:srgbClr val="BFBFBF"/>
              </a:solidFill>
              <a:ln>
                <a:noFill/>
              </a:ln>
              <a:effectLst/>
            </c:spPr>
            <c:extLst>
              <c:ext xmlns:c16="http://schemas.microsoft.com/office/drawing/2014/chart" uri="{C3380CC4-5D6E-409C-BE32-E72D297353CC}">
                <c16:uniqueId val="{00000001-28FE-46B7-8C3D-3F57294B14E9}"/>
              </c:ext>
            </c:extLst>
          </c:dPt>
          <c:dPt>
            <c:idx val="4"/>
            <c:invertIfNegative val="1"/>
            <c:bubble3D val="0"/>
            <c:spPr>
              <a:solidFill>
                <a:srgbClr val="286EF0"/>
              </a:solidFill>
              <a:ln>
                <a:noFill/>
              </a:ln>
              <a:effectLst/>
            </c:spPr>
            <c:extLst>
              <c:ext xmlns:c16="http://schemas.microsoft.com/office/drawing/2014/chart" uri="{C3380CC4-5D6E-409C-BE32-E72D297353CC}">
                <c16:uniqueId val="{00000003-8E25-4C86-AA3C-9781B2164880}"/>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0</c:v>
                </c:pt>
                <c:pt idx="1">
                  <c:v>6.9999999999999993E-3</c:v>
                </c:pt>
                <c:pt idx="2">
                  <c:v>3.4000000000000002E-2</c:v>
                </c:pt>
                <c:pt idx="3">
                  <c:v>0.39299999999999996</c:v>
                </c:pt>
                <c:pt idx="4">
                  <c:v>0.56600000000000006</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'T1'!$B$1</c:f>
              <c:strCache>
                <c:ptCount val="1"/>
                <c:pt idx="0">
                  <c:v>Alle antwoorden (Middel:4.43, Afwijking:0.7) (Antwoorden:56)</c:v>
                </c:pt>
              </c:strCache>
            </c:strRef>
          </c:tx>
          <c:spPr>
            <a:solidFill>
              <a:srgbClr val="BFBFBF"/>
            </a:solidFill>
            <a:ln>
              <a:noFill/>
            </a:ln>
            <a:effectLst/>
          </c:spPr>
          <c:invertIfNegative val="1"/>
          <c:dPt>
            <c:idx val="2"/>
            <c:invertIfNegative val="1"/>
            <c:bubble3D val="0"/>
            <c:spPr>
              <a:solidFill>
                <a:srgbClr val="BFBFBF"/>
              </a:solidFill>
              <a:ln>
                <a:noFill/>
              </a:ln>
              <a:effectLst/>
            </c:spPr>
            <c:extLst>
              <c:ext xmlns:c16="http://schemas.microsoft.com/office/drawing/2014/chart" uri="{C3380CC4-5D6E-409C-BE32-E72D297353CC}">
                <c16:uniqueId val="{00000005-2CF5-4ABC-B169-225FDEDD18FB}"/>
              </c:ext>
            </c:extLst>
          </c:dPt>
          <c:dPt>
            <c:idx val="3"/>
            <c:invertIfNegative val="1"/>
            <c:bubble3D val="0"/>
            <c:spPr>
              <a:solidFill>
                <a:srgbClr val="BFBFBF"/>
              </a:solidFill>
              <a:ln>
                <a:noFill/>
              </a:ln>
              <a:effectLst/>
            </c:spPr>
            <c:extLst>
              <c:ext xmlns:c16="http://schemas.microsoft.com/office/drawing/2014/chart" uri="{C3380CC4-5D6E-409C-BE32-E72D297353CC}">
                <c16:uniqueId val="{00000001-550B-4595-A2B0-4B9AC685A207}"/>
              </c:ext>
            </c:extLst>
          </c:dPt>
          <c:dPt>
            <c:idx val="4"/>
            <c:invertIfNegative val="1"/>
            <c:bubble3D val="0"/>
            <c:spPr>
              <a:solidFill>
                <a:srgbClr val="286EF0"/>
              </a:solidFill>
              <a:ln>
                <a:noFill/>
              </a:ln>
              <a:effectLst/>
            </c:spPr>
            <c:extLst>
              <c:ext xmlns:c16="http://schemas.microsoft.com/office/drawing/2014/chart" uri="{C3380CC4-5D6E-409C-BE32-E72D297353CC}">
                <c16:uniqueId val="{00000003-CF75-4702-B2E0-317508E4A5FB}"/>
              </c:ext>
            </c:extLst>
          </c:dPt>
          <c:dLbls>
            <c:numFmt formatCode="0%" sourceLinked="0"/>
            <c:spPr>
              <a:noFill/>
              <a:ln>
                <a:noFill/>
              </a:ln>
              <a:effectLst/>
            </c:spPr>
            <c:txPr>
              <a:bodyPr rot="0" spcFirstLastPara="1" vertOverflow="ellipsis" vert="horz" wrap="square" anchor="ctr" anchorCtr="1"/>
              <a:lstStyle/>
              <a:p>
                <a:pPr algn="l">
                  <a:defRPr sz="2000" b="1" i="0" u="none" strike="noStrike" kern="1200" baseline="0">
                    <a:solidFill>
                      <a:srgbClr val="000000"/>
                    </a:solidFill>
                    <a:latin typeface="+mj-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'T1'!$A$2:$A$6</c:f>
              <c:strCache>
                <c:ptCount val="5"/>
                <c:pt idx="0">
                  <c:v>Vāji</c:v>
                </c:pt>
                <c:pt idx="1">
                  <c:v>Vidēji</c:v>
                </c:pt>
                <c:pt idx="2">
                  <c:v>Apmierinoši</c:v>
                </c:pt>
                <c:pt idx="3">
                  <c:v>Labi</c:v>
                </c:pt>
                <c:pt idx="4">
                  <c:v>Teicami</c:v>
                </c:pt>
              </c:strCache>
            </c:strRef>
          </c:cat>
          <c:val>
            <c:numRef>
              <c:f>'T1'!$B$2:$B$6</c:f>
              <c:numCache>
                <c:formatCode>#.0%</c:formatCode>
                <c:ptCount val="5"/>
                <c:pt idx="0">
                  <c:v>6.9999999999999993E-3</c:v>
                </c:pt>
                <c:pt idx="1">
                  <c:v>2.1000000000000001E-2</c:v>
                </c:pt>
                <c:pt idx="2">
                  <c:v>0.17499999999999999</c:v>
                </c:pt>
                <c:pt idx="3">
                  <c:v>0.35700000000000004</c:v>
                </c:pt>
                <c:pt idx="4">
                  <c:v>0.44</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9854-4622-9A99-7FEAD7C22DFB}"/>
            </c:ext>
          </c:extLst>
        </c:ser>
        <c:dLbls>
          <c:dLblPos val="outEnd"/>
          <c:showLegendKey val="0"/>
          <c:showVal val="1"/>
          <c:showCatName val="0"/>
          <c:showSerName val="0"/>
          <c:showPercent val="0"/>
          <c:showBubbleSize val="0"/>
        </c:dLbls>
        <c:gapWidth val="58"/>
        <c:axId val="72075"/>
        <c:axId val="546231"/>
      </c:barChart>
      <c:catAx>
        <c:axId val="72075"/>
        <c:scaling>
          <c:orientation val="maxMin"/>
        </c:scaling>
        <c:delete val="0"/>
        <c:axPos val="l"/>
        <c:numFmt formatCode="General" sourceLinked="0"/>
        <c:majorTickMark val="none"/>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lgn="l">
              <a:defRPr sz="2000" b="0" i="0" u="none" strike="noStrike" kern="1200" baseline="0">
                <a:solidFill>
                  <a:schemeClr val="tx1"/>
                </a:solidFill>
                <a:latin typeface="+mn-lt"/>
                <a:ea typeface="+mn-ea"/>
                <a:cs typeface="+mn-cs"/>
              </a:defRPr>
            </a:pPr>
            <a:endParaRPr lang="lv-LV"/>
          </a:p>
        </c:txPr>
        <c:crossAx val="546231"/>
        <c:crosses val="autoZero"/>
        <c:auto val="1"/>
        <c:lblAlgn val="ctr"/>
        <c:lblOffset val="100"/>
        <c:noMultiLvlLbl val="1"/>
      </c:catAx>
      <c:valAx>
        <c:axId val="546231"/>
        <c:scaling>
          <c:orientation val="minMax"/>
          <c:max val="1"/>
          <c:min val="0"/>
        </c:scaling>
        <c:delete val="1"/>
        <c:axPos val="t"/>
        <c:numFmt formatCode="0.0\ %" sourceLinked="0"/>
        <c:majorTickMark val="none"/>
        <c:minorTickMark val="none"/>
        <c:tickLblPos val="high"/>
        <c:crossAx val="72075"/>
        <c:crosses val="autoZero"/>
        <c:crossBetween val="between"/>
        <c:majorUnit val="0.2"/>
      </c:valAx>
      <c:spPr>
        <a:noFill/>
        <a:ln>
          <a:noFill/>
        </a:ln>
        <a:effectLst/>
      </c:spPr>
    </c:plotArea>
    <c:plotVisOnly val="1"/>
    <c:dispBlanksAs val="gap"/>
    <c:showDLblsOverMax val="1"/>
  </c:chart>
  <c:spPr>
    <a:noFill/>
    <a:ln w="6350" cap="flat" cmpd="sng" algn="ctr">
      <a:noFill/>
      <a:prstDash val="solid"/>
      <a:miter lim="800000"/>
    </a:ln>
    <a:effectLst/>
  </c:spPr>
  <c:txPr>
    <a:bodyPr/>
    <a:lstStyle/>
    <a:p>
      <a:pPr>
        <a:defRPr>
          <a:latin typeface="+mn-lt"/>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2.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0.21195</cdr:x>
      <cdr:y>0</cdr:y>
    </cdr:from>
    <cdr:to>
      <cdr:x>0.29774</cdr:x>
      <cdr:y>0.10417</cdr:y>
    </cdr:to>
    <cdr:sp macro="" textlink="">
      <cdr:nvSpPr>
        <cdr:cNvPr id="2" name="Suorakulmio 1">
          <a:extLst xmlns:a="http://schemas.openxmlformats.org/drawingml/2006/main">
            <a:ext uri="{FF2B5EF4-FFF2-40B4-BE49-F238E27FC236}">
              <a16:creationId xmlns:a16="http://schemas.microsoft.com/office/drawing/2014/main" id="{99C28933-625A-1BB4-617E-5FF35AA02F2C}"/>
            </a:ext>
          </a:extLst>
        </cdr:cNvPr>
        <cdr:cNvSpPr/>
      </cdr:nvSpPr>
      <cdr:spPr>
        <a:xfrm xmlns:a="http://schemas.openxmlformats.org/drawingml/2006/main">
          <a:off x="2392069" y="0"/>
          <a:ext cx="968189" cy="77096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fi-FI"/>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9/6/2023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9/6/2023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822084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131811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32516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063461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2993332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181616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2824151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1071235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41074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881858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50333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15382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350333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32</a:t>
            </a:fld>
            <a:endParaRPr lang="en-US"/>
          </a:p>
        </p:txBody>
      </p:sp>
    </p:spTree>
    <p:extLst>
      <p:ext uri="{BB962C8B-B14F-4D97-AF65-F5344CB8AC3E}">
        <p14:creationId xmlns:p14="http://schemas.microsoft.com/office/powerpoint/2010/main" val="230030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148946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380557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32615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a:p>
        </p:txBody>
      </p:sp>
    </p:spTree>
    <p:extLst>
      <p:ext uri="{BB962C8B-B14F-4D97-AF65-F5344CB8AC3E}">
        <p14:creationId xmlns:p14="http://schemas.microsoft.com/office/powerpoint/2010/main" val="3175782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3417159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321157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a:p>
        </p:txBody>
      </p:sp>
    </p:spTree>
    <p:extLst>
      <p:ext uri="{BB962C8B-B14F-4D97-AF65-F5344CB8AC3E}">
        <p14:creationId xmlns:p14="http://schemas.microsoft.com/office/powerpoint/2010/main" val="326812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306254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3871388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FI"/>
          </a:p>
        </p:txBody>
      </p:sp>
      <p:sp>
        <p:nvSpPr>
          <p:cNvPr id="4" name="Dian numeron paikkamerkki 3"/>
          <p:cNvSpPr>
            <a:spLocks noGrp="1"/>
          </p:cNvSpPr>
          <p:nvPr>
            <p:ph type="sldNum" sz="quarter" idx="5"/>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126529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Placeholder-squares">
    <p:spTree>
      <p:nvGrpSpPr>
        <p:cNvPr id="1" name=""/>
        <p:cNvGrpSpPr/>
        <p:nvPr/>
      </p:nvGrpSpPr>
      <p:grpSpPr>
        <a:xfrm>
          <a:off x="0" y="0"/>
          <a:ext cx="0" cy="0"/>
          <a:chOff x="0" y="0"/>
          <a:chExt cx="0" cy="0"/>
        </a:xfrm>
      </p:grpSpPr>
      <p:sp>
        <p:nvSpPr>
          <p:cNvPr id="8" name="Picture Placeholder 13"/>
          <p:cNvSpPr>
            <a:spLocks noGrp="1" noChangeAspect="1"/>
          </p:cNvSpPr>
          <p:nvPr>
            <p:ph type="pic" sz="quarter" idx="13"/>
          </p:nvPr>
        </p:nvSpPr>
        <p:spPr>
          <a:xfrm>
            <a:off x="0" y="0"/>
            <a:ext cx="5615627" cy="13716000"/>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
        <p:nvSpPr>
          <p:cNvPr id="9" name="Picture Placeholder 13"/>
          <p:cNvSpPr>
            <a:spLocks noGrp="1" noChangeAspect="1"/>
          </p:cNvSpPr>
          <p:nvPr>
            <p:ph type="pic" sz="quarter" idx="14"/>
          </p:nvPr>
        </p:nvSpPr>
        <p:spPr>
          <a:xfrm>
            <a:off x="5865173" y="0"/>
            <a:ext cx="5615627" cy="6662454"/>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
        <p:nvSpPr>
          <p:cNvPr id="10" name="Picture Placeholder 13"/>
          <p:cNvSpPr>
            <a:spLocks noGrp="1" noChangeAspect="1"/>
          </p:cNvSpPr>
          <p:nvPr>
            <p:ph type="pic" sz="quarter" idx="15"/>
          </p:nvPr>
        </p:nvSpPr>
        <p:spPr>
          <a:xfrm>
            <a:off x="5865173" y="6896100"/>
            <a:ext cx="5615627" cy="6819900"/>
          </a:xfrm>
          <a:prstGeom prst="rect">
            <a:avLst/>
          </a:prstGeo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1312263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68592" y="6982688"/>
            <a:ext cx="9995368" cy="520238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4331370"/>
            <a:ext cx="24377650" cy="603985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12973194" y="0"/>
            <a:ext cx="11385261" cy="1371600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0"/>
            <a:ext cx="24377650" cy="5664200"/>
          </a:xfrm>
          <a:prstGeom prst="rect">
            <a:avLst/>
          </a:prstGeom>
          <a:solidFill>
            <a:schemeClr val="bg1">
              <a:lumMod val="95000"/>
            </a:schemeClr>
          </a:solidFill>
        </p:spPr>
        <p:txBody>
          <a:bodyPr>
            <a:normAutofit/>
          </a:bodyPr>
          <a:lstStyle>
            <a:lvl1pPr>
              <a:defRPr sz="2000"/>
            </a:lvl1pPr>
          </a:lstStyle>
          <a:p>
            <a:endParaRPr lang="en-US"/>
          </a:p>
        </p:txBody>
      </p:sp>
      <p:sp>
        <p:nvSpPr>
          <p:cNvPr id="6" name="Picture Placeholder 4"/>
          <p:cNvSpPr>
            <a:spLocks noGrp="1"/>
          </p:cNvSpPr>
          <p:nvPr>
            <p:ph type="pic" sz="quarter" idx="11"/>
          </p:nvPr>
        </p:nvSpPr>
        <p:spPr>
          <a:xfrm>
            <a:off x="9598152" y="3070225"/>
            <a:ext cx="5184648" cy="5184648"/>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869014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1435193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7_Macbook Mockup">
    <p:spTree>
      <p:nvGrpSpPr>
        <p:cNvPr id="1" name=""/>
        <p:cNvGrpSpPr/>
        <p:nvPr/>
      </p:nvGrpSpPr>
      <p:grpSpPr>
        <a:xfrm>
          <a:off x="0" y="0"/>
          <a:ext cx="0" cy="0"/>
          <a:chOff x="0" y="0"/>
          <a:chExt cx="0" cy="0"/>
        </a:xfrm>
      </p:grpSpPr>
      <p:sp>
        <p:nvSpPr>
          <p:cNvPr id="6" name="Picture Placeholder 4"/>
          <p:cNvSpPr>
            <a:spLocks noGrp="1"/>
          </p:cNvSpPr>
          <p:nvPr>
            <p:ph type="pic" sz="quarter" idx="16"/>
          </p:nvPr>
        </p:nvSpPr>
        <p:spPr>
          <a:xfrm>
            <a:off x="18085951"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7"/>
          </p:nvPr>
        </p:nvSpPr>
        <p:spPr>
          <a:xfrm>
            <a:off x="12450973" y="2748000"/>
            <a:ext cx="4917347" cy="8763297"/>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6895905"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
        <p:nvSpPr>
          <p:cNvPr id="11" name="Picture Placeholder 4"/>
          <p:cNvSpPr>
            <a:spLocks noGrp="1"/>
          </p:cNvSpPr>
          <p:nvPr>
            <p:ph type="pic" sz="quarter" idx="17"/>
          </p:nvPr>
        </p:nvSpPr>
        <p:spPr>
          <a:xfrm>
            <a:off x="2557693" y="5325322"/>
            <a:ext cx="3338587" cy="5949759"/>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Macbook Mockup">
    <p:spTree>
      <p:nvGrpSpPr>
        <p:cNvPr id="1" name=""/>
        <p:cNvGrpSpPr/>
        <p:nvPr/>
      </p:nvGrpSpPr>
      <p:grpSpPr>
        <a:xfrm>
          <a:off x="0" y="0"/>
          <a:ext cx="0" cy="0"/>
          <a:chOff x="0" y="0"/>
          <a:chExt cx="0" cy="0"/>
        </a:xfrm>
      </p:grpSpPr>
      <p:sp>
        <p:nvSpPr>
          <p:cNvPr id="10" name="Picture Placeholder 4"/>
          <p:cNvSpPr>
            <a:spLocks noGrp="1"/>
          </p:cNvSpPr>
          <p:nvPr>
            <p:ph type="pic" sz="quarter" idx="16"/>
          </p:nvPr>
        </p:nvSpPr>
        <p:spPr>
          <a:xfrm>
            <a:off x="13184685" y="4120571"/>
            <a:ext cx="10150980" cy="5696018"/>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Macbook Mockup">
    <p:spTree>
      <p:nvGrpSpPr>
        <p:cNvPr id="1" name=""/>
        <p:cNvGrpSpPr/>
        <p:nvPr/>
      </p:nvGrpSpPr>
      <p:grpSpPr>
        <a:xfrm>
          <a:off x="0" y="0"/>
          <a:ext cx="0" cy="0"/>
          <a:chOff x="0" y="0"/>
          <a:chExt cx="0" cy="0"/>
        </a:xfrm>
      </p:grpSpPr>
      <p:sp>
        <p:nvSpPr>
          <p:cNvPr id="13" name="Picture Placeholder 4"/>
          <p:cNvSpPr>
            <a:spLocks noGrp="1"/>
          </p:cNvSpPr>
          <p:nvPr>
            <p:ph type="pic" sz="quarter" idx="16"/>
          </p:nvPr>
        </p:nvSpPr>
        <p:spPr>
          <a:xfrm>
            <a:off x="1574196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
        <p:nvSpPr>
          <p:cNvPr id="14" name="Picture Placeholder 4"/>
          <p:cNvSpPr>
            <a:spLocks noGrp="1"/>
          </p:cNvSpPr>
          <p:nvPr>
            <p:ph type="pic" sz="quarter" idx="17"/>
          </p:nvPr>
        </p:nvSpPr>
        <p:spPr>
          <a:xfrm>
            <a:off x="860964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8"/>
          </p:nvPr>
        </p:nvSpPr>
        <p:spPr>
          <a:xfrm>
            <a:off x="1477327" y="2028911"/>
            <a:ext cx="7132320" cy="9537192"/>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8882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8201602" y="3794760"/>
            <a:ext cx="7974444" cy="452628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2143702" y="3794760"/>
            <a:ext cx="7974444" cy="452628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Macbook Mockup">
    <p:spTree>
      <p:nvGrpSpPr>
        <p:cNvPr id="1" name=""/>
        <p:cNvGrpSpPr/>
        <p:nvPr/>
      </p:nvGrpSpPr>
      <p:grpSpPr>
        <a:xfrm>
          <a:off x="0" y="0"/>
          <a:ext cx="0" cy="0"/>
          <a:chOff x="0" y="0"/>
          <a:chExt cx="0" cy="0"/>
        </a:xfrm>
      </p:grpSpPr>
      <p:sp>
        <p:nvSpPr>
          <p:cNvPr id="14" name="Picture Placeholder 4"/>
          <p:cNvSpPr>
            <a:spLocks noGrp="1"/>
          </p:cNvSpPr>
          <p:nvPr>
            <p:ph type="pic" sz="quarter" idx="17"/>
          </p:nvPr>
        </p:nvSpPr>
        <p:spPr>
          <a:xfrm>
            <a:off x="14473646" y="4415246"/>
            <a:ext cx="7498080" cy="4728754"/>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Macbook Mockup">
    <p:spTree>
      <p:nvGrpSpPr>
        <p:cNvPr id="1" name=""/>
        <p:cNvGrpSpPr/>
        <p:nvPr/>
      </p:nvGrpSpPr>
      <p:grpSpPr>
        <a:xfrm>
          <a:off x="0" y="0"/>
          <a:ext cx="0" cy="0"/>
          <a:chOff x="0" y="0"/>
          <a:chExt cx="0" cy="0"/>
        </a:xfrm>
      </p:grpSpPr>
      <p:sp>
        <p:nvSpPr>
          <p:cNvPr id="8" name="Picture Placeholder 4"/>
          <p:cNvSpPr>
            <a:spLocks noGrp="1"/>
          </p:cNvSpPr>
          <p:nvPr>
            <p:ph type="pic" sz="quarter" idx="17"/>
          </p:nvPr>
        </p:nvSpPr>
        <p:spPr>
          <a:xfrm>
            <a:off x="604393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8"/>
          </p:nvPr>
        </p:nvSpPr>
        <p:spPr>
          <a:xfrm>
            <a:off x="-624586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9"/>
          </p:nvPr>
        </p:nvSpPr>
        <p:spPr>
          <a:xfrm>
            <a:off x="18333720" y="4533900"/>
            <a:ext cx="12289790" cy="756666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Macbook Mockup">
    <p:spTree>
      <p:nvGrpSpPr>
        <p:cNvPr id="1" name=""/>
        <p:cNvGrpSpPr/>
        <p:nvPr/>
      </p:nvGrpSpPr>
      <p:grpSpPr>
        <a:xfrm>
          <a:off x="0" y="0"/>
          <a:ext cx="0" cy="0"/>
          <a:chOff x="0" y="0"/>
          <a:chExt cx="0" cy="0"/>
        </a:xfrm>
      </p:grpSpPr>
      <p:sp>
        <p:nvSpPr>
          <p:cNvPr id="10" name="Picture Placeholder 4"/>
          <p:cNvSpPr>
            <a:spLocks noGrp="1"/>
          </p:cNvSpPr>
          <p:nvPr>
            <p:ph type="pic" sz="quarter" idx="19"/>
          </p:nvPr>
        </p:nvSpPr>
        <p:spPr>
          <a:xfrm>
            <a:off x="12150723" y="4579554"/>
            <a:ext cx="12226925" cy="6680885"/>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8434174" y="5371869"/>
            <a:ext cx="6679466" cy="3785477"/>
          </a:xfrm>
        </p:spPr>
        <p:txBody>
          <a:bodyPr anchor="t">
            <a:normAutofit/>
          </a:bodyPr>
          <a:lstStyle>
            <a:lvl1pPr marL="0" indent="0" algn="ctr">
              <a:buNone/>
              <a:defRPr sz="2199">
                <a:latin typeface="Calibri Light"/>
                <a:cs typeface="Calibri Light"/>
              </a:defRPr>
            </a:lvl1pPr>
          </a:lstStyle>
          <a:p>
            <a:endParaRPr lang="id-ID"/>
          </a:p>
        </p:txBody>
      </p:sp>
      <p:sp>
        <p:nvSpPr>
          <p:cNvPr id="17" name="Picture Placeholder 2"/>
          <p:cNvSpPr>
            <a:spLocks noGrp="1" noChangeAspect="1"/>
          </p:cNvSpPr>
          <p:nvPr>
            <p:ph type="pic" sz="quarter" idx="22" hasCustomPrompt="1"/>
          </p:nvPr>
        </p:nvSpPr>
        <p:spPr>
          <a:xfrm>
            <a:off x="16352915" y="8991653"/>
            <a:ext cx="1013634" cy="1768937"/>
          </a:xfrm>
        </p:spPr>
        <p:txBody>
          <a:bodyPr anchor="t">
            <a:normAutofit/>
          </a:bodyPr>
          <a:lstStyle>
            <a:lvl1pPr marL="0" indent="0" algn="l">
              <a:lnSpc>
                <a:spcPct val="50000"/>
              </a:lnSpc>
              <a:buNone/>
              <a:defRPr sz="700">
                <a:latin typeface="Calibri Light"/>
                <a:cs typeface="Calibri Light"/>
              </a:defRPr>
            </a:lvl1pPr>
          </a:lstStyle>
          <a:p>
            <a:r>
              <a:rPr lang="id-ID"/>
              <a:t>Picture</a:t>
            </a:r>
          </a:p>
        </p:txBody>
      </p:sp>
      <p:sp>
        <p:nvSpPr>
          <p:cNvPr id="10" name="Picture Placeholder 2"/>
          <p:cNvSpPr>
            <a:spLocks noGrp="1" noChangeAspect="1"/>
          </p:cNvSpPr>
          <p:nvPr>
            <p:ph type="pic" sz="quarter" idx="26"/>
          </p:nvPr>
        </p:nvSpPr>
        <p:spPr>
          <a:xfrm>
            <a:off x="4754354" y="7975469"/>
            <a:ext cx="4254887" cy="2712449"/>
          </a:xfrm>
        </p:spPr>
        <p:txBody>
          <a:bodyPr anchor="t">
            <a:normAutofit/>
          </a:bodyPr>
          <a:lstStyle>
            <a:lvl1pPr marL="0" indent="0" algn="ctr">
              <a:buNone/>
              <a:defRPr sz="1999">
                <a:latin typeface="Calibri Light"/>
                <a:cs typeface="Calibri Light"/>
              </a:defRPr>
            </a:lvl1pPr>
          </a:lstStyle>
          <a:p>
            <a:endParaRPr lang="id-ID"/>
          </a:p>
        </p:txBody>
      </p:sp>
      <p:sp>
        <p:nvSpPr>
          <p:cNvPr id="8" name="Picture Placeholder 2"/>
          <p:cNvSpPr>
            <a:spLocks noGrp="1" noChangeAspect="1"/>
          </p:cNvSpPr>
          <p:nvPr>
            <p:ph type="pic" sz="quarter" idx="24"/>
          </p:nvPr>
        </p:nvSpPr>
        <p:spPr>
          <a:xfrm>
            <a:off x="14235822" y="7821109"/>
            <a:ext cx="2254062" cy="2902541"/>
          </a:xfrm>
        </p:spPr>
        <p:txBody>
          <a:bodyPr anchor="t">
            <a:normAutofit/>
          </a:bodyPr>
          <a:lstStyle>
            <a:lvl1pPr marL="0" indent="0" algn="ctr">
              <a:buNone/>
              <a:defRPr sz="1999">
                <a:latin typeface="Calibri Light"/>
                <a:cs typeface="Calibri Light"/>
              </a:defRPr>
            </a:lvl1pPr>
          </a:lstStyle>
          <a:p>
            <a:endParaRPr lang="id-ID"/>
          </a:p>
        </p:txBody>
      </p:sp>
      <p:sp>
        <p:nvSpPr>
          <p:cNvPr id="11" name="Picture Placeholder 2"/>
          <p:cNvSpPr>
            <a:spLocks noGrp="1" noChangeAspect="1"/>
          </p:cNvSpPr>
          <p:nvPr>
            <p:ph type="pic" sz="quarter" idx="27"/>
          </p:nvPr>
        </p:nvSpPr>
        <p:spPr>
          <a:xfrm>
            <a:off x="17691338" y="10138875"/>
            <a:ext cx="441690" cy="557901"/>
          </a:xfrm>
        </p:spPr>
        <p:txBody>
          <a:bodyPr anchor="t">
            <a:normAutofit/>
          </a:bodyPr>
          <a:lstStyle>
            <a:lvl1pPr marL="0" indent="0" algn="ctr">
              <a:lnSpc>
                <a:spcPct val="50000"/>
              </a:lnSpc>
              <a:buNone/>
              <a:defRPr sz="100">
                <a:latin typeface="Calibri Light"/>
                <a:cs typeface="Calibri Light"/>
              </a:defRPr>
            </a:lvl1pPr>
          </a:lstStyle>
          <a:p>
            <a:endParaRPr lang="id-ID"/>
          </a:p>
        </p:txBody>
      </p:sp>
    </p:spTree>
    <p:extLst>
      <p:ext uri="{BB962C8B-B14F-4D97-AF65-F5344CB8AC3E}">
        <p14:creationId xmlns:p14="http://schemas.microsoft.com/office/powerpoint/2010/main" val="4836896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6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97010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7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0995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951271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8667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12188825" y="0"/>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83400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6_Placeholder-Image">
    <p:spTree>
      <p:nvGrpSpPr>
        <p:cNvPr id="1" name=""/>
        <p:cNvGrpSpPr/>
        <p:nvPr/>
      </p:nvGrpSpPr>
      <p:grpSpPr>
        <a:xfrm>
          <a:off x="0" y="0"/>
          <a:ext cx="0" cy="0"/>
          <a:chOff x="0" y="0"/>
          <a:chExt cx="0" cy="0"/>
        </a:xfrm>
      </p:grpSpPr>
      <p:sp>
        <p:nvSpPr>
          <p:cNvPr id="23" name="Picture Placeholder 2"/>
          <p:cNvSpPr>
            <a:spLocks noGrp="1"/>
          </p:cNvSpPr>
          <p:nvPr>
            <p:ph type="pic" sz="quarter" idx="17"/>
          </p:nvPr>
        </p:nvSpPr>
        <p:spPr>
          <a:xfrm>
            <a:off x="0" y="0"/>
            <a:ext cx="6091866" cy="4577033"/>
          </a:xfrm>
          <a:solidFill>
            <a:schemeClr val="bg1">
              <a:lumMod val="95000"/>
            </a:schemeClr>
          </a:solidFill>
        </p:spPr>
        <p:txBody>
          <a:bodyPr>
            <a:normAutofit/>
          </a:bodyPr>
          <a:lstStyle>
            <a:lvl1pPr>
              <a:defRPr sz="2800"/>
            </a:lvl1pPr>
          </a:lstStyle>
          <a:p>
            <a:endParaRPr lang="en-US"/>
          </a:p>
        </p:txBody>
      </p:sp>
      <p:sp>
        <p:nvSpPr>
          <p:cNvPr id="24" name="Picture Placeholder 2"/>
          <p:cNvSpPr>
            <a:spLocks noGrp="1"/>
          </p:cNvSpPr>
          <p:nvPr>
            <p:ph type="pic" sz="quarter" idx="18"/>
          </p:nvPr>
        </p:nvSpPr>
        <p:spPr>
          <a:xfrm>
            <a:off x="6092032" y="0"/>
            <a:ext cx="6091866" cy="4577033"/>
          </a:xfrm>
          <a:solidFill>
            <a:schemeClr val="bg1">
              <a:lumMod val="95000"/>
            </a:schemeClr>
          </a:solidFill>
        </p:spPr>
        <p:txBody>
          <a:bodyPr>
            <a:normAutofit/>
          </a:bodyPr>
          <a:lstStyle>
            <a:lvl1pPr>
              <a:defRPr sz="2800"/>
            </a:lvl1pPr>
          </a:lstStyle>
          <a:p>
            <a:endParaRPr lang="en-US"/>
          </a:p>
        </p:txBody>
      </p:sp>
      <p:sp>
        <p:nvSpPr>
          <p:cNvPr id="25" name="Picture Placeholder 2"/>
          <p:cNvSpPr>
            <a:spLocks noGrp="1"/>
          </p:cNvSpPr>
          <p:nvPr>
            <p:ph type="pic" sz="quarter" idx="19"/>
          </p:nvPr>
        </p:nvSpPr>
        <p:spPr>
          <a:xfrm>
            <a:off x="12183732" y="0"/>
            <a:ext cx="6091866" cy="4577033"/>
          </a:xfrm>
          <a:solidFill>
            <a:schemeClr val="bg1">
              <a:lumMod val="95000"/>
            </a:schemeClr>
          </a:solidFill>
        </p:spPr>
        <p:txBody>
          <a:bodyPr>
            <a:normAutofit/>
          </a:bodyPr>
          <a:lstStyle>
            <a:lvl1pPr>
              <a:defRPr sz="2800"/>
            </a:lvl1pPr>
          </a:lstStyle>
          <a:p>
            <a:endParaRPr lang="en-US"/>
          </a:p>
        </p:txBody>
      </p:sp>
      <p:sp>
        <p:nvSpPr>
          <p:cNvPr id="26" name="Picture Placeholder 2"/>
          <p:cNvSpPr>
            <a:spLocks noGrp="1"/>
          </p:cNvSpPr>
          <p:nvPr>
            <p:ph type="pic" sz="quarter" idx="20"/>
          </p:nvPr>
        </p:nvSpPr>
        <p:spPr>
          <a:xfrm>
            <a:off x="18275764" y="0"/>
            <a:ext cx="6101886" cy="4577033"/>
          </a:xfrm>
          <a:solidFill>
            <a:schemeClr val="bg1">
              <a:lumMod val="95000"/>
            </a:schemeClr>
          </a:solidFill>
        </p:spPr>
        <p:txBody>
          <a:bodyPr>
            <a:normAutofit/>
          </a:bodyPr>
          <a:lstStyle>
            <a:lvl1pPr>
              <a:defRPr sz="2800"/>
            </a:lvl1pPr>
          </a:lstStyle>
          <a:p>
            <a:endParaRPr lang="en-US"/>
          </a:p>
        </p:txBody>
      </p:sp>
      <p:sp>
        <p:nvSpPr>
          <p:cNvPr id="27" name="Picture Placeholder 2"/>
          <p:cNvSpPr>
            <a:spLocks noGrp="1"/>
          </p:cNvSpPr>
          <p:nvPr>
            <p:ph type="pic" sz="quarter" idx="10"/>
          </p:nvPr>
        </p:nvSpPr>
        <p:spPr>
          <a:xfrm>
            <a:off x="0" y="9138966"/>
            <a:ext cx="6101554" cy="4577033"/>
          </a:xfrm>
          <a:solidFill>
            <a:schemeClr val="bg1">
              <a:lumMod val="95000"/>
            </a:schemeClr>
          </a:solidFill>
        </p:spPr>
        <p:txBody>
          <a:bodyPr>
            <a:normAutofit/>
          </a:bodyPr>
          <a:lstStyle>
            <a:lvl1pPr>
              <a:defRPr sz="2800"/>
            </a:lvl1pPr>
          </a:lstStyle>
          <a:p>
            <a:endParaRPr lang="en-US"/>
          </a:p>
        </p:txBody>
      </p:sp>
      <p:sp>
        <p:nvSpPr>
          <p:cNvPr id="28" name="Picture Placeholder 2"/>
          <p:cNvSpPr>
            <a:spLocks noGrp="1"/>
          </p:cNvSpPr>
          <p:nvPr>
            <p:ph type="pic" sz="quarter" idx="14"/>
          </p:nvPr>
        </p:nvSpPr>
        <p:spPr>
          <a:xfrm>
            <a:off x="6101720" y="9138966"/>
            <a:ext cx="6091866" cy="4577033"/>
          </a:xfrm>
          <a:solidFill>
            <a:schemeClr val="bg1">
              <a:lumMod val="95000"/>
            </a:schemeClr>
          </a:solidFill>
        </p:spPr>
        <p:txBody>
          <a:bodyPr>
            <a:normAutofit/>
          </a:bodyPr>
          <a:lstStyle>
            <a:lvl1pPr>
              <a:defRPr sz="2800"/>
            </a:lvl1pPr>
          </a:lstStyle>
          <a:p>
            <a:endParaRPr lang="en-US"/>
          </a:p>
        </p:txBody>
      </p:sp>
      <p:sp>
        <p:nvSpPr>
          <p:cNvPr id="29" name="Picture Placeholder 2"/>
          <p:cNvSpPr>
            <a:spLocks noGrp="1"/>
          </p:cNvSpPr>
          <p:nvPr>
            <p:ph type="pic" sz="quarter" idx="15"/>
          </p:nvPr>
        </p:nvSpPr>
        <p:spPr>
          <a:xfrm>
            <a:off x="12193420" y="9138966"/>
            <a:ext cx="6091866" cy="4577033"/>
          </a:xfrm>
          <a:solidFill>
            <a:schemeClr val="bg1">
              <a:lumMod val="95000"/>
            </a:schemeClr>
          </a:solidFill>
        </p:spPr>
        <p:txBody>
          <a:bodyPr>
            <a:normAutofit/>
          </a:bodyPr>
          <a:lstStyle>
            <a:lvl1pPr>
              <a:defRPr sz="2800"/>
            </a:lvl1pPr>
          </a:lstStyle>
          <a:p>
            <a:endParaRPr lang="en-US"/>
          </a:p>
        </p:txBody>
      </p:sp>
      <p:sp>
        <p:nvSpPr>
          <p:cNvPr id="30" name="Picture Placeholder 2"/>
          <p:cNvSpPr>
            <a:spLocks noGrp="1"/>
          </p:cNvSpPr>
          <p:nvPr>
            <p:ph type="pic" sz="quarter" idx="16"/>
          </p:nvPr>
        </p:nvSpPr>
        <p:spPr>
          <a:xfrm>
            <a:off x="18285452" y="9138966"/>
            <a:ext cx="6091866" cy="457703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21549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0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0" name="Picture Placeholder 2"/>
          <p:cNvSpPr>
            <a:spLocks noGrp="1"/>
          </p:cNvSpPr>
          <p:nvPr>
            <p:ph type="pic" sz="quarter" idx="11"/>
          </p:nvPr>
        </p:nvSpPr>
        <p:spPr>
          <a:xfrm>
            <a:off x="8125882" y="6858000"/>
            <a:ext cx="8125882" cy="6858000"/>
          </a:xfrm>
          <a:solidFill>
            <a:schemeClr val="bg1">
              <a:lumMod val="95000"/>
            </a:schemeClr>
          </a:solidFill>
        </p:spPr>
        <p:txBody>
          <a:bodyPr>
            <a:normAutofit/>
          </a:bodyPr>
          <a:lstStyle>
            <a:lvl1pPr>
              <a:defRPr sz="2800"/>
            </a:lvl1pPr>
          </a:lstStyle>
          <a:p>
            <a:endParaRPr lang="en-US"/>
          </a:p>
        </p:txBody>
      </p:sp>
      <p:sp>
        <p:nvSpPr>
          <p:cNvPr id="11"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54806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1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8125882" y="0"/>
            <a:ext cx="8125882" cy="6858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8241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2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2525425" y="4090497"/>
            <a:ext cx="6070498" cy="5122984"/>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9290373" y="4090497"/>
            <a:ext cx="6070499" cy="5122984"/>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055324" y="4090497"/>
            <a:ext cx="6070498" cy="5122983"/>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059083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0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2933065" y="4235410"/>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6"/>
          <p:cNvSpPr>
            <a:spLocks noGrp="1"/>
          </p:cNvSpPr>
          <p:nvPr>
            <p:ph type="pic" sz="quarter" idx="15"/>
          </p:nvPr>
        </p:nvSpPr>
        <p:spPr>
          <a:xfrm>
            <a:off x="2933065" y="8578751"/>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6"/>
          <p:cNvSpPr>
            <a:spLocks noGrp="1"/>
          </p:cNvSpPr>
          <p:nvPr>
            <p:ph type="pic" sz="quarter" idx="16"/>
          </p:nvPr>
        </p:nvSpPr>
        <p:spPr>
          <a:xfrm>
            <a:off x="13441422" y="4235409"/>
            <a:ext cx="2362200" cy="236220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6"/>
          <p:cNvSpPr>
            <a:spLocks noGrp="1"/>
          </p:cNvSpPr>
          <p:nvPr>
            <p:ph type="pic" sz="quarter" idx="17"/>
          </p:nvPr>
        </p:nvSpPr>
        <p:spPr>
          <a:xfrm>
            <a:off x="13441422" y="8578750"/>
            <a:ext cx="2362200" cy="2362200"/>
          </a:xfrm>
          <a:prstGeom prst="ellipse">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392035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1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6088205" cy="13716000"/>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8"/>
          </p:nvPr>
        </p:nvSpPr>
        <p:spPr>
          <a:xfrm>
            <a:off x="6100620" y="0"/>
            <a:ext cx="6088205" cy="13716000"/>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9"/>
          </p:nvPr>
        </p:nvSpPr>
        <p:spPr>
          <a:xfrm>
            <a:off x="12181376" y="0"/>
            <a:ext cx="6088205" cy="13716000"/>
          </a:xfrm>
          <a:solidFill>
            <a:schemeClr val="bg1">
              <a:lumMod val="95000"/>
            </a:schemeClr>
          </a:solidFill>
        </p:spPr>
        <p:txBody>
          <a:bodyPr>
            <a:normAutofit/>
          </a:bodyPr>
          <a:lstStyle>
            <a:lvl1pPr>
              <a:defRPr sz="2800"/>
            </a:lvl1pPr>
          </a:lstStyle>
          <a:p>
            <a:endParaRPr lang="en-US"/>
          </a:p>
        </p:txBody>
      </p:sp>
      <p:sp>
        <p:nvSpPr>
          <p:cNvPr id="22" name="Picture Placeholder 2"/>
          <p:cNvSpPr>
            <a:spLocks noGrp="1"/>
          </p:cNvSpPr>
          <p:nvPr>
            <p:ph type="pic" sz="quarter" idx="20"/>
          </p:nvPr>
        </p:nvSpPr>
        <p:spPr>
          <a:xfrm>
            <a:off x="18281996" y="0"/>
            <a:ext cx="6088205"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90668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5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2" y="1"/>
            <a:ext cx="12188826" cy="6858000"/>
          </a:xfrm>
          <a:solidFill>
            <a:schemeClr val="bg1">
              <a:lumMod val="95000"/>
            </a:schemeClr>
          </a:solidFill>
        </p:spPr>
        <p:txBody>
          <a:bodyPr>
            <a:normAutofit/>
          </a:bodyPr>
          <a:lstStyle>
            <a:lvl1pPr>
              <a:defRPr sz="2800"/>
            </a:lvl1pPr>
          </a:lstStyle>
          <a:p>
            <a:endParaRPr lang="en-US"/>
          </a:p>
        </p:txBody>
      </p:sp>
      <p:sp>
        <p:nvSpPr>
          <p:cNvPr id="18" name="Picture Placeholder 2"/>
          <p:cNvSpPr>
            <a:spLocks noGrp="1"/>
          </p:cNvSpPr>
          <p:nvPr>
            <p:ph type="pic" sz="quarter" idx="14"/>
          </p:nvPr>
        </p:nvSpPr>
        <p:spPr>
          <a:xfrm>
            <a:off x="-2" y="6858000"/>
            <a:ext cx="12188826" cy="6858000"/>
          </a:xfrm>
          <a:solidFill>
            <a:schemeClr val="bg1">
              <a:lumMod val="95000"/>
            </a:schemeClr>
          </a:solidFill>
        </p:spPr>
        <p:txBody>
          <a:bodyPr>
            <a:normAutofit/>
          </a:bodyPr>
          <a:lstStyle>
            <a:lvl1pPr>
              <a:defRPr sz="2800"/>
            </a:lvl1pPr>
          </a:lstStyle>
          <a:p>
            <a:endParaRPr lang="en-US"/>
          </a:p>
        </p:txBody>
      </p:sp>
      <p:sp>
        <p:nvSpPr>
          <p:cNvPr id="19" name="Picture Placeholder 2"/>
          <p:cNvSpPr>
            <a:spLocks noGrp="1"/>
          </p:cNvSpPr>
          <p:nvPr>
            <p:ph type="pic" sz="quarter" idx="15"/>
          </p:nvPr>
        </p:nvSpPr>
        <p:spPr>
          <a:xfrm>
            <a:off x="12188824" y="6858000"/>
            <a:ext cx="12188826"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77849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Macbook Mockup">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a:xfrm>
            <a:off x="4111023" y="9421730"/>
            <a:ext cx="1929384" cy="1929384"/>
          </a:xfrm>
          <a:prstGeom prst="ellipse">
            <a:avLst/>
          </a:prstGeom>
          <a:solidFill>
            <a:schemeClr val="bg1">
              <a:lumMod val="95000"/>
            </a:schemeClr>
          </a:solidFill>
        </p:spPr>
        <p:txBody>
          <a:bodyPr>
            <a:normAutofit/>
          </a:bodyPr>
          <a:lstStyle>
            <a:lvl1pPr>
              <a:defRPr sz="2000"/>
            </a:lvl1pPr>
          </a:lstStyle>
          <a:p>
            <a:endParaRPr lang="en-US"/>
          </a:p>
        </p:txBody>
      </p:sp>
      <p:sp>
        <p:nvSpPr>
          <p:cNvPr id="12" name="Picture Placeholder 4"/>
          <p:cNvSpPr>
            <a:spLocks noGrp="1"/>
          </p:cNvSpPr>
          <p:nvPr>
            <p:ph type="pic" sz="quarter" idx="11"/>
          </p:nvPr>
        </p:nvSpPr>
        <p:spPr>
          <a:xfrm>
            <a:off x="11355470" y="9446722"/>
            <a:ext cx="1929384" cy="1929384"/>
          </a:xfrm>
          <a:prstGeom prst="ellipse">
            <a:avLst/>
          </a:prstGeom>
          <a:solidFill>
            <a:schemeClr val="bg1">
              <a:lumMod val="95000"/>
            </a:schemeClr>
          </a:solidFill>
        </p:spPr>
        <p:txBody>
          <a:bodyPr>
            <a:normAutofit/>
          </a:bodyPr>
          <a:lstStyle>
            <a:lvl1pPr>
              <a:defRPr sz="2000"/>
            </a:lvl1pPr>
          </a:lstStyle>
          <a:p>
            <a:endParaRPr lang="en-US"/>
          </a:p>
        </p:txBody>
      </p:sp>
      <p:sp>
        <p:nvSpPr>
          <p:cNvPr id="13" name="Picture Placeholder 4"/>
          <p:cNvSpPr>
            <a:spLocks noGrp="1"/>
          </p:cNvSpPr>
          <p:nvPr>
            <p:ph type="pic" sz="quarter" idx="12"/>
          </p:nvPr>
        </p:nvSpPr>
        <p:spPr>
          <a:xfrm>
            <a:off x="18446906" y="9421730"/>
            <a:ext cx="1929384" cy="1929384"/>
          </a:xfrm>
          <a:prstGeom prst="ellipse">
            <a:avLst/>
          </a:prstGeom>
          <a:solidFill>
            <a:schemeClr val="bg1">
              <a:lumMod val="95000"/>
            </a:schemeClr>
          </a:solidFill>
        </p:spPr>
        <p:txBody>
          <a:bodyPr>
            <a:normAutofit/>
          </a:bodyPr>
          <a:lstStyle>
            <a:lvl1pPr>
              <a:defRPr sz="2000"/>
            </a:lvl1pPr>
          </a:lstStyle>
          <a:p>
            <a:endParaRPr lang="en-US"/>
          </a:p>
        </p:txBody>
      </p:sp>
    </p:spTree>
    <p:extLst>
      <p:ext uri="{BB962C8B-B14F-4D97-AF65-F5344CB8AC3E}">
        <p14:creationId xmlns:p14="http://schemas.microsoft.com/office/powerpoint/2010/main" val="1295166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0963548" y="0"/>
            <a:ext cx="13414102" cy="109681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47059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ceholder_Image">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86691" y="869670"/>
            <a:ext cx="8700655" cy="12081164"/>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13414102" cy="10968174"/>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53160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0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1128473" y="1688124"/>
            <a:ext cx="6093171" cy="10339754"/>
          </a:xfrm>
          <a:solidFill>
            <a:schemeClr val="bg1">
              <a:lumMod val="95000"/>
            </a:schemeClr>
          </a:solidFill>
        </p:spPr>
        <p:txBody>
          <a:bodyPr>
            <a:normAutofit/>
          </a:bodyPr>
          <a:lstStyle>
            <a:lvl1pPr>
              <a:defRPr sz="2800"/>
            </a:lvl1pPr>
          </a:lstStyle>
          <a:p>
            <a:endParaRPr lang="en-US"/>
          </a:p>
        </p:txBody>
      </p:sp>
      <p:sp>
        <p:nvSpPr>
          <p:cNvPr id="20" name="Picture Placeholder 2"/>
          <p:cNvSpPr>
            <a:spLocks noGrp="1"/>
          </p:cNvSpPr>
          <p:nvPr>
            <p:ph type="pic" sz="quarter" idx="18"/>
          </p:nvPr>
        </p:nvSpPr>
        <p:spPr>
          <a:xfrm>
            <a:off x="7564442" y="1688122"/>
            <a:ext cx="6093171" cy="5020362"/>
          </a:xfrm>
          <a:solidFill>
            <a:schemeClr val="bg1">
              <a:lumMod val="95000"/>
            </a:schemeClr>
          </a:solidFill>
        </p:spPr>
        <p:txBody>
          <a:bodyPr>
            <a:normAutofit/>
          </a:bodyPr>
          <a:lstStyle>
            <a:lvl1pPr>
              <a:defRPr sz="2800"/>
            </a:lvl1pPr>
          </a:lstStyle>
          <a:p>
            <a:endParaRPr lang="en-US"/>
          </a:p>
        </p:txBody>
      </p:sp>
      <p:sp>
        <p:nvSpPr>
          <p:cNvPr id="21" name="Picture Placeholder 2"/>
          <p:cNvSpPr>
            <a:spLocks noGrp="1"/>
          </p:cNvSpPr>
          <p:nvPr>
            <p:ph type="pic" sz="quarter" idx="19"/>
          </p:nvPr>
        </p:nvSpPr>
        <p:spPr>
          <a:xfrm>
            <a:off x="7564442" y="7029400"/>
            <a:ext cx="6088205" cy="500941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388391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4060850" cy="6858000"/>
          </a:xfrm>
          <a:solidFill>
            <a:schemeClr val="bg1">
              <a:lumMod val="95000"/>
            </a:schemeClr>
          </a:solidFill>
        </p:spPr>
        <p:txBody>
          <a:bodyPr>
            <a:normAutofit/>
          </a:bodyPr>
          <a:lstStyle>
            <a:lvl1pPr>
              <a:defRPr sz="1600"/>
            </a:lvl1pPr>
          </a:lstStyle>
          <a:p>
            <a:endParaRPr lang="en-US"/>
          </a:p>
        </p:txBody>
      </p:sp>
      <p:sp>
        <p:nvSpPr>
          <p:cNvPr id="16" name="Picture Placeholder 2"/>
          <p:cNvSpPr>
            <a:spLocks noGrp="1"/>
          </p:cNvSpPr>
          <p:nvPr>
            <p:ph type="pic" sz="quarter" idx="12"/>
          </p:nvPr>
        </p:nvSpPr>
        <p:spPr>
          <a:xfrm>
            <a:off x="4088889" y="0"/>
            <a:ext cx="4081412" cy="6858000"/>
          </a:xfrm>
          <a:solidFill>
            <a:schemeClr val="bg1">
              <a:lumMod val="95000"/>
            </a:schemeClr>
          </a:solidFill>
        </p:spPr>
        <p:txBody>
          <a:bodyPr>
            <a:normAutofit/>
          </a:bodyPr>
          <a:lstStyle>
            <a:lvl1pPr>
              <a:defRPr sz="1600"/>
            </a:lvl1pPr>
          </a:lstStyle>
          <a:p>
            <a:endParaRPr lang="en-US"/>
          </a:p>
        </p:txBody>
      </p:sp>
      <p:sp>
        <p:nvSpPr>
          <p:cNvPr id="19" name="Picture Placeholder 2"/>
          <p:cNvSpPr>
            <a:spLocks noGrp="1"/>
          </p:cNvSpPr>
          <p:nvPr>
            <p:ph type="pic" sz="quarter" idx="15"/>
          </p:nvPr>
        </p:nvSpPr>
        <p:spPr>
          <a:xfrm>
            <a:off x="8170301" y="0"/>
            <a:ext cx="4054581" cy="6858000"/>
          </a:xfrm>
          <a:solidFill>
            <a:schemeClr val="bg1">
              <a:lumMod val="95000"/>
            </a:schemeClr>
          </a:solidFill>
        </p:spPr>
        <p:txBody>
          <a:bodyPr>
            <a:normAutofit/>
          </a:bodyPr>
          <a:lstStyle>
            <a:lvl1pPr>
              <a:defRPr sz="1600"/>
            </a:lvl1pPr>
          </a:lstStyle>
          <a:p>
            <a:endParaRPr lang="en-US"/>
          </a:p>
        </p:txBody>
      </p:sp>
      <p:sp>
        <p:nvSpPr>
          <p:cNvPr id="21" name="Picture Placeholder 2"/>
          <p:cNvSpPr>
            <a:spLocks noGrp="1"/>
          </p:cNvSpPr>
          <p:nvPr>
            <p:ph type="pic" sz="quarter" idx="17"/>
          </p:nvPr>
        </p:nvSpPr>
        <p:spPr>
          <a:xfrm>
            <a:off x="0" y="6858000"/>
            <a:ext cx="4060850" cy="6858000"/>
          </a:xfrm>
          <a:solidFill>
            <a:schemeClr val="bg1">
              <a:lumMod val="95000"/>
            </a:schemeClr>
          </a:solidFill>
        </p:spPr>
        <p:txBody>
          <a:bodyPr>
            <a:normAutofit/>
          </a:bodyPr>
          <a:lstStyle>
            <a:lvl1pPr>
              <a:defRPr sz="1600"/>
            </a:lvl1pPr>
          </a:lstStyle>
          <a:p>
            <a:endParaRPr lang="en-US"/>
          </a:p>
        </p:txBody>
      </p:sp>
      <p:sp>
        <p:nvSpPr>
          <p:cNvPr id="22" name="Picture Placeholder 2"/>
          <p:cNvSpPr>
            <a:spLocks noGrp="1"/>
          </p:cNvSpPr>
          <p:nvPr>
            <p:ph type="pic" sz="quarter" idx="18"/>
          </p:nvPr>
        </p:nvSpPr>
        <p:spPr>
          <a:xfrm>
            <a:off x="4071648" y="6858000"/>
            <a:ext cx="4087855" cy="6858000"/>
          </a:xfrm>
          <a:solidFill>
            <a:schemeClr val="bg1">
              <a:lumMod val="95000"/>
            </a:schemeClr>
          </a:solidFill>
        </p:spPr>
        <p:txBody>
          <a:bodyPr>
            <a:normAutofit/>
          </a:bodyPr>
          <a:lstStyle>
            <a:lvl1pPr>
              <a:defRPr sz="1600"/>
            </a:lvl1pPr>
          </a:lstStyle>
          <a:p>
            <a:endParaRPr lang="en-US"/>
          </a:p>
        </p:txBody>
      </p:sp>
      <p:sp>
        <p:nvSpPr>
          <p:cNvPr id="25" name="Picture Placeholder 2"/>
          <p:cNvSpPr>
            <a:spLocks noGrp="1"/>
          </p:cNvSpPr>
          <p:nvPr>
            <p:ph type="pic" sz="quarter" idx="21"/>
          </p:nvPr>
        </p:nvSpPr>
        <p:spPr>
          <a:xfrm>
            <a:off x="8170301" y="6858000"/>
            <a:ext cx="4054581" cy="685800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332238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24377650" cy="96012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4666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6379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460082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Main">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11209703" y="4407444"/>
            <a:ext cx="13167947" cy="6521824"/>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735118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2188825" y="6858000"/>
            <a:ext cx="12188825" cy="6858000"/>
          </a:xfrm>
          <a:solidFill>
            <a:schemeClr val="bg1">
              <a:lumMod val="95000"/>
            </a:schemeClr>
          </a:solidFill>
        </p:spPr>
        <p:txBody>
          <a:bodyPr>
            <a:normAutofit/>
          </a:bodyPr>
          <a:lstStyle>
            <a:lvl1pPr>
              <a:defRPr sz="2800"/>
            </a:lvl1pPr>
          </a:lstStyle>
          <a:p>
            <a:endParaRPr lang="en-US"/>
          </a:p>
        </p:txBody>
      </p:sp>
      <p:sp>
        <p:nvSpPr>
          <p:cNvPr id="3" name="Picture Placeholder 2"/>
          <p:cNvSpPr>
            <a:spLocks noGrp="1"/>
          </p:cNvSpPr>
          <p:nvPr>
            <p:ph type="pic" sz="quarter" idx="10"/>
          </p:nvPr>
        </p:nvSpPr>
        <p:spPr>
          <a:xfrm>
            <a:off x="0" y="1"/>
            <a:ext cx="12188825"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3591475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7958030" y="0"/>
            <a:ext cx="8553915" cy="13716000"/>
          </a:xfr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Macbook Mockup">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8371205" y="3040380"/>
            <a:ext cx="7635240" cy="7635240"/>
          </a:xfrm>
          <a:prstGeom prst="ellipse">
            <a:avLst/>
          </a:prstGeom>
          <a:solidFill>
            <a:schemeClr val="bg1">
              <a:lumMod val="95000"/>
            </a:schemeClr>
          </a:solidFill>
        </p:spPr>
        <p:txBody>
          <a:bodyPr>
            <a:normAutofit/>
          </a:bodyPr>
          <a:lstStyle>
            <a:lvl1pPr>
              <a:defRPr sz="2000"/>
            </a:lvl1pPr>
          </a:lstStyle>
          <a:p>
            <a:endParaRPr lang="en-US"/>
          </a:p>
        </p:txBody>
      </p:sp>
      <p:sp>
        <p:nvSpPr>
          <p:cNvPr id="9" name="Picture Placeholder 4"/>
          <p:cNvSpPr>
            <a:spLocks noGrp="1"/>
          </p:cNvSpPr>
          <p:nvPr>
            <p:ph type="pic" sz="quarter" idx="11"/>
          </p:nvPr>
        </p:nvSpPr>
        <p:spPr>
          <a:xfrm>
            <a:off x="361632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
        <p:nvSpPr>
          <p:cNvPr id="10" name="Picture Placeholder 4"/>
          <p:cNvSpPr>
            <a:spLocks noGrp="1"/>
          </p:cNvSpPr>
          <p:nvPr>
            <p:ph type="pic" sz="quarter" idx="12"/>
          </p:nvPr>
        </p:nvSpPr>
        <p:spPr>
          <a:xfrm>
            <a:off x="15092045" y="4023360"/>
            <a:ext cx="5669280" cy="566928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4209184"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763794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8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12188824"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260995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7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Macbook Mockup">
    <p:spTree>
      <p:nvGrpSpPr>
        <p:cNvPr id="1" name=""/>
        <p:cNvGrpSpPr/>
        <p:nvPr/>
      </p:nvGrpSpPr>
      <p:grpSpPr>
        <a:xfrm>
          <a:off x="0" y="0"/>
          <a:ext cx="0" cy="0"/>
          <a:chOff x="0" y="0"/>
          <a:chExt cx="0" cy="0"/>
        </a:xfrm>
      </p:grpSpPr>
      <p:sp>
        <p:nvSpPr>
          <p:cNvPr id="7" name="Picture Placeholder 4"/>
          <p:cNvSpPr>
            <a:spLocks noGrp="1"/>
          </p:cNvSpPr>
          <p:nvPr>
            <p:ph type="pic" sz="quarter" idx="15"/>
          </p:nvPr>
        </p:nvSpPr>
        <p:spPr>
          <a:xfrm>
            <a:off x="0" y="8423564"/>
            <a:ext cx="24358455" cy="5292436"/>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7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4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
            <a:ext cx="8125882" cy="6858000"/>
          </a:xfrm>
          <a:solidFill>
            <a:schemeClr val="bg1">
              <a:lumMod val="95000"/>
            </a:schemeClr>
          </a:solidFill>
        </p:spPr>
        <p:txBody>
          <a:bodyPr>
            <a:normAutofit/>
          </a:bodyPr>
          <a:lstStyle>
            <a:lvl1pPr>
              <a:defRPr sz="2800"/>
            </a:lvl1pPr>
          </a:lstStyle>
          <a:p>
            <a:endParaRPr lang="en-US"/>
          </a:p>
        </p:txBody>
      </p:sp>
      <p:sp>
        <p:nvSpPr>
          <p:cNvPr id="12" name="Picture Placeholder 2"/>
          <p:cNvSpPr>
            <a:spLocks noGrp="1"/>
          </p:cNvSpPr>
          <p:nvPr>
            <p:ph type="pic" sz="quarter" idx="11"/>
          </p:nvPr>
        </p:nvSpPr>
        <p:spPr>
          <a:xfrm>
            <a:off x="8125882" y="0"/>
            <a:ext cx="8125882" cy="6858000"/>
          </a:xfrm>
          <a:solidFill>
            <a:schemeClr val="bg1">
              <a:lumMod val="95000"/>
            </a:schemeClr>
          </a:solidFill>
        </p:spPr>
        <p:txBody>
          <a:bodyPr>
            <a:normAutofit/>
          </a:bodyPr>
          <a:lstStyle>
            <a:lvl1pPr>
              <a:defRPr sz="2800"/>
            </a:lvl1pPr>
          </a:lstStyle>
          <a:p>
            <a:endParaRPr lang="en-US"/>
          </a:p>
        </p:txBody>
      </p:sp>
      <p:sp>
        <p:nvSpPr>
          <p:cNvPr id="13" name="Picture Placeholder 2"/>
          <p:cNvSpPr>
            <a:spLocks noGrp="1"/>
          </p:cNvSpPr>
          <p:nvPr>
            <p:ph type="pic" sz="quarter" idx="12"/>
          </p:nvPr>
        </p:nvSpPr>
        <p:spPr>
          <a:xfrm>
            <a:off x="16251768" y="0"/>
            <a:ext cx="8125882" cy="6858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182414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3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4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Macbook Mockup">
    <p:spTree>
      <p:nvGrpSpPr>
        <p:cNvPr id="1" name=""/>
        <p:cNvGrpSpPr/>
        <p:nvPr/>
      </p:nvGrpSpPr>
      <p:grpSpPr>
        <a:xfrm>
          <a:off x="0" y="0"/>
          <a:ext cx="0" cy="0"/>
          <a:chOff x="0" y="0"/>
          <a:chExt cx="0" cy="0"/>
        </a:xfrm>
      </p:grpSpPr>
      <p:sp>
        <p:nvSpPr>
          <p:cNvPr id="14" name="Picture Placeholder 4"/>
          <p:cNvSpPr>
            <a:spLocks noGrp="1"/>
          </p:cNvSpPr>
          <p:nvPr>
            <p:ph type="pic" sz="quarter" idx="11"/>
          </p:nvPr>
        </p:nvSpPr>
        <p:spPr>
          <a:xfrm>
            <a:off x="20389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5" name="Picture Placeholder 4"/>
          <p:cNvSpPr>
            <a:spLocks noGrp="1"/>
          </p:cNvSpPr>
          <p:nvPr>
            <p:ph type="pic" sz="quarter" idx="12"/>
          </p:nvPr>
        </p:nvSpPr>
        <p:spPr>
          <a:xfrm>
            <a:off x="74110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6" name="Picture Placeholder 4"/>
          <p:cNvSpPr>
            <a:spLocks noGrp="1"/>
          </p:cNvSpPr>
          <p:nvPr>
            <p:ph type="pic" sz="quarter" idx="13"/>
          </p:nvPr>
        </p:nvSpPr>
        <p:spPr>
          <a:xfrm>
            <a:off x="127831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
        <p:nvSpPr>
          <p:cNvPr id="17" name="Picture Placeholder 4"/>
          <p:cNvSpPr>
            <a:spLocks noGrp="1"/>
          </p:cNvSpPr>
          <p:nvPr>
            <p:ph type="pic" sz="quarter" idx="14"/>
          </p:nvPr>
        </p:nvSpPr>
        <p:spPr>
          <a:xfrm>
            <a:off x="18155285" y="2430780"/>
            <a:ext cx="4206240" cy="4206240"/>
          </a:xfrm>
          <a:prstGeom prst="ellipse">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8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7999244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8965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0193866" cy="13716000"/>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253382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2188824"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Macbook Mockup">
    <p:spTree>
      <p:nvGrpSpPr>
        <p:cNvPr id="1" name=""/>
        <p:cNvGrpSpPr/>
        <p:nvPr/>
      </p:nvGrpSpPr>
      <p:grpSpPr>
        <a:xfrm>
          <a:off x="0" y="0"/>
          <a:ext cx="0" cy="0"/>
          <a:chOff x="0" y="0"/>
          <a:chExt cx="0" cy="0"/>
        </a:xfrm>
      </p:grpSpPr>
      <p:sp>
        <p:nvSpPr>
          <p:cNvPr id="17" name="Picture Placeholder 4"/>
          <p:cNvSpPr>
            <a:spLocks noGrp="1"/>
          </p:cNvSpPr>
          <p:nvPr>
            <p:ph type="pic" sz="quarter" idx="14"/>
          </p:nvPr>
        </p:nvSpPr>
        <p:spPr>
          <a:xfrm>
            <a:off x="-1" y="0"/>
            <a:ext cx="12188824" cy="9013750"/>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Macbook Mockup">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1506068"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
        <p:nvSpPr>
          <p:cNvPr id="7" name="Picture Placeholder 4"/>
          <p:cNvSpPr>
            <a:spLocks noGrp="1"/>
          </p:cNvSpPr>
          <p:nvPr>
            <p:ph type="pic" sz="quarter" idx="15"/>
          </p:nvPr>
        </p:nvSpPr>
        <p:spPr>
          <a:xfrm>
            <a:off x="12878586" y="4625788"/>
            <a:ext cx="10031506" cy="5809131"/>
          </a:xfrm>
          <a:prstGeom prst="rect">
            <a:avLst/>
          </a:prstGeom>
          <a:solidFill>
            <a:schemeClr val="bg1">
              <a:lumMod val="95000"/>
            </a:schemeClr>
          </a:solidFill>
        </p:spPr>
        <p:txBody>
          <a:bodyPr>
            <a:normAutofit/>
          </a:bodyPr>
          <a:lstStyle>
            <a:lvl1pPr>
              <a:defRPr sz="2000"/>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dirty="0"/>
              <a:t>Click to edit Master title style</a:t>
            </a:r>
          </a:p>
        </p:txBody>
      </p:sp>
      <p:pic>
        <p:nvPicPr>
          <p:cNvPr id="14" name="Picture 8" descr="A picture containing shape&#10;&#10;Description automatically generated">
            <a:extLst>
              <a:ext uri="{FF2B5EF4-FFF2-40B4-BE49-F238E27FC236}">
                <a16:creationId xmlns:a16="http://schemas.microsoft.com/office/drawing/2014/main" id="{51A4DF10-56C7-4862-8E7D-8F94A59B3BC3}"/>
              </a:ext>
            </a:extLst>
          </p:cNvPr>
          <p:cNvPicPr>
            <a:picLocks noChangeAspect="1"/>
          </p:cNvPicPr>
          <p:nvPr userDrawn="1"/>
        </p:nvPicPr>
        <p:blipFill>
          <a:blip r:embed="rId64">
            <a:extLst>
              <a:ext uri="{28A0092B-C50C-407E-A947-70E740481C1C}">
                <a14:useLocalDpi xmlns:a14="http://schemas.microsoft.com/office/drawing/2010/main" val="0"/>
              </a:ext>
            </a:extLst>
          </a:blip>
          <a:stretch>
            <a:fillRect/>
          </a:stretch>
        </p:blipFill>
        <p:spPr>
          <a:xfrm>
            <a:off x="21274269" y="12606369"/>
            <a:ext cx="2221224" cy="355396"/>
          </a:xfrm>
          <a:prstGeom prst="rect">
            <a:avLst/>
          </a:prstGeom>
        </p:spPr>
      </p:pic>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4180" r:id="rId1"/>
    <p:sldLayoutId id="2147484085" r:id="rId2"/>
    <p:sldLayoutId id="2147484089" r:id="rId3"/>
    <p:sldLayoutId id="2147484092" r:id="rId4"/>
    <p:sldLayoutId id="2147484090" r:id="rId5"/>
    <p:sldLayoutId id="2147484091"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17" r:id="rId16"/>
    <p:sldLayoutId id="2147484102" r:id="rId17"/>
    <p:sldLayoutId id="2147484103" r:id="rId18"/>
    <p:sldLayoutId id="2147484104" r:id="rId19"/>
    <p:sldLayoutId id="2147484107" r:id="rId20"/>
    <p:sldLayoutId id="2147484108" r:id="rId21"/>
    <p:sldLayoutId id="2147484109" r:id="rId22"/>
    <p:sldLayoutId id="2147484110" r:id="rId23"/>
    <p:sldLayoutId id="2147484111" r:id="rId24"/>
    <p:sldLayoutId id="2147483952" r:id="rId25"/>
    <p:sldLayoutId id="2147483959" r:id="rId26"/>
    <p:sldLayoutId id="2147483963" r:id="rId27"/>
    <p:sldLayoutId id="2147484026" r:id="rId28"/>
    <p:sldLayoutId id="2147484028" r:id="rId29"/>
    <p:sldLayoutId id="2147484029" r:id="rId30"/>
    <p:sldLayoutId id="2147484032" r:id="rId31"/>
    <p:sldLayoutId id="2147483961" r:id="rId32"/>
    <p:sldLayoutId id="2147484034" r:id="rId33"/>
    <p:sldLayoutId id="2147484035" r:id="rId34"/>
    <p:sldLayoutId id="2147483966" r:id="rId35"/>
    <p:sldLayoutId id="2147483975" r:id="rId36"/>
    <p:sldLayoutId id="2147483969" r:id="rId37"/>
    <p:sldLayoutId id="2147483989" r:id="rId38"/>
    <p:sldLayoutId id="2147483973" r:id="rId39"/>
    <p:sldLayoutId id="2147483974" r:id="rId40"/>
    <p:sldLayoutId id="2147483976" r:id="rId41"/>
    <p:sldLayoutId id="2147483940" r:id="rId42"/>
    <p:sldLayoutId id="2147483984" r:id="rId43"/>
    <p:sldLayoutId id="2147483987" r:id="rId44"/>
    <p:sldLayoutId id="2147484432" r:id="rId45"/>
    <p:sldLayoutId id="2147484014" r:id="rId46"/>
    <p:sldLayoutId id="2147483960" r:id="rId47"/>
    <p:sldLayoutId id="2147483877" r:id="rId48"/>
    <p:sldLayoutId id="2147484545" r:id="rId49"/>
    <p:sldLayoutId id="2147484542" r:id="rId50"/>
    <p:sldLayoutId id="2147484541" r:id="rId51"/>
    <p:sldLayoutId id="2147484540" r:id="rId52"/>
    <p:sldLayoutId id="2147484539" r:id="rId53"/>
    <p:sldLayoutId id="2147484537" r:id="rId54"/>
    <p:sldLayoutId id="2147484536" r:id="rId55"/>
    <p:sldLayoutId id="2147484535" r:id="rId56"/>
    <p:sldLayoutId id="2147484533" r:id="rId57"/>
    <p:sldLayoutId id="2147484531" r:id="rId58"/>
    <p:sldLayoutId id="2147484549" r:id="rId59"/>
    <p:sldLayoutId id="2147484626" r:id="rId60"/>
    <p:sldLayoutId id="2147484611" r:id="rId61"/>
    <p:sldLayoutId id="2147484613" r:id="rId62"/>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j-lt"/>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n-lt"/>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n-lt"/>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n-lt"/>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n-lt"/>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n-lt"/>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6.jpe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7.tiff"/><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8.jpg"/><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9.jpe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0.jpe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1.pn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3.jp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chart" Target="../charts/char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6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chart" Target="../charts/char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chart" Target="../charts/char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chart" Target="../charts/chart24.xml"/><Relationship Id="rId4" Type="http://schemas.openxmlformats.org/officeDocument/2006/relationships/chart" Target="../charts/chart23.xml"/></Relationships>
</file>

<file path=ppt/slides/_rels/slide3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61.xml"/><Relationship Id="rId4" Type="http://schemas.openxmlformats.org/officeDocument/2006/relationships/chart" Target="../charts/char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56.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0.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jpeg"/><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8" name="Kuvan paikkamerkki 17">
            <a:extLst>
              <a:ext uri="{FF2B5EF4-FFF2-40B4-BE49-F238E27FC236}">
                <a16:creationId xmlns:a16="http://schemas.microsoft.com/office/drawing/2014/main" id="{423A391A-A485-4552-B8F8-905B7A8916A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9083" r="18982" b="2888"/>
          <a:stretch/>
        </p:blipFill>
        <p:spPr>
          <a:xfrm>
            <a:off x="-823913" y="-463550"/>
            <a:ext cx="26025476" cy="14643100"/>
          </a:xfrm>
        </p:spPr>
      </p:pic>
      <p:sp>
        <p:nvSpPr>
          <p:cNvPr id="16" name="Rectangle 15"/>
          <p:cNvSpPr/>
          <p:nvPr/>
        </p:nvSpPr>
        <p:spPr>
          <a:xfrm>
            <a:off x="0" y="0"/>
            <a:ext cx="24377650" cy="13716000"/>
          </a:xfrm>
          <a:prstGeom prst="rect">
            <a:avLst/>
          </a:prstGeom>
          <a:solidFill>
            <a:schemeClr val="accent2">
              <a:lumMod val="5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j-lt"/>
            </a:endParaRPr>
          </a:p>
        </p:txBody>
      </p:sp>
      <p:sp>
        <p:nvSpPr>
          <p:cNvPr id="12" name="Rectangle 5">
            <a:extLst>
              <a:ext uri="{FF2B5EF4-FFF2-40B4-BE49-F238E27FC236}">
                <a16:creationId xmlns:a16="http://schemas.microsoft.com/office/drawing/2014/main" id="{A6684A33-942E-4D24-8865-EFB1CD9BF56E}"/>
              </a:ext>
            </a:extLst>
          </p:cNvPr>
          <p:cNvSpPr/>
          <p:nvPr/>
        </p:nvSpPr>
        <p:spPr>
          <a:xfrm>
            <a:off x="7607301" y="1201000"/>
            <a:ext cx="9163049" cy="910561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4000" dirty="0">
              <a:latin typeface="+mj-lt"/>
            </a:endParaRPr>
          </a:p>
        </p:txBody>
      </p:sp>
      <p:sp>
        <p:nvSpPr>
          <p:cNvPr id="14" name="TextBox 7">
            <a:extLst>
              <a:ext uri="{FF2B5EF4-FFF2-40B4-BE49-F238E27FC236}">
                <a16:creationId xmlns:a16="http://schemas.microsoft.com/office/drawing/2014/main" id="{602F37E5-AECA-4661-BF1B-6AE5548B0032}"/>
              </a:ext>
            </a:extLst>
          </p:cNvPr>
          <p:cNvSpPr txBox="1"/>
          <p:nvPr/>
        </p:nvSpPr>
        <p:spPr>
          <a:xfrm>
            <a:off x="8891808" y="2982572"/>
            <a:ext cx="6594048" cy="4524315"/>
          </a:xfrm>
          <a:prstGeom prst="rect">
            <a:avLst/>
          </a:prstGeom>
          <a:noFill/>
        </p:spPr>
        <p:txBody>
          <a:bodyPr wrap="none" rtlCol="0">
            <a:spAutoFit/>
          </a:bodyPr>
          <a:lstStyle/>
          <a:p>
            <a:pPr algn="ctr"/>
            <a:r>
              <a:rPr lang="en-US" sz="7200" b="1" spc="600" dirty="0">
                <a:solidFill>
                  <a:schemeClr val="bg1"/>
                </a:solidFill>
                <a:latin typeface="+mj-lt"/>
                <a:ea typeface="Montserrat" charset="0"/>
                <a:cs typeface="Montserrat" charset="0"/>
              </a:rPr>
              <a:t>OMNIGYM</a:t>
            </a:r>
            <a:br>
              <a:rPr lang="en-US"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IEDZĪVOTĀJU</a:t>
            </a:r>
            <a:br>
              <a:rPr lang="lv-LV"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IESAISTES</a:t>
            </a:r>
            <a:br>
              <a:rPr lang="lv-LV" sz="7200" b="1" spc="600" dirty="0">
                <a:solidFill>
                  <a:schemeClr val="bg1"/>
                </a:solidFill>
                <a:latin typeface="+mj-lt"/>
                <a:ea typeface="Montserrat" charset="0"/>
                <a:cs typeface="Montserrat" charset="0"/>
              </a:rPr>
            </a:br>
            <a:r>
              <a:rPr lang="lv-LV" sz="7200" b="1" spc="600" dirty="0">
                <a:solidFill>
                  <a:schemeClr val="bg1"/>
                </a:solidFill>
                <a:latin typeface="+mj-lt"/>
                <a:ea typeface="Montserrat" charset="0"/>
                <a:cs typeface="Montserrat" charset="0"/>
              </a:rPr>
              <a:t>PĒTĪJUMS</a:t>
            </a:r>
            <a:endParaRPr lang="en-US" sz="7200" b="1" spc="600" dirty="0">
              <a:solidFill>
                <a:schemeClr val="bg1"/>
              </a:solidFill>
              <a:latin typeface="+mj-lt"/>
              <a:ea typeface="Montserrat" charset="0"/>
              <a:cs typeface="Montserrat" charset="0"/>
            </a:endParaRPr>
          </a:p>
        </p:txBody>
      </p:sp>
      <p:sp>
        <p:nvSpPr>
          <p:cNvPr id="15" name="TextBox 8">
            <a:extLst>
              <a:ext uri="{FF2B5EF4-FFF2-40B4-BE49-F238E27FC236}">
                <a16:creationId xmlns:a16="http://schemas.microsoft.com/office/drawing/2014/main" id="{EF00199F-A32F-40EB-9227-944E7FAA13C0}"/>
              </a:ext>
            </a:extLst>
          </p:cNvPr>
          <p:cNvSpPr txBox="1"/>
          <p:nvPr/>
        </p:nvSpPr>
        <p:spPr>
          <a:xfrm>
            <a:off x="9339783" y="1961986"/>
            <a:ext cx="5698085" cy="830997"/>
          </a:xfrm>
          <a:prstGeom prst="rect">
            <a:avLst/>
          </a:prstGeom>
          <a:noFill/>
        </p:spPr>
        <p:txBody>
          <a:bodyPr wrap="square" rtlCol="0">
            <a:spAutoFit/>
          </a:bodyPr>
          <a:lstStyle/>
          <a:p>
            <a:pPr algn="ctr"/>
            <a:r>
              <a:rPr lang="en-US" sz="2400" spc="1200" dirty="0">
                <a:solidFill>
                  <a:schemeClr val="bg1"/>
                </a:solidFill>
                <a:latin typeface="+mj-lt"/>
                <a:ea typeface="Montserrat" charset="0"/>
                <a:cs typeface="Montserrat" charset="0"/>
              </a:rPr>
              <a:t>ĀDAŽI</a:t>
            </a:r>
            <a:br>
              <a:rPr lang="en-US" sz="2400" spc="1200" dirty="0">
                <a:solidFill>
                  <a:schemeClr val="bg1"/>
                </a:solidFill>
                <a:latin typeface="+mj-lt"/>
                <a:ea typeface="Montserrat" charset="0"/>
                <a:cs typeface="Montserrat" charset="0"/>
              </a:rPr>
            </a:br>
            <a:r>
              <a:rPr lang="en-US" sz="2400" spc="1200" dirty="0">
                <a:solidFill>
                  <a:schemeClr val="bg1"/>
                </a:solidFill>
                <a:latin typeface="+mj-lt"/>
                <a:ea typeface="Montserrat" charset="0"/>
                <a:cs typeface="Montserrat" charset="0"/>
              </a:rPr>
              <a:t>LATVIA </a:t>
            </a:r>
          </a:p>
        </p:txBody>
      </p:sp>
      <p:sp>
        <p:nvSpPr>
          <p:cNvPr id="17" name="TextBox 12">
            <a:extLst>
              <a:ext uri="{FF2B5EF4-FFF2-40B4-BE49-F238E27FC236}">
                <a16:creationId xmlns:a16="http://schemas.microsoft.com/office/drawing/2014/main" id="{1710EFFC-B6F3-4C14-9721-BD9EF295D24B}"/>
              </a:ext>
            </a:extLst>
          </p:cNvPr>
          <p:cNvSpPr txBox="1"/>
          <p:nvPr/>
        </p:nvSpPr>
        <p:spPr>
          <a:xfrm>
            <a:off x="7607301" y="8566666"/>
            <a:ext cx="9367288" cy="1318181"/>
          </a:xfrm>
          <a:prstGeom prst="rect">
            <a:avLst/>
          </a:prstGeom>
          <a:noFill/>
        </p:spPr>
        <p:txBody>
          <a:bodyPr wrap="square" rtlCol="0">
            <a:spAutoFit/>
          </a:bodyPr>
          <a:lstStyle/>
          <a:p>
            <a:pPr algn="ctr">
              <a:lnSpc>
                <a:spcPct val="150000"/>
              </a:lnSpc>
            </a:pPr>
            <a:r>
              <a:rPr lang="lv-LV" sz="2800" b="1" dirty="0">
                <a:solidFill>
                  <a:schemeClr val="bg1"/>
                </a:solidFill>
                <a:latin typeface="+mj-lt"/>
                <a:ea typeface="Montserrat Light" charset="0"/>
                <a:cs typeface="Montserrat Light" charset="0"/>
              </a:rPr>
              <a:t>Sadarbībā ar Ādažu novada pašvaldību</a:t>
            </a:r>
            <a:endParaRPr lang="en-US" sz="2800" b="1" dirty="0">
              <a:solidFill>
                <a:schemeClr val="bg1"/>
              </a:solidFill>
              <a:latin typeface="+mj-lt"/>
              <a:ea typeface="Montserrat Light" charset="0"/>
              <a:cs typeface="Montserrat Light" charset="0"/>
            </a:endParaRPr>
          </a:p>
          <a:p>
            <a:pPr algn="ctr">
              <a:lnSpc>
                <a:spcPct val="150000"/>
              </a:lnSpc>
            </a:pPr>
            <a:r>
              <a:rPr lang="lv-LV" sz="2800" b="1" dirty="0">
                <a:solidFill>
                  <a:schemeClr val="bg1"/>
                </a:solidFill>
                <a:latin typeface="+mj-lt"/>
                <a:ea typeface="Montserrat Light" charset="0"/>
                <a:cs typeface="Montserrat Light" charset="0"/>
              </a:rPr>
              <a:t>Periods – 22.</a:t>
            </a:r>
            <a:r>
              <a:rPr lang="fi-FI" sz="2800" b="1" dirty="0">
                <a:solidFill>
                  <a:schemeClr val="bg1"/>
                </a:solidFill>
                <a:latin typeface="+mj-lt"/>
                <a:ea typeface="Montserrat Light" charset="0"/>
                <a:cs typeface="Montserrat Light" charset="0"/>
              </a:rPr>
              <a:t>06</a:t>
            </a:r>
            <a:r>
              <a:rPr lang="lv-LV" sz="2800" b="1" dirty="0">
                <a:solidFill>
                  <a:schemeClr val="bg1"/>
                </a:solidFill>
                <a:latin typeface="+mj-lt"/>
                <a:ea typeface="Montserrat Light" charset="0"/>
                <a:cs typeface="Montserrat Light" charset="0"/>
              </a:rPr>
              <a:t>.2023 – 26.</a:t>
            </a:r>
            <a:r>
              <a:rPr lang="fi-FI" sz="2800" b="1" dirty="0">
                <a:solidFill>
                  <a:schemeClr val="bg1"/>
                </a:solidFill>
                <a:latin typeface="+mj-lt"/>
                <a:ea typeface="Montserrat Light" charset="0"/>
                <a:cs typeface="Montserrat Light" charset="0"/>
              </a:rPr>
              <a:t>07</a:t>
            </a:r>
            <a:r>
              <a:rPr lang="lv-LV" sz="2800" b="1" dirty="0">
                <a:solidFill>
                  <a:schemeClr val="bg1"/>
                </a:solidFill>
                <a:latin typeface="+mj-lt"/>
                <a:ea typeface="Montserrat Light" charset="0"/>
                <a:cs typeface="Montserrat Light" charset="0"/>
              </a:rPr>
              <a:t>.2023</a:t>
            </a:r>
            <a:endParaRPr lang="en-US" sz="2800" b="1" dirty="0">
              <a:solidFill>
                <a:schemeClr val="bg1"/>
              </a:solidFill>
              <a:latin typeface="+mj-lt"/>
              <a:ea typeface="Montserrat Light" charset="0"/>
              <a:cs typeface="Montserrat Light" charset="0"/>
            </a:endParaRPr>
          </a:p>
        </p:txBody>
      </p:sp>
      <p:pic>
        <p:nvPicPr>
          <p:cNvPr id="9" name="Kuva 8" descr="Kuva, joka sisältää kohteen teksti, clipart-kuva&#10;&#10;Kuvaus luotu automaattisesti">
            <a:extLst>
              <a:ext uri="{FF2B5EF4-FFF2-40B4-BE49-F238E27FC236}">
                <a16:creationId xmlns:a16="http://schemas.microsoft.com/office/drawing/2014/main" id="{B5489C91-A818-433A-AE23-DFA841BDE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783" y="11404823"/>
            <a:ext cx="5191223" cy="830596"/>
          </a:xfrm>
          <a:prstGeom prst="rect">
            <a:avLst/>
          </a:prstGeom>
        </p:spPr>
      </p:pic>
    </p:spTree>
    <p:extLst>
      <p:ext uri="{BB962C8B-B14F-4D97-AF65-F5344CB8AC3E}">
        <p14:creationId xmlns:p14="http://schemas.microsoft.com/office/powerpoint/2010/main" val="1461548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mnigym_low row_RGB_155.jpg">
            <a:extLst>
              <a:ext uri="{FF2B5EF4-FFF2-40B4-BE49-F238E27FC236}">
                <a16:creationId xmlns:a16="http://schemas.microsoft.com/office/drawing/2014/main" id="{3970CDAA-7541-41AC-BEEE-D46A14F7CAE6}"/>
              </a:ext>
            </a:extLst>
          </p:cNvPr>
          <p:cNvPicPr/>
          <p:nvPr/>
        </p:nvPicPr>
        <p:blipFill rotWithShape="1">
          <a:blip r:embed="rId2" cstate="screen">
            <a:extLst>
              <a:ext uri="{28A0092B-C50C-407E-A947-70E740481C1C}">
                <a14:useLocalDpi xmlns:a14="http://schemas.microsoft.com/office/drawing/2010/main"/>
              </a:ext>
            </a:extLst>
          </a:blip>
          <a:srcRect l="-21352" r="21352" b="7325"/>
          <a:stretch/>
        </p:blipFill>
        <p:spPr>
          <a:xfrm>
            <a:off x="10226679" y="1600588"/>
            <a:ext cx="14150971" cy="10496162"/>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104529"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vilkšanai no priekšas?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098925"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2365507145"/>
              </p:ext>
            </p:extLst>
          </p:nvPr>
        </p:nvGraphicFramePr>
        <p:xfrm>
          <a:off x="1633443" y="456753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1">
            <a:extLst>
              <a:ext uri="{FF2B5EF4-FFF2-40B4-BE49-F238E27FC236}">
                <a16:creationId xmlns:a16="http://schemas.microsoft.com/office/drawing/2014/main" id="{8B2FF99F-0677-46FE-B180-B93D980BA95F}"/>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9">
            <a:extLst>
              <a:ext uri="{FF2B5EF4-FFF2-40B4-BE49-F238E27FC236}">
                <a16:creationId xmlns:a16="http://schemas.microsoft.com/office/drawing/2014/main" id="{C395FC3C-7947-4F1B-81B8-17B5882B6E8B}"/>
              </a:ext>
            </a:extLst>
          </p:cNvPr>
          <p:cNvSpPr txBox="1"/>
          <p:nvPr/>
        </p:nvSpPr>
        <p:spPr>
          <a:xfrm>
            <a:off x="20668681" y="1051156"/>
            <a:ext cx="2061783"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4,4/5</a:t>
            </a:r>
          </a:p>
        </p:txBody>
      </p:sp>
      <p:sp>
        <p:nvSpPr>
          <p:cNvPr id="23" name="TextBox 11">
            <a:extLst>
              <a:ext uri="{FF2B5EF4-FFF2-40B4-BE49-F238E27FC236}">
                <a16:creationId xmlns:a16="http://schemas.microsoft.com/office/drawing/2014/main" id="{C3B2DB6E-65AC-4336-BAFE-ADAD9D3412C2}"/>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94936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16528F8E-1577-4B3C-9442-0A70FC726ECB}"/>
              </a:ext>
            </a:extLst>
          </p:cNvPr>
          <p:cNvPicPr>
            <a:picLocks noChangeAspect="1"/>
          </p:cNvPicPr>
          <p:nvPr/>
        </p:nvPicPr>
        <p:blipFill>
          <a:blip r:embed="rId2">
            <a:extLst>
              <a:ext uri="{28A0092B-C50C-407E-A947-70E740481C1C}">
                <a14:useLocalDpi xmlns:a14="http://schemas.microsoft.com/office/drawing/2010/main" val="0"/>
              </a:ext>
            </a:extLst>
          </a:blip>
          <a:srcRect t="3177" b="3177"/>
          <a:stretch/>
        </p:blipFill>
        <p:spPr>
          <a:xfrm>
            <a:off x="12782550" y="342899"/>
            <a:ext cx="11599817" cy="11990167"/>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599817" cy="2123658"/>
          </a:xfrm>
          <a:prstGeom prst="rect">
            <a:avLst/>
          </a:prstGeom>
          <a:noFill/>
        </p:spPr>
        <p:txBody>
          <a:bodyPr wrap="square" rtlCol="0">
            <a:spAutoFit/>
          </a:bodyPr>
          <a:lstStyle/>
          <a:p>
            <a:r>
              <a:rPr lang="lv-LV" sz="4400" spc="300" dirty="0">
                <a:solidFill>
                  <a:schemeClr val="tx2"/>
                </a:solidFill>
                <a:latin typeface="+mj-lt"/>
                <a:ea typeface="Montserrat" charset="0"/>
                <a:cs typeface="Montserrat" charset="0"/>
              </a:rPr>
              <a:t>Kā vērtē treniņu pieredzi ar trenažieri vilkšanai no augšas? Izlaid jautājumu, ja neesi izmantojis šo trenažieri.</a:t>
            </a: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498009"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r>
              <a:rPr lang="en-US" sz="2000" spc="1200" dirty="0">
                <a:solidFill>
                  <a:schemeClr val="tx2"/>
                </a:solidFill>
                <a:latin typeface="+mj-lt"/>
                <a:ea typeface="Montserrat" charset="0"/>
                <a:cs typeface="Montserrat" charset="0"/>
              </a:rPr>
              <a:t> </a:t>
            </a: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949692997"/>
              </p:ext>
            </p:extLst>
          </p:nvPr>
        </p:nvGraphicFramePr>
        <p:xfrm>
          <a:off x="1633443" y="4814250"/>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60666" y="1051156"/>
            <a:ext cx="2077813"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4,6/5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61075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747F1D91-479B-4987-9F2E-281A12642A4A}"/>
              </a:ext>
            </a:extLst>
          </p:cNvPr>
          <p:cNvPicPr>
            <a:picLocks noChangeAspect="1"/>
          </p:cNvPicPr>
          <p:nvPr/>
        </p:nvPicPr>
        <p:blipFill rotWithShape="1">
          <a:blip r:embed="rId2">
            <a:extLst>
              <a:ext uri="{28A0092B-C50C-407E-A947-70E740481C1C}">
                <a14:useLocalDpi xmlns:a14="http://schemas.microsoft.com/office/drawing/2010/main" val="0"/>
              </a:ext>
            </a:extLst>
          </a:blip>
          <a:srcRect l="1786" r="9421"/>
          <a:stretch/>
        </p:blipFill>
        <p:spPr>
          <a:xfrm>
            <a:off x="11277691" y="2949074"/>
            <a:ext cx="13117887" cy="8714849"/>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3260875"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guļus?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1996157525"/>
              </p:ext>
            </p:extLst>
          </p:nvPr>
        </p:nvGraphicFramePr>
        <p:xfrm>
          <a:off x="1723540" y="4705068"/>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8"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2976348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747F1D91-479B-4987-9F2E-281A12642A4A}"/>
              </a:ext>
            </a:extLst>
          </p:cNvPr>
          <p:cNvPicPr>
            <a:picLocks noChangeAspect="1"/>
          </p:cNvPicPr>
          <p:nvPr/>
        </p:nvPicPr>
        <p:blipFill rotWithShape="1">
          <a:blip r:embed="rId2">
            <a:extLst>
              <a:ext uri="{28A0092B-C50C-407E-A947-70E740481C1C}">
                <a14:useLocalDpi xmlns:a14="http://schemas.microsoft.com/office/drawing/2010/main" val="0"/>
              </a:ext>
            </a:extLst>
          </a:blip>
          <a:srcRect t="4000" r="7918" b="3191"/>
          <a:stretch/>
        </p:blipFill>
        <p:spPr>
          <a:xfrm>
            <a:off x="11893825" y="3025642"/>
            <a:ext cx="12483825" cy="9124860"/>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3260875"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guļus uz slīpa sola?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1075969589"/>
              </p:ext>
            </p:extLst>
          </p:nvPr>
        </p:nvGraphicFramePr>
        <p:xfrm>
          <a:off x="1723540" y="4705068"/>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9"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429436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382C185A-D02F-4FB8-AE17-680A09ABEA0B}"/>
              </a:ext>
            </a:extLst>
          </p:cNvPr>
          <p:cNvPicPr>
            <a:picLocks noChangeAspect="1"/>
          </p:cNvPicPr>
          <p:nvPr/>
        </p:nvPicPr>
        <p:blipFill rotWithShape="1">
          <a:blip r:embed="rId2">
            <a:extLst>
              <a:ext uri="{28A0092B-C50C-407E-A947-70E740481C1C}">
                <a14:useLocalDpi xmlns:a14="http://schemas.microsoft.com/office/drawing/2010/main" val="0"/>
              </a:ext>
            </a:extLst>
          </a:blip>
          <a:srcRect l="17" r="9720"/>
          <a:stretch/>
        </p:blipFill>
        <p:spPr>
          <a:xfrm>
            <a:off x="11942710" y="2456824"/>
            <a:ext cx="12434940" cy="10076031"/>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70" y="2099964"/>
            <a:ext cx="11104529"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trenažieri spiešanai no pleciem?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2110885682"/>
              </p:ext>
            </p:extLst>
          </p:nvPr>
        </p:nvGraphicFramePr>
        <p:xfrm>
          <a:off x="1759959" y="4754132"/>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10"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4,5/5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109404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10283" t="13897" r="38897" b="11787"/>
          <a:stretch/>
        </p:blipFill>
        <p:spPr>
          <a:xfrm>
            <a:off x="11541627" y="1974486"/>
            <a:ext cx="12836023" cy="10558369"/>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bicepsu trenažieri?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639543629"/>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78299" y="1051156"/>
            <a:ext cx="2042547"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4,2/5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62946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8512" t="2401" r="33417"/>
          <a:stretch/>
        </p:blipFill>
        <p:spPr>
          <a:xfrm>
            <a:off x="11459751" y="1451266"/>
            <a:ext cx="12917899" cy="12212265"/>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tricepsu trenažieri?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738293068"/>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82306" y="1051156"/>
            <a:ext cx="2034532"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4,3/5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83016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a:extLst>
              <a:ext uri="{FF2B5EF4-FFF2-40B4-BE49-F238E27FC236}">
                <a16:creationId xmlns:a16="http://schemas.microsoft.com/office/drawing/2014/main" id="{00442F95-F87B-4BAA-9D16-60D264B8737D}"/>
              </a:ext>
            </a:extLst>
          </p:cNvPr>
          <p:cNvPicPr>
            <a:picLocks noChangeAspect="1"/>
          </p:cNvPicPr>
          <p:nvPr/>
        </p:nvPicPr>
        <p:blipFill rotWithShape="1">
          <a:blip r:embed="rId2">
            <a:extLst>
              <a:ext uri="{28A0092B-C50C-407E-A947-70E740481C1C}">
                <a14:useLocalDpi xmlns:a14="http://schemas.microsoft.com/office/drawing/2010/main" val="0"/>
              </a:ext>
            </a:extLst>
          </a:blip>
          <a:srcRect l="3164" t="10564" r="1757"/>
          <a:stretch/>
        </p:blipFill>
        <p:spPr>
          <a:xfrm>
            <a:off x="10076329" y="4113576"/>
            <a:ext cx="14032379" cy="6616660"/>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2783203"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ar multifunkcionālo staciju un tās elementiem?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93589069"/>
              </p:ext>
            </p:extLst>
          </p:nvPr>
        </p:nvGraphicFramePr>
        <p:xfrm>
          <a:off x="1769921" y="4451306"/>
          <a:ext cx="12067472" cy="7048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68680" y="1051156"/>
            <a:ext cx="2061783"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4,4/5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4"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938441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5">
            <a:extLst>
              <a:ext uri="{FF2B5EF4-FFF2-40B4-BE49-F238E27FC236}">
                <a16:creationId xmlns:a16="http://schemas.microsoft.com/office/drawing/2014/main" id="{38A5846B-A187-421B-A40E-8AF7C3585B5C}"/>
              </a:ext>
            </a:extLst>
          </p:cNvPr>
          <p:cNvSpPr txBox="1"/>
          <p:nvPr/>
        </p:nvSpPr>
        <p:spPr>
          <a:xfrm>
            <a:off x="1758857" y="2099964"/>
            <a:ext cx="11921207" cy="1323439"/>
          </a:xfrm>
          <a:prstGeom prst="rect">
            <a:avLst/>
          </a:prstGeom>
          <a:noFill/>
        </p:spPr>
        <p:txBody>
          <a:bodyPr wrap="square" rtlCol="0">
            <a:spAutoFit/>
          </a:bodyPr>
          <a:lstStyle/>
          <a:p>
            <a:r>
              <a:rPr lang="en-US" sz="4000" spc="300">
                <a:solidFill>
                  <a:schemeClr val="tx2"/>
                </a:solidFill>
                <a:latin typeface="+mj-lt"/>
                <a:ea typeface="Montserrat" charset="0"/>
                <a:cs typeface="Montserrat" charset="0"/>
              </a:rPr>
              <a:t>Ja salīdzini Omnigym āra trenažierus ar iekštelpu trenažieriem, vai uzskati, ka tie ir</a:t>
            </a:r>
            <a:endParaRPr lang="en-US" sz="4000" spc="300" dirty="0">
              <a:solidFill>
                <a:schemeClr val="tx2"/>
              </a:solidFill>
              <a:latin typeface="+mj-lt"/>
              <a:ea typeface="Montserrat" charset="0"/>
              <a:cs typeface="Montserrat" charset="0"/>
            </a:endParaRPr>
          </a:p>
        </p:txBody>
      </p:sp>
      <p:sp>
        <p:nvSpPr>
          <p:cNvPr id="14" name="TextBox 16">
            <a:extLst>
              <a:ext uri="{FF2B5EF4-FFF2-40B4-BE49-F238E27FC236}">
                <a16:creationId xmlns:a16="http://schemas.microsoft.com/office/drawing/2014/main" id="{7CB2A73C-BEBA-4A2B-B2DE-CBDB9D31BB84}"/>
              </a:ext>
            </a:extLst>
          </p:cNvPr>
          <p:cNvSpPr txBox="1"/>
          <p:nvPr/>
        </p:nvSpPr>
        <p:spPr>
          <a:xfrm>
            <a:off x="182659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5" name="Chart">
            <a:extLst>
              <a:ext uri="{FF2B5EF4-FFF2-40B4-BE49-F238E27FC236}">
                <a16:creationId xmlns:a16="http://schemas.microsoft.com/office/drawing/2014/main" id="{202FE8BE-D253-492D-B1C4-2198A36B29B9}"/>
              </a:ext>
            </a:extLst>
          </p:cNvPr>
          <p:cNvGraphicFramePr>
            <a:graphicFrameLocks noGrp="1"/>
          </p:cNvGraphicFramePr>
          <p:nvPr>
            <p:extLst>
              <p:ext uri="{D42A27DB-BD31-4B8C-83A1-F6EECF244321}">
                <p14:modId xmlns:p14="http://schemas.microsoft.com/office/powerpoint/2010/main" val="1569331904"/>
              </p:ext>
            </p:extLst>
          </p:nvPr>
        </p:nvGraphicFramePr>
        <p:xfrm>
          <a:off x="2050743" y="4514850"/>
          <a:ext cx="12067472" cy="7770981"/>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28035CE1-E46E-4357-A9EE-86B9F2FB0C8E}"/>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41441" r="5491"/>
          <a:stretch/>
        </p:blipFill>
        <p:spPr>
          <a:xfrm>
            <a:off x="14209184" y="0"/>
            <a:ext cx="10193866" cy="13716000"/>
          </a:xfrm>
        </p:spPr>
      </p:pic>
    </p:spTree>
    <p:extLst>
      <p:ext uri="{BB962C8B-B14F-4D97-AF65-F5344CB8AC3E}">
        <p14:creationId xmlns:p14="http://schemas.microsoft.com/office/powerpoint/2010/main" val="2324825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255" r="23255"/>
          <a:stretch/>
        </p:blipFill>
        <p:spPr/>
      </p:pic>
      <p:sp>
        <p:nvSpPr>
          <p:cNvPr id="26" name="TextBox 15">
            <a:extLst>
              <a:ext uri="{FF2B5EF4-FFF2-40B4-BE49-F238E27FC236}">
                <a16:creationId xmlns:a16="http://schemas.microsoft.com/office/drawing/2014/main" id="{57FDB958-0EB5-40D4-B246-0058BAB92E89}"/>
              </a:ext>
            </a:extLst>
          </p:cNvPr>
          <p:cNvSpPr txBox="1"/>
          <p:nvPr/>
        </p:nvSpPr>
        <p:spPr>
          <a:xfrm>
            <a:off x="11685707" y="1899909"/>
            <a:ext cx="11529135" cy="1323439"/>
          </a:xfrm>
          <a:prstGeom prst="rect">
            <a:avLst/>
          </a:prstGeom>
          <a:noFill/>
        </p:spPr>
        <p:txBody>
          <a:bodyPr wrap="square" rtlCol="0">
            <a:spAutoFit/>
          </a:bodyPr>
          <a:lstStyle/>
          <a:p>
            <a:r>
              <a:rPr lang="en-US" sz="4000" spc="300">
                <a:solidFill>
                  <a:schemeClr val="tx2"/>
                </a:solidFill>
                <a:latin typeface="+mj-lt"/>
                <a:ea typeface="Montserrat" charset="0"/>
                <a:cs typeface="Montserrat" charset="0"/>
              </a:rPr>
              <a:t>Ja salīdzini Omnigym āra trenažierus ar citiem āra trenažieriem, vai uzskati, ka tie ir</a:t>
            </a:r>
            <a:endParaRPr lang="en-US"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439771"/>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3774646603"/>
              </p:ext>
            </p:extLst>
          </p:nvPr>
        </p:nvGraphicFramePr>
        <p:xfrm>
          <a:off x="11685707" y="4314795"/>
          <a:ext cx="12067472" cy="77709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7301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henkilö, ulko, mies&#10;&#10;Kuvaus luotu automaattisesti">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cstate="email">
            <a:extLst>
              <a:ext uri="{28A0092B-C50C-407E-A947-70E740481C1C}">
                <a14:useLocalDpi xmlns:a14="http://schemas.microsoft.com/office/drawing/2010/main" val="0"/>
              </a:ext>
            </a:extLst>
          </a:blip>
          <a:srcRect t="7799" b="7799"/>
          <a:stretch>
            <a:fillRect/>
          </a:stretch>
        </p:blipFill>
        <p:spPr>
          <a:xfrm>
            <a:off x="-969963" y="-546100"/>
            <a:ext cx="26317576" cy="14808200"/>
          </a:xfrm>
        </p:spPr>
      </p:pic>
      <p:sp>
        <p:nvSpPr>
          <p:cNvPr id="16" name="Rectangle 15"/>
          <p:cNvSpPr/>
          <p:nvPr/>
        </p:nvSpPr>
        <p:spPr>
          <a:xfrm>
            <a:off x="0" y="75897"/>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17" name="TextBox 16"/>
          <p:cNvSpPr txBox="1"/>
          <p:nvPr/>
        </p:nvSpPr>
        <p:spPr>
          <a:xfrm>
            <a:off x="7097080" y="6257834"/>
            <a:ext cx="9744014"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APKOPOJUMS</a:t>
            </a:r>
            <a:endParaRPr lang="en-US" sz="7200" spc="3000" dirty="0">
              <a:solidFill>
                <a:schemeClr val="bg1"/>
              </a:solidFill>
              <a:latin typeface="+mj-lt"/>
              <a:ea typeface="Montserrat" charset="0"/>
              <a:cs typeface="Montserrat" charset="0"/>
            </a:endParaRPr>
          </a:p>
        </p:txBody>
      </p:sp>
      <p:sp>
        <p:nvSpPr>
          <p:cNvPr id="6" name="Rectangle 5"/>
          <p:cNvSpPr/>
          <p:nvPr/>
        </p:nvSpPr>
        <p:spPr>
          <a:xfrm>
            <a:off x="7097080" y="5881274"/>
            <a:ext cx="9295618"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193278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57FDB958-0EB5-40D4-B246-0058BAB92E89}"/>
              </a:ext>
            </a:extLst>
          </p:cNvPr>
          <p:cNvSpPr txBox="1"/>
          <p:nvPr/>
        </p:nvSpPr>
        <p:spPr>
          <a:xfrm>
            <a:off x="11685707" y="2218386"/>
            <a:ext cx="11921207" cy="1938992"/>
          </a:xfrm>
          <a:prstGeom prst="rect">
            <a:avLst/>
          </a:prstGeom>
          <a:noFill/>
        </p:spPr>
        <p:txBody>
          <a:bodyPr wrap="square" rtlCol="0">
            <a:spAutoFit/>
          </a:bodyPr>
          <a:lstStyle/>
          <a:p>
            <a:r>
              <a:rPr lang="lv-LV" sz="4000" spc="300">
                <a:solidFill>
                  <a:schemeClr val="tx2"/>
                </a:solidFill>
                <a:latin typeface="+mj-lt"/>
                <a:ea typeface="Montserrat" charset="0"/>
                <a:cs typeface="Montserrat" charset="0"/>
              </a:rPr>
              <a:t>Vai šis āra trenažieru komplekts ir pietiekams, lai nodrošinātu treniņu dažādām muskuļu grupām?</a:t>
            </a:r>
            <a:endParaRPr lang="lv-LV"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75824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594908912"/>
              </p:ext>
            </p:extLst>
          </p:nvPr>
        </p:nvGraphicFramePr>
        <p:xfrm>
          <a:off x="11539442" y="4927912"/>
          <a:ext cx="12067472" cy="3860488"/>
        </p:xfrm>
        <a:graphic>
          <a:graphicData uri="http://schemas.openxmlformats.org/drawingml/2006/chart">
            <c:chart xmlns:c="http://schemas.openxmlformats.org/drawingml/2006/chart" xmlns:r="http://schemas.openxmlformats.org/officeDocument/2006/relationships" r:id="rId3"/>
          </a:graphicData>
        </a:graphic>
      </p:graphicFrame>
      <p:pic>
        <p:nvPicPr>
          <p:cNvPr id="8" name="Kuvan paikkamerkki 4">
            <a:extLst>
              <a:ext uri="{FF2B5EF4-FFF2-40B4-BE49-F238E27FC236}">
                <a16:creationId xmlns:a16="http://schemas.microsoft.com/office/drawing/2014/main" id="{A65BD505-A7CC-0B94-C212-F9F0E3FE39D4}"/>
              </a:ext>
            </a:extLst>
          </p:cNvPr>
          <p:cNvPicPr>
            <a:picLocks noChangeAspect="1"/>
          </p:cNvPicPr>
          <p:nvPr/>
        </p:nvPicPr>
        <p:blipFill>
          <a:blip r:embed="rId4">
            <a:extLst>
              <a:ext uri="{28A0092B-C50C-407E-A947-70E740481C1C}">
                <a14:useLocalDpi xmlns:a14="http://schemas.microsoft.com/office/drawing/2010/main" val="0"/>
              </a:ext>
            </a:extLst>
          </a:blip>
          <a:srcRect l="25233" r="25233"/>
          <a:stretch/>
        </p:blipFill>
        <p:spPr>
          <a:xfrm>
            <a:off x="0" y="0"/>
            <a:ext cx="10193866" cy="13716000"/>
          </a:xfrm>
          <a:prstGeom prst="rect">
            <a:avLst/>
          </a:prstGeom>
          <a:solidFill>
            <a:schemeClr val="bg1">
              <a:lumMod val="95000"/>
            </a:schemeClr>
          </a:solidFill>
        </p:spPr>
      </p:pic>
    </p:spTree>
    <p:extLst>
      <p:ext uri="{BB962C8B-B14F-4D97-AF65-F5344CB8AC3E}">
        <p14:creationId xmlns:p14="http://schemas.microsoft.com/office/powerpoint/2010/main" val="154664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6">
            <a:extLst>
              <a:ext uri="{FF2B5EF4-FFF2-40B4-BE49-F238E27FC236}">
                <a16:creationId xmlns:a16="http://schemas.microsoft.com/office/drawing/2014/main" id="{249963B1-9A9D-4E3E-AF04-BC2B739A3984}"/>
              </a:ext>
            </a:extLst>
          </p:cNvPr>
          <p:cNvSpPr txBox="1"/>
          <p:nvPr/>
        </p:nvSpPr>
        <p:spPr>
          <a:xfrm>
            <a:off x="11016842" y="125659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6" name="Tekstiruutu 5">
            <a:extLst>
              <a:ext uri="{FF2B5EF4-FFF2-40B4-BE49-F238E27FC236}">
                <a16:creationId xmlns:a16="http://schemas.microsoft.com/office/drawing/2014/main" id="{F4CB3DDD-0CF0-D538-CC3C-C4726BD35C50}"/>
              </a:ext>
            </a:extLst>
          </p:cNvPr>
          <p:cNvSpPr txBox="1"/>
          <p:nvPr/>
        </p:nvSpPr>
        <p:spPr>
          <a:xfrm>
            <a:off x="11016842" y="2915425"/>
            <a:ext cx="12249558" cy="8640000"/>
          </a:xfrm>
          <a:prstGeom prst="rect">
            <a:avLst/>
          </a:prstGeom>
          <a:noFill/>
        </p:spPr>
        <p:txBody>
          <a:bodyPr wrap="square" numCol="2" spcCol="360000">
            <a:spAutoFit/>
          </a:bodyPr>
          <a:lstStyle/>
          <a:p>
            <a:pPr marL="342900" indent="-342900">
              <a:buFont typeface="Arial" panose="020B0604020202020204" pitchFamily="34" charset="0"/>
              <a:buChar char="•"/>
            </a:pPr>
            <a:r>
              <a:rPr lang="lv-LV" sz="2200" dirty="0"/>
              <a:t>Kautkas labāks presei.</a:t>
            </a:r>
          </a:p>
          <a:p>
            <a:pPr marL="342900" indent="-342900">
              <a:buFont typeface="Arial" panose="020B0604020202020204" pitchFamily="34" charset="0"/>
              <a:buChar char="•"/>
            </a:pPr>
            <a:r>
              <a:rPr lang="lv-LV" sz="2200" dirty="0"/>
              <a:t>Es domāju neliela hanteļu komplektu</a:t>
            </a:r>
          </a:p>
          <a:p>
            <a:pPr marL="342900" indent="-342900">
              <a:buFont typeface="Arial" panose="020B0604020202020204" pitchFamily="34" charset="0"/>
              <a:buChar char="•"/>
            </a:pPr>
            <a:r>
              <a:rPr lang="lv-LV" sz="2200" dirty="0"/>
              <a:t>Vēlos šos Podniekos</a:t>
            </a:r>
          </a:p>
          <a:p>
            <a:pPr marL="342900" indent="-342900">
              <a:buFont typeface="Arial" panose="020B0604020202020204" pitchFamily="34" charset="0"/>
              <a:buChar char="•"/>
            </a:pPr>
            <a:r>
              <a:rPr lang="lv-LV" sz="2200" dirty="0"/>
              <a:t>Dead lift trenažiris</a:t>
            </a:r>
          </a:p>
          <a:p>
            <a:pPr marL="342900" indent="-342900">
              <a:buFont typeface="Arial" panose="020B0604020202020204" pitchFamily="34" charset="0"/>
              <a:buChar char="•"/>
            </a:pPr>
            <a:r>
              <a:rPr lang="lv-LV" sz="2200" dirty="0"/>
              <a:t>Manuprāt vajadzētu preses trenažierus un vairāk kāju trenažierus</a:t>
            </a:r>
          </a:p>
          <a:p>
            <a:pPr marL="342900" indent="-342900">
              <a:buFont typeface="Arial" panose="020B0604020202020204" pitchFamily="34" charset="0"/>
              <a:buChar char="•"/>
            </a:pPr>
            <a:r>
              <a:rPr lang="lv-LV" sz="2200" dirty="0"/>
              <a:t>Vel kāju miskuļiem un vietā kas nav tik smilšaina</a:t>
            </a:r>
          </a:p>
          <a:p>
            <a:pPr marL="342900" indent="-342900">
              <a:buFont typeface="Arial" panose="020B0604020202020204" pitchFamily="34" charset="0"/>
              <a:buChar char="•"/>
            </a:pPr>
            <a:r>
              <a:rPr lang="lv-LV" sz="2200" dirty="0"/>
              <a:t>deadlift, pievilkšanās stieni</a:t>
            </a:r>
          </a:p>
          <a:p>
            <a:pPr marL="342900" indent="-342900">
              <a:buFont typeface="Arial" panose="020B0604020202020204" pitchFamily="34" charset="0"/>
              <a:buChar char="•"/>
            </a:pPr>
            <a:r>
              <a:rPr lang="lv-LV" sz="2200" dirty="0"/>
              <a:t>Vēl kāds kāju trenažieris.</a:t>
            </a:r>
          </a:p>
          <a:p>
            <a:pPr marL="342900" indent="-342900">
              <a:buFont typeface="Arial" panose="020B0604020202020204" pitchFamily="34" charset="0"/>
              <a:buChar char="•"/>
            </a:pPr>
            <a:r>
              <a:rPr lang="lv-LV" sz="2200" dirty="0"/>
              <a:t>Leg extension</a:t>
            </a:r>
          </a:p>
          <a:p>
            <a:pPr marL="342900" indent="-342900">
              <a:buFont typeface="Arial" panose="020B0604020202020204" pitchFamily="34" charset="0"/>
              <a:buChar char="•"/>
            </a:pPr>
            <a:r>
              <a:rPr lang="lv-LV" sz="2200" dirty="0"/>
              <a:t>Cable pulley machine</a:t>
            </a:r>
          </a:p>
          <a:p>
            <a:pPr marL="342900" indent="-342900">
              <a:buFont typeface="Arial" panose="020B0604020202020204" pitchFamily="34" charset="0"/>
              <a:buChar char="•"/>
            </a:pPr>
            <a:r>
              <a:rPr lang="lv-LV" sz="2200" dirty="0"/>
              <a:t>Papildus kājām trenažierus</a:t>
            </a:r>
          </a:p>
          <a:p>
            <a:pPr marL="342900" indent="-342900">
              <a:buFont typeface="Arial" panose="020B0604020202020204" pitchFamily="34" charset="0"/>
              <a:buChar char="•"/>
            </a:pPr>
            <a:r>
              <a:rPr lang="lv-LV" sz="2200" dirty="0"/>
              <a:t>Kājām, trenazierus vidukla sānu dalai</a:t>
            </a:r>
          </a:p>
          <a:p>
            <a:pPr marL="342900" indent="-342900">
              <a:buFont typeface="Arial" panose="020B0604020202020204" pitchFamily="34" charset="0"/>
              <a:buChar char="•"/>
            </a:pPr>
            <a:r>
              <a:rPr lang="lv-LV" sz="2200" dirty="0"/>
              <a:t>Vilkšanās stienis, paklājiņi gumijas, brivie svari, cross-fit aprīkojums</a:t>
            </a:r>
          </a:p>
          <a:p>
            <a:pPr marL="342900" indent="-342900">
              <a:buFont typeface="Arial" panose="020B0604020202020204" pitchFamily="34" charset="0"/>
              <a:buChar char="•"/>
            </a:pPr>
            <a:r>
              <a:rPr lang="lv-LV" sz="2200" dirty="0"/>
              <a:t>Kabeli, bet tas butu sarezgiti uzturesanaa</a:t>
            </a:r>
          </a:p>
          <a:p>
            <a:pPr marL="342900" indent="-342900">
              <a:buFont typeface="Arial" panose="020B0604020202020204" pitchFamily="34" charset="0"/>
              <a:buChar char="•"/>
            </a:pPr>
            <a:r>
              <a:rPr lang="lv-LV" sz="2200" dirty="0"/>
              <a:t>Leg press, leg curls</a:t>
            </a:r>
          </a:p>
          <a:p>
            <a:pPr marL="342900" indent="-342900">
              <a:buFont typeface="Arial" panose="020B0604020202020204" pitchFamily="34" charset="0"/>
              <a:buChar char="•"/>
            </a:pPr>
            <a:r>
              <a:rPr lang="lv-LV" sz="2200" dirty="0"/>
              <a:t>"nepieciešami trenažieri kāju, gurnu trenēšanai.  Esošie trenažīeri vairāk domāti vīriešiem, tāpēc vajadzētu ieviest vēl kādu trenažieri arī citām muskuļu grupām un padomāt arī par sievietēm"</a:t>
            </a:r>
          </a:p>
          <a:p>
            <a:pPr marL="342900" indent="-342900">
              <a:buFont typeface="Arial" panose="020B0604020202020204" pitchFamily="34" charset="0"/>
              <a:buChar char="•"/>
            </a:pPr>
            <a:r>
              <a:rPr lang="lv-LV" sz="2200" dirty="0"/>
              <a:t>Tieši dēļ iespējas ietekt arī aizpildu šo aptauju:) Kaut kas vairāk kājām un dibena muskuļiem, jo ļoti daudz kas ir uzlikts muguras, krūts un roku muskuļiem, bet kājām ir tikai pietupienu un multifunkcionālais trenažieris. Kāju sānu muskuļi tiek izlaisti. Citādi ārkārtīgi forša sporta zona!</a:t>
            </a:r>
          </a:p>
          <a:p>
            <a:pPr marL="342900" indent="-342900">
              <a:buFont typeface="Arial" panose="020B0604020202020204" pitchFamily="34" charset="0"/>
              <a:buChar char="•"/>
            </a:pPr>
            <a:r>
              <a:rPr lang="lv-LV" sz="2200" dirty="0"/>
              <a:t>"Tricepsu trenažierim varētu pievienot virvi, lai būtu optimālāks plaukstu locītavu novietojums.Krūšu muskuļu trenažierim varētu pievienot iespēju regulēt roku platumu, jo lielākiem cilvēkiem tas ir par šauru.Bicepsu trenažierim varētu pievienot rokturus kas rotē, jo ceļot smagākus svarus rodas liela berze plaukstās, kas apgrūtina trenēšanos"</a:t>
            </a:r>
          </a:p>
          <a:p>
            <a:pPr marL="342900" indent="-342900">
              <a:buFont typeface="Arial" panose="020B0604020202020204" pitchFamily="34" charset="0"/>
              <a:buChar char="•"/>
            </a:pPr>
            <a:r>
              <a:rPr lang="lv-LV" sz="2200" dirty="0"/>
              <a:t>Vairāk kāju muskulu grupām</a:t>
            </a:r>
          </a:p>
          <a:p>
            <a:pPr marL="342900" indent="-342900">
              <a:buFont typeface="Arial" panose="020B0604020202020204" pitchFamily="34" charset="0"/>
              <a:buChar char="•"/>
            </a:pPr>
            <a:r>
              <a:rPr lang="lv-LV" sz="2200" dirty="0"/>
              <a:t>Papildus kāju trenažieri</a:t>
            </a:r>
          </a:p>
          <a:p>
            <a:pPr marL="342900" indent="-342900">
              <a:buFont typeface="Arial" panose="020B0604020202020204" pitchFamily="34" charset="0"/>
              <a:buChar char="•"/>
            </a:pPr>
            <a:r>
              <a:rPr lang="lv-LV" sz="2200" dirty="0"/>
              <a:t>Velo</a:t>
            </a:r>
          </a:p>
          <a:p>
            <a:pPr marL="342900" indent="-342900">
              <a:buFont typeface="Arial" panose="020B0604020202020204" pitchFamily="34" charset="0"/>
              <a:buChar char="•"/>
            </a:pPr>
            <a:r>
              <a:rPr lang="lv-LV" sz="2200" dirty="0"/>
              <a:t>Būtu labi, ja būtu vēl kāds trenažieris kājām</a:t>
            </a:r>
          </a:p>
          <a:p>
            <a:pPr marL="342900" indent="-342900">
              <a:buFont typeface="Arial" panose="020B0604020202020204" pitchFamily="34" charset="0"/>
              <a:buChar char="•"/>
            </a:pPr>
            <a:r>
              <a:rPr lang="lv-LV" sz="2200" dirty="0"/>
              <a:t>Pievilkšanās trenežieris ar svariem.</a:t>
            </a:r>
          </a:p>
          <a:p>
            <a:pPr marL="342900" indent="-342900">
              <a:buFont typeface="Arial" panose="020B0604020202020204" pitchFamily="34" charset="0"/>
              <a:buChar char="•"/>
            </a:pPr>
            <a:r>
              <a:rPr lang="lv-LV" sz="2200" dirty="0"/>
              <a:t>Leg press, vairāk trenažieru ķermeņa apakšdaļas treniņam</a:t>
            </a:r>
          </a:p>
          <a:p>
            <a:pPr marL="342900" indent="-342900">
              <a:buFont typeface="Arial" panose="020B0604020202020204" pitchFamily="34" charset="0"/>
              <a:buChar char="•"/>
            </a:pPr>
            <a:r>
              <a:rPr lang="lv-LV" sz="2200" dirty="0"/>
              <a:t>Trenežieris sēžamvietai.</a:t>
            </a:r>
          </a:p>
          <a:p>
            <a:pPr marL="342900" indent="-342900">
              <a:buFont typeface="Arial" panose="020B0604020202020204" pitchFamily="34" charset="0"/>
              <a:buChar char="•"/>
            </a:pPr>
            <a:r>
              <a:rPr lang="lv-LV" sz="2200" dirty="0"/>
              <a:t>Pievilkšanās stienis, plecu sānu muskalaturai trenažieris,</a:t>
            </a:r>
          </a:p>
          <a:p>
            <a:pPr marL="342900" indent="-342900">
              <a:buFont typeface="Arial" panose="020B0604020202020204" pitchFamily="34" charset="0"/>
              <a:buChar char="•"/>
            </a:pPr>
            <a:r>
              <a:rPr lang="lv-LV" sz="2200" dirty="0"/>
              <a:t>Trenežieris kas ir paredzēts vairāk kāju muskulatūrai!</a:t>
            </a:r>
          </a:p>
          <a:p>
            <a:pPr marL="342900" indent="-342900">
              <a:buFont typeface="Arial" panose="020B0604020202020204" pitchFamily="34" charset="0"/>
              <a:buChar char="•"/>
            </a:pPr>
            <a:r>
              <a:rPr lang="lv-LV" sz="2200" dirty="0"/>
              <a:t>Riten brauksanu</a:t>
            </a:r>
          </a:p>
        </p:txBody>
      </p:sp>
      <p:sp>
        <p:nvSpPr>
          <p:cNvPr id="7" name="TextBox 15">
            <a:extLst>
              <a:ext uri="{FF2B5EF4-FFF2-40B4-BE49-F238E27FC236}">
                <a16:creationId xmlns:a16="http://schemas.microsoft.com/office/drawing/2014/main" id="{564523FA-2722-A3F6-B52B-E1A69C5C9BC1}"/>
              </a:ext>
            </a:extLst>
          </p:cNvPr>
          <p:cNvSpPr txBox="1"/>
          <p:nvPr/>
        </p:nvSpPr>
        <p:spPr>
          <a:xfrm>
            <a:off x="11016842" y="1659451"/>
            <a:ext cx="10801758" cy="523220"/>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Kāds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papildu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trenažieris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Tavuprāt</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būtu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nepieciešams</a:t>
            </a:r>
            <a:r>
              <a:rPr lang="en-US" sz="2800" spc="300" dirty="0">
                <a:solidFill>
                  <a:schemeClr val="tx2"/>
                </a:solidFill>
                <a:latin typeface="+mj-lt"/>
                <a:ea typeface="Montserrat" charset="0"/>
                <a:cs typeface="Montserrat" charset="0"/>
              </a:rPr>
              <a:t>?</a:t>
            </a:r>
          </a:p>
        </p:txBody>
      </p:sp>
      <p:pic>
        <p:nvPicPr>
          <p:cNvPr id="8" name="Kuvan paikkamerkki 4">
            <a:extLst>
              <a:ext uri="{FF2B5EF4-FFF2-40B4-BE49-F238E27FC236}">
                <a16:creationId xmlns:a16="http://schemas.microsoft.com/office/drawing/2014/main" id="{A65BD505-A7CC-0B94-C212-F9F0E3FE39D4}"/>
              </a:ext>
            </a:extLst>
          </p:cNvPr>
          <p:cNvPicPr>
            <a:picLocks noChangeAspect="1"/>
          </p:cNvPicPr>
          <p:nvPr/>
        </p:nvPicPr>
        <p:blipFill rotWithShape="1">
          <a:blip r:embed="rId3">
            <a:extLst>
              <a:ext uri="{28A0092B-C50C-407E-A947-70E740481C1C}">
                <a14:useLocalDpi xmlns:a14="http://schemas.microsoft.com/office/drawing/2010/main" val="0"/>
              </a:ext>
            </a:extLst>
          </a:blip>
          <a:srcRect l="25233" r="27002"/>
          <a:stretch/>
        </p:blipFill>
        <p:spPr>
          <a:xfrm>
            <a:off x="0" y="0"/>
            <a:ext cx="9829800" cy="13716000"/>
          </a:xfrm>
          <a:prstGeom prst="rect">
            <a:avLst/>
          </a:prstGeom>
          <a:solidFill>
            <a:schemeClr val="bg1">
              <a:lumMod val="95000"/>
            </a:schemeClr>
          </a:solidFill>
        </p:spPr>
      </p:pic>
    </p:spTree>
    <p:extLst>
      <p:ext uri="{BB962C8B-B14F-4D97-AF65-F5344CB8AC3E}">
        <p14:creationId xmlns:p14="http://schemas.microsoft.com/office/powerpoint/2010/main" val="279006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6">
            <a:extLst>
              <a:ext uri="{FF2B5EF4-FFF2-40B4-BE49-F238E27FC236}">
                <a16:creationId xmlns:a16="http://schemas.microsoft.com/office/drawing/2014/main" id="{249963B1-9A9D-4E3E-AF04-BC2B739A3984}"/>
              </a:ext>
            </a:extLst>
          </p:cNvPr>
          <p:cNvSpPr txBox="1"/>
          <p:nvPr/>
        </p:nvSpPr>
        <p:spPr>
          <a:xfrm>
            <a:off x="11016842" y="129469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6" name="Tekstiruutu 5">
            <a:extLst>
              <a:ext uri="{FF2B5EF4-FFF2-40B4-BE49-F238E27FC236}">
                <a16:creationId xmlns:a16="http://schemas.microsoft.com/office/drawing/2014/main" id="{F4CB3DDD-0CF0-D538-CC3C-C4726BD35C50}"/>
              </a:ext>
            </a:extLst>
          </p:cNvPr>
          <p:cNvSpPr txBox="1"/>
          <p:nvPr/>
        </p:nvSpPr>
        <p:spPr>
          <a:xfrm>
            <a:off x="11016842" y="2953525"/>
            <a:ext cx="12249558" cy="8532000"/>
          </a:xfrm>
          <a:prstGeom prst="rect">
            <a:avLst/>
          </a:prstGeom>
          <a:noFill/>
        </p:spPr>
        <p:txBody>
          <a:bodyPr wrap="square" numCol="2" spcCol="360000">
            <a:spAutoFit/>
          </a:bodyPr>
          <a:lstStyle/>
          <a:p>
            <a:pPr marL="342900" indent="-342900">
              <a:buFont typeface="Arial" panose="020B0604020202020204" pitchFamily="34" charset="0"/>
              <a:buChar char="•"/>
            </a:pPr>
            <a:r>
              <a:rPr lang="lv-LV" sz="2200" dirty="0"/>
              <a:t>Vairāk trenežierus kājām.</a:t>
            </a:r>
          </a:p>
          <a:p>
            <a:pPr marL="342900" indent="-342900">
              <a:buFont typeface="Arial" panose="020B0604020202020204" pitchFamily="34" charset="0"/>
              <a:buChar char="•"/>
            </a:pPr>
            <a:r>
              <a:rPr lang="lv-LV" sz="2200" dirty="0"/>
              <a:t>Lateral raises lai trenētu vidus pleca muskuli un chest fly kautkāda varijācija, lai trenētu labāk krūts muskuli</a:t>
            </a:r>
          </a:p>
          <a:p>
            <a:pPr marL="342900" indent="-342900">
              <a:buFont typeface="Arial" panose="020B0604020202020204" pitchFamily="34" charset="0"/>
              <a:buChar char="•"/>
            </a:pPr>
            <a:r>
              <a:rPr lang="lv-LV" sz="2200" dirty="0"/>
              <a:t>Chest fly trenažieris, Leg press</a:t>
            </a:r>
          </a:p>
          <a:p>
            <a:pPr marL="342900" indent="-342900">
              <a:buFont typeface="Arial" panose="020B0604020202020204" pitchFamily="34" charset="0"/>
              <a:buChar char="•"/>
            </a:pPr>
            <a:r>
              <a:rPr lang="lv-LV" sz="2200" dirty="0"/>
              <a:t>Mīšanas</a:t>
            </a:r>
          </a:p>
          <a:p>
            <a:pPr marL="342900" indent="-342900">
              <a:buFont typeface="Arial" panose="020B0604020202020204" pitchFamily="34" charset="0"/>
              <a:buChar char="•"/>
            </a:pPr>
            <a:r>
              <a:rPr lang="lv-LV" sz="2200" dirty="0"/>
              <a:t>Deadlift analogs</a:t>
            </a:r>
          </a:p>
          <a:p>
            <a:pPr marL="342900" indent="-342900">
              <a:buFont typeface="Arial" panose="020B0604020202020204" pitchFamily="34" charset="0"/>
              <a:buChar char="•"/>
            </a:pPr>
            <a:r>
              <a:rPr lang="lv-LV" sz="2200" dirty="0"/>
              <a:t>stienis pie kura var pievilkties</a:t>
            </a:r>
          </a:p>
          <a:p>
            <a:pPr marL="342900" indent="-342900">
              <a:buFont typeface="Arial" panose="020B0604020202020204" pitchFamily="34" charset="0"/>
              <a:buChar char="•"/>
            </a:pPr>
            <a:r>
              <a:rPr lang="lv-LV" sz="2200" dirty="0"/>
              <a:t>Papildus trenazieri kajam</a:t>
            </a:r>
          </a:p>
          <a:p>
            <a:pPr marL="342900" indent="-342900">
              <a:buFont typeface="Arial" panose="020B0604020202020204" pitchFamily="34" charset="0"/>
              <a:buChar char="•"/>
            </a:pPr>
            <a:r>
              <a:rPr lang="lv-LV" sz="2200" dirty="0"/>
              <a:t>Vairāk muguras trenažieru</a:t>
            </a:r>
          </a:p>
          <a:p>
            <a:pPr marL="342900" indent="-342900">
              <a:buFont typeface="Arial" panose="020B0604020202020204" pitchFamily="34" charset="0"/>
              <a:buChar char="•"/>
            </a:pPr>
            <a:r>
              <a:rPr lang="lv-LV" sz="2200" dirty="0"/>
              <a:t>Kardio</a:t>
            </a:r>
          </a:p>
          <a:p>
            <a:pPr marL="342900" indent="-342900">
              <a:buFont typeface="Arial" panose="020B0604020202020204" pitchFamily="34" charset="0"/>
              <a:buChar char="•"/>
            </a:pPr>
            <a:r>
              <a:rPr lang="lv-LV" sz="2200" dirty="0"/>
              <a:t>"Vel kautko kajam, presītei.Jo kājām 1 trenežieris tas ir pa maz :)"</a:t>
            </a:r>
          </a:p>
          <a:p>
            <a:pPr marL="342900" indent="-342900">
              <a:buFont typeface="Arial" panose="020B0604020202020204" pitchFamily="34" charset="0"/>
              <a:buChar char="•"/>
            </a:pPr>
            <a:r>
              <a:rPr lang="lv-LV" sz="2200" dirty="0"/>
              <a:t>Brīvi svari</a:t>
            </a:r>
          </a:p>
          <a:p>
            <a:pPr marL="342900" indent="-342900">
              <a:buFont typeface="Arial" panose="020B0604020202020204" pitchFamily="34" charset="0"/>
              <a:buChar char="•"/>
            </a:pPr>
            <a:r>
              <a:rPr lang="lv-LV" sz="2200" dirty="0"/>
              <a:t>Viss pietiekami</a:t>
            </a:r>
          </a:p>
          <a:p>
            <a:pPr marL="342900" indent="-342900">
              <a:buFont typeface="Arial" panose="020B0604020202020204" pitchFamily="34" charset="0"/>
              <a:buChar char="•"/>
            </a:pPr>
            <a:r>
              <a:rPr lang="lv-LV" sz="2200" dirty="0"/>
              <a:t>Ir pa ceļam, neprasa daudz laiku, lai papildus sevi pavingrinātu</a:t>
            </a:r>
          </a:p>
          <a:p>
            <a:pPr marL="342900" indent="-342900">
              <a:buFont typeface="Arial" panose="020B0604020202020204" pitchFamily="34" charset="0"/>
              <a:buChar char="•"/>
            </a:pPr>
            <a:r>
              <a:rPr lang="lv-LV" sz="2200" dirty="0"/>
              <a:t>Vēl kādu ķermeņa apakšējai daļai</a:t>
            </a:r>
          </a:p>
          <a:p>
            <a:pPr marL="342900" indent="-342900">
              <a:buFont typeface="Arial" panose="020B0604020202020204" pitchFamily="34" charset="0"/>
              <a:buChar char="•"/>
            </a:pPr>
            <a:r>
              <a:rPr lang="lv-LV" sz="2200" dirty="0"/>
              <a:t>Vilkme</a:t>
            </a:r>
          </a:p>
          <a:p>
            <a:pPr marL="342900" indent="-342900">
              <a:buFont typeface="Arial" panose="020B0604020202020204" pitchFamily="34" charset="0"/>
              <a:buChar char="•"/>
            </a:pPr>
            <a:r>
              <a:rPr lang="lv-LV" sz="2200" dirty="0"/>
              <a:t>Kāju vingrinājumiem.</a:t>
            </a:r>
          </a:p>
          <a:p>
            <a:pPr marL="342900" indent="-342900">
              <a:buFont typeface="Arial" panose="020B0604020202020204" pitchFamily="34" charset="0"/>
              <a:buChar char="•"/>
            </a:pPr>
            <a:r>
              <a:rPr lang="lv-LV" sz="2200" dirty="0"/>
              <a:t>Trenažieris vilkmei</a:t>
            </a:r>
          </a:p>
          <a:p>
            <a:pPr marL="342900" indent="-342900">
              <a:buFont typeface="Arial" panose="020B0604020202020204" pitchFamily="34" charset="0"/>
              <a:buChar char="•"/>
            </a:pPr>
            <a:r>
              <a:rPr lang="lv-LV" sz="2200" dirty="0"/>
              <a:t>Vilkmes trenažieris</a:t>
            </a:r>
          </a:p>
          <a:p>
            <a:pPr marL="342900" indent="-342900">
              <a:buFont typeface="Arial" panose="020B0604020202020204" pitchFamily="34" charset="0"/>
              <a:buChar char="•"/>
            </a:pPr>
            <a:r>
              <a:rPr lang="lv-LV" sz="2200" dirty="0"/>
              <a:t>Kājām papildus</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Velo trenežieris vai eliptiskais</a:t>
            </a:r>
          </a:p>
          <a:p>
            <a:pPr marL="342900" indent="-342900">
              <a:buFont typeface="Arial" panose="020B0604020202020204" pitchFamily="34" charset="0"/>
              <a:buChar char="•"/>
            </a:pPr>
            <a:r>
              <a:rPr lang="lv-LV" sz="2200" dirty="0"/>
              <a:t>Iespeja vel palielinat svarus uz atsevišķiem trenažieriem.</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Kajam vēl trenažieri</a:t>
            </a:r>
          </a:p>
          <a:p>
            <a:pPr marL="342900" indent="-342900">
              <a:buFont typeface="Arial" panose="020B0604020202020204" pitchFamily="34" charset="0"/>
              <a:buChar char="•"/>
            </a:pPr>
            <a:r>
              <a:rPr lang="lv-LV" sz="2200" dirty="0"/>
              <a:t>Paplašināt trenažieru klāstu</a:t>
            </a:r>
          </a:p>
          <a:p>
            <a:pPr marL="342900" indent="-342900">
              <a:buFont typeface="Arial" panose="020B0604020202020204" pitchFamily="34" charset="0"/>
              <a:buChar char="•"/>
            </a:pPr>
            <a:r>
              <a:rPr lang="lv-LV" sz="2200" dirty="0"/>
              <a:t>Airēšana un pakapieni</a:t>
            </a:r>
          </a:p>
          <a:p>
            <a:pPr marL="342900" indent="-342900">
              <a:buFont typeface="Arial" panose="020B0604020202020204" pitchFamily="34" charset="0"/>
              <a:buChar char="•"/>
            </a:pPr>
            <a:r>
              <a:rPr lang="lv-LV" sz="2200" dirty="0"/>
              <a:t>Vairāk kāju muskuļu attīstībai.</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"1. Līstekas2. Pievilkšanas stienis.3. TRX"</a:t>
            </a:r>
          </a:p>
          <a:p>
            <a:pPr marL="342900" indent="-342900">
              <a:buFont typeface="Arial" panose="020B0604020202020204" pitchFamily="34" charset="0"/>
              <a:buChar char="•"/>
            </a:pPr>
            <a:r>
              <a:rPr lang="lv-LV" sz="2200" dirty="0"/>
              <a:t>Plecu ternežieris.</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Varētu iedot sarakstu))) bet vaibam šis ir izcili</a:t>
            </a:r>
          </a:p>
          <a:p>
            <a:pPr marL="342900" indent="-342900">
              <a:buFont typeface="Arial" panose="020B0604020202020204" pitchFamily="34" charset="0"/>
              <a:buChar char="•"/>
            </a:pPr>
            <a:r>
              <a:rPr lang="lv-LV" sz="2200" dirty="0"/>
              <a:t>Trenažieris, lai trenētu kājas. Ar pietupueniem pa maz.</a:t>
            </a:r>
          </a:p>
          <a:p>
            <a:pPr marL="342900" indent="-342900">
              <a:buFont typeface="Arial" panose="020B0604020202020204" pitchFamily="34" charset="0"/>
              <a:buChar char="•"/>
            </a:pPr>
            <a:r>
              <a:rPr lang="lv-LV" sz="2200" dirty="0"/>
              <a:t>Pleciem</a:t>
            </a:r>
          </a:p>
          <a:p>
            <a:pPr marL="342900" indent="-342900">
              <a:buFont typeface="Arial" panose="020B0604020202020204" pitchFamily="34" charset="0"/>
              <a:buChar char="•"/>
            </a:pPr>
            <a:r>
              <a:rPr lang="lv-LV" sz="2200" dirty="0"/>
              <a:t>Varētu atrast veidu, kā izmantotu īstos stieņus un ripas, jo kad atlēti trenējas, tiem arī vajag stabilitāti. Paldies:)</a:t>
            </a:r>
          </a:p>
          <a:p>
            <a:pPr marL="342900" indent="-342900">
              <a:buFont typeface="Arial" panose="020B0604020202020204" pitchFamily="34" charset="0"/>
              <a:buChar char="•"/>
            </a:pPr>
            <a:r>
              <a:rPr lang="lv-LV" sz="2200" dirty="0"/>
              <a:t>Pievilkšanās stienis</a:t>
            </a:r>
          </a:p>
          <a:p>
            <a:pPr marL="342900" indent="-342900">
              <a:buFont typeface="Arial" panose="020B0604020202020204" pitchFamily="34" charset="0"/>
              <a:buChar char="•"/>
            </a:pPr>
            <a:r>
              <a:rPr lang="lv-LV" sz="2200" dirty="0"/>
              <a:t>Hanteles</a:t>
            </a:r>
          </a:p>
          <a:p>
            <a:pPr marL="342900" indent="-342900">
              <a:buFont typeface="Arial" panose="020B0604020202020204" pitchFamily="34" charset="0"/>
              <a:buChar char="•"/>
            </a:pPr>
            <a:r>
              <a:rPr lang="lv-LV" sz="2200" dirty="0"/>
              <a:t>Hanteles</a:t>
            </a:r>
          </a:p>
          <a:p>
            <a:pPr marL="342900" indent="-342900">
              <a:buFont typeface="Arial" panose="020B0604020202020204" pitchFamily="34" charset="0"/>
              <a:buChar char="•"/>
            </a:pPr>
            <a:r>
              <a:rPr lang="lv-LV" sz="2200" dirty="0"/>
              <a:t>Vairāk kāju, jo ir daudz roku. Kā arī zemā vēdera būtu labi cilvēkiem, kas vēlas zaudēt vēdera taukus.</a:t>
            </a:r>
          </a:p>
        </p:txBody>
      </p:sp>
      <p:sp>
        <p:nvSpPr>
          <p:cNvPr id="7" name="TextBox 15">
            <a:extLst>
              <a:ext uri="{FF2B5EF4-FFF2-40B4-BE49-F238E27FC236}">
                <a16:creationId xmlns:a16="http://schemas.microsoft.com/office/drawing/2014/main" id="{564523FA-2722-A3F6-B52B-E1A69C5C9BC1}"/>
              </a:ext>
            </a:extLst>
          </p:cNvPr>
          <p:cNvSpPr txBox="1"/>
          <p:nvPr/>
        </p:nvSpPr>
        <p:spPr>
          <a:xfrm>
            <a:off x="11016842" y="1697551"/>
            <a:ext cx="10801758" cy="523220"/>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Kāds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papildu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trenažieris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Tavuprāt</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būtu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nepieciešams</a:t>
            </a:r>
            <a:r>
              <a:rPr lang="en-US" sz="2800" spc="300" dirty="0">
                <a:solidFill>
                  <a:schemeClr val="tx2"/>
                </a:solidFill>
                <a:latin typeface="+mj-lt"/>
                <a:ea typeface="Montserrat" charset="0"/>
                <a:cs typeface="Montserrat" charset="0"/>
              </a:rPr>
              <a:t>?</a:t>
            </a:r>
          </a:p>
        </p:txBody>
      </p:sp>
      <p:pic>
        <p:nvPicPr>
          <p:cNvPr id="8" name="Kuvan paikkamerkki 4">
            <a:extLst>
              <a:ext uri="{FF2B5EF4-FFF2-40B4-BE49-F238E27FC236}">
                <a16:creationId xmlns:a16="http://schemas.microsoft.com/office/drawing/2014/main" id="{A65BD505-A7CC-0B94-C212-F9F0E3FE39D4}"/>
              </a:ext>
            </a:extLst>
          </p:cNvPr>
          <p:cNvPicPr>
            <a:picLocks noChangeAspect="1"/>
          </p:cNvPicPr>
          <p:nvPr/>
        </p:nvPicPr>
        <p:blipFill rotWithShape="1">
          <a:blip r:embed="rId3">
            <a:extLst>
              <a:ext uri="{28A0092B-C50C-407E-A947-70E740481C1C}">
                <a14:useLocalDpi xmlns:a14="http://schemas.microsoft.com/office/drawing/2010/main" val="0"/>
              </a:ext>
            </a:extLst>
          </a:blip>
          <a:srcRect l="25233" r="27002"/>
          <a:stretch/>
        </p:blipFill>
        <p:spPr>
          <a:xfrm>
            <a:off x="0" y="0"/>
            <a:ext cx="9829800" cy="13716000"/>
          </a:xfrm>
          <a:prstGeom prst="rect">
            <a:avLst/>
          </a:prstGeom>
          <a:solidFill>
            <a:schemeClr val="bg1">
              <a:lumMod val="95000"/>
            </a:schemeClr>
          </a:solidFill>
        </p:spPr>
      </p:pic>
    </p:spTree>
    <p:extLst>
      <p:ext uri="{BB962C8B-B14F-4D97-AF65-F5344CB8AC3E}">
        <p14:creationId xmlns:p14="http://schemas.microsoft.com/office/powerpoint/2010/main" val="3456044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6FEC19D0-AE06-4477-85A6-B73F2C419A0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90" t="65092" r="-90" b="10150"/>
          <a:stretch/>
        </p:blipFill>
        <p:spPr>
          <a:xfrm>
            <a:off x="0" y="9995056"/>
            <a:ext cx="24358455" cy="4019523"/>
          </a:xfrm>
        </p:spPr>
      </p:pic>
      <p:graphicFrame>
        <p:nvGraphicFramePr>
          <p:cNvPr id="7" name="Chart">
            <a:extLst>
              <a:ext uri="{FF2B5EF4-FFF2-40B4-BE49-F238E27FC236}">
                <a16:creationId xmlns:a16="http://schemas.microsoft.com/office/drawing/2014/main" id="{A867E68C-8E46-41B3-94C9-22A2610FB922}"/>
              </a:ext>
            </a:extLst>
          </p:cNvPr>
          <p:cNvGraphicFramePr>
            <a:graphicFrameLocks noGrp="1"/>
          </p:cNvGraphicFramePr>
          <p:nvPr>
            <p:extLst>
              <p:ext uri="{D42A27DB-BD31-4B8C-83A1-F6EECF244321}">
                <p14:modId xmlns:p14="http://schemas.microsoft.com/office/powerpoint/2010/main" val="3866045677"/>
              </p:ext>
            </p:extLst>
          </p:nvPr>
        </p:nvGraphicFramePr>
        <p:xfrm>
          <a:off x="3937000" y="2129940"/>
          <a:ext cx="16687800" cy="7071116"/>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15">
            <a:extLst>
              <a:ext uri="{FF2B5EF4-FFF2-40B4-BE49-F238E27FC236}">
                <a16:creationId xmlns:a16="http://schemas.microsoft.com/office/drawing/2014/main" id="{75C097CB-078C-4DF3-BBD3-804EECE2EA2B}"/>
              </a:ext>
            </a:extLst>
          </p:cNvPr>
          <p:cNvSpPr txBox="1"/>
          <p:nvPr/>
        </p:nvSpPr>
        <p:spPr>
          <a:xfrm>
            <a:off x="5375503" y="2379627"/>
            <a:ext cx="13563599" cy="156966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pl-PL" sz="4800" b="0" i="0" u="none" strike="noStrike" kern="1200" cap="none" spc="300" normalizeH="0" baseline="0" noProof="0" dirty="0">
                <a:ln>
                  <a:noFill/>
                </a:ln>
                <a:solidFill>
                  <a:srgbClr val="000000"/>
                </a:solidFill>
                <a:effectLst/>
                <a:uLnTx/>
                <a:uFillTx/>
                <a:latin typeface="Corbel"/>
                <a:ea typeface="+mn-ea"/>
                <a:cs typeface="+mn-cs"/>
              </a:rPr>
              <a:t>Vai Tu ieteiktu Omnigym aprīkojumu draugam?</a:t>
            </a:r>
          </a:p>
        </p:txBody>
      </p:sp>
      <p:sp>
        <p:nvSpPr>
          <p:cNvPr id="15" name="TextBox 12">
            <a:extLst>
              <a:ext uri="{FF2B5EF4-FFF2-40B4-BE49-F238E27FC236}">
                <a16:creationId xmlns:a16="http://schemas.microsoft.com/office/drawing/2014/main" id="{B0363937-FE97-4490-B906-603A4A26556E}"/>
              </a:ext>
            </a:extLst>
          </p:cNvPr>
          <p:cNvSpPr txBox="1"/>
          <p:nvPr/>
        </p:nvSpPr>
        <p:spPr>
          <a:xfrm>
            <a:off x="11482277" y="1929885"/>
            <a:ext cx="1665841"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ĀDAŽI</a:t>
            </a:r>
          </a:p>
        </p:txBody>
      </p:sp>
    </p:spTree>
    <p:extLst>
      <p:ext uri="{BB962C8B-B14F-4D97-AF65-F5344CB8AC3E}">
        <p14:creationId xmlns:p14="http://schemas.microsoft.com/office/powerpoint/2010/main" val="2439733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54" b="7754"/>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9652779" y="6257834"/>
            <a:ext cx="4455194"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VIETA</a:t>
            </a:r>
            <a:endParaRPr lang="en-US" sz="7200" spc="3000" dirty="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7219666" y="5881274"/>
            <a:ext cx="9321421"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3481419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r>
              <a:rPr lang="en-US" sz="5400" spc="300">
                <a:solidFill>
                  <a:schemeClr val="tx2"/>
                </a:solidFill>
                <a:latin typeface="+mj-lt"/>
                <a:ea typeface="Montserrat" charset="0"/>
                <a:cs typeface="Montserrat" charset="0"/>
              </a:rPr>
              <a:t>Esmu trenējies šajā āra trenažieru laukumā</a:t>
            </a:r>
            <a:endParaRPr lang="en-US" sz="5400" spc="300" dirty="0">
              <a:solidFill>
                <a:schemeClr val="tx2"/>
              </a:solidFill>
              <a:latin typeface="+mj-lt"/>
              <a:ea typeface="Montserrat" charset="0"/>
              <a:cs typeface="Montserrat" charset="0"/>
            </a:endParaRPr>
          </a:p>
        </p:txBody>
      </p:sp>
      <p:sp>
        <p:nvSpPr>
          <p:cNvPr id="17" name="TextBox 16"/>
          <p:cNvSpPr txBox="1"/>
          <p:nvPr/>
        </p:nvSpPr>
        <p:spPr>
          <a:xfrm>
            <a:off x="184744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2724811571"/>
              </p:ext>
            </p:extLst>
          </p:nvPr>
        </p:nvGraphicFramePr>
        <p:xfrm>
          <a:off x="1633443" y="4564652"/>
          <a:ext cx="12067472" cy="70485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Kuvan paikkamerkki 2" descr="Kuva, joka sisältää kohteen taivas, ulko, mies, henkilö&#10;&#10;Kuvaus luotu automaattisesti">
            <a:extLst>
              <a:ext uri="{FF2B5EF4-FFF2-40B4-BE49-F238E27FC236}">
                <a16:creationId xmlns:a16="http://schemas.microsoft.com/office/drawing/2014/main" id="{204B6596-5DF5-4C3E-BDBF-46F5E61CF93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228" r="25228"/>
          <a:stretch>
            <a:fillRect/>
          </a:stretch>
        </p:blipFill>
        <p:spPr/>
      </p:pic>
    </p:spTree>
    <p:extLst>
      <p:ext uri="{BB962C8B-B14F-4D97-AF65-F5344CB8AC3E}">
        <p14:creationId xmlns:p14="http://schemas.microsoft.com/office/powerpoint/2010/main" val="2949161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5">
            <a:extLst>
              <a:ext uri="{FF2B5EF4-FFF2-40B4-BE49-F238E27FC236}">
                <a16:creationId xmlns:a16="http://schemas.microsoft.com/office/drawing/2014/main" id="{57FDB958-0EB5-40D4-B246-0058BAB92E89}"/>
              </a:ext>
            </a:extLst>
          </p:cNvPr>
          <p:cNvSpPr txBox="1"/>
          <p:nvPr/>
        </p:nvSpPr>
        <p:spPr>
          <a:xfrm>
            <a:off x="11685707" y="2300019"/>
            <a:ext cx="11921207" cy="1754326"/>
          </a:xfrm>
          <a:prstGeom prst="rect">
            <a:avLst/>
          </a:prstGeom>
          <a:noFill/>
        </p:spPr>
        <p:txBody>
          <a:bodyPr wrap="square" rtlCol="0">
            <a:spAutoFit/>
          </a:bodyPr>
          <a:lstStyle/>
          <a:p>
            <a:r>
              <a:rPr lang="en-US" sz="5400" spc="300">
                <a:solidFill>
                  <a:schemeClr val="tx2"/>
                </a:solidFill>
                <a:latin typeface="+mj-lt"/>
              </a:rPr>
              <a:t>Šis āra trenažieru laukums no manām mājām atrodas</a:t>
            </a:r>
            <a:endParaRPr lang="en-US" sz="5400" spc="300" dirty="0">
              <a:solidFill>
                <a:schemeClr val="tx2"/>
              </a:solidFill>
              <a:latin typeface="+mj-lt"/>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753442" y="1839881"/>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392121441"/>
              </p:ext>
            </p:extLst>
          </p:nvPr>
        </p:nvGraphicFramePr>
        <p:xfrm>
          <a:off x="11782875" y="4314795"/>
          <a:ext cx="12067472" cy="7770981"/>
        </p:xfrm>
        <a:graphic>
          <a:graphicData uri="http://schemas.openxmlformats.org/drawingml/2006/chart">
            <c:chart xmlns:c="http://schemas.openxmlformats.org/drawingml/2006/chart" xmlns:r="http://schemas.openxmlformats.org/officeDocument/2006/relationships" r:id="rId3"/>
          </a:graphicData>
        </a:graphic>
      </p:graphicFrame>
      <p:pic>
        <p:nvPicPr>
          <p:cNvPr id="4" name="Kuvan paikkamerkki 3">
            <a:extLst>
              <a:ext uri="{FF2B5EF4-FFF2-40B4-BE49-F238E27FC236}">
                <a16:creationId xmlns:a16="http://schemas.microsoft.com/office/drawing/2014/main" id="{62715F0E-ED91-45D8-B208-3006B712056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5233" r="25233"/>
          <a:stretch/>
        </p:blipFill>
        <p:spPr/>
      </p:pic>
    </p:spTree>
    <p:extLst>
      <p:ext uri="{BB962C8B-B14F-4D97-AF65-F5344CB8AC3E}">
        <p14:creationId xmlns:p14="http://schemas.microsoft.com/office/powerpoint/2010/main" val="329546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571952"/>
            <a:ext cx="11136192" cy="923330"/>
          </a:xfrm>
          <a:prstGeom prst="rect">
            <a:avLst/>
          </a:prstGeom>
          <a:noFill/>
        </p:spPr>
        <p:txBody>
          <a:bodyPr wrap="square" rtlCol="0">
            <a:spAutoFit/>
          </a:bodyPr>
          <a:lstStyle/>
          <a:p>
            <a:r>
              <a:rPr lang="lv-LV" sz="5400" spc="300">
                <a:solidFill>
                  <a:schemeClr val="tx2"/>
                </a:solidFill>
                <a:latin typeface="+mj-lt"/>
                <a:ea typeface="Montserrat" charset="0"/>
                <a:cs typeface="Montserrat" charset="0"/>
              </a:rPr>
              <a:t>Kā Tu šeit nokļuvi?</a:t>
            </a:r>
            <a:endParaRPr lang="lv-LV" sz="5400" spc="300" dirty="0">
              <a:solidFill>
                <a:schemeClr val="tx2"/>
              </a:solidFill>
              <a:latin typeface="+mj-lt"/>
              <a:ea typeface="Montserrat" charset="0"/>
              <a:cs typeface="Montserrat" charset="0"/>
            </a:endParaRPr>
          </a:p>
        </p:txBody>
      </p:sp>
      <p:sp>
        <p:nvSpPr>
          <p:cNvPr id="17" name="TextBox 16"/>
          <p:cNvSpPr txBox="1"/>
          <p:nvPr/>
        </p:nvSpPr>
        <p:spPr>
          <a:xfrm>
            <a:off x="1847442" y="2111814"/>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4100882880"/>
              </p:ext>
            </p:extLst>
          </p:nvPr>
        </p:nvGraphicFramePr>
        <p:xfrm>
          <a:off x="1633443" y="4267057"/>
          <a:ext cx="12067472" cy="6876991"/>
        </p:xfrm>
        <a:graphic>
          <a:graphicData uri="http://schemas.openxmlformats.org/drawingml/2006/chart">
            <c:chart xmlns:c="http://schemas.openxmlformats.org/drawingml/2006/chart" xmlns:r="http://schemas.openxmlformats.org/officeDocument/2006/relationships" r:id="rId3"/>
          </a:graphicData>
        </a:graphic>
      </p:graphicFrame>
      <p:pic>
        <p:nvPicPr>
          <p:cNvPr id="8" name="Kuvan paikkamerkki 3">
            <a:extLst>
              <a:ext uri="{FF2B5EF4-FFF2-40B4-BE49-F238E27FC236}">
                <a16:creationId xmlns:a16="http://schemas.microsoft.com/office/drawing/2014/main" id="{3CB690CB-120A-0AE1-2BFE-BEBB94D2C214}"/>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5216" r="25216"/>
          <a:stretch/>
        </p:blipFill>
        <p:spPr>
          <a:xfrm>
            <a:off x="14209713" y="0"/>
            <a:ext cx="10193337" cy="13716000"/>
          </a:xfrm>
        </p:spPr>
      </p:pic>
      <p:sp>
        <p:nvSpPr>
          <p:cNvPr id="2" name="Tekstiruutu 1">
            <a:extLst>
              <a:ext uri="{FF2B5EF4-FFF2-40B4-BE49-F238E27FC236}">
                <a16:creationId xmlns:a16="http://schemas.microsoft.com/office/drawing/2014/main" id="{1289F3BC-D1A8-F84D-545A-0AAFC3BBCB1E}"/>
              </a:ext>
            </a:extLst>
          </p:cNvPr>
          <p:cNvSpPr txBox="1"/>
          <p:nvPr/>
        </p:nvSpPr>
        <p:spPr>
          <a:xfrm>
            <a:off x="4518212" y="11655064"/>
            <a:ext cx="12192000" cy="1323439"/>
          </a:xfrm>
          <a:prstGeom prst="rect">
            <a:avLst/>
          </a:prstGeom>
          <a:noFill/>
        </p:spPr>
        <p:txBody>
          <a:bodyPr wrap="square" numCol="1">
            <a:spAutoFit/>
          </a:bodyPr>
          <a:lstStyle/>
          <a:p>
            <a:r>
              <a:rPr lang="nb-NO" sz="2000" dirty="0"/>
              <a:t>Ar citu transporta veidu:</a:t>
            </a:r>
          </a:p>
          <a:p>
            <a:pPr marL="342900" indent="-342900">
              <a:buFont typeface="Arial" panose="020B0604020202020204" pitchFamily="34" charset="0"/>
              <a:buChar char="•"/>
            </a:pPr>
            <a:r>
              <a:rPr lang="nb-NO" sz="2000" dirty="0"/>
              <a:t>Moci</a:t>
            </a:r>
          </a:p>
          <a:p>
            <a:pPr marL="342900" indent="-342900">
              <a:buFont typeface="Arial" panose="020B0604020202020204" pitchFamily="34" charset="0"/>
              <a:buChar char="•"/>
            </a:pPr>
            <a:r>
              <a:rPr lang="nb-NO" sz="2000" dirty="0"/>
              <a:t>Moto</a:t>
            </a:r>
          </a:p>
          <a:p>
            <a:endParaRPr lang="nb-NO" sz="2000" dirty="0"/>
          </a:p>
        </p:txBody>
      </p:sp>
    </p:spTree>
    <p:extLst>
      <p:ext uri="{BB962C8B-B14F-4D97-AF65-F5344CB8AC3E}">
        <p14:creationId xmlns:p14="http://schemas.microsoft.com/office/powerpoint/2010/main" val="922587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lv-LV" sz="5400" spc="300">
                <a:solidFill>
                  <a:schemeClr val="tx2"/>
                </a:solidFill>
                <a:latin typeface="+mj-lt"/>
              </a:rPr>
              <a:t>Šajā āra trenažieru laukumā mans treniņa ilgums parasti ir</a:t>
            </a:r>
            <a:endParaRPr lang="lv-LV" sz="5400" spc="300" dirty="0">
              <a:solidFill>
                <a:schemeClr val="tx2"/>
              </a:solidFill>
              <a:latin typeface="+mj-lt"/>
            </a:endParaRPr>
          </a:p>
        </p:txBody>
      </p:sp>
      <p:sp>
        <p:nvSpPr>
          <p:cNvPr id="17" name="TextBox 16"/>
          <p:cNvSpPr txBox="1"/>
          <p:nvPr/>
        </p:nvSpPr>
        <p:spPr>
          <a:xfrm>
            <a:off x="1847442" y="1639826"/>
            <a:ext cx="3292824"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ĀDAŽI</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3433840341"/>
              </p:ext>
            </p:extLst>
          </p:nvPr>
        </p:nvGraphicFramePr>
        <p:xfrm>
          <a:off x="1633443" y="4360300"/>
          <a:ext cx="12067472" cy="5417688"/>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C7706DD3-6004-4146-97FB-6EE3C2E4F550}"/>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2986" r="37442"/>
          <a:stretch/>
        </p:blipFill>
        <p:spPr>
          <a:xfrm>
            <a:off x="14209184" y="0"/>
            <a:ext cx="10193866" cy="13716000"/>
          </a:xfrm>
        </p:spPr>
      </p:pic>
    </p:spTree>
    <p:extLst>
      <p:ext uri="{BB962C8B-B14F-4D97-AF65-F5344CB8AC3E}">
        <p14:creationId xmlns:p14="http://schemas.microsoft.com/office/powerpoint/2010/main" val="29363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lv-LV" sz="5400" spc="300">
                <a:solidFill>
                  <a:schemeClr val="tx2"/>
                </a:solidFill>
                <a:latin typeface="+mj-lt"/>
              </a:rPr>
              <a:t>Kā Tu uzzināji par šo āra trenažieru laukumu?</a:t>
            </a:r>
            <a:endParaRPr lang="lv-LV" sz="5400" spc="300" dirty="0">
              <a:solidFill>
                <a:schemeClr val="tx2"/>
              </a:solidFill>
              <a:latin typeface="+mj-lt"/>
            </a:endParaRPr>
          </a:p>
        </p:txBody>
      </p:sp>
      <p:sp>
        <p:nvSpPr>
          <p:cNvPr id="17" name="TextBox 16"/>
          <p:cNvSpPr txBox="1"/>
          <p:nvPr/>
        </p:nvSpPr>
        <p:spPr>
          <a:xfrm>
            <a:off x="1847442" y="1639826"/>
            <a:ext cx="3292824"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ĀDAŽI</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4091808983"/>
              </p:ext>
            </p:extLst>
          </p:nvPr>
        </p:nvGraphicFramePr>
        <p:xfrm>
          <a:off x="1633443" y="4445873"/>
          <a:ext cx="12067472" cy="6117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Kuvan paikkamerkki 4">
            <a:extLst>
              <a:ext uri="{FF2B5EF4-FFF2-40B4-BE49-F238E27FC236}">
                <a16:creationId xmlns:a16="http://schemas.microsoft.com/office/drawing/2014/main" id="{C7706DD3-6004-4146-97FB-6EE3C2E4F55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5149" b="5149"/>
          <a:stretch/>
        </p:blipFill>
        <p:spPr>
          <a:xfrm>
            <a:off x="14209184" y="0"/>
            <a:ext cx="10193866" cy="13716000"/>
          </a:xfrm>
        </p:spPr>
      </p:pic>
      <p:sp>
        <p:nvSpPr>
          <p:cNvPr id="2" name="Tekstiruutu 1">
            <a:extLst>
              <a:ext uri="{FF2B5EF4-FFF2-40B4-BE49-F238E27FC236}">
                <a16:creationId xmlns:a16="http://schemas.microsoft.com/office/drawing/2014/main" id="{4B979E2F-5618-2A42-95D1-311AA8E94028}"/>
              </a:ext>
            </a:extLst>
          </p:cNvPr>
          <p:cNvSpPr txBox="1"/>
          <p:nvPr/>
        </p:nvSpPr>
        <p:spPr>
          <a:xfrm>
            <a:off x="4931709" y="11118401"/>
            <a:ext cx="12192000" cy="2554545"/>
          </a:xfrm>
          <a:prstGeom prst="rect">
            <a:avLst/>
          </a:prstGeom>
          <a:noFill/>
        </p:spPr>
        <p:txBody>
          <a:bodyPr wrap="square" numCol="1">
            <a:spAutoFit/>
          </a:bodyPr>
          <a:lstStyle/>
          <a:p>
            <a:r>
              <a:rPr lang="nb-NO" sz="2000" dirty="0"/>
              <a:t>No cita avota</a:t>
            </a:r>
          </a:p>
          <a:p>
            <a:pPr marL="342900" indent="-342900">
              <a:buFont typeface="Arial" panose="020B0604020202020204" pitchFamily="34" charset="0"/>
              <a:buChar char="•"/>
            </a:pPr>
            <a:r>
              <a:rPr lang="nb-NO" sz="2000" dirty="0"/>
              <a:t>Pats atradu</a:t>
            </a:r>
          </a:p>
          <a:p>
            <a:pPr marL="342900" indent="-342900">
              <a:buFont typeface="Arial" panose="020B0604020202020204" pitchFamily="34" charset="0"/>
              <a:buChar char="•"/>
            </a:pPr>
            <a:r>
              <a:rPr lang="nb-NO" sz="2000" dirty="0"/>
              <a:t>Pilsētas svetkos bija spiešanas trenažiers un tur pastastīja</a:t>
            </a:r>
          </a:p>
          <a:p>
            <a:pPr marL="342900" indent="-342900">
              <a:buFont typeface="Arial" panose="020B0604020202020204" pitchFamily="34" charset="0"/>
              <a:buChar char="•"/>
            </a:pPr>
            <a:r>
              <a:rPr lang="nb-NO" sz="2000" dirty="0"/>
              <a:t>Gaujas svētkos</a:t>
            </a:r>
          </a:p>
          <a:p>
            <a:pPr marL="342900" indent="-342900">
              <a:buFont typeface="Arial" panose="020B0604020202020204" pitchFamily="34" charset="0"/>
              <a:buChar char="•"/>
            </a:pPr>
            <a:r>
              <a:rPr lang="nb-NO" sz="2000" dirty="0"/>
              <a:t>Gaujas svētkos</a:t>
            </a:r>
          </a:p>
          <a:p>
            <a:pPr marL="342900" indent="-342900">
              <a:buFont typeface="Arial" panose="020B0604020202020204" pitchFamily="34" charset="0"/>
              <a:buChar char="•"/>
            </a:pPr>
            <a:r>
              <a:rPr lang="nb-NO" sz="2000" dirty="0"/>
              <a:t>no bērniem</a:t>
            </a:r>
          </a:p>
          <a:p>
            <a:pPr marL="342900" indent="-342900">
              <a:buFont typeface="Arial" panose="020B0604020202020204" pitchFamily="34" charset="0"/>
              <a:buChar char="•"/>
            </a:pPr>
            <a:endParaRPr lang="nb-NO" sz="2000" dirty="0"/>
          </a:p>
          <a:p>
            <a:endParaRPr lang="nb-NO" sz="2000" dirty="0"/>
          </a:p>
        </p:txBody>
      </p:sp>
    </p:spTree>
    <p:extLst>
      <p:ext uri="{BB962C8B-B14F-4D97-AF65-F5344CB8AC3E}">
        <p14:creationId xmlns:p14="http://schemas.microsoft.com/office/powerpoint/2010/main" val="327881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676395" y="1164006"/>
            <a:ext cx="10727165" cy="1107996"/>
          </a:xfrm>
          <a:prstGeom prst="rect">
            <a:avLst/>
          </a:prstGeom>
          <a:noFill/>
        </p:spPr>
        <p:txBody>
          <a:bodyPr wrap="square" rtlCol="0">
            <a:spAutoFit/>
          </a:bodyPr>
          <a:lstStyle/>
          <a:p>
            <a:pPr algn="ctr"/>
            <a:r>
              <a:rPr lang="en-US" sz="6600" b="1" spc="600" dirty="0">
                <a:solidFill>
                  <a:schemeClr val="tx2"/>
                </a:solidFill>
                <a:latin typeface="+mj-lt"/>
                <a:ea typeface="Montserrat" charset="0"/>
                <a:cs typeface="Montserrat" charset="0"/>
              </a:rPr>
              <a:t>CASE: ĀDAŽI </a:t>
            </a:r>
            <a:endParaRPr lang="en-US" sz="6600" b="1" spc="600" dirty="0">
              <a:solidFill>
                <a:schemeClr val="tx2"/>
              </a:solidFill>
              <a:latin typeface="+mj-lt"/>
            </a:endParaRPr>
          </a:p>
        </p:txBody>
      </p:sp>
      <p:pic>
        <p:nvPicPr>
          <p:cNvPr id="8" name="Kuvan paikkamerkki 5" descr="Kuva, joka sisältää kohteen maa, ulko, hiekkainen&#10;&#10;Kuvaus luotu automaattisesti">
            <a:extLst>
              <a:ext uri="{FF2B5EF4-FFF2-40B4-BE49-F238E27FC236}">
                <a16:creationId xmlns:a16="http://schemas.microsoft.com/office/drawing/2014/main" id="{EF05C92A-E427-40F1-BC4C-10E8ACD1D7E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218" r="54490"/>
          <a:stretch/>
        </p:blipFill>
        <p:spPr>
          <a:xfrm>
            <a:off x="0" y="0"/>
            <a:ext cx="5615627" cy="13716000"/>
          </a:xfrm>
        </p:spPr>
      </p:pic>
      <p:pic>
        <p:nvPicPr>
          <p:cNvPr id="9" name="Kuvan paikkamerkki 5" descr="Kuva, joka sisältää kohteen henkilö, ulko&#10;&#10;Kuvaus luotu automaattisesti">
            <a:extLst>
              <a:ext uri="{FF2B5EF4-FFF2-40B4-BE49-F238E27FC236}">
                <a16:creationId xmlns:a16="http://schemas.microsoft.com/office/drawing/2014/main" id="{22EF2FCF-5D5C-420D-A1B5-65E329449539}"/>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t="10447" b="10447"/>
          <a:stretch/>
        </p:blipFill>
        <p:spPr/>
      </p:pic>
      <p:pic>
        <p:nvPicPr>
          <p:cNvPr id="10" name="Kuvan paikkamerkki 7" descr="Kuva, joka sisältää kohteen kevyt, ulko, katu, yö&#10;&#10;Kuvaus luotu automaattisesti">
            <a:extLst>
              <a:ext uri="{FF2B5EF4-FFF2-40B4-BE49-F238E27FC236}">
                <a16:creationId xmlns:a16="http://schemas.microsoft.com/office/drawing/2014/main" id="{442F051C-A4DC-474C-AFC2-755EA8B784D7}"/>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22556" r="22556"/>
          <a:stretch/>
        </p:blipFill>
        <p:spPr/>
      </p:pic>
      <p:sp>
        <p:nvSpPr>
          <p:cNvPr id="11" name="TextBox 9">
            <a:extLst>
              <a:ext uri="{FF2B5EF4-FFF2-40B4-BE49-F238E27FC236}">
                <a16:creationId xmlns:a16="http://schemas.microsoft.com/office/drawing/2014/main" id="{BCDD073F-5BD4-4D9C-A656-68CD20EE7468}"/>
              </a:ext>
            </a:extLst>
          </p:cNvPr>
          <p:cNvSpPr txBox="1"/>
          <p:nvPr/>
        </p:nvSpPr>
        <p:spPr>
          <a:xfrm>
            <a:off x="14033364" y="6446461"/>
            <a:ext cx="1936749"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152</a:t>
            </a:r>
            <a:endParaRPr lang="en-US" sz="13800" b="1" spc="600" dirty="0">
              <a:solidFill>
                <a:schemeClr val="tx2"/>
              </a:solidFill>
              <a:latin typeface="+mj-lt"/>
              <a:ea typeface="Montserrat" charset="0"/>
              <a:cs typeface="Montserrat" charset="0"/>
            </a:endParaRPr>
          </a:p>
        </p:txBody>
      </p:sp>
      <p:sp>
        <p:nvSpPr>
          <p:cNvPr id="15" name="TextBox 10">
            <a:extLst>
              <a:ext uri="{FF2B5EF4-FFF2-40B4-BE49-F238E27FC236}">
                <a16:creationId xmlns:a16="http://schemas.microsoft.com/office/drawing/2014/main" id="{ACBC80CF-B5CE-4195-B3F1-9497E874A2F1}"/>
              </a:ext>
            </a:extLst>
          </p:cNvPr>
          <p:cNvSpPr txBox="1"/>
          <p:nvPr/>
        </p:nvSpPr>
        <p:spPr>
          <a:xfrm>
            <a:off x="16468017" y="7045215"/>
            <a:ext cx="5742854" cy="1143070"/>
          </a:xfrm>
          <a:prstGeom prst="rect">
            <a:avLst/>
          </a:prstGeom>
          <a:noFill/>
        </p:spPr>
        <p:txBody>
          <a:bodyPr wrap="square" rtlCol="0">
            <a:spAutoFit/>
          </a:bodyPr>
          <a:lstStyle/>
          <a:p>
            <a:pPr>
              <a:lnSpc>
                <a:spcPct val="150000"/>
              </a:lnSpc>
            </a:pPr>
            <a:r>
              <a:rPr lang="lv-LV" sz="2400" dirty="0">
                <a:latin typeface="+mj-lt"/>
                <a:ea typeface="Montserrat Light" charset="0"/>
                <a:cs typeface="Montserrat Light" charset="0"/>
              </a:rPr>
              <a:t>Tika saņemtas </a:t>
            </a:r>
            <a:r>
              <a:rPr lang="fi-FI" sz="2400" dirty="0">
                <a:latin typeface="+mj-lt"/>
                <a:ea typeface="Montserrat Light" charset="0"/>
                <a:cs typeface="Montserrat Light" charset="0"/>
              </a:rPr>
              <a:t>152</a:t>
            </a:r>
            <a:r>
              <a:rPr lang="lv-LV" sz="2400" dirty="0">
                <a:latin typeface="+mj-lt"/>
                <a:ea typeface="Montserrat Light" charset="0"/>
                <a:cs typeface="Montserrat Light" charset="0"/>
              </a:rPr>
              <a:t> atbildes uz aptaujas jautājumiem</a:t>
            </a:r>
            <a:endParaRPr lang="en-US" sz="2400" dirty="0">
              <a:latin typeface="+mj-lt"/>
              <a:ea typeface="Montserrat Light" charset="0"/>
              <a:cs typeface="Montserrat Light" charset="0"/>
            </a:endParaRPr>
          </a:p>
        </p:txBody>
      </p:sp>
      <p:sp>
        <p:nvSpPr>
          <p:cNvPr id="16" name="TextBox 11">
            <a:extLst>
              <a:ext uri="{FF2B5EF4-FFF2-40B4-BE49-F238E27FC236}">
                <a16:creationId xmlns:a16="http://schemas.microsoft.com/office/drawing/2014/main" id="{01758EA3-574E-4C6D-A4CE-B6E434AB68B8}"/>
              </a:ext>
            </a:extLst>
          </p:cNvPr>
          <p:cNvSpPr txBox="1"/>
          <p:nvPr/>
        </p:nvSpPr>
        <p:spPr>
          <a:xfrm>
            <a:off x="14324694" y="7796286"/>
            <a:ext cx="1361270" cy="523220"/>
          </a:xfrm>
          <a:prstGeom prst="rect">
            <a:avLst/>
          </a:prstGeom>
          <a:noFill/>
        </p:spPr>
        <p:txBody>
          <a:bodyPr wrap="none" rtlCol="0">
            <a:spAutoFit/>
          </a:bodyPr>
          <a:lstStyle/>
          <a:p>
            <a:r>
              <a:rPr lang="lv-LV" sz="2800" dirty="0">
                <a:solidFill>
                  <a:schemeClr val="tx2"/>
                </a:solidFill>
                <a:latin typeface="+mj-lt"/>
                <a:ea typeface="Montserrat" charset="0"/>
                <a:cs typeface="Montserrat" charset="0"/>
              </a:rPr>
              <a:t>atbildes</a:t>
            </a:r>
            <a:endParaRPr lang="en-US" sz="4400" dirty="0">
              <a:solidFill>
                <a:schemeClr val="tx2"/>
              </a:solidFill>
              <a:latin typeface="+mj-lt"/>
              <a:ea typeface="Montserrat" charset="0"/>
              <a:cs typeface="Montserrat" charset="0"/>
            </a:endParaRPr>
          </a:p>
        </p:txBody>
      </p:sp>
      <p:sp>
        <p:nvSpPr>
          <p:cNvPr id="17" name="TextBox 16">
            <a:extLst>
              <a:ext uri="{FF2B5EF4-FFF2-40B4-BE49-F238E27FC236}">
                <a16:creationId xmlns:a16="http://schemas.microsoft.com/office/drawing/2014/main" id="{EC8FAEF9-B87E-46DE-9E07-EEB50D00E2AC}"/>
              </a:ext>
            </a:extLst>
          </p:cNvPr>
          <p:cNvSpPr txBox="1"/>
          <p:nvPr/>
        </p:nvSpPr>
        <p:spPr>
          <a:xfrm>
            <a:off x="13550656" y="3192287"/>
            <a:ext cx="8922228" cy="3359061"/>
          </a:xfrm>
          <a:prstGeom prst="rect">
            <a:avLst/>
          </a:prstGeom>
          <a:noFill/>
        </p:spPr>
        <p:txBody>
          <a:bodyPr wrap="square" rtlCol="0">
            <a:spAutoFit/>
          </a:bodyPr>
          <a:lstStyle/>
          <a:p>
            <a:pPr algn="ctr">
              <a:lnSpc>
                <a:spcPct val="150000"/>
              </a:lnSpc>
            </a:pPr>
            <a:r>
              <a:rPr lang="lv-LV" sz="2400" dirty="0">
                <a:latin typeface="+mj-lt"/>
                <a:ea typeface="Montserrat Light" charset="0"/>
                <a:cs typeface="Montserrat Light" charset="0"/>
              </a:rPr>
              <a:t>Pētījuma mērķis ir iegūt atgriezenisko saiti no vietējiem iedzīvotājiem par Omnigym āra trenažieru piedāvātajām fizisko aktivitāšu iespējām un šāda trenažieru laukuma aktualitāti pašvaldībā.</a:t>
            </a:r>
            <a:br>
              <a:rPr lang="lv-LV" sz="2400" dirty="0">
                <a:latin typeface="+mj-lt"/>
                <a:ea typeface="Montserrat Light" charset="0"/>
                <a:cs typeface="Montserrat Light" charset="0"/>
              </a:rPr>
            </a:br>
            <a:endParaRPr lang="en-US" sz="2400" dirty="0">
              <a:latin typeface="+mj-lt"/>
              <a:ea typeface="Montserrat Light" charset="0"/>
              <a:cs typeface="Montserrat Light" charset="0"/>
            </a:endParaRPr>
          </a:p>
          <a:p>
            <a:pPr algn="ctr">
              <a:lnSpc>
                <a:spcPct val="150000"/>
              </a:lnSpc>
            </a:pPr>
            <a:r>
              <a:rPr lang="lv-LV" sz="2400" dirty="0">
                <a:latin typeface="+mj-lt"/>
                <a:ea typeface="Montserrat Light" charset="0"/>
                <a:cs typeface="Montserrat Light" charset="0"/>
              </a:rPr>
              <a:t>Pētījums norisinājās Ādažos, Vējupes pludmalē</a:t>
            </a:r>
            <a:br>
              <a:rPr lang="lv-LV" sz="2400" dirty="0">
                <a:latin typeface="+mj-lt"/>
                <a:ea typeface="Montserrat Light" charset="0"/>
                <a:cs typeface="Montserrat Light" charset="0"/>
              </a:rPr>
            </a:br>
            <a:r>
              <a:rPr lang="lv-LV" sz="2400" dirty="0">
                <a:latin typeface="+mj-lt"/>
                <a:ea typeface="Montserrat Light" charset="0"/>
                <a:cs typeface="Montserrat Light" charset="0"/>
              </a:rPr>
              <a:t>Pētījuma periods: 22.</a:t>
            </a:r>
            <a:r>
              <a:rPr lang="fi-FI" sz="2400" dirty="0">
                <a:latin typeface="+mj-lt"/>
                <a:ea typeface="Montserrat Light" charset="0"/>
                <a:cs typeface="Montserrat Light" charset="0"/>
              </a:rPr>
              <a:t>06</a:t>
            </a:r>
            <a:r>
              <a:rPr lang="lv-LV" sz="2400" dirty="0">
                <a:latin typeface="+mj-lt"/>
                <a:ea typeface="Montserrat Light" charset="0"/>
                <a:cs typeface="Montserrat Light" charset="0"/>
              </a:rPr>
              <a:t>.2023 – 26.</a:t>
            </a:r>
            <a:r>
              <a:rPr lang="fi-FI" sz="2400" dirty="0">
                <a:latin typeface="+mj-lt"/>
                <a:ea typeface="Montserrat Light" charset="0"/>
                <a:cs typeface="Montserrat Light" charset="0"/>
              </a:rPr>
              <a:t>07</a:t>
            </a:r>
            <a:r>
              <a:rPr lang="lv-LV" sz="2400" dirty="0">
                <a:latin typeface="+mj-lt"/>
                <a:ea typeface="Montserrat Light" charset="0"/>
                <a:cs typeface="Montserrat Light" charset="0"/>
              </a:rPr>
              <a:t>.2023</a:t>
            </a:r>
          </a:p>
        </p:txBody>
      </p:sp>
      <p:sp>
        <p:nvSpPr>
          <p:cNvPr id="26" name="Rectangle 1">
            <a:extLst>
              <a:ext uri="{FF2B5EF4-FFF2-40B4-BE49-F238E27FC236}">
                <a16:creationId xmlns:a16="http://schemas.microsoft.com/office/drawing/2014/main" id="{70342673-7098-4EA7-8149-C32A131A824B}"/>
              </a:ext>
            </a:extLst>
          </p:cNvPr>
          <p:cNvSpPr/>
          <p:nvPr/>
        </p:nvSpPr>
        <p:spPr>
          <a:xfrm>
            <a:off x="12807205" y="9046509"/>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TextBox 9">
            <a:extLst>
              <a:ext uri="{FF2B5EF4-FFF2-40B4-BE49-F238E27FC236}">
                <a16:creationId xmlns:a16="http://schemas.microsoft.com/office/drawing/2014/main" id="{BCB62406-AD38-44C6-9786-002348BBE9F8}"/>
              </a:ext>
            </a:extLst>
          </p:cNvPr>
          <p:cNvSpPr txBox="1"/>
          <p:nvPr/>
        </p:nvSpPr>
        <p:spPr>
          <a:xfrm>
            <a:off x="13309287" y="9429720"/>
            <a:ext cx="2256515"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72%</a:t>
            </a:r>
            <a:endParaRPr lang="en-US" sz="13800" b="1" spc="600" dirty="0">
              <a:solidFill>
                <a:schemeClr val="tx2"/>
              </a:solidFill>
              <a:latin typeface="+mj-lt"/>
              <a:ea typeface="Montserrat" charset="0"/>
              <a:cs typeface="Montserrat" charset="0"/>
            </a:endParaRPr>
          </a:p>
        </p:txBody>
      </p:sp>
      <p:sp>
        <p:nvSpPr>
          <p:cNvPr id="21" name="TextBox 11">
            <a:extLst>
              <a:ext uri="{FF2B5EF4-FFF2-40B4-BE49-F238E27FC236}">
                <a16:creationId xmlns:a16="http://schemas.microsoft.com/office/drawing/2014/main" id="{FC1D55BB-4E2C-4FB2-9286-A8A3B1635A27}"/>
              </a:ext>
            </a:extLst>
          </p:cNvPr>
          <p:cNvSpPr txBox="1"/>
          <p:nvPr/>
        </p:nvSpPr>
        <p:spPr>
          <a:xfrm>
            <a:off x="13765804" y="10779545"/>
            <a:ext cx="1043876"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vīrie</a:t>
            </a:r>
            <a:r>
              <a:rPr lang="lv-LV" sz="2800" dirty="0">
                <a:solidFill>
                  <a:schemeClr val="tx2"/>
                </a:solidFill>
                <a:latin typeface="+mj-lt"/>
                <a:ea typeface="Montserrat" charset="0"/>
                <a:cs typeface="Montserrat" charset="0"/>
              </a:rPr>
              <a:t>ši</a:t>
            </a:r>
            <a:endParaRPr lang="en-US" sz="2800" dirty="0">
              <a:solidFill>
                <a:schemeClr val="tx2"/>
              </a:solidFill>
              <a:latin typeface="+mj-lt"/>
              <a:ea typeface="Montserrat" charset="0"/>
              <a:cs typeface="Montserrat" charset="0"/>
            </a:endParaRPr>
          </a:p>
        </p:txBody>
      </p:sp>
      <p:sp>
        <p:nvSpPr>
          <p:cNvPr id="28" name="Rectangle 1">
            <a:extLst>
              <a:ext uri="{FF2B5EF4-FFF2-40B4-BE49-F238E27FC236}">
                <a16:creationId xmlns:a16="http://schemas.microsoft.com/office/drawing/2014/main" id="{DD66C16C-B9CB-4751-90DD-72A68BC563F5}"/>
              </a:ext>
            </a:extLst>
          </p:cNvPr>
          <p:cNvSpPr/>
          <p:nvPr/>
        </p:nvSpPr>
        <p:spPr>
          <a:xfrm>
            <a:off x="20243001" y="9046509"/>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TextBox 9">
            <a:extLst>
              <a:ext uri="{FF2B5EF4-FFF2-40B4-BE49-F238E27FC236}">
                <a16:creationId xmlns:a16="http://schemas.microsoft.com/office/drawing/2014/main" id="{8E7311BB-FC31-4DF2-884E-ACD638F842C9}"/>
              </a:ext>
            </a:extLst>
          </p:cNvPr>
          <p:cNvSpPr txBox="1"/>
          <p:nvPr/>
        </p:nvSpPr>
        <p:spPr>
          <a:xfrm>
            <a:off x="20670560" y="9427123"/>
            <a:ext cx="1752403"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9%</a:t>
            </a:r>
            <a:endParaRPr lang="en-US" sz="13800" b="1" spc="600" dirty="0">
              <a:solidFill>
                <a:schemeClr val="tx2"/>
              </a:solidFill>
              <a:latin typeface="+mj-lt"/>
              <a:ea typeface="Montserrat" charset="0"/>
              <a:cs typeface="Montserrat" charset="0"/>
            </a:endParaRPr>
          </a:p>
        </p:txBody>
      </p:sp>
      <p:sp>
        <p:nvSpPr>
          <p:cNvPr id="25" name="TextBox 11">
            <a:extLst>
              <a:ext uri="{FF2B5EF4-FFF2-40B4-BE49-F238E27FC236}">
                <a16:creationId xmlns:a16="http://schemas.microsoft.com/office/drawing/2014/main" id="{55606D58-C103-4C65-AD5A-0A63F02FEB09}"/>
              </a:ext>
            </a:extLst>
          </p:cNvPr>
          <p:cNvSpPr txBox="1"/>
          <p:nvPr/>
        </p:nvSpPr>
        <p:spPr>
          <a:xfrm>
            <a:off x="20870612" y="10835748"/>
            <a:ext cx="1845377"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virs</a:t>
            </a:r>
            <a:r>
              <a:rPr lang="en-US" sz="2800" dirty="0">
                <a:solidFill>
                  <a:schemeClr val="tx2"/>
                </a:solidFill>
                <a:latin typeface="+mj-lt"/>
                <a:ea typeface="Montserrat" charset="0"/>
                <a:cs typeface="Montserrat" charset="0"/>
              </a:rPr>
              <a:t> 45 gadi</a:t>
            </a:r>
          </a:p>
        </p:txBody>
      </p:sp>
      <p:sp>
        <p:nvSpPr>
          <p:cNvPr id="20" name="Rectangle 1">
            <a:extLst>
              <a:ext uri="{FF2B5EF4-FFF2-40B4-BE49-F238E27FC236}">
                <a16:creationId xmlns:a16="http://schemas.microsoft.com/office/drawing/2014/main" id="{33FF131C-66A3-40E7-866E-58B0A1698DFE}"/>
              </a:ext>
            </a:extLst>
          </p:cNvPr>
          <p:cNvSpPr/>
          <p:nvPr/>
        </p:nvSpPr>
        <p:spPr>
          <a:xfrm>
            <a:off x="16527558" y="9055476"/>
            <a:ext cx="3160559"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TextBox 9">
            <a:extLst>
              <a:ext uri="{FF2B5EF4-FFF2-40B4-BE49-F238E27FC236}">
                <a16:creationId xmlns:a16="http://schemas.microsoft.com/office/drawing/2014/main" id="{216BE39B-6E93-4AB4-A98B-352D1B82EDB3}"/>
              </a:ext>
            </a:extLst>
          </p:cNvPr>
          <p:cNvSpPr txBox="1"/>
          <p:nvPr/>
        </p:nvSpPr>
        <p:spPr>
          <a:xfrm>
            <a:off x="17029640" y="9438687"/>
            <a:ext cx="2345514" cy="1323439"/>
          </a:xfrm>
          <a:prstGeom prst="rect">
            <a:avLst/>
          </a:prstGeom>
          <a:noFill/>
        </p:spPr>
        <p:txBody>
          <a:bodyPr wrap="none" rtlCol="0">
            <a:spAutoFit/>
          </a:bodyPr>
          <a:lstStyle/>
          <a:p>
            <a:r>
              <a:rPr lang="en-US" sz="8000" b="1" spc="600" dirty="0">
                <a:solidFill>
                  <a:schemeClr val="tx2"/>
                </a:solidFill>
                <a:latin typeface="+mj-lt"/>
                <a:ea typeface="Montserrat" charset="0"/>
                <a:cs typeface="Montserrat" charset="0"/>
              </a:rPr>
              <a:t>28%</a:t>
            </a:r>
            <a:endParaRPr lang="en-US" sz="13800" b="1" spc="600" dirty="0">
              <a:solidFill>
                <a:schemeClr val="tx2"/>
              </a:solidFill>
              <a:latin typeface="+mj-lt"/>
              <a:ea typeface="Montserrat" charset="0"/>
              <a:cs typeface="Montserrat" charset="0"/>
            </a:endParaRPr>
          </a:p>
        </p:txBody>
      </p:sp>
      <p:sp>
        <p:nvSpPr>
          <p:cNvPr id="23" name="TextBox 11">
            <a:extLst>
              <a:ext uri="{FF2B5EF4-FFF2-40B4-BE49-F238E27FC236}">
                <a16:creationId xmlns:a16="http://schemas.microsoft.com/office/drawing/2014/main" id="{05AECCC0-567A-4160-B123-9D16BC5CEA19}"/>
              </a:ext>
            </a:extLst>
          </p:cNvPr>
          <p:cNvSpPr txBox="1"/>
          <p:nvPr/>
        </p:nvSpPr>
        <p:spPr>
          <a:xfrm>
            <a:off x="17540260" y="10883727"/>
            <a:ext cx="1465338" cy="523220"/>
          </a:xfrm>
          <a:prstGeom prst="rect">
            <a:avLst/>
          </a:prstGeom>
          <a:noFill/>
        </p:spPr>
        <p:txBody>
          <a:bodyPr wrap="none" rtlCol="0">
            <a:spAutoFit/>
          </a:bodyPr>
          <a:lstStyle/>
          <a:p>
            <a:r>
              <a:rPr lang="en-US" sz="2800" dirty="0" err="1">
                <a:solidFill>
                  <a:schemeClr val="tx2"/>
                </a:solidFill>
                <a:latin typeface="+mj-lt"/>
                <a:ea typeface="Montserrat" charset="0"/>
                <a:cs typeface="Montserrat" charset="0"/>
              </a:rPr>
              <a:t>sieviet</a:t>
            </a:r>
            <a:r>
              <a:rPr lang="lv-LV" sz="2800" dirty="0">
                <a:solidFill>
                  <a:schemeClr val="tx2"/>
                </a:solidFill>
                <a:latin typeface="+mj-lt"/>
                <a:ea typeface="Montserrat" charset="0"/>
                <a:cs typeface="Montserrat" charset="0"/>
              </a:rPr>
              <a:t>es</a:t>
            </a:r>
            <a:endParaRPr lang="en-US" sz="2800" dirty="0">
              <a:solidFill>
                <a:schemeClr val="tx2"/>
              </a:solidFill>
              <a:latin typeface="+mj-lt"/>
              <a:ea typeface="Montserrat" charset="0"/>
              <a:cs typeface="Montserrat" charset="0"/>
            </a:endParaRPr>
          </a:p>
        </p:txBody>
      </p:sp>
    </p:spTree>
    <p:extLst>
      <p:ext uri="{BB962C8B-B14F-4D97-AF65-F5344CB8AC3E}">
        <p14:creationId xmlns:p14="http://schemas.microsoft.com/office/powerpoint/2010/main" val="697175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8998" r="43457"/>
          <a:stretch/>
        </p:blipFill>
        <p:spPr>
          <a:xfrm>
            <a:off x="1" y="0"/>
            <a:ext cx="7720985" cy="13716000"/>
          </a:xfrm>
        </p:spPr>
      </p:pic>
      <p:sp>
        <p:nvSpPr>
          <p:cNvPr id="26" name="TextBox 15">
            <a:extLst>
              <a:ext uri="{FF2B5EF4-FFF2-40B4-BE49-F238E27FC236}">
                <a16:creationId xmlns:a16="http://schemas.microsoft.com/office/drawing/2014/main" id="{57FDB958-0EB5-40D4-B246-0058BAB92E89}"/>
              </a:ext>
            </a:extLst>
          </p:cNvPr>
          <p:cNvSpPr txBox="1"/>
          <p:nvPr/>
        </p:nvSpPr>
        <p:spPr>
          <a:xfrm>
            <a:off x="10433295" y="1847757"/>
            <a:ext cx="11568739" cy="1569660"/>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sv-SE" sz="4800" b="0" i="0" u="none" strike="noStrike" kern="1200" cap="none" spc="300" normalizeH="0" baseline="0" noProof="0" dirty="0" err="1">
                <a:ln>
                  <a:noFill/>
                </a:ln>
                <a:solidFill>
                  <a:srgbClr val="000000"/>
                </a:solidFill>
                <a:effectLst/>
                <a:uLnTx/>
                <a:uFillTx/>
                <a:latin typeface="Corbel"/>
                <a:ea typeface="+mn-ea"/>
                <a:cs typeface="+mn-cs"/>
              </a:rPr>
              <a:t>Kāpēc</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izvēlies</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šo</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āra</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trenažieru</a:t>
            </a:r>
            <a:r>
              <a:rPr kumimoji="0" lang="sv-SE" sz="4800" b="0" i="0" u="none" strike="noStrike" kern="1200" cap="none" spc="300" normalizeH="0" baseline="0" noProof="0" dirty="0">
                <a:ln>
                  <a:noFill/>
                </a:ln>
                <a:solidFill>
                  <a:srgbClr val="000000"/>
                </a:solidFill>
                <a:effectLst/>
                <a:uLnTx/>
                <a:uFillTx/>
                <a:latin typeface="Corbel"/>
                <a:ea typeface="+mn-ea"/>
                <a:cs typeface="+mn-cs"/>
              </a:rPr>
              <a:t> </a:t>
            </a:r>
            <a:r>
              <a:rPr kumimoji="0" lang="sv-SE" sz="4800" b="0" i="0" u="none" strike="noStrike" kern="1200" cap="none" spc="300" normalizeH="0" baseline="0" noProof="0" dirty="0" err="1">
                <a:ln>
                  <a:noFill/>
                </a:ln>
                <a:solidFill>
                  <a:srgbClr val="000000"/>
                </a:solidFill>
                <a:effectLst/>
                <a:uLnTx/>
                <a:uFillTx/>
                <a:latin typeface="Corbel"/>
                <a:ea typeface="+mn-ea"/>
                <a:cs typeface="+mn-cs"/>
              </a:rPr>
              <a:t>laukumu</a:t>
            </a:r>
            <a:r>
              <a:rPr kumimoji="0" lang="sv-SE" sz="4800" b="0" i="0" u="none" strike="noStrike" kern="1200" cap="none" spc="300" normalizeH="0" baseline="0" noProof="0" dirty="0">
                <a:ln>
                  <a:noFill/>
                </a:ln>
                <a:solidFill>
                  <a:srgbClr val="000000"/>
                </a:solidFill>
                <a:effectLst/>
                <a:uLnTx/>
                <a:uFillTx/>
                <a:latin typeface="Corbel"/>
                <a:ea typeface="+mn-ea"/>
                <a:cs typeface="+mn-cs"/>
              </a:rPr>
              <a:t>?</a:t>
            </a:r>
          </a:p>
        </p:txBody>
      </p:sp>
      <p:sp>
        <p:nvSpPr>
          <p:cNvPr id="28" name="TextBox 16">
            <a:extLst>
              <a:ext uri="{FF2B5EF4-FFF2-40B4-BE49-F238E27FC236}">
                <a16:creationId xmlns:a16="http://schemas.microsoft.com/office/drawing/2014/main" id="{249963B1-9A9D-4E3E-AF04-BC2B739A3984}"/>
              </a:ext>
            </a:extLst>
          </p:cNvPr>
          <p:cNvSpPr txBox="1"/>
          <p:nvPr/>
        </p:nvSpPr>
        <p:spPr>
          <a:xfrm>
            <a:off x="15306616" y="1367616"/>
            <a:ext cx="1665841" cy="400110"/>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ĀDAŽI</a:t>
            </a: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2997764099"/>
              </p:ext>
            </p:extLst>
          </p:nvPr>
        </p:nvGraphicFramePr>
        <p:xfrm>
          <a:off x="7938365" y="3528458"/>
          <a:ext cx="15355046" cy="6801604"/>
        </p:xfrm>
        <a:graphic>
          <a:graphicData uri="http://schemas.openxmlformats.org/drawingml/2006/chart">
            <c:chart xmlns:c="http://schemas.openxmlformats.org/drawingml/2006/chart" xmlns:r="http://schemas.openxmlformats.org/officeDocument/2006/relationships" r:id="rId4"/>
          </a:graphicData>
        </a:graphic>
      </p:graphicFrame>
      <p:sp>
        <p:nvSpPr>
          <p:cNvPr id="3" name="Tekstiruutu 2">
            <a:extLst>
              <a:ext uri="{FF2B5EF4-FFF2-40B4-BE49-F238E27FC236}">
                <a16:creationId xmlns:a16="http://schemas.microsoft.com/office/drawing/2014/main" id="{7DAE0968-4BF9-10BB-E37C-50DF7799D189}"/>
              </a:ext>
            </a:extLst>
          </p:cNvPr>
          <p:cNvSpPr txBox="1"/>
          <p:nvPr/>
        </p:nvSpPr>
        <p:spPr>
          <a:xfrm>
            <a:off x="13447059" y="10762420"/>
            <a:ext cx="12192000" cy="2554545"/>
          </a:xfrm>
          <a:prstGeom prst="rect">
            <a:avLst/>
          </a:prstGeom>
          <a:noFill/>
        </p:spPr>
        <p:txBody>
          <a:bodyPr wrap="square" numCol="1">
            <a:spAutoFit/>
          </a:bodyPr>
          <a:lstStyle/>
          <a:p>
            <a:r>
              <a:rPr lang="nb-NO" sz="2000" dirty="0"/>
              <a:t>Cits iemesls? Lūdzu, precizē</a:t>
            </a:r>
          </a:p>
          <a:p>
            <a:pPr marL="342900" indent="-342900">
              <a:buFont typeface="Arial" panose="020B0604020202020204" pitchFamily="34" charset="0"/>
              <a:buChar char="•"/>
            </a:pPr>
            <a:r>
              <a:rPr lang="nb-NO" sz="2000" dirty="0"/>
              <a:t>Laiks</a:t>
            </a:r>
          </a:p>
          <a:p>
            <a:pPr marL="342900" indent="-342900">
              <a:buFont typeface="Arial" panose="020B0604020202020204" pitchFamily="34" charset="0"/>
              <a:buChar char="•"/>
            </a:pPr>
            <a:r>
              <a:rPr lang="nb-NO" sz="2000" dirty="0"/>
              <a:t>Uzstādīti lai pameginat</a:t>
            </a:r>
          </a:p>
          <a:p>
            <a:pPr marL="342900" indent="-342900">
              <a:buFont typeface="Arial" panose="020B0604020202020204" pitchFamily="34" charset="0"/>
              <a:buChar char="•"/>
            </a:pPr>
            <a:r>
              <a:rPr lang="nb-NO" sz="2000" dirty="0"/>
              <a:t>Velme redzët vai var aizvietot svaru zāli.</a:t>
            </a:r>
          </a:p>
          <a:p>
            <a:pPr marL="342900" indent="-342900">
              <a:buFont typeface="Arial" panose="020B0604020202020204" pitchFamily="34" charset="0"/>
              <a:buChar char="•"/>
            </a:pPr>
            <a:r>
              <a:rPr lang="nb-NO" sz="2000" dirty="0"/>
              <a:t>Lielisks vaibs</a:t>
            </a:r>
          </a:p>
          <a:p>
            <a:pPr marL="342900" indent="-342900">
              <a:buFont typeface="Arial" panose="020B0604020202020204" pitchFamily="34" charset="0"/>
              <a:buChar char="•"/>
            </a:pPr>
            <a:r>
              <a:rPr lang="nb-NO" sz="2000" dirty="0"/>
              <a:t>Varu apvienotu ar atpuutu pludmalee</a:t>
            </a:r>
          </a:p>
          <a:p>
            <a:pPr marL="342900" indent="-342900">
              <a:buFont typeface="Arial" panose="020B0604020202020204" pitchFamily="34" charset="0"/>
              <a:buChar char="•"/>
            </a:pPr>
            <a:endParaRPr lang="nb-NO" sz="2000" dirty="0"/>
          </a:p>
          <a:p>
            <a:endParaRPr lang="nb-NO" sz="2000" dirty="0"/>
          </a:p>
        </p:txBody>
      </p:sp>
    </p:spTree>
    <p:extLst>
      <p:ext uri="{BB962C8B-B14F-4D97-AF65-F5344CB8AC3E}">
        <p14:creationId xmlns:p14="http://schemas.microsoft.com/office/powerpoint/2010/main" val="1650951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724" r="34778"/>
          <a:stretch/>
        </p:blipFill>
        <p:spPr>
          <a:xfrm>
            <a:off x="1" y="0"/>
            <a:ext cx="10193866" cy="13716000"/>
          </a:xfrm>
        </p:spPr>
      </p:pic>
      <p:sp>
        <p:nvSpPr>
          <p:cNvPr id="26" name="TextBox 15">
            <a:extLst>
              <a:ext uri="{FF2B5EF4-FFF2-40B4-BE49-F238E27FC236}">
                <a16:creationId xmlns:a16="http://schemas.microsoft.com/office/drawing/2014/main" id="{57FDB958-0EB5-40D4-B246-0058BAB92E89}"/>
              </a:ext>
            </a:extLst>
          </p:cNvPr>
          <p:cNvSpPr txBox="1"/>
          <p:nvPr/>
        </p:nvSpPr>
        <p:spPr>
          <a:xfrm>
            <a:off x="11685708" y="2038686"/>
            <a:ext cx="10869492" cy="2554545"/>
          </a:xfrm>
          <a:prstGeom prst="rect">
            <a:avLst/>
          </a:prstGeom>
          <a:noFill/>
        </p:spPr>
        <p:txBody>
          <a:bodyPr wrap="square" rtlCol="0">
            <a:spAutoFit/>
          </a:bodyPr>
          <a:lstStyle/>
          <a:p>
            <a:r>
              <a:rPr lang="en-US" sz="4000" spc="300" dirty="0">
                <a:solidFill>
                  <a:schemeClr val="tx2"/>
                </a:solidFill>
                <a:latin typeface="+mj-lt"/>
                <a:ea typeface="Montserrat" charset="0"/>
                <a:cs typeface="Montserrat" charset="0"/>
              </a:rPr>
              <a:t>Es </a:t>
            </a:r>
            <a:r>
              <a:rPr lang="en-US" sz="4000" spc="300" dirty="0" err="1">
                <a:solidFill>
                  <a:schemeClr val="tx2"/>
                </a:solidFill>
                <a:latin typeface="+mj-lt"/>
                <a:ea typeface="Montserrat" charset="0"/>
                <a:cs typeface="Montserrat" charset="0"/>
              </a:rPr>
              <a:t>uzskatu</a:t>
            </a:r>
            <a:r>
              <a:rPr lang="en-US" sz="4000" spc="300" dirty="0">
                <a:solidFill>
                  <a:schemeClr val="tx2"/>
                </a:solidFill>
                <a:latin typeface="+mj-lt"/>
                <a:ea typeface="Montserrat" charset="0"/>
                <a:cs typeface="Montserrat" charset="0"/>
              </a:rPr>
              <a:t>, ka </a:t>
            </a:r>
            <a:r>
              <a:rPr lang="en-US" sz="4000" spc="300" dirty="0" err="1">
                <a:solidFill>
                  <a:schemeClr val="tx2"/>
                </a:solidFill>
                <a:latin typeface="+mj-lt"/>
                <a:ea typeface="Montserrat" charset="0"/>
                <a:cs typeface="Montserrat" charset="0"/>
              </a:rPr>
              <a:t>šis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āra</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trenažieru</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laukums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lieliski</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papildina</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pašvaldības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piedāvājumu</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attiecībā</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uz</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brīvpieejas</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sporta</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infrastruktūru</a:t>
            </a:r>
            <a:r>
              <a:rPr lang="en-US" sz="4000" spc="300" dirty="0">
                <a:solidFill>
                  <a:schemeClr val="tx2"/>
                </a:solidFill>
                <a:latin typeface="+mj-lt"/>
                <a:ea typeface="Montserrat" charset="0"/>
                <a:cs typeface="Montserrat" charset="0"/>
              </a:rPr>
              <a:t> un tam </a:t>
            </a:r>
            <a:r>
              <a:rPr lang="en-US" sz="4000" spc="300" dirty="0" err="1">
                <a:solidFill>
                  <a:schemeClr val="tx2"/>
                </a:solidFill>
                <a:latin typeface="+mj-lt"/>
                <a:ea typeface="Montserrat" charset="0"/>
                <a:cs typeface="Montserrat" charset="0"/>
              </a:rPr>
              <a:t>šeit</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būtu</a:t>
            </a:r>
            <a:r>
              <a:rPr lang="en-US" sz="4000" spc="300" dirty="0">
                <a:solidFill>
                  <a:schemeClr val="tx2"/>
                </a:solidFill>
                <a:latin typeface="+mj-lt"/>
                <a:ea typeface="Montserrat" charset="0"/>
                <a:cs typeface="Montserrat" charset="0"/>
              </a:rPr>
              <a:t> </a:t>
            </a:r>
            <a:r>
              <a:rPr lang="en-US" sz="4000" spc="300" dirty="0" err="1">
                <a:solidFill>
                  <a:schemeClr val="tx2"/>
                </a:solidFill>
                <a:latin typeface="+mj-lt"/>
                <a:ea typeface="Montserrat" charset="0"/>
                <a:cs typeface="Montserrat" charset="0"/>
              </a:rPr>
              <a:t>jāpaliek</a:t>
            </a:r>
            <a:endParaRPr lang="en-US" sz="4000" spc="300" dirty="0">
              <a:solidFill>
                <a:schemeClr val="tx2"/>
              </a:solidFill>
              <a:latin typeface="+mj-lt"/>
              <a:ea typeface="Montserrat" charset="0"/>
              <a:cs typeface="Montserrat" charset="0"/>
            </a:endParaRPr>
          </a:p>
        </p:txBody>
      </p:sp>
      <p:sp>
        <p:nvSpPr>
          <p:cNvPr id="28" name="TextBox 16">
            <a:extLst>
              <a:ext uri="{FF2B5EF4-FFF2-40B4-BE49-F238E27FC236}">
                <a16:creationId xmlns:a16="http://schemas.microsoft.com/office/drawing/2014/main" id="{249963B1-9A9D-4E3E-AF04-BC2B739A3984}"/>
              </a:ext>
            </a:extLst>
          </p:cNvPr>
          <p:cNvSpPr txBox="1"/>
          <p:nvPr/>
        </p:nvSpPr>
        <p:spPr>
          <a:xfrm>
            <a:off x="11685707" y="157854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29" name="Chart">
            <a:extLst>
              <a:ext uri="{FF2B5EF4-FFF2-40B4-BE49-F238E27FC236}">
                <a16:creationId xmlns:a16="http://schemas.microsoft.com/office/drawing/2014/main" id="{03C9B79E-31AE-4F55-95CB-EE3B6AB71789}"/>
              </a:ext>
            </a:extLst>
          </p:cNvPr>
          <p:cNvGraphicFramePr>
            <a:graphicFrameLocks noGrp="1"/>
          </p:cNvGraphicFramePr>
          <p:nvPr>
            <p:extLst>
              <p:ext uri="{D42A27DB-BD31-4B8C-83A1-F6EECF244321}">
                <p14:modId xmlns:p14="http://schemas.microsoft.com/office/powerpoint/2010/main" val="546730924"/>
              </p:ext>
            </p:extLst>
          </p:nvPr>
        </p:nvGraphicFramePr>
        <p:xfrm>
          <a:off x="11316913" y="6253920"/>
          <a:ext cx="12848331" cy="58835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84859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859F4DDF-50A0-4B77-B51D-4C4800851D06}"/>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245" r="35257"/>
          <a:stretch/>
        </p:blipFill>
        <p:spPr>
          <a:xfrm>
            <a:off x="1" y="0"/>
            <a:ext cx="10193866" cy="13716000"/>
          </a:xfrm>
        </p:spPr>
      </p:pic>
      <p:sp>
        <p:nvSpPr>
          <p:cNvPr id="28" name="TextBox 16">
            <a:extLst>
              <a:ext uri="{FF2B5EF4-FFF2-40B4-BE49-F238E27FC236}">
                <a16:creationId xmlns:a16="http://schemas.microsoft.com/office/drawing/2014/main" id="{249963B1-9A9D-4E3E-AF04-BC2B739A3984}"/>
              </a:ext>
            </a:extLst>
          </p:cNvPr>
          <p:cNvSpPr txBox="1"/>
          <p:nvPr/>
        </p:nvSpPr>
        <p:spPr>
          <a:xfrm>
            <a:off x="11685707" y="1578548"/>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6" name="TextBox 15">
            <a:extLst>
              <a:ext uri="{FF2B5EF4-FFF2-40B4-BE49-F238E27FC236}">
                <a16:creationId xmlns:a16="http://schemas.microsoft.com/office/drawing/2014/main" id="{AED6E970-87CD-CAB8-ADEB-30AABDD1EC31}"/>
              </a:ext>
            </a:extLst>
          </p:cNvPr>
          <p:cNvSpPr txBox="1"/>
          <p:nvPr/>
        </p:nvSpPr>
        <p:spPr>
          <a:xfrm>
            <a:off x="11685707" y="2334078"/>
            <a:ext cx="11538384" cy="954107"/>
          </a:xfrm>
          <a:prstGeom prst="rect">
            <a:avLst/>
          </a:prstGeom>
          <a:noFill/>
        </p:spPr>
        <p:txBody>
          <a:bodyPr wrap="square" rtlCol="0">
            <a:spAutoFit/>
          </a:bodyPr>
          <a:lstStyle/>
          <a:p>
            <a:r>
              <a:rPr lang="en-US" sz="2800" spc="300" dirty="0" err="1">
                <a:solidFill>
                  <a:schemeClr val="tx2"/>
                </a:solidFill>
                <a:latin typeface="+mj-lt"/>
                <a:ea typeface="Montserrat" charset="0"/>
                <a:cs typeface="Montserrat" charset="0"/>
              </a:rPr>
              <a:t>Jā</a:t>
            </a:r>
            <a:r>
              <a:rPr lang="en-US" sz="2800" spc="300" dirty="0">
                <a:solidFill>
                  <a:schemeClr val="tx2"/>
                </a:solidFill>
                <a:latin typeface="+mj-lt"/>
                <a:ea typeface="Montserrat" charset="0"/>
                <a:cs typeface="Montserrat" charset="0"/>
              </a:rPr>
              <a:t>, bet </a:t>
            </a:r>
            <a:r>
              <a:rPr lang="en-US" sz="2800" spc="300" dirty="0" err="1">
                <a:solidFill>
                  <a:schemeClr val="tx2"/>
                </a:solidFill>
                <a:latin typeface="+mj-lt"/>
                <a:ea typeface="Montserrat" charset="0"/>
                <a:cs typeface="Montserrat" charset="0"/>
              </a:rPr>
              <a:t>papildus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šai</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lokācijai</a:t>
            </a:r>
            <a:r>
              <a:rPr lang="en-US" sz="2800" spc="300" dirty="0">
                <a:solidFill>
                  <a:schemeClr val="tx2"/>
                </a:solidFill>
                <a:latin typeface="+mj-lt"/>
                <a:ea typeface="Montserrat" charset="0"/>
                <a:cs typeface="Montserrat" charset="0"/>
              </a:rPr>
              <a:t>/</a:t>
            </a:r>
            <a:r>
              <a:rPr lang="en-US" sz="2800" spc="300" dirty="0" err="1">
                <a:solidFill>
                  <a:schemeClr val="tx2"/>
                </a:solidFill>
                <a:latin typeface="+mj-lt"/>
                <a:ea typeface="Montserrat" charset="0"/>
                <a:cs typeface="Montserrat" charset="0"/>
              </a:rPr>
              <a:t>šīs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lokācijas</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vietā</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šādu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laukumu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vajadzētu</a:t>
            </a:r>
            <a:r>
              <a:rPr lang="en-US" sz="2800" spc="300" dirty="0">
                <a:solidFill>
                  <a:schemeClr val="tx2"/>
                </a:solidFill>
                <a:latin typeface="+mj-lt"/>
                <a:ea typeface="Montserrat" charset="0"/>
                <a:cs typeface="Montserrat" charset="0"/>
              </a:rPr>
              <a:t> (</a:t>
            </a:r>
            <a:r>
              <a:rPr lang="en-US" sz="2800" spc="300" dirty="0" err="1">
                <a:solidFill>
                  <a:schemeClr val="tx2"/>
                </a:solidFill>
                <a:latin typeface="+mj-lt"/>
                <a:ea typeface="Montserrat" charset="0"/>
                <a:cs typeface="Montserrat" charset="0"/>
              </a:rPr>
              <a:t>kur</a:t>
            </a:r>
            <a:r>
              <a:rPr lang="en-US" sz="2800" spc="300" dirty="0">
                <a:solidFill>
                  <a:schemeClr val="tx2"/>
                </a:solidFill>
                <a:latin typeface="+mj-lt"/>
                <a:ea typeface="Montserrat" charset="0"/>
                <a:cs typeface="Montserrat" charset="0"/>
              </a:rPr>
              <a:t>?)…</a:t>
            </a:r>
          </a:p>
        </p:txBody>
      </p:sp>
      <p:sp>
        <p:nvSpPr>
          <p:cNvPr id="8" name="Tekstiruutu 7">
            <a:extLst>
              <a:ext uri="{FF2B5EF4-FFF2-40B4-BE49-F238E27FC236}">
                <a16:creationId xmlns:a16="http://schemas.microsoft.com/office/drawing/2014/main" id="{E72B99EC-97E4-5918-14FD-BADD248F1128}"/>
              </a:ext>
            </a:extLst>
          </p:cNvPr>
          <p:cNvSpPr txBox="1"/>
          <p:nvPr/>
        </p:nvSpPr>
        <p:spPr>
          <a:xfrm>
            <a:off x="11685707" y="4001178"/>
            <a:ext cx="11538384" cy="8556188"/>
          </a:xfrm>
          <a:prstGeom prst="rect">
            <a:avLst/>
          </a:prstGeom>
          <a:noFill/>
        </p:spPr>
        <p:txBody>
          <a:bodyPr wrap="square" numCol="2" spcCol="360000">
            <a:spAutoFit/>
          </a:bodyPr>
          <a:lstStyle/>
          <a:p>
            <a:pPr marL="342900" indent="-342900">
              <a:buFont typeface="Arial" panose="020B0604020202020204" pitchFamily="34" charset="0"/>
              <a:buChar char="•"/>
            </a:pPr>
            <a:r>
              <a:rPr lang="lv-LV" sz="2200"/>
              <a:t>Noteikti būtu jāpārvieto prom no smiltīm un no publiskās peldvietas, kur 95% laika uzturas mazi bērni, kas lauž trenežieris</a:t>
            </a:r>
          </a:p>
          <a:p>
            <a:pPr marL="342900" indent="-342900">
              <a:buFont typeface="Arial" panose="020B0604020202020204" pitchFamily="34" charset="0"/>
              <a:buChar char="•"/>
            </a:pPr>
            <a:r>
              <a:rPr lang="lv-LV" sz="2200"/>
              <a:t>Alderos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Port hotel/apelsina puse</a:t>
            </a:r>
          </a:p>
          <a:p>
            <a:pPr marL="342900" indent="-342900">
              <a:buFont typeface="Arial" panose="020B0604020202020204" pitchFamily="34" charset="0"/>
              <a:buChar char="•"/>
            </a:pPr>
            <a:r>
              <a:rPr lang="lv-LV" sz="2200"/>
              <a:t>Kadaga</a:t>
            </a:r>
          </a:p>
          <a:p>
            <a:pPr marL="342900" indent="-342900">
              <a:buFont typeface="Arial" panose="020B0604020202020204" pitchFamily="34" charset="0"/>
              <a:buChar char="•"/>
            </a:pPr>
            <a:r>
              <a:rPr lang="lv-LV" sz="2200"/>
              <a:t>Port hotel apkārtne/ Draudzības iela</a:t>
            </a:r>
          </a:p>
          <a:p>
            <a:pPr marL="342900" indent="-342900">
              <a:buFont typeface="Arial" panose="020B0604020202020204" pitchFamily="34" charset="0"/>
              <a:buChar char="•"/>
            </a:pPr>
            <a:r>
              <a:rPr lang="lv-LV" sz="2200"/>
              <a:t>Kada drosaka vieta prom no maziem berniem. Varbut vidusskolas sporta lukumaa</a:t>
            </a:r>
          </a:p>
          <a:p>
            <a:pPr marL="342900" indent="-342900">
              <a:buFont typeface="Arial" panose="020B0604020202020204" pitchFamily="34" charset="0"/>
              <a:buChar char="•"/>
            </a:pPr>
            <a:r>
              <a:rPr lang="lv-LV" sz="2200"/>
              <a:t>Kadagā</a:t>
            </a:r>
          </a:p>
          <a:p>
            <a:pPr marL="342900" indent="-342900">
              <a:buFont typeface="Arial" panose="020B0604020202020204" pitchFamily="34" charset="0"/>
              <a:buChar char="•"/>
            </a:pPr>
            <a:r>
              <a:rPr lang="lv-LV" sz="2200"/>
              <a:t>Podnieku ciematā</a:t>
            </a:r>
          </a:p>
          <a:p>
            <a:pPr marL="342900" indent="-342900">
              <a:buFont typeface="Arial" panose="020B0604020202020204" pitchFamily="34" charset="0"/>
              <a:buChar char="•"/>
            </a:pPr>
            <a:r>
              <a:rPr lang="lv-LV" sz="2200"/>
              <a:t>Šādus vajadzētu katrā ciematā</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Ādažu vidusskola</a:t>
            </a:r>
          </a:p>
          <a:p>
            <a:pPr marL="342900" indent="-342900">
              <a:buFont typeface="Arial" panose="020B0604020202020204" pitchFamily="34" charset="0"/>
              <a:buChar char="•"/>
            </a:pPr>
            <a:r>
              <a:rPr lang="lv-LV" sz="2200"/>
              <a:t>Rīga</a:t>
            </a:r>
          </a:p>
          <a:p>
            <a:pPr marL="342900" indent="-342900">
              <a:buFont typeface="Arial" panose="020B0604020202020204" pitchFamily="34" charset="0"/>
              <a:buChar char="•"/>
            </a:pPr>
            <a:r>
              <a:rPr lang="lv-LV" sz="2200"/>
              <a:t>Labāk tomēr pie stadiona</a:t>
            </a:r>
          </a:p>
          <a:p>
            <a:pPr marL="342900" indent="-342900">
              <a:buFont typeface="Arial" panose="020B0604020202020204" pitchFamily="34" charset="0"/>
              <a:buChar char="•"/>
            </a:pPr>
            <a:r>
              <a:rPr lang="lv-LV" sz="2200"/>
              <a:t>Pie Ādažu vidusskolas. Kamēr bērns savos sportos, tikmēr varu uz šiem trenēties</a:t>
            </a:r>
          </a:p>
          <a:p>
            <a:pPr marL="342900" indent="-342900">
              <a:buFont typeface="Arial" panose="020B0604020202020204" pitchFamily="34" charset="0"/>
              <a:buChar char="•"/>
            </a:pPr>
            <a:r>
              <a:rPr lang="lv-LV" sz="2200"/>
              <a:t>Kadagā</a:t>
            </a:r>
          </a:p>
          <a:p>
            <a:pPr marL="342900" indent="-342900">
              <a:buFont typeface="Arial" panose="020B0604020202020204" pitchFamily="34" charset="0"/>
              <a:buChar char="•"/>
            </a:pPr>
            <a:r>
              <a:rPr lang="lv-LV" sz="2200"/>
              <a:t>Pie lielās skolas, kur tagad ir parodija par āra trenažieriem. Un te nedaudz traucē smiltis.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Stadionā</a:t>
            </a:r>
          </a:p>
          <a:p>
            <a:pPr marL="342900" indent="-342900">
              <a:buFont typeface="Arial" panose="020B0604020202020204" pitchFamily="34" charset="0"/>
              <a:buChar char="•"/>
            </a:pPr>
            <a:r>
              <a:rPr lang="lv-LV" sz="2200"/>
              <a:t>Pie Ādažu vidusskolas sporta laukuma</a:t>
            </a:r>
          </a:p>
          <a:p>
            <a:pPr marL="342900" indent="-342900">
              <a:buFont typeface="Arial" panose="020B0604020202020204" pitchFamily="34" charset="0"/>
              <a:buChar char="•"/>
            </a:pPr>
            <a:r>
              <a:rPr lang="lv-LV" sz="2200"/>
              <a:t>Kadagā</a:t>
            </a:r>
          </a:p>
          <a:p>
            <a:pPr marL="342900" indent="-342900">
              <a:buFont typeface="Arial" panose="020B0604020202020204" pitchFamily="34" charset="0"/>
              <a:buChar char="•"/>
            </a:pPr>
            <a:r>
              <a:rPr lang="lv-LV" sz="2200"/>
              <a:t>Pie vidusskolas, kur patreis stā esošie āra trenažieri kuri ir nesalīdzināmi sliktākas kvalitātes</a:t>
            </a:r>
          </a:p>
          <a:p>
            <a:pPr marL="342900" indent="-342900">
              <a:buFont typeface="Arial" panose="020B0604020202020204" pitchFamily="34" charset="0"/>
              <a:buChar char="•"/>
            </a:pPr>
            <a:r>
              <a:rPr lang="lv-LV" sz="2200"/>
              <a:t>Kadaga</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Mikrorajonos</a:t>
            </a:r>
          </a:p>
          <a:p>
            <a:pPr marL="342900" indent="-342900">
              <a:buFont typeface="Arial" panose="020B0604020202020204" pitchFamily="34" charset="0"/>
              <a:buChar char="•"/>
            </a:pPr>
            <a:r>
              <a:rPr lang="lv-LV" sz="2200"/>
              <a:t>Carnikava</a:t>
            </a:r>
          </a:p>
          <a:p>
            <a:pPr marL="342900" indent="-342900">
              <a:buFont typeface="Arial" panose="020B0604020202020204" pitchFamily="34" charset="0"/>
              <a:buChar char="•"/>
            </a:pPr>
            <a:r>
              <a:rPr lang="lv-LV" sz="2200"/>
              <a:t>Garkalnē :)</a:t>
            </a:r>
          </a:p>
          <a:p>
            <a:pPr marL="342900" indent="-342900">
              <a:buFont typeface="Arial" panose="020B0604020202020204" pitchFamily="34" charset="0"/>
              <a:buChar char="•"/>
            </a:pPr>
            <a:r>
              <a:rPr lang="lv-LV" sz="2200"/>
              <a:t>Rīgas centrā</a:t>
            </a:r>
          </a:p>
          <a:p>
            <a:pPr marL="342900" indent="-342900">
              <a:buFont typeface="Arial" panose="020B0604020202020204" pitchFamily="34" charset="0"/>
              <a:buChar char="•"/>
            </a:pPr>
            <a:r>
              <a:rPr lang="lv-LV" sz="2200"/>
              <a:t>Rīgā</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Pie vidusskolas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Podnieki</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Podniekos</a:t>
            </a:r>
          </a:p>
          <a:p>
            <a:pPr marL="342900" indent="-342900">
              <a:buFont typeface="Arial" panose="020B0604020202020204" pitchFamily="34" charset="0"/>
              <a:buChar char="•"/>
            </a:pPr>
            <a:r>
              <a:rPr lang="lv-LV" sz="2200"/>
              <a:t>Arī Kadagā</a:t>
            </a:r>
            <a:endParaRPr lang="lv-LV" sz="2200" dirty="0"/>
          </a:p>
        </p:txBody>
      </p:sp>
    </p:spTree>
    <p:extLst>
      <p:ext uri="{BB962C8B-B14F-4D97-AF65-F5344CB8AC3E}">
        <p14:creationId xmlns:p14="http://schemas.microsoft.com/office/powerpoint/2010/main" val="194726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5">
            <a:extLst>
              <a:ext uri="{FF2B5EF4-FFF2-40B4-BE49-F238E27FC236}">
                <a16:creationId xmlns:a16="http://schemas.microsoft.com/office/drawing/2014/main" id="{385D096D-9301-4270-8548-5F79976CD259}"/>
              </a:ext>
            </a:extLst>
          </p:cNvPr>
          <p:cNvSpPr txBox="1"/>
          <p:nvPr/>
        </p:nvSpPr>
        <p:spPr>
          <a:xfrm>
            <a:off x="1509316" y="1716678"/>
            <a:ext cx="21388784" cy="1323439"/>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Tev</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ir</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kādi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papildu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komentāri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par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āra</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trenažieru</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laukumiem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kurus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vēlies</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nodot</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Omnigym</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 vai </a:t>
            </a:r>
            <a:r>
              <a:rPr kumimoji="0" lang="fi-FI" sz="4000" b="0" i="0" u="none" strike="noStrike" kern="1200" cap="none" spc="300" normalizeH="0" baseline="0" noProof="0" dirty="0" err="1">
                <a:ln>
                  <a:noFill/>
                </a:ln>
                <a:solidFill>
                  <a:srgbClr val="000000"/>
                </a:solidFill>
                <a:effectLst/>
                <a:uLnTx/>
                <a:uFillTx/>
                <a:latin typeface="Corbel"/>
                <a:ea typeface="Montserrat" charset="0"/>
                <a:cs typeface="Montserrat" charset="0"/>
              </a:rPr>
              <a:t>pašvaldībai</a:t>
            </a:r>
            <a:r>
              <a:rPr kumimoji="0" lang="fi-FI" sz="4000" b="0" i="0" u="none" strike="noStrike" kern="1200" cap="none" spc="300" normalizeH="0" baseline="0" noProof="0" dirty="0">
                <a:ln>
                  <a:noFill/>
                </a:ln>
                <a:solidFill>
                  <a:srgbClr val="000000"/>
                </a:solidFill>
                <a:effectLst/>
                <a:uLnTx/>
                <a:uFillTx/>
                <a:latin typeface="Corbel"/>
                <a:ea typeface="Montserrat" charset="0"/>
                <a:cs typeface="Montserrat" charset="0"/>
              </a:rPr>
              <a:t>?</a:t>
            </a:r>
          </a:p>
        </p:txBody>
      </p:sp>
      <p:sp>
        <p:nvSpPr>
          <p:cNvPr id="45" name="TextBox 16">
            <a:extLst>
              <a:ext uri="{FF2B5EF4-FFF2-40B4-BE49-F238E27FC236}">
                <a16:creationId xmlns:a16="http://schemas.microsoft.com/office/drawing/2014/main" id="{28464ACF-C824-4389-8DA7-137165A79590}"/>
              </a:ext>
            </a:extLst>
          </p:cNvPr>
          <p:cNvSpPr txBox="1"/>
          <p:nvPr/>
        </p:nvSpPr>
        <p:spPr>
          <a:xfrm>
            <a:off x="1577051" y="1256540"/>
            <a:ext cx="10216432" cy="400110"/>
          </a:xfrm>
          <a:prstGeom prst="rect">
            <a:avLst/>
          </a:prstGeom>
          <a:noFill/>
        </p:spPr>
        <p:txBody>
          <a:bodyPr wrap="squar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CASE: ĀDAŽI</a:t>
            </a:r>
          </a:p>
        </p:txBody>
      </p:sp>
      <p:sp>
        <p:nvSpPr>
          <p:cNvPr id="47" name="Tekstiruutu 46">
            <a:extLst>
              <a:ext uri="{FF2B5EF4-FFF2-40B4-BE49-F238E27FC236}">
                <a16:creationId xmlns:a16="http://schemas.microsoft.com/office/drawing/2014/main" id="{ADD7F395-91CC-4743-A883-F059CB604618}"/>
              </a:ext>
            </a:extLst>
          </p:cNvPr>
          <p:cNvSpPr txBox="1"/>
          <p:nvPr/>
        </p:nvSpPr>
        <p:spPr>
          <a:xfrm>
            <a:off x="1509316" y="3418563"/>
            <a:ext cx="21854449" cy="9900000"/>
          </a:xfrm>
          <a:prstGeom prst="rect">
            <a:avLst/>
          </a:prstGeom>
          <a:noFill/>
        </p:spPr>
        <p:txBody>
          <a:bodyPr wrap="square" numCol="3" spcCol="360000">
            <a:spAutoFit/>
          </a:bodyPr>
          <a:lstStyle/>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Paldies!  Pāris trenežieriem vajadzētu lielāku svaru , bet ir labi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Šī vieta ir pietiekami laba manai vēlmei turpināt trenēties.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Vajadzetu vairakas lokacijas, jo ir aktuals dazadam vecuma grupam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Super ideja! Vienozīmigi saglābāt un papildināt šādus āra trenažierus! Paldies pašvaldībai!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Varētu papildināt ar vilkšanās stieni un citiem trenažieriem. Iespējams novietot pie skolas. Šobrīd aizņem vienu no volejbola laukumiem.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Ideāli, ja šādi trenažieri būtu arī Carnikavā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vajaga uzlikt milzigas sarkanas zimes. Gan lasamas,gan karikaturas veida,ka nedeikst mazi berni izmantot. Jo vini spelejas un akstaas ar aprikojumu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Āra trenažieriem ir nepieciešama nojume</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Varētu padomāt par nojumi, lai trenažieri nerūsētu un būtu ērti lietojami arī nokrišņu laikā. Blakus uzstādīt kādu soliņu, kur novietot līdzpaņemto somu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"Ideja, lokācija, izpildījums izcils! Tā tik turpināt!Izmantoju pati un redzēju 2 seniorus izmantojam šos trenažierus, kas ir fantastiski arī vecāka gadagājuma cilvēku veselībai."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Pierakstīju komentārus papildus trenažieru komentāru sadaļā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Varbūt ir iespējams kāds polsterējums kāju trenažieriem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Liels Paldies par brîniškîgo laukumu un iespèju!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Bieži vien ir padomāts tikai par jaunākiem bērniem,uzstadot laukuminus utt,bet jauki,ka šajā gadījumā šīs Omnigym ir jauniešiem/pieaugušajiem un viņi ir iesaistīti veselīgas,sportiskas aktivitātes.Loti apsveicami!Paldies.Vēlos,lai mums Ādažos  Omnigym ir uz palikšanu.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Lieliska iniciatīva. Esmu mēģinājis arī citus āra trenažierus, kam var regulēt svaru, bet šie ir klasi pārāki par jebkuriem citiem. Ceru, ka uzstādīsiet uz palikšanu.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Paldies par iespēju, esmu par vairāk šādiem trenažieriem pašvaldībās.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To vajadzētu popularizēt sociālos tīkls. Varētu būt papildus pievilkšanās stienis.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Precīzi jānolīmeņo trenažieri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Biju ļoti pārsteigts par šādu pašvaldības projektu, tiešām ļoti noderīgs, tādi trenežieri noderētu vairākās vietās latvijā!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Ņemot vērā pašvaldību, jauniešu skaitu tajā , Ādažos ir nepieciešami šāda veida sporta laukumi, trenezieru laukumi, lai cilvēkiem butu iespeja aktivi pavadīt laiku ārā , svaigā gaisā, kas stiprinās gan fizisko, gan arī garīgo veseību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Lieliska aktivitāte pašā pilsētas centrā. Ļoti ceru, ka paliks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Organizējiet operatīvu apsardzi. Cik daudzi gribēs trenēties, tik daudzi gribēs bojāt un demolēt.</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Lūgums novietot jebkur citur</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japieliek stienis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Būtu ļoti labi ja papildinātu ar vairākiem trenežieriem lai varētu trenēt vairākas muskuļu gruas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Nē visi leņķi trenažieriem izskatās pareizi, mērķa muskulgrupas ne vienmēr strādā, vai pa šauru vai pa plato. Bet kopumā labākajs ko redzēju Latvijā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Ļoti forši trenažieri jaunie svaru maināmi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Ziedoņdārzā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Ceru, ka trenažieri paliks šeit uz ilgiem laikiem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Paldies domniekiem par šādu projektu. Ļoti ceru, ka izbūvēsiet šos trenažierus arī uz palikšanu.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Noteikti jāatstāj!</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Podniekos, Ūbeļu ielas apkaimē domāju, būtu liels pieprasījums, daudz iedzīvotāju :)</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Ļoti patīk. Noderētu arī Kadagā līdzīgi vai tādi paši trenazieru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Esmu tikai par. Domāju tas iedrošinās arī tos , kuri kautrējas iet uz trenežieru zālēm un kuriem fiziskās aktivitātes ir īpaši nepieciešamas.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Lai tas paliekt tur ilgstoši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Super ideja. Savā jaunībà par šādu iespēju varēja tikai sapņot. Lieliska iespēja jauniešiem pievērsties sportam, ja tas interesē, vēl pie tam bez maksas un svaigā gaisā.</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Priekš āra trenažieriem ļoti laba kvalitāte un visi galvenie trenažieru veidi ir pārstāvēti. Ja trenažieri pie Ādažu vidusskolas ir vairāk izklaidei, tad šeit jau var veikt nopietnus treniņus un tie liekas arī izturīgi</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Vēlētos lai trenažieru laukumam būtu gumijas segums</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"1. Trenažieri gana nopietni un kustīgi, maniju, ka mazi bērni izmanto par rotaļu objektu, bailes par savainošanās risku, protams, vecāku atbildība.2. Vilkmes trenažieriem uz rokturiem apsvērt iegriezumus klasiskā izpildijumā roku saķeres palielināšanai.3. Plecu spiešanas trenažierim spiešanas leņķis izvirzīts uz priekšu, apsvērt muguras atbalsta regulāciju, lai pielāgotu plecu spiešanas pozīciju.4. Muguras vilkmei (horizontālai) zemāka maksimālā svara iespēja salīdzinot ar pārējiem trenažieriem. Apsvērt palielināt svaru šim trenažierim."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Gribētu mīksto gumijas segumu.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Daudziem trenežieriem ierobežota kustību amplitūda.</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Lūdzu piekopt šīs zāles vairākās vietās tādējādi veicinot un popularizējot sportu,kas mums Latvijā ir tik nepieciešams , īpaši jaunajiem puišiem.</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Nekāda gadījumā trenažierus nevakt nost!!!!</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Liels paldies, ka šos uzstādijāt! Ļoti ceru ka paliks uz ilgu laiku!</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Nē</a:t>
            </a:r>
          </a:p>
          <a:p>
            <a:pPr marL="342900" marR="0" lvl="0" indent="-342900" algn="l" defTabSz="1828434" rtl="0" eaLnBrk="1" fontAlgn="auto" latinLnBrk="0" hangingPunct="1">
              <a:spcBef>
                <a:spcPts val="0"/>
              </a:spcBef>
              <a:spcAft>
                <a:spcPts val="0"/>
              </a:spcAft>
              <a:buClrTx/>
              <a:buSzTx/>
              <a:buFont typeface="Arial" panose="020B0604020202020204" pitchFamily="34" charset="0"/>
              <a:buChar char="•"/>
              <a:tabLst/>
              <a:defRPr/>
            </a:pPr>
            <a:r>
              <a:rPr kumimoji="0" lang="lv-LV" sz="2000" b="0" i="0" u="none" strike="noStrike" kern="1200" cap="none" spc="0" normalizeH="0" baseline="0" noProof="0" dirty="0">
                <a:ln>
                  <a:noFill/>
                </a:ln>
                <a:solidFill>
                  <a:srgbClr val="7F7F7F"/>
                </a:solidFill>
                <a:effectLst/>
                <a:uLnTx/>
                <a:uFillTx/>
                <a:latin typeface="Corbel"/>
                <a:ea typeface="+mn-ea"/>
                <a:cs typeface="+mn-cs"/>
              </a:rPr>
              <a:t>Iesaku papildināt to klāstu un izveidot vairākām muskuļu grupām nevis tikai ROKĀM PARSVARĀ.</a:t>
            </a:r>
          </a:p>
        </p:txBody>
      </p:sp>
    </p:spTree>
    <p:extLst>
      <p:ext uri="{BB962C8B-B14F-4D97-AF65-F5344CB8AC3E}">
        <p14:creationId xmlns:p14="http://schemas.microsoft.com/office/powerpoint/2010/main" val="1958271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5152" r="11210"/>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4966302" y="6126495"/>
            <a:ext cx="14785522" cy="1200329"/>
          </a:xfrm>
          <a:prstGeom prst="rect">
            <a:avLst/>
          </a:prstGeom>
          <a:noFill/>
        </p:spPr>
        <p:txBody>
          <a:bodyPr wrap="none" rtlCol="0">
            <a:spAutoFit/>
          </a:bodyPr>
          <a:lstStyle/>
          <a:p>
            <a:pPr algn="ctr"/>
            <a:r>
              <a:rPr lang="en-US" sz="7200" spc="3000" dirty="0">
                <a:solidFill>
                  <a:schemeClr val="bg1"/>
                </a:solidFill>
                <a:latin typeface="+mj-lt"/>
                <a:ea typeface="Montserrat" charset="0"/>
                <a:cs typeface="Montserrat" charset="0"/>
              </a:rPr>
              <a:t>PAMATINFORMĀCIJA</a:t>
            </a:r>
            <a:endParaRPr lang="en-US" sz="7200" spc="300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4804938" y="5301699"/>
            <a:ext cx="14767774" cy="3112601"/>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4245974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descr="Kuva, joka sisältää kohteen teksti, vuori, ulko, luonto&#10;&#10;Kuvaus luotu automaattisesti">
            <a:extLst>
              <a:ext uri="{FF2B5EF4-FFF2-40B4-BE49-F238E27FC236}">
                <a16:creationId xmlns:a16="http://schemas.microsoft.com/office/drawing/2014/main" id="{6FEC19D0-AE06-4477-85A6-B73F2C419A0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38248" b="32922"/>
          <a:stretch/>
        </p:blipFill>
        <p:spPr>
          <a:xfrm>
            <a:off x="0" y="9696476"/>
            <a:ext cx="24358455" cy="4019523"/>
          </a:xfrm>
        </p:spPr>
      </p:pic>
      <p:graphicFrame>
        <p:nvGraphicFramePr>
          <p:cNvPr id="7" name="Chart">
            <a:extLst>
              <a:ext uri="{FF2B5EF4-FFF2-40B4-BE49-F238E27FC236}">
                <a16:creationId xmlns:a16="http://schemas.microsoft.com/office/drawing/2014/main" id="{A867E68C-8E46-41B3-94C9-22A2610FB922}"/>
              </a:ext>
            </a:extLst>
          </p:cNvPr>
          <p:cNvGraphicFramePr>
            <a:graphicFrameLocks noGrp="1"/>
          </p:cNvGraphicFramePr>
          <p:nvPr>
            <p:extLst>
              <p:ext uri="{D42A27DB-BD31-4B8C-83A1-F6EECF244321}">
                <p14:modId xmlns:p14="http://schemas.microsoft.com/office/powerpoint/2010/main" val="3319743628"/>
              </p:ext>
            </p:extLst>
          </p:nvPr>
        </p:nvGraphicFramePr>
        <p:xfrm>
          <a:off x="889000" y="2265228"/>
          <a:ext cx="14818360" cy="7071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a:extLst>
              <a:ext uri="{FF2B5EF4-FFF2-40B4-BE49-F238E27FC236}">
                <a16:creationId xmlns:a16="http://schemas.microsoft.com/office/drawing/2014/main" id="{8668EE09-9903-49DF-B489-2C17A0EB8E32}"/>
              </a:ext>
            </a:extLst>
          </p:cNvPr>
          <p:cNvGraphicFramePr>
            <a:graphicFrameLocks noGrp="1"/>
          </p:cNvGraphicFramePr>
          <p:nvPr>
            <p:extLst>
              <p:ext uri="{D42A27DB-BD31-4B8C-83A1-F6EECF244321}">
                <p14:modId xmlns:p14="http://schemas.microsoft.com/office/powerpoint/2010/main" val="473280933"/>
              </p:ext>
            </p:extLst>
          </p:nvPr>
        </p:nvGraphicFramePr>
        <p:xfrm>
          <a:off x="16630497" y="5122985"/>
          <a:ext cx="5638953" cy="412228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15">
            <a:extLst>
              <a:ext uri="{FF2B5EF4-FFF2-40B4-BE49-F238E27FC236}">
                <a16:creationId xmlns:a16="http://schemas.microsoft.com/office/drawing/2014/main" id="{75C097CB-078C-4DF3-BBD3-804EECE2EA2B}"/>
              </a:ext>
            </a:extLst>
          </p:cNvPr>
          <p:cNvSpPr txBox="1"/>
          <p:nvPr/>
        </p:nvSpPr>
        <p:spPr>
          <a:xfrm>
            <a:off x="1767798" y="4408910"/>
            <a:ext cx="13563599" cy="707886"/>
          </a:xfrm>
          <a:prstGeom prst="rect">
            <a:avLst/>
          </a:prstGeom>
          <a:noFill/>
        </p:spPr>
        <p:txBody>
          <a:bodyPr wrap="square" rtlCol="0">
            <a:spAutoFit/>
          </a:bodyPr>
          <a:lstStyle/>
          <a:p>
            <a:pPr algn="ctr"/>
            <a:r>
              <a:rPr lang="fi-FI" sz="4000" spc="300">
                <a:solidFill>
                  <a:schemeClr val="tx2"/>
                </a:solidFill>
                <a:latin typeface="+mj-lt"/>
                <a:ea typeface="Montserrat" charset="0"/>
                <a:cs typeface="Montserrat" charset="0"/>
              </a:rPr>
              <a:t>Mana vecuma grupa ir</a:t>
            </a:r>
            <a:endParaRPr lang="fi-FI" sz="4000" spc="300" dirty="0" err="1">
              <a:solidFill>
                <a:schemeClr val="tx2"/>
              </a:solidFill>
              <a:latin typeface="+mj-lt"/>
              <a:ea typeface="Montserrat" charset="0"/>
              <a:cs typeface="Montserrat" charset="0"/>
            </a:endParaRPr>
          </a:p>
        </p:txBody>
      </p:sp>
      <p:sp>
        <p:nvSpPr>
          <p:cNvPr id="10" name="TextBox 15">
            <a:extLst>
              <a:ext uri="{FF2B5EF4-FFF2-40B4-BE49-F238E27FC236}">
                <a16:creationId xmlns:a16="http://schemas.microsoft.com/office/drawing/2014/main" id="{E8112771-8F9D-4152-9AD4-E406326C2CBC}"/>
              </a:ext>
            </a:extLst>
          </p:cNvPr>
          <p:cNvSpPr txBox="1"/>
          <p:nvPr/>
        </p:nvSpPr>
        <p:spPr>
          <a:xfrm>
            <a:off x="16630497" y="4408910"/>
            <a:ext cx="5638953" cy="707886"/>
          </a:xfrm>
          <a:prstGeom prst="rect">
            <a:avLst/>
          </a:prstGeom>
          <a:noFill/>
        </p:spPr>
        <p:txBody>
          <a:bodyPr wrap="square" rtlCol="0">
            <a:spAutoFit/>
          </a:bodyPr>
          <a:lstStyle/>
          <a:p>
            <a:pPr algn="ctr"/>
            <a:r>
              <a:rPr lang="fi-FI" sz="4000" spc="300">
                <a:solidFill>
                  <a:schemeClr val="tx2"/>
                </a:solidFill>
                <a:latin typeface="+mj-lt"/>
                <a:ea typeface="Montserrat" charset="0"/>
                <a:cs typeface="Montserrat" charset="0"/>
              </a:rPr>
              <a:t>Es esmu</a:t>
            </a:r>
            <a:endParaRPr lang="fi-FI" sz="4000" spc="300" dirty="0" err="1">
              <a:solidFill>
                <a:schemeClr val="tx2"/>
              </a:solidFill>
              <a:latin typeface="+mj-lt"/>
              <a:ea typeface="Montserrat" charset="0"/>
              <a:cs typeface="Montserrat" charset="0"/>
            </a:endParaRPr>
          </a:p>
        </p:txBody>
      </p:sp>
      <p:sp>
        <p:nvSpPr>
          <p:cNvPr id="13" name="TextBox 11">
            <a:extLst>
              <a:ext uri="{FF2B5EF4-FFF2-40B4-BE49-F238E27FC236}">
                <a16:creationId xmlns:a16="http://schemas.microsoft.com/office/drawing/2014/main" id="{433B105F-6677-48D3-AAE2-E4FD6C0DCC08}"/>
              </a:ext>
            </a:extLst>
          </p:cNvPr>
          <p:cNvSpPr txBox="1"/>
          <p:nvPr/>
        </p:nvSpPr>
        <p:spPr>
          <a:xfrm>
            <a:off x="7385809" y="2265228"/>
            <a:ext cx="9542997"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PAMATINFORMĀCIJA</a:t>
            </a:r>
            <a:endParaRPr lang="en-US" sz="9600" b="1" spc="600">
              <a:solidFill>
                <a:schemeClr val="tx2"/>
              </a:solidFill>
              <a:latin typeface="+mj-lt"/>
              <a:ea typeface="Montserrat" charset="0"/>
              <a:cs typeface="Montserrat" charset="0"/>
            </a:endParaRPr>
          </a:p>
        </p:txBody>
      </p:sp>
      <p:sp>
        <p:nvSpPr>
          <p:cNvPr id="15" name="TextBox 12">
            <a:extLst>
              <a:ext uri="{FF2B5EF4-FFF2-40B4-BE49-F238E27FC236}">
                <a16:creationId xmlns:a16="http://schemas.microsoft.com/office/drawing/2014/main" id="{B0363937-FE97-4490-B906-603A4A26556E}"/>
              </a:ext>
            </a:extLst>
          </p:cNvPr>
          <p:cNvSpPr txBox="1"/>
          <p:nvPr/>
        </p:nvSpPr>
        <p:spPr>
          <a:xfrm>
            <a:off x="10765740" y="1685052"/>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Tree>
    <p:extLst>
      <p:ext uri="{BB962C8B-B14F-4D97-AF65-F5344CB8AC3E}">
        <p14:creationId xmlns:p14="http://schemas.microsoft.com/office/powerpoint/2010/main" val="1694433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5">
            <a:extLst>
              <a:ext uri="{FF2B5EF4-FFF2-40B4-BE49-F238E27FC236}">
                <a16:creationId xmlns:a16="http://schemas.microsoft.com/office/drawing/2014/main" id="{E2345E15-1994-4B8D-947A-694597C20E9F}"/>
              </a:ext>
            </a:extLst>
          </p:cNvPr>
          <p:cNvSpPr txBox="1"/>
          <p:nvPr/>
        </p:nvSpPr>
        <p:spPr>
          <a:xfrm>
            <a:off x="1879599" y="3867782"/>
            <a:ext cx="8698753" cy="584775"/>
          </a:xfrm>
          <a:prstGeom prst="rect">
            <a:avLst/>
          </a:prstGeom>
          <a:noFill/>
        </p:spPr>
        <p:txBody>
          <a:bodyPr wrap="square" rtlCol="0">
            <a:spAutoFit/>
          </a:bodyPr>
          <a:lstStyle/>
          <a:p>
            <a:pPr algn="ctr"/>
            <a:r>
              <a:rPr lang="fi-FI" sz="3200" spc="300">
                <a:solidFill>
                  <a:schemeClr val="tx2"/>
                </a:solidFill>
                <a:latin typeface="+mj-lt"/>
                <a:ea typeface="Montserrat" charset="0"/>
                <a:cs typeface="Montserrat" charset="0"/>
              </a:rPr>
              <a:t>Ar fiziskām aktivitātēm vidēji nodarbojos</a:t>
            </a:r>
          </a:p>
        </p:txBody>
      </p:sp>
      <p:graphicFrame>
        <p:nvGraphicFramePr>
          <p:cNvPr id="8" name="Chart">
            <a:extLst>
              <a:ext uri="{FF2B5EF4-FFF2-40B4-BE49-F238E27FC236}">
                <a16:creationId xmlns:a16="http://schemas.microsoft.com/office/drawing/2014/main" id="{F7C17637-5A7F-43CC-B724-DAC012B25C17}"/>
              </a:ext>
            </a:extLst>
          </p:cNvPr>
          <p:cNvGraphicFramePr>
            <a:graphicFrameLocks noGrp="1"/>
          </p:cNvGraphicFramePr>
          <p:nvPr>
            <p:extLst>
              <p:ext uri="{D42A27DB-BD31-4B8C-83A1-F6EECF244321}">
                <p14:modId xmlns:p14="http://schemas.microsoft.com/office/powerpoint/2010/main" val="4035837235"/>
              </p:ext>
            </p:extLst>
          </p:nvPr>
        </p:nvGraphicFramePr>
        <p:xfrm>
          <a:off x="1879600" y="5101979"/>
          <a:ext cx="12067472" cy="637869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1">
            <a:extLst>
              <a:ext uri="{FF2B5EF4-FFF2-40B4-BE49-F238E27FC236}">
                <a16:creationId xmlns:a16="http://schemas.microsoft.com/office/drawing/2014/main" id="{4B6D2BE1-FC1E-4542-9C49-97A7D5AB6968}"/>
              </a:ext>
            </a:extLst>
          </p:cNvPr>
          <p:cNvSpPr txBox="1"/>
          <p:nvPr/>
        </p:nvSpPr>
        <p:spPr>
          <a:xfrm>
            <a:off x="7558068" y="1769928"/>
            <a:ext cx="9198480"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FIZISKĀ AKTIVITĀTE</a:t>
            </a:r>
            <a:endParaRPr lang="en-US" sz="9600" b="1" spc="600">
              <a:solidFill>
                <a:schemeClr val="tx2"/>
              </a:solidFill>
              <a:latin typeface="+mj-lt"/>
              <a:ea typeface="Montserrat" charset="0"/>
              <a:cs typeface="Montserrat" charset="0"/>
            </a:endParaRPr>
          </a:p>
        </p:txBody>
      </p:sp>
      <p:sp>
        <p:nvSpPr>
          <p:cNvPr id="18" name="TextBox 12">
            <a:extLst>
              <a:ext uri="{FF2B5EF4-FFF2-40B4-BE49-F238E27FC236}">
                <a16:creationId xmlns:a16="http://schemas.microsoft.com/office/drawing/2014/main" id="{60DA61C0-F5D6-4C97-891F-53535F4E5A60}"/>
              </a:ext>
            </a:extLst>
          </p:cNvPr>
          <p:cNvSpPr txBox="1"/>
          <p:nvPr/>
        </p:nvSpPr>
        <p:spPr>
          <a:xfrm>
            <a:off x="10765741" y="1309790"/>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21" name="TextBox 15">
            <a:extLst>
              <a:ext uri="{FF2B5EF4-FFF2-40B4-BE49-F238E27FC236}">
                <a16:creationId xmlns:a16="http://schemas.microsoft.com/office/drawing/2014/main" id="{6B70E570-AE51-49F1-9D56-51EB668DF27C}"/>
              </a:ext>
            </a:extLst>
          </p:cNvPr>
          <p:cNvSpPr txBox="1"/>
          <p:nvPr/>
        </p:nvSpPr>
        <p:spPr>
          <a:xfrm>
            <a:off x="12471400" y="3821616"/>
            <a:ext cx="8290602" cy="584775"/>
          </a:xfrm>
          <a:prstGeom prst="rect">
            <a:avLst/>
          </a:prstGeom>
          <a:noFill/>
        </p:spPr>
        <p:txBody>
          <a:bodyPr wrap="square" rtlCol="0">
            <a:spAutoFit/>
          </a:bodyPr>
          <a:lstStyle/>
          <a:p>
            <a:pPr algn="ctr"/>
            <a:r>
              <a:rPr lang="fi-FI" sz="3200" spc="300">
                <a:solidFill>
                  <a:schemeClr val="tx2"/>
                </a:solidFill>
                <a:latin typeface="+mj-lt"/>
                <a:ea typeface="Montserrat" charset="0"/>
                <a:cs typeface="Montserrat" charset="0"/>
              </a:rPr>
              <a:t>Manas fiziskās aktivitātes ir</a:t>
            </a:r>
          </a:p>
        </p:txBody>
      </p:sp>
      <p:graphicFrame>
        <p:nvGraphicFramePr>
          <p:cNvPr id="22" name="Chart">
            <a:extLst>
              <a:ext uri="{FF2B5EF4-FFF2-40B4-BE49-F238E27FC236}">
                <a16:creationId xmlns:a16="http://schemas.microsoft.com/office/drawing/2014/main" id="{A5D75E75-3CBC-40EA-8421-FC45F2442B9E}"/>
              </a:ext>
            </a:extLst>
          </p:cNvPr>
          <p:cNvGraphicFramePr>
            <a:graphicFrameLocks noGrp="1"/>
          </p:cNvGraphicFramePr>
          <p:nvPr>
            <p:extLst>
              <p:ext uri="{D42A27DB-BD31-4B8C-83A1-F6EECF244321}">
                <p14:modId xmlns:p14="http://schemas.microsoft.com/office/powerpoint/2010/main" val="1691453503"/>
              </p:ext>
            </p:extLst>
          </p:nvPr>
        </p:nvGraphicFramePr>
        <p:xfrm>
          <a:off x="12310178" y="5258958"/>
          <a:ext cx="11281342" cy="6378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2098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5">
            <a:extLst>
              <a:ext uri="{FF2B5EF4-FFF2-40B4-BE49-F238E27FC236}">
                <a16:creationId xmlns:a16="http://schemas.microsoft.com/office/drawing/2014/main" id="{E2345E15-1994-4B8D-947A-694597C20E9F}"/>
              </a:ext>
            </a:extLst>
          </p:cNvPr>
          <p:cNvSpPr txBox="1"/>
          <p:nvPr/>
        </p:nvSpPr>
        <p:spPr>
          <a:xfrm>
            <a:off x="1879600" y="4254330"/>
            <a:ext cx="8290602" cy="584775"/>
          </a:xfrm>
          <a:prstGeom prst="rect">
            <a:avLst/>
          </a:prstGeom>
          <a:noFill/>
        </p:spPr>
        <p:txBody>
          <a:bodyPr wrap="square" rtlCol="0">
            <a:spAutoFit/>
          </a:bodyPr>
          <a:lstStyle/>
          <a:p>
            <a:pPr algn="ctr"/>
            <a:r>
              <a:rPr lang="en-US" sz="3200" spc="300">
                <a:solidFill>
                  <a:schemeClr val="tx2"/>
                </a:solidFill>
                <a:latin typeface="+mj-lt"/>
                <a:ea typeface="Montserrat" charset="0"/>
                <a:cs typeface="Montserrat" charset="0"/>
              </a:rPr>
              <a:t>Trenažieru zālē trenējos vidēji</a:t>
            </a:r>
            <a:endParaRPr lang="en-US" sz="3200" spc="300" dirty="0">
              <a:solidFill>
                <a:schemeClr val="tx2"/>
              </a:solidFill>
              <a:latin typeface="+mj-lt"/>
              <a:ea typeface="Montserrat" charset="0"/>
              <a:cs typeface="Montserrat" charset="0"/>
            </a:endParaRPr>
          </a:p>
        </p:txBody>
      </p:sp>
      <p:graphicFrame>
        <p:nvGraphicFramePr>
          <p:cNvPr id="8" name="Chart">
            <a:extLst>
              <a:ext uri="{FF2B5EF4-FFF2-40B4-BE49-F238E27FC236}">
                <a16:creationId xmlns:a16="http://schemas.microsoft.com/office/drawing/2014/main" id="{F7C17637-5A7F-43CC-B724-DAC012B25C17}"/>
              </a:ext>
            </a:extLst>
          </p:cNvPr>
          <p:cNvGraphicFramePr>
            <a:graphicFrameLocks noGrp="1"/>
          </p:cNvGraphicFramePr>
          <p:nvPr>
            <p:extLst>
              <p:ext uri="{D42A27DB-BD31-4B8C-83A1-F6EECF244321}">
                <p14:modId xmlns:p14="http://schemas.microsoft.com/office/powerpoint/2010/main" val="3472432270"/>
              </p:ext>
            </p:extLst>
          </p:nvPr>
        </p:nvGraphicFramePr>
        <p:xfrm>
          <a:off x="1422400" y="5313965"/>
          <a:ext cx="12067472" cy="4794006"/>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1">
            <a:extLst>
              <a:ext uri="{FF2B5EF4-FFF2-40B4-BE49-F238E27FC236}">
                <a16:creationId xmlns:a16="http://schemas.microsoft.com/office/drawing/2014/main" id="{4B6D2BE1-FC1E-4542-9C49-97A7D5AB6968}"/>
              </a:ext>
            </a:extLst>
          </p:cNvPr>
          <p:cNvSpPr txBox="1"/>
          <p:nvPr/>
        </p:nvSpPr>
        <p:spPr>
          <a:xfrm>
            <a:off x="7808104" y="1769928"/>
            <a:ext cx="9326592" cy="1107996"/>
          </a:xfrm>
          <a:prstGeom prst="rect">
            <a:avLst/>
          </a:prstGeom>
          <a:noFill/>
        </p:spPr>
        <p:txBody>
          <a:bodyPr wrap="none" rtlCol="0">
            <a:spAutoFit/>
          </a:bodyPr>
          <a:lstStyle/>
          <a:p>
            <a:pPr algn="ctr"/>
            <a:r>
              <a:rPr lang="en-US" sz="6600" b="1" spc="600" dirty="0">
                <a:solidFill>
                  <a:schemeClr val="tx2"/>
                </a:solidFill>
                <a:latin typeface="+mj-lt"/>
                <a:ea typeface="Montserrat" charset="0"/>
                <a:cs typeface="Montserrat" charset="0"/>
              </a:rPr>
              <a:t>FIZISKĀ AKTIVITĀTE</a:t>
            </a:r>
          </a:p>
        </p:txBody>
      </p:sp>
      <p:sp>
        <p:nvSpPr>
          <p:cNvPr id="18" name="TextBox 12">
            <a:extLst>
              <a:ext uri="{FF2B5EF4-FFF2-40B4-BE49-F238E27FC236}">
                <a16:creationId xmlns:a16="http://schemas.microsoft.com/office/drawing/2014/main" id="{60DA61C0-F5D6-4C97-891F-53535F4E5A60}"/>
              </a:ext>
            </a:extLst>
          </p:cNvPr>
          <p:cNvSpPr txBox="1"/>
          <p:nvPr/>
        </p:nvSpPr>
        <p:spPr>
          <a:xfrm>
            <a:off x="11079833" y="1330874"/>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sp>
        <p:nvSpPr>
          <p:cNvPr id="21" name="TextBox 15">
            <a:extLst>
              <a:ext uri="{FF2B5EF4-FFF2-40B4-BE49-F238E27FC236}">
                <a16:creationId xmlns:a16="http://schemas.microsoft.com/office/drawing/2014/main" id="{6B70E570-AE51-49F1-9D56-51EB668DF27C}"/>
              </a:ext>
            </a:extLst>
          </p:cNvPr>
          <p:cNvSpPr txBox="1"/>
          <p:nvPr/>
        </p:nvSpPr>
        <p:spPr>
          <a:xfrm>
            <a:off x="7501729" y="9714697"/>
            <a:ext cx="8290602" cy="584775"/>
          </a:xfrm>
          <a:prstGeom prst="rect">
            <a:avLst/>
          </a:prstGeom>
          <a:noFill/>
        </p:spPr>
        <p:txBody>
          <a:bodyPr wrap="square" rtlCol="0">
            <a:spAutoFit/>
          </a:bodyPr>
          <a:lstStyle/>
          <a:p>
            <a:pPr algn="ctr"/>
            <a:r>
              <a:rPr lang="en-US" sz="3200" spc="300">
                <a:solidFill>
                  <a:schemeClr val="tx2"/>
                </a:solidFill>
                <a:latin typeface="+mj-lt"/>
                <a:ea typeface="Montserrat" charset="0"/>
                <a:cs typeface="Montserrat" charset="0"/>
              </a:rPr>
              <a:t>Man ir trenažieru zāles abonements</a:t>
            </a:r>
            <a:endParaRPr lang="en-US" sz="3200" spc="300" dirty="0">
              <a:solidFill>
                <a:schemeClr val="tx2"/>
              </a:solidFill>
              <a:latin typeface="+mj-lt"/>
              <a:ea typeface="Montserrat" charset="0"/>
              <a:cs typeface="Montserrat" charset="0"/>
            </a:endParaRPr>
          </a:p>
        </p:txBody>
      </p:sp>
      <p:graphicFrame>
        <p:nvGraphicFramePr>
          <p:cNvPr id="22" name="Chart">
            <a:extLst>
              <a:ext uri="{FF2B5EF4-FFF2-40B4-BE49-F238E27FC236}">
                <a16:creationId xmlns:a16="http://schemas.microsoft.com/office/drawing/2014/main" id="{A5D75E75-3CBC-40EA-8421-FC45F2442B9E}"/>
              </a:ext>
            </a:extLst>
          </p:cNvPr>
          <p:cNvGraphicFramePr>
            <a:graphicFrameLocks noGrp="1"/>
          </p:cNvGraphicFramePr>
          <p:nvPr>
            <p:extLst>
              <p:ext uri="{D42A27DB-BD31-4B8C-83A1-F6EECF244321}">
                <p14:modId xmlns:p14="http://schemas.microsoft.com/office/powerpoint/2010/main" val="1061741229"/>
              </p:ext>
            </p:extLst>
          </p:nvPr>
        </p:nvGraphicFramePr>
        <p:xfrm>
          <a:off x="6053981" y="10627769"/>
          <a:ext cx="10988845" cy="238735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5">
            <a:extLst>
              <a:ext uri="{FF2B5EF4-FFF2-40B4-BE49-F238E27FC236}">
                <a16:creationId xmlns:a16="http://schemas.microsoft.com/office/drawing/2014/main" id="{66B7BECD-96BF-413C-A8A9-59F7AE3F1E6C}"/>
              </a:ext>
            </a:extLst>
          </p:cNvPr>
          <p:cNvSpPr txBox="1"/>
          <p:nvPr/>
        </p:nvSpPr>
        <p:spPr>
          <a:xfrm>
            <a:off x="15376689" y="4253563"/>
            <a:ext cx="8290602" cy="584775"/>
          </a:xfrm>
          <a:prstGeom prst="rect">
            <a:avLst/>
          </a:prstGeom>
          <a:noFill/>
        </p:spPr>
        <p:txBody>
          <a:bodyPr wrap="square" rtlCol="0">
            <a:spAutoFit/>
          </a:bodyPr>
          <a:lstStyle/>
          <a:p>
            <a:pPr algn="ctr"/>
            <a:r>
              <a:rPr lang="lv-LV" sz="3200" spc="300" dirty="0">
                <a:solidFill>
                  <a:schemeClr val="tx2"/>
                </a:solidFill>
                <a:latin typeface="+mj-lt"/>
                <a:ea typeface="Montserrat" charset="0"/>
                <a:cs typeface="Montserrat" charset="0"/>
              </a:rPr>
              <a:t>Treniņi āra trenažieru laukumos</a:t>
            </a:r>
          </a:p>
        </p:txBody>
      </p:sp>
      <p:graphicFrame>
        <p:nvGraphicFramePr>
          <p:cNvPr id="12" name="Chart">
            <a:extLst>
              <a:ext uri="{FF2B5EF4-FFF2-40B4-BE49-F238E27FC236}">
                <a16:creationId xmlns:a16="http://schemas.microsoft.com/office/drawing/2014/main" id="{CF119DB7-310A-8ACC-9644-3285698C5B5C}"/>
              </a:ext>
            </a:extLst>
          </p:cNvPr>
          <p:cNvGraphicFramePr>
            <a:graphicFrameLocks noGrp="1"/>
          </p:cNvGraphicFramePr>
          <p:nvPr>
            <p:extLst>
              <p:ext uri="{D42A27DB-BD31-4B8C-83A1-F6EECF244321}">
                <p14:modId xmlns:p14="http://schemas.microsoft.com/office/powerpoint/2010/main" val="148990056"/>
              </p:ext>
            </p:extLst>
          </p:nvPr>
        </p:nvGraphicFramePr>
        <p:xfrm>
          <a:off x="15284041" y="5508248"/>
          <a:ext cx="11398938" cy="3891952"/>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A687BED9-9200-F74C-5E52-E431B62C0A22}"/>
              </a:ext>
            </a:extLst>
          </p:cNvPr>
          <p:cNvSpPr txBox="1"/>
          <p:nvPr/>
        </p:nvSpPr>
        <p:spPr>
          <a:xfrm>
            <a:off x="8649234" y="3159644"/>
            <a:ext cx="7079182" cy="461665"/>
          </a:xfrm>
          <a:prstGeom prst="rect">
            <a:avLst/>
          </a:prstGeom>
          <a:noFill/>
        </p:spPr>
        <p:txBody>
          <a:bodyPr wrap="none" rtlCol="0">
            <a:spAutoFit/>
          </a:bodyPr>
          <a:lstStyle/>
          <a:p>
            <a:r>
              <a:rPr lang="en-US" sz="2400" dirty="0">
                <a:solidFill>
                  <a:srgbClr val="7F7F7F"/>
                </a:solidFill>
                <a:latin typeface="Corbel"/>
              </a:rPr>
              <a:t>84 </a:t>
            </a:r>
            <a:r>
              <a:rPr lang="lv-LV" sz="2400" dirty="0">
                <a:solidFill>
                  <a:srgbClr val="7F7F7F"/>
                </a:solidFill>
                <a:latin typeface="Corbel"/>
              </a:rPr>
              <a:t>respondenti</a:t>
            </a:r>
            <a:r>
              <a:rPr lang="en-US" sz="2400" dirty="0">
                <a:solidFill>
                  <a:srgbClr val="7F7F7F"/>
                </a:solidFill>
                <a:latin typeface="Corbel"/>
              </a:rPr>
              <a:t>,</a:t>
            </a:r>
            <a:r>
              <a:rPr lang="lv-LV" sz="2400" dirty="0">
                <a:solidFill>
                  <a:srgbClr val="7F7F7F"/>
                </a:solidFill>
                <a:latin typeface="Corbel"/>
              </a:rPr>
              <a:t> kuri trenējas trenažieru zālē, atbildēja</a:t>
            </a:r>
            <a:r>
              <a:rPr lang="en-US" sz="2400" dirty="0">
                <a:solidFill>
                  <a:srgbClr val="7F7F7F"/>
                </a:solidFill>
                <a:latin typeface="Corbel"/>
              </a:rPr>
              <a:t>:</a:t>
            </a:r>
          </a:p>
        </p:txBody>
      </p:sp>
      <p:sp>
        <p:nvSpPr>
          <p:cNvPr id="4" name="Tekstiruutu 3">
            <a:extLst>
              <a:ext uri="{FF2B5EF4-FFF2-40B4-BE49-F238E27FC236}">
                <a16:creationId xmlns:a16="http://schemas.microsoft.com/office/drawing/2014/main" id="{4515DD34-B5F5-EA92-48D9-138A073B5080}"/>
              </a:ext>
            </a:extLst>
          </p:cNvPr>
          <p:cNvSpPr txBox="1"/>
          <p:nvPr/>
        </p:nvSpPr>
        <p:spPr>
          <a:xfrm>
            <a:off x="17329398" y="8661421"/>
            <a:ext cx="4978152" cy="2893100"/>
          </a:xfrm>
          <a:prstGeom prst="rect">
            <a:avLst/>
          </a:prstGeom>
          <a:noFill/>
        </p:spPr>
        <p:txBody>
          <a:bodyPr wrap="square">
            <a:spAutoFit/>
          </a:bodyPr>
          <a:lstStyle/>
          <a:p>
            <a:r>
              <a:rPr lang="fi-FI" sz="1800" dirty="0" err="1"/>
              <a:t>Citas</a:t>
            </a:r>
            <a:r>
              <a:rPr lang="fi-FI" sz="1800" dirty="0"/>
              <a:t>:</a:t>
            </a:r>
          </a:p>
          <a:p>
            <a:pPr marL="342900" indent="-342900">
              <a:buFont typeface="Arial" panose="020B0604020202020204" pitchFamily="34" charset="0"/>
              <a:buChar char="•"/>
            </a:pPr>
            <a:r>
              <a:rPr lang="fi-FI" sz="1800" dirty="0" err="1"/>
              <a:t>Var</a:t>
            </a:r>
            <a:r>
              <a:rPr lang="fi-FI" sz="1800" dirty="0"/>
              <a:t> </a:t>
            </a:r>
            <a:r>
              <a:rPr lang="fi-FI" sz="1800" dirty="0" err="1"/>
              <a:t>nemt</a:t>
            </a:r>
            <a:r>
              <a:rPr lang="fi-FI" sz="1800" dirty="0"/>
              <a:t> </a:t>
            </a:r>
            <a:r>
              <a:rPr lang="fi-FI" sz="1800" dirty="0" err="1"/>
              <a:t>lidzi</a:t>
            </a:r>
            <a:r>
              <a:rPr lang="fi-FI" sz="1800" dirty="0"/>
              <a:t> </a:t>
            </a:r>
            <a:r>
              <a:rPr lang="fi-FI" sz="1800" dirty="0" err="1"/>
              <a:t>bernus</a:t>
            </a:r>
            <a:r>
              <a:rPr lang="fi-FI" sz="1800" dirty="0"/>
              <a:t>, </a:t>
            </a:r>
            <a:r>
              <a:rPr lang="fi-FI" sz="1800" dirty="0" err="1"/>
              <a:t>nav</a:t>
            </a:r>
            <a:r>
              <a:rPr lang="fi-FI" sz="1800" dirty="0"/>
              <a:t> </a:t>
            </a:r>
            <a:r>
              <a:rPr lang="fi-FI" sz="1800" dirty="0" err="1"/>
              <a:t>japargerbjas</a:t>
            </a:r>
            <a:r>
              <a:rPr lang="fi-FI" sz="1800" dirty="0"/>
              <a:t>, </a:t>
            </a:r>
            <a:r>
              <a:rPr lang="fi-FI" sz="1800" dirty="0" err="1"/>
              <a:t>svaigs</a:t>
            </a:r>
            <a:r>
              <a:rPr lang="fi-FI" sz="1800" dirty="0"/>
              <a:t> </a:t>
            </a:r>
            <a:r>
              <a:rPr lang="fi-FI" sz="1800" dirty="0" err="1"/>
              <a:t>gaiss</a:t>
            </a:r>
            <a:r>
              <a:rPr lang="fi-FI" sz="1800" dirty="0"/>
              <a:t>, </a:t>
            </a:r>
            <a:r>
              <a:rPr lang="fi-FI" sz="1800" dirty="0" err="1"/>
              <a:t>bezmaksas</a:t>
            </a:r>
            <a:r>
              <a:rPr lang="fi-FI" sz="1800" dirty="0"/>
              <a:t>, </a:t>
            </a:r>
            <a:r>
              <a:rPr lang="fi-FI" sz="1800" dirty="0" err="1"/>
              <a:t>blakus</a:t>
            </a:r>
            <a:r>
              <a:rPr lang="fi-FI" sz="1800" dirty="0"/>
              <a:t> </a:t>
            </a:r>
            <a:r>
              <a:rPr lang="fi-FI" sz="1800" dirty="0" err="1"/>
              <a:t>majai</a:t>
            </a:r>
            <a:r>
              <a:rPr lang="fi-FI" sz="1800" dirty="0"/>
              <a:t>, </a:t>
            </a:r>
            <a:r>
              <a:rPr lang="fi-FI" sz="1800" dirty="0" err="1"/>
              <a:t>var</a:t>
            </a:r>
            <a:r>
              <a:rPr lang="fi-FI" sz="1800" dirty="0"/>
              <a:t> </a:t>
            </a:r>
            <a:r>
              <a:rPr lang="fi-FI" sz="1800" dirty="0" err="1"/>
              <a:t>iet</a:t>
            </a:r>
            <a:r>
              <a:rPr lang="fi-FI" sz="1800" dirty="0"/>
              <a:t> </a:t>
            </a:r>
            <a:r>
              <a:rPr lang="fi-FI" sz="1800" dirty="0" err="1"/>
              <a:t>biezak</a:t>
            </a:r>
            <a:r>
              <a:rPr lang="fi-FI" sz="1800" dirty="0"/>
              <a:t>, </a:t>
            </a:r>
            <a:r>
              <a:rPr lang="fi-FI" sz="1800" dirty="0" err="1"/>
              <a:t>sporta</a:t>
            </a:r>
            <a:r>
              <a:rPr lang="fi-FI" sz="1800" dirty="0"/>
              <a:t> </a:t>
            </a:r>
            <a:r>
              <a:rPr lang="fi-FI" sz="1800" dirty="0" err="1"/>
              <a:t>zale</a:t>
            </a:r>
            <a:r>
              <a:rPr lang="fi-FI" sz="1800" dirty="0"/>
              <a:t> </a:t>
            </a:r>
            <a:r>
              <a:rPr lang="fi-FI" sz="1800" dirty="0" err="1"/>
              <a:t>nesanak</a:t>
            </a:r>
            <a:r>
              <a:rPr lang="fi-FI" sz="1800" dirty="0"/>
              <a:t> </a:t>
            </a:r>
            <a:r>
              <a:rPr lang="fi-FI" sz="1800" dirty="0" err="1"/>
              <a:t>nel</a:t>
            </a:r>
            <a:r>
              <a:rPr lang="fi-FI" sz="1800" dirty="0"/>
              <a:t> </a:t>
            </a:r>
            <a:r>
              <a:rPr lang="fi-FI" sz="1800" dirty="0" err="1"/>
              <a:t>laika</a:t>
            </a:r>
            <a:r>
              <a:rPr lang="fi-FI" sz="1800" dirty="0"/>
              <a:t> </a:t>
            </a:r>
            <a:r>
              <a:rPr lang="fi-FI" sz="1800" dirty="0" err="1"/>
              <a:t>ierobezojuma</a:t>
            </a:r>
            <a:r>
              <a:rPr lang="fi-FI" sz="1800" dirty="0"/>
              <a:t>, </a:t>
            </a:r>
            <a:r>
              <a:rPr lang="fi-FI" sz="1800" dirty="0" err="1"/>
              <a:t>japlano</a:t>
            </a:r>
            <a:endParaRPr lang="fi-FI" sz="1800" dirty="0"/>
          </a:p>
          <a:p>
            <a:pPr marL="342900" indent="-342900">
              <a:buFont typeface="Arial" panose="020B0604020202020204" pitchFamily="34" charset="0"/>
              <a:buChar char="•"/>
            </a:pPr>
            <a:r>
              <a:rPr lang="fi-FI" sz="1800" dirty="0" err="1"/>
              <a:t>Ir</a:t>
            </a:r>
            <a:r>
              <a:rPr lang="fi-FI" sz="1800" dirty="0"/>
              <a:t> </a:t>
            </a:r>
            <a:r>
              <a:rPr lang="fi-FI" sz="1800" dirty="0" err="1"/>
              <a:t>patikami</a:t>
            </a:r>
            <a:r>
              <a:rPr lang="fi-FI" sz="1800" dirty="0"/>
              <a:t> </a:t>
            </a:r>
            <a:r>
              <a:rPr lang="fi-FI" sz="1800" dirty="0" err="1"/>
              <a:t>but</a:t>
            </a:r>
            <a:r>
              <a:rPr lang="fi-FI" sz="1800" dirty="0"/>
              <a:t> </a:t>
            </a:r>
            <a:r>
              <a:rPr lang="fi-FI" sz="1800" dirty="0" err="1"/>
              <a:t>araa</a:t>
            </a:r>
            <a:r>
              <a:rPr lang="fi-FI" sz="1800" dirty="0"/>
              <a:t>, </a:t>
            </a:r>
            <a:r>
              <a:rPr lang="fi-FI" sz="1800" dirty="0" err="1"/>
              <a:t>svaiga</a:t>
            </a:r>
            <a:r>
              <a:rPr lang="fi-FI" sz="1800" dirty="0"/>
              <a:t> </a:t>
            </a:r>
            <a:r>
              <a:rPr lang="fi-FI" sz="1800" dirty="0" err="1"/>
              <a:t>gaisaa</a:t>
            </a:r>
            <a:r>
              <a:rPr lang="fi-FI" sz="1800" dirty="0"/>
              <a:t>. </a:t>
            </a:r>
            <a:r>
              <a:rPr lang="fi-FI" sz="1800" dirty="0" err="1"/>
              <a:t>Treneties</a:t>
            </a:r>
            <a:r>
              <a:rPr lang="fi-FI" sz="1800" dirty="0"/>
              <a:t> </a:t>
            </a:r>
            <a:r>
              <a:rPr lang="fi-FI" sz="1800" dirty="0" err="1"/>
              <a:t>kopa</a:t>
            </a:r>
            <a:r>
              <a:rPr lang="fi-FI" sz="1800" dirty="0"/>
              <a:t> </a:t>
            </a:r>
            <a:r>
              <a:rPr lang="fi-FI" sz="1800" dirty="0" err="1"/>
              <a:t>ar</a:t>
            </a:r>
            <a:r>
              <a:rPr lang="fi-FI" sz="1800" dirty="0"/>
              <a:t> </a:t>
            </a:r>
            <a:r>
              <a:rPr lang="fi-FI" sz="1800" dirty="0" err="1"/>
              <a:t>cilvekiem</a:t>
            </a:r>
            <a:r>
              <a:rPr lang="fi-FI" sz="1800" dirty="0"/>
              <a:t> </a:t>
            </a:r>
            <a:r>
              <a:rPr lang="fi-FI" sz="1800" dirty="0" err="1"/>
              <a:t>kuriem</a:t>
            </a:r>
            <a:r>
              <a:rPr lang="fi-FI" sz="1800" dirty="0"/>
              <a:t> </a:t>
            </a:r>
            <a:r>
              <a:rPr lang="fi-FI" sz="1800" dirty="0" err="1"/>
              <a:t>nav</a:t>
            </a:r>
            <a:r>
              <a:rPr lang="fi-FI" sz="1800" dirty="0"/>
              <a:t> </a:t>
            </a:r>
            <a:r>
              <a:rPr lang="fi-FI" sz="1800" dirty="0" err="1"/>
              <a:t>abonimenta</a:t>
            </a:r>
            <a:r>
              <a:rPr lang="fi-FI" sz="1800" dirty="0"/>
              <a:t>. </a:t>
            </a:r>
            <a:r>
              <a:rPr lang="fi-FI" sz="1800" dirty="0" err="1"/>
              <a:t>But</a:t>
            </a:r>
            <a:r>
              <a:rPr lang="fi-FI" sz="1800" dirty="0"/>
              <a:t> </a:t>
            </a:r>
            <a:r>
              <a:rPr lang="fi-FI" sz="1800" dirty="0" err="1"/>
              <a:t>kopa</a:t>
            </a:r>
            <a:r>
              <a:rPr lang="fi-FI" sz="1800" dirty="0"/>
              <a:t> </a:t>
            </a:r>
            <a:r>
              <a:rPr lang="fi-FI" sz="1800" dirty="0" err="1"/>
              <a:t>ar</a:t>
            </a:r>
            <a:r>
              <a:rPr lang="fi-FI" sz="1800" dirty="0"/>
              <a:t> </a:t>
            </a:r>
            <a:r>
              <a:rPr lang="fi-FI" sz="1800" dirty="0" err="1"/>
              <a:t>vietejie</a:t>
            </a:r>
            <a:endParaRPr lang="fi-FI" sz="1800" dirty="0"/>
          </a:p>
          <a:p>
            <a:pPr marL="342900" indent="-342900">
              <a:buFont typeface="Arial" panose="020B0604020202020204" pitchFamily="34" charset="0"/>
              <a:buChar char="•"/>
            </a:pPr>
            <a:r>
              <a:rPr lang="fi-FI" sz="1800" dirty="0" err="1"/>
              <a:t>mudina</a:t>
            </a:r>
            <a:r>
              <a:rPr lang="fi-FI" sz="1800" dirty="0"/>
              <a:t> </a:t>
            </a:r>
            <a:r>
              <a:rPr lang="fi-FI" sz="1800" dirty="0" err="1"/>
              <a:t>sportot</a:t>
            </a:r>
            <a:r>
              <a:rPr lang="fi-FI" sz="1800" dirty="0"/>
              <a:t> </a:t>
            </a:r>
            <a:r>
              <a:rPr lang="fi-FI" sz="1800" dirty="0" err="1"/>
              <a:t>ar</a:t>
            </a:r>
            <a:r>
              <a:rPr lang="fi-FI" sz="1800" dirty="0"/>
              <a:t> </a:t>
            </a:r>
            <a:r>
              <a:rPr lang="fi-FI" sz="1800" dirty="0" err="1"/>
              <a:t>bērnu</a:t>
            </a:r>
            <a:endParaRPr lang="fi-FI" sz="1800" dirty="0"/>
          </a:p>
          <a:p>
            <a:endParaRPr lang="fi-FI" sz="2000" dirty="0"/>
          </a:p>
        </p:txBody>
      </p:sp>
    </p:spTree>
    <p:extLst>
      <p:ext uri="{BB962C8B-B14F-4D97-AF65-F5344CB8AC3E}">
        <p14:creationId xmlns:p14="http://schemas.microsoft.com/office/powerpoint/2010/main" val="2964314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Kuvan paikkamerkki 55" descr="Kuva, joka sisältää kohteen ulko, taivas, lumi, puu&#10;&#10;Kuvaus luotu automaattisesti">
            <a:extLst>
              <a:ext uri="{FF2B5EF4-FFF2-40B4-BE49-F238E27FC236}">
                <a16:creationId xmlns:a16="http://schemas.microsoft.com/office/drawing/2014/main" id="{6FEA4E70-EFCE-48C3-90BD-37EDDB270F9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val="0"/>
              </a:ext>
            </a:extLst>
          </a:blip>
          <a:srcRect t="7805" b="7805"/>
          <a:stretch>
            <a:fillRect/>
          </a:stretch>
        </p:blipFill>
        <p:spPr/>
      </p:pic>
      <p:sp>
        <p:nvSpPr>
          <p:cNvPr id="13" name="Rectangle 12"/>
          <p:cNvSpPr/>
          <p:nvPr/>
        </p:nvSpPr>
        <p:spPr>
          <a:xfrm>
            <a:off x="-12294" y="0"/>
            <a:ext cx="24586791" cy="13716000"/>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23" name="TextBox 22"/>
          <p:cNvSpPr txBox="1"/>
          <p:nvPr/>
        </p:nvSpPr>
        <p:spPr>
          <a:xfrm>
            <a:off x="4725905" y="4946549"/>
            <a:ext cx="15110395" cy="1107996"/>
          </a:xfrm>
          <a:prstGeom prst="rect">
            <a:avLst/>
          </a:prstGeom>
          <a:noFill/>
        </p:spPr>
        <p:txBody>
          <a:bodyPr wrap="square" rtlCol="0">
            <a:spAutoFit/>
          </a:bodyPr>
          <a:lstStyle/>
          <a:p>
            <a:pPr algn="ctr"/>
            <a:r>
              <a:rPr lang="lv-LV" sz="6600" b="1" spc="600" dirty="0">
                <a:solidFill>
                  <a:schemeClr val="bg1"/>
                </a:solidFill>
                <a:latin typeface="+mj-lt"/>
                <a:ea typeface="Montserrat Semi" charset="0"/>
                <a:cs typeface="Montserrat Semi" charset="0"/>
              </a:rPr>
              <a:t>Paldies</a:t>
            </a:r>
            <a:r>
              <a:rPr lang="en-US" sz="6600" b="1" spc="600" dirty="0">
                <a:solidFill>
                  <a:schemeClr val="bg1"/>
                </a:solidFill>
                <a:latin typeface="+mj-lt"/>
                <a:ea typeface="Montserrat Semi" charset="0"/>
                <a:cs typeface="Montserrat Semi" charset="0"/>
              </a:rPr>
              <a:t>!</a:t>
            </a:r>
          </a:p>
        </p:txBody>
      </p:sp>
      <p:sp>
        <p:nvSpPr>
          <p:cNvPr id="12" name="TextBox 39">
            <a:extLst>
              <a:ext uri="{FF2B5EF4-FFF2-40B4-BE49-F238E27FC236}">
                <a16:creationId xmlns:a16="http://schemas.microsoft.com/office/drawing/2014/main" id="{768F86E6-2350-464B-A567-B20FBB645EF1}"/>
              </a:ext>
            </a:extLst>
          </p:cNvPr>
          <p:cNvSpPr txBox="1"/>
          <p:nvPr/>
        </p:nvSpPr>
        <p:spPr>
          <a:xfrm>
            <a:off x="10978931" y="11507625"/>
            <a:ext cx="2395207" cy="400110"/>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chemeClr val="bg1"/>
                </a:solidFill>
                <a:effectLst/>
                <a:uLnTx/>
                <a:uFillTx/>
                <a:latin typeface="Corbel"/>
                <a:ea typeface="Montserrat" charset="0"/>
                <a:cs typeface="Montserrat" charset="0"/>
              </a:rPr>
              <a:t>OMNIGYM.COM</a:t>
            </a:r>
            <a:endParaRPr kumimoji="0" lang="en-US" sz="1200" b="0" i="0" u="none" strike="noStrike" kern="1200" cap="none" spc="300" normalizeH="0" baseline="0" noProof="0" dirty="0">
              <a:ln>
                <a:noFill/>
              </a:ln>
              <a:solidFill>
                <a:schemeClr val="bg1"/>
              </a:solidFill>
              <a:effectLst/>
              <a:uLnTx/>
              <a:uFillTx/>
              <a:latin typeface="Corbel"/>
              <a:ea typeface="Montserrat" charset="0"/>
              <a:cs typeface="Montserrat" charset="0"/>
            </a:endParaRPr>
          </a:p>
        </p:txBody>
      </p:sp>
      <p:pic>
        <p:nvPicPr>
          <p:cNvPr id="7" name="Kuva 6" descr="Kuva, joka sisältää kohteen teksti, clipart-kuva&#10;&#10;Kuvaus luotu automaattisesti">
            <a:extLst>
              <a:ext uri="{FF2B5EF4-FFF2-40B4-BE49-F238E27FC236}">
                <a16:creationId xmlns:a16="http://schemas.microsoft.com/office/drawing/2014/main" id="{46A5673D-1276-4664-8C76-830AA7D45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783" y="10574227"/>
            <a:ext cx="5191223" cy="830596"/>
          </a:xfrm>
          <a:prstGeom prst="rect">
            <a:avLst/>
          </a:prstGeom>
        </p:spPr>
      </p:pic>
    </p:spTree>
    <p:extLst>
      <p:ext uri="{BB962C8B-B14F-4D97-AF65-F5344CB8AC3E}">
        <p14:creationId xmlns:p14="http://schemas.microsoft.com/office/powerpoint/2010/main" val="21056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766758" y="8256432"/>
            <a:ext cx="2592376"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9</a:t>
            </a:r>
            <a:r>
              <a:rPr lang="fi-FI" sz="8800" b="1" spc="600" dirty="0">
                <a:solidFill>
                  <a:schemeClr val="tx2"/>
                </a:solidFill>
                <a:latin typeface="+mj-lt"/>
                <a:ea typeface="Montserrat" charset="0"/>
                <a:cs typeface="Montserrat" charset="0"/>
              </a:rPr>
              <a:t>9</a:t>
            </a:r>
            <a:r>
              <a:rPr lang="en-US" sz="8800" b="1" spc="600" dirty="0">
                <a:solidFill>
                  <a:schemeClr val="tx2"/>
                </a:solidFill>
                <a:latin typeface="+mj-lt"/>
                <a:ea typeface="Montserrat" charset="0"/>
                <a:cs typeface="Montserrat" charset="0"/>
              </a:rPr>
              <a:t>%</a:t>
            </a:r>
          </a:p>
        </p:txBody>
      </p:sp>
      <p:sp>
        <p:nvSpPr>
          <p:cNvPr id="21" name="TextBox 20"/>
          <p:cNvSpPr txBox="1"/>
          <p:nvPr/>
        </p:nvSpPr>
        <p:spPr>
          <a:xfrm>
            <a:off x="1282372" y="9775521"/>
            <a:ext cx="5561138" cy="1143070"/>
          </a:xfrm>
          <a:prstGeom prst="rect">
            <a:avLst/>
          </a:prstGeom>
          <a:noFill/>
        </p:spPr>
        <p:txBody>
          <a:bodyPr wrap="square" rtlCol="0">
            <a:spAutoFit/>
          </a:bodyPr>
          <a:lstStyle/>
          <a:p>
            <a:pPr algn="ctr">
              <a:lnSpc>
                <a:spcPct val="150000"/>
              </a:lnSpc>
            </a:pPr>
            <a:r>
              <a:rPr lang="lv-LV" sz="2400" dirty="0"/>
              <a:t>r</a:t>
            </a:r>
            <a:r>
              <a:rPr lang="lv-LV" sz="2400" kern="1200" baseline="0" dirty="0"/>
              <a:t>espondentu trenažieru laukumu novērtēja ar atzīmi «Labi» vai «Teicami»</a:t>
            </a:r>
            <a:endParaRPr lang="en-US" sz="2400" dirty="0">
              <a:latin typeface="+mj-lt"/>
              <a:ea typeface="Montserrat Light" charset="0"/>
              <a:cs typeface="Montserrat Light" charset="0"/>
            </a:endParaRPr>
          </a:p>
        </p:txBody>
      </p:sp>
      <p:sp>
        <p:nvSpPr>
          <p:cNvPr id="22" name="TextBox 21"/>
          <p:cNvSpPr txBox="1"/>
          <p:nvPr/>
        </p:nvSpPr>
        <p:spPr>
          <a:xfrm>
            <a:off x="11056581" y="8328971"/>
            <a:ext cx="2440476"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72%</a:t>
            </a:r>
            <a:endParaRPr lang="en-US" sz="16600" b="1" spc="600" dirty="0">
              <a:solidFill>
                <a:schemeClr val="tx2"/>
              </a:solidFill>
              <a:latin typeface="+mj-lt"/>
              <a:ea typeface="Montserrat" charset="0"/>
              <a:cs typeface="Montserrat" charset="0"/>
            </a:endParaRPr>
          </a:p>
        </p:txBody>
      </p:sp>
      <p:sp>
        <p:nvSpPr>
          <p:cNvPr id="24" name="TextBox 23"/>
          <p:cNvSpPr txBox="1"/>
          <p:nvPr/>
        </p:nvSpPr>
        <p:spPr>
          <a:xfrm>
            <a:off x="9496246" y="9775521"/>
            <a:ext cx="5561138" cy="1697068"/>
          </a:xfrm>
          <a:prstGeom prst="rect">
            <a:avLst/>
          </a:prstGeom>
          <a:noFill/>
        </p:spPr>
        <p:txBody>
          <a:bodyPr wrap="square" rtlCol="0">
            <a:spAutoFit/>
          </a:bodyPr>
          <a:lstStyle/>
          <a:p>
            <a:pPr algn="ctr">
              <a:lnSpc>
                <a:spcPct val="150000"/>
              </a:lnSpc>
            </a:pPr>
            <a:r>
              <a:rPr lang="lv-LV" sz="2400" dirty="0">
                <a:latin typeface="+mj-lt"/>
                <a:ea typeface="Montserrat Light" charset="0"/>
                <a:cs typeface="Montserrat Light" charset="0"/>
              </a:rPr>
              <a:t>respondentu atzina Omnigym trenažierus kā «Vienlīdz labus» vai «Labākus» kā iekštelpu trenažieri</a:t>
            </a:r>
            <a:endParaRPr lang="fi-FI" sz="2400" dirty="0">
              <a:latin typeface="+mj-lt"/>
              <a:ea typeface="Montserrat Light" charset="0"/>
              <a:cs typeface="Montserrat Light" charset="0"/>
            </a:endParaRPr>
          </a:p>
        </p:txBody>
      </p:sp>
      <p:sp>
        <p:nvSpPr>
          <p:cNvPr id="14" name="TextBox 15">
            <a:extLst>
              <a:ext uri="{FF2B5EF4-FFF2-40B4-BE49-F238E27FC236}">
                <a16:creationId xmlns:a16="http://schemas.microsoft.com/office/drawing/2014/main" id="{DB6E8E4B-2887-4AE7-96A9-F00998AFE7F1}"/>
              </a:ext>
            </a:extLst>
          </p:cNvPr>
          <p:cNvSpPr txBox="1"/>
          <p:nvPr/>
        </p:nvSpPr>
        <p:spPr>
          <a:xfrm>
            <a:off x="18793662" y="8266278"/>
            <a:ext cx="2566728" cy="1446550"/>
          </a:xfrm>
          <a:prstGeom prst="rect">
            <a:avLst/>
          </a:prstGeom>
          <a:noFill/>
        </p:spPr>
        <p:txBody>
          <a:bodyPr wrap="none" rtlCol="0">
            <a:spAutoFit/>
          </a:bodyPr>
          <a:lstStyle/>
          <a:p>
            <a:pPr algn="ctr"/>
            <a:r>
              <a:rPr lang="en-US" sz="8800" b="1" spc="600" dirty="0">
                <a:solidFill>
                  <a:schemeClr val="tx2"/>
                </a:solidFill>
                <a:latin typeface="+mj-lt"/>
                <a:ea typeface="Montserrat" charset="0"/>
                <a:cs typeface="Montserrat" charset="0"/>
              </a:rPr>
              <a:t>49%</a:t>
            </a:r>
          </a:p>
        </p:txBody>
      </p:sp>
      <p:sp>
        <p:nvSpPr>
          <p:cNvPr id="17" name="TextBox 20">
            <a:extLst>
              <a:ext uri="{FF2B5EF4-FFF2-40B4-BE49-F238E27FC236}">
                <a16:creationId xmlns:a16="http://schemas.microsoft.com/office/drawing/2014/main" id="{11FE225E-18D9-40E6-BF82-57880828A2EA}"/>
              </a:ext>
            </a:extLst>
          </p:cNvPr>
          <p:cNvSpPr txBox="1"/>
          <p:nvPr/>
        </p:nvSpPr>
        <p:spPr>
          <a:xfrm>
            <a:off x="17290126" y="9775521"/>
            <a:ext cx="5561138" cy="1143070"/>
          </a:xfrm>
          <a:prstGeom prst="rect">
            <a:avLst/>
          </a:prstGeom>
          <a:noFill/>
        </p:spPr>
        <p:txBody>
          <a:bodyPr wrap="square" rtlCol="0">
            <a:spAutoFit/>
          </a:bodyPr>
          <a:lstStyle/>
          <a:p>
            <a:pPr algn="ctr">
              <a:lnSpc>
                <a:spcPct val="150000"/>
              </a:lnSpc>
            </a:pPr>
            <a:r>
              <a:rPr lang="lv-LV" sz="2400" dirty="0"/>
              <a:t>r</a:t>
            </a:r>
            <a:r>
              <a:rPr lang="lv-LV" sz="2400" kern="1200" baseline="0" dirty="0"/>
              <a:t>espondentu trenažieru laukumu apmeklēja vismaz </a:t>
            </a:r>
            <a:r>
              <a:rPr lang="en-FI" sz="2400" b="1" kern="1200" baseline="0" dirty="0"/>
              <a:t>3 </a:t>
            </a:r>
            <a:r>
              <a:rPr lang="lv-LV" sz="2400" b="1" kern="1200" baseline="0" dirty="0"/>
              <a:t> reizes</a:t>
            </a:r>
            <a:r>
              <a:rPr lang="lv-LV" sz="2400" b="1" dirty="0"/>
              <a:t>.</a:t>
            </a:r>
            <a:endParaRPr lang="en-US" sz="2400" dirty="0">
              <a:latin typeface="+mj-lt"/>
              <a:ea typeface="Montserrat Light" charset="0"/>
              <a:cs typeface="Montserrat Light" charset="0"/>
            </a:endParaRPr>
          </a:p>
        </p:txBody>
      </p:sp>
      <p:sp>
        <p:nvSpPr>
          <p:cNvPr id="25" name="TextBox 19">
            <a:extLst>
              <a:ext uri="{FF2B5EF4-FFF2-40B4-BE49-F238E27FC236}">
                <a16:creationId xmlns:a16="http://schemas.microsoft.com/office/drawing/2014/main" id="{6A1204EA-81C1-44D5-907E-589500E3BE98}"/>
              </a:ext>
            </a:extLst>
          </p:cNvPr>
          <p:cNvSpPr txBox="1"/>
          <p:nvPr/>
        </p:nvSpPr>
        <p:spPr>
          <a:xfrm>
            <a:off x="2415268" y="7495700"/>
            <a:ext cx="3295390" cy="400110"/>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LABI VAI TEICAMI</a:t>
            </a:r>
            <a:endParaRPr lang="en-US" sz="2000" spc="600" dirty="0">
              <a:solidFill>
                <a:schemeClr val="tx2"/>
              </a:solidFill>
              <a:latin typeface="+mj-lt"/>
              <a:ea typeface="Montserrat" charset="0"/>
              <a:cs typeface="Montserrat" charset="0"/>
            </a:endParaRPr>
          </a:p>
        </p:txBody>
      </p:sp>
      <p:sp>
        <p:nvSpPr>
          <p:cNvPr id="26" name="TextBox 19">
            <a:extLst>
              <a:ext uri="{FF2B5EF4-FFF2-40B4-BE49-F238E27FC236}">
                <a16:creationId xmlns:a16="http://schemas.microsoft.com/office/drawing/2014/main" id="{7E886C3B-BC04-43A6-B3A8-A10D4B3110A7}"/>
              </a:ext>
            </a:extLst>
          </p:cNvPr>
          <p:cNvSpPr txBox="1"/>
          <p:nvPr/>
        </p:nvSpPr>
        <p:spPr>
          <a:xfrm>
            <a:off x="9746744" y="7495700"/>
            <a:ext cx="5060167" cy="707886"/>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VIENLĪDZ LABI VAI LABĀKI </a:t>
            </a:r>
            <a:br>
              <a:rPr lang="lv-LV" sz="2000" spc="600" dirty="0">
                <a:solidFill>
                  <a:schemeClr val="tx2"/>
                </a:solidFill>
                <a:latin typeface="+mj-lt"/>
                <a:ea typeface="Montserrat" charset="0"/>
                <a:cs typeface="Montserrat" charset="0"/>
              </a:rPr>
            </a:br>
            <a:r>
              <a:rPr lang="lv-LV" sz="2000" spc="600" dirty="0">
                <a:solidFill>
                  <a:schemeClr val="tx2"/>
                </a:solidFill>
                <a:latin typeface="+mj-lt"/>
                <a:ea typeface="Montserrat" charset="0"/>
                <a:cs typeface="Montserrat" charset="0"/>
              </a:rPr>
              <a:t>KĀ IEKŠTELPU TRENAŽIERI</a:t>
            </a:r>
            <a:endParaRPr lang="en-US" sz="2000" spc="600" dirty="0">
              <a:solidFill>
                <a:schemeClr val="tx2"/>
              </a:solidFill>
              <a:latin typeface="+mj-lt"/>
              <a:ea typeface="Montserrat" charset="0"/>
              <a:cs typeface="Montserrat" charset="0"/>
            </a:endParaRPr>
          </a:p>
        </p:txBody>
      </p:sp>
      <p:sp>
        <p:nvSpPr>
          <p:cNvPr id="27" name="TextBox 19">
            <a:extLst>
              <a:ext uri="{FF2B5EF4-FFF2-40B4-BE49-F238E27FC236}">
                <a16:creationId xmlns:a16="http://schemas.microsoft.com/office/drawing/2014/main" id="{A520360B-E313-44AE-B0C2-CC9F5371ECAF}"/>
              </a:ext>
            </a:extLst>
          </p:cNvPr>
          <p:cNvSpPr txBox="1"/>
          <p:nvPr/>
        </p:nvSpPr>
        <p:spPr>
          <a:xfrm>
            <a:off x="18784610" y="7495700"/>
            <a:ext cx="2572179" cy="707886"/>
          </a:xfrm>
          <a:prstGeom prst="rect">
            <a:avLst/>
          </a:prstGeom>
          <a:noFill/>
        </p:spPr>
        <p:txBody>
          <a:bodyPr wrap="none" rtlCol="0">
            <a:spAutoFit/>
          </a:bodyPr>
          <a:lstStyle/>
          <a:p>
            <a:pPr algn="ctr"/>
            <a:r>
              <a:rPr lang="lv-LV" sz="2000" spc="600" dirty="0">
                <a:solidFill>
                  <a:schemeClr val="tx2"/>
                </a:solidFill>
                <a:latin typeface="+mj-lt"/>
                <a:ea typeface="Montserrat" charset="0"/>
                <a:cs typeface="Montserrat" charset="0"/>
              </a:rPr>
              <a:t>REGULĀRI</a:t>
            </a:r>
            <a:br>
              <a:rPr lang="lv-LV" sz="2000" spc="600" dirty="0">
                <a:solidFill>
                  <a:schemeClr val="tx2"/>
                </a:solidFill>
                <a:latin typeface="+mj-lt"/>
                <a:ea typeface="Montserrat" charset="0"/>
                <a:cs typeface="Montserrat" charset="0"/>
              </a:rPr>
            </a:br>
            <a:r>
              <a:rPr lang="lv-LV" sz="2000" spc="600" dirty="0">
                <a:solidFill>
                  <a:schemeClr val="tx2"/>
                </a:solidFill>
                <a:latin typeface="+mj-lt"/>
                <a:ea typeface="Montserrat" charset="0"/>
                <a:cs typeface="Montserrat" charset="0"/>
              </a:rPr>
              <a:t>APMEKLĒTĀJI</a:t>
            </a:r>
            <a:endParaRPr lang="en-US" sz="2000" spc="600" dirty="0">
              <a:solidFill>
                <a:schemeClr val="tx2"/>
              </a:solidFill>
              <a:latin typeface="+mj-lt"/>
              <a:ea typeface="Montserrat" charset="0"/>
              <a:cs typeface="Montserrat" charset="0"/>
            </a:endParaRPr>
          </a:p>
        </p:txBody>
      </p:sp>
      <p:sp>
        <p:nvSpPr>
          <p:cNvPr id="3" name="Kuvan paikkamerkki 2">
            <a:extLst>
              <a:ext uri="{FF2B5EF4-FFF2-40B4-BE49-F238E27FC236}">
                <a16:creationId xmlns:a16="http://schemas.microsoft.com/office/drawing/2014/main" id="{25AF6144-F9CF-4EDA-83BE-3AECECBD26D4}"/>
              </a:ext>
            </a:extLst>
          </p:cNvPr>
          <p:cNvSpPr>
            <a:spLocks noGrp="1"/>
          </p:cNvSpPr>
          <p:nvPr>
            <p:ph type="pic" sz="quarter" idx="10"/>
          </p:nvPr>
        </p:nvSpPr>
        <p:spPr/>
        <p:txBody>
          <a:bodyPr/>
          <a:lstStyle/>
          <a:p>
            <a:endParaRPr lang="en-US"/>
          </a:p>
        </p:txBody>
      </p:sp>
      <p:pic>
        <p:nvPicPr>
          <p:cNvPr id="19" name="Kuvan paikkamerkki 41" descr="Kuva, joka sisältää kohteen taivas, ulko, mies, henkilö&#10;&#10;Kuvaus luotu automaattisesti">
            <a:extLst>
              <a:ext uri="{FF2B5EF4-FFF2-40B4-BE49-F238E27FC236}">
                <a16:creationId xmlns:a16="http://schemas.microsoft.com/office/drawing/2014/main" id="{F4D96BB0-DD0F-493A-BE90-0F0E63F5FE12}"/>
              </a:ext>
            </a:extLst>
          </p:cNvPr>
          <p:cNvPicPr>
            <a:picLocks noChangeAspect="1"/>
          </p:cNvPicPr>
          <p:nvPr/>
        </p:nvPicPr>
        <p:blipFill>
          <a:blip r:embed="rId2">
            <a:extLst>
              <a:ext uri="{28A0092B-C50C-407E-A947-70E740481C1C}">
                <a14:useLocalDpi xmlns:a14="http://schemas.microsoft.com/office/drawing/2010/main" val="0"/>
              </a:ext>
            </a:extLst>
          </a:blip>
          <a:srcRect l="10496" r="10496"/>
          <a:stretch>
            <a:fillRect/>
          </a:stretch>
        </p:blipFill>
        <p:spPr>
          <a:xfrm>
            <a:off x="0" y="0"/>
            <a:ext cx="8126413" cy="6858000"/>
          </a:xfrm>
          <a:prstGeom prst="rect">
            <a:avLst/>
          </a:prstGeom>
          <a:solidFill>
            <a:schemeClr val="bg1">
              <a:lumMod val="95000"/>
            </a:schemeClr>
          </a:solidFill>
        </p:spPr>
      </p:pic>
      <p:pic>
        <p:nvPicPr>
          <p:cNvPr id="20" name="Kuvan paikkamerkki 56" descr="Kuva, joka sisältää kohteen ulko, kevät, lähde, luonto&#10;&#10;Kuvaus luotu automaattisesti">
            <a:extLst>
              <a:ext uri="{FF2B5EF4-FFF2-40B4-BE49-F238E27FC236}">
                <a16:creationId xmlns:a16="http://schemas.microsoft.com/office/drawing/2014/main" id="{19B99637-16F4-46E3-A3B6-1BD23C9CF66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448" r="10448"/>
          <a:stretch>
            <a:fillRect/>
          </a:stretch>
        </p:blipFill>
        <p:spPr>
          <a:xfrm>
            <a:off x="8126413" y="0"/>
            <a:ext cx="8124825" cy="6858000"/>
          </a:xfrm>
        </p:spPr>
      </p:pic>
      <p:pic>
        <p:nvPicPr>
          <p:cNvPr id="23" name="Kuvan paikkamerkki 33" descr="Kuva, joka sisältää kohteen ulko, taivas, henkilö, leikkikenttä&#10;&#10;Kuvaus luotu automaattisesti">
            <a:extLst>
              <a:ext uri="{FF2B5EF4-FFF2-40B4-BE49-F238E27FC236}">
                <a16:creationId xmlns:a16="http://schemas.microsoft.com/office/drawing/2014/main" id="{D135F73F-D761-4DAD-8C7D-CA718B09B2B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0496" r="10496"/>
          <a:stretch>
            <a:fillRect/>
          </a:stretch>
        </p:blipFill>
        <p:spPr>
          <a:xfrm>
            <a:off x="16251238" y="0"/>
            <a:ext cx="8126412" cy="6858000"/>
          </a:xfrm>
        </p:spPr>
      </p:pic>
    </p:spTree>
    <p:extLst>
      <p:ext uri="{BB962C8B-B14F-4D97-AF65-F5344CB8AC3E}">
        <p14:creationId xmlns:p14="http://schemas.microsoft.com/office/powerpoint/2010/main" val="870980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Kuvan paikkamerkki 24" descr="Kuva, joka sisältää kohteen taivas, vesi, ulko, luonto&#10;&#10;Kuvaus luotu automaattisesti">
            <a:extLst>
              <a:ext uri="{FF2B5EF4-FFF2-40B4-BE49-F238E27FC236}">
                <a16:creationId xmlns:a16="http://schemas.microsoft.com/office/drawing/2014/main" id="{2ACB4386-9FD2-4864-A3B4-7FC360B7F5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a:xfrm>
            <a:off x="0" y="1"/>
            <a:ext cx="24377650" cy="13715999"/>
          </a:xfrm>
        </p:spPr>
      </p:pic>
      <p:sp>
        <p:nvSpPr>
          <p:cNvPr id="26" name="TextBox 28">
            <a:extLst>
              <a:ext uri="{FF2B5EF4-FFF2-40B4-BE49-F238E27FC236}">
                <a16:creationId xmlns:a16="http://schemas.microsoft.com/office/drawing/2014/main" id="{0E4D5DDA-5D72-4D53-B853-557F0C25CB09}"/>
              </a:ext>
            </a:extLst>
          </p:cNvPr>
          <p:cNvSpPr txBox="1"/>
          <p:nvPr/>
        </p:nvSpPr>
        <p:spPr>
          <a:xfrm>
            <a:off x="3426232" y="5369938"/>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29" name="TextBox 31">
            <a:extLst>
              <a:ext uri="{FF2B5EF4-FFF2-40B4-BE49-F238E27FC236}">
                <a16:creationId xmlns:a16="http://schemas.microsoft.com/office/drawing/2014/main" id="{4EE466B4-4740-4AE3-9F84-CC0E588FF4E0}"/>
              </a:ext>
            </a:extLst>
          </p:cNvPr>
          <p:cNvSpPr txBox="1"/>
          <p:nvPr/>
        </p:nvSpPr>
        <p:spPr>
          <a:xfrm>
            <a:off x="1703294" y="7971861"/>
            <a:ext cx="6277271" cy="2745495"/>
          </a:xfrm>
          <a:prstGeom prst="rect">
            <a:avLst/>
          </a:prstGeom>
          <a:noFill/>
        </p:spPr>
        <p:txBody>
          <a:bodyPr wrap="square" rtlCol="0">
            <a:spAutoFit/>
          </a:bodyPr>
          <a:lstStyle/>
          <a:p>
            <a:pPr marL="0" marR="0" lvl="0" indent="0" algn="ctr" defTabSz="1828434" rtl="0" eaLnBrk="1" fontAlgn="auto" latinLnBrk="0" hangingPunct="1">
              <a:lnSpc>
                <a:spcPts val="4200"/>
              </a:lnSpc>
              <a:spcBef>
                <a:spcPts val="0"/>
              </a:spcBef>
              <a:spcAft>
                <a:spcPts val="0"/>
              </a:spcAft>
              <a:buClrTx/>
              <a:buSzTx/>
              <a:buFontTx/>
              <a:buNone/>
              <a:tabLst/>
              <a:defRPr/>
            </a:pPr>
            <a:r>
              <a:rPr kumimoji="0" lang="lv-LV" sz="2800" b="0" i="0" u="none" strike="noStrike" kern="1200" cap="none" spc="0" normalizeH="0" baseline="0" noProof="0">
                <a:ln>
                  <a:noFill/>
                </a:ln>
                <a:solidFill>
                  <a:srgbClr val="000000">
                    <a:lumMod val="95000"/>
                    <a:lumOff val="5000"/>
                  </a:srgbClr>
                </a:solidFill>
                <a:effectLst/>
                <a:uLnTx/>
                <a:uFillTx/>
                <a:latin typeface="Corbel"/>
                <a:ea typeface="Montserrat Light" charset="0"/>
                <a:cs typeface="Montserrat Light" charset="0"/>
              </a:rPr>
              <a:t>"Ideja, lokācija, izpildījums izcils! Tā tik turpināt!Izmantoju pati un redzēju 2 seniorus izmantojam šos trenažierus, kas ir fantastiski arī vecāka gadagājuma cilvēku veselībai."</a:t>
            </a:r>
            <a:endParaRPr kumimoji="0" lang="lv-LV" sz="2800" b="0" i="0" u="none" strike="noStrike" kern="1200" cap="none" spc="0" normalizeH="0" baseline="0" noProof="0" dirty="0">
              <a:ln>
                <a:noFill/>
              </a:ln>
              <a:solidFill>
                <a:srgbClr val="000000">
                  <a:lumMod val="95000"/>
                  <a:lumOff val="5000"/>
                </a:srgbClr>
              </a:solidFill>
              <a:effectLst/>
              <a:uLnTx/>
              <a:uFillTx/>
              <a:latin typeface="Corbel"/>
              <a:ea typeface="Montserrat Light" charset="0"/>
              <a:cs typeface="Montserrat Light" charset="0"/>
            </a:endParaRPr>
          </a:p>
        </p:txBody>
      </p:sp>
      <p:sp>
        <p:nvSpPr>
          <p:cNvPr id="32" name="TextBox 16">
            <a:extLst>
              <a:ext uri="{FF2B5EF4-FFF2-40B4-BE49-F238E27FC236}">
                <a16:creationId xmlns:a16="http://schemas.microsoft.com/office/drawing/2014/main" id="{9150ADCD-5ADF-492F-84A5-62DF71C002A7}"/>
              </a:ext>
            </a:extLst>
          </p:cNvPr>
          <p:cNvSpPr txBox="1"/>
          <p:nvPr/>
        </p:nvSpPr>
        <p:spPr>
          <a:xfrm>
            <a:off x="6718421" y="3212037"/>
            <a:ext cx="10940880" cy="1200329"/>
          </a:xfrm>
          <a:prstGeom prst="rect">
            <a:avLst/>
          </a:prstGeom>
          <a:noFill/>
        </p:spPr>
        <p:txBody>
          <a:bodyPr wrap="non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lang="lv-LV" sz="7200" b="1" spc="600" dirty="0">
                <a:solidFill>
                  <a:srgbClr val="000000"/>
                </a:solidFill>
                <a:latin typeface="Corbel"/>
                <a:ea typeface="Montserrat" charset="0"/>
                <a:cs typeface="Montserrat" charset="0"/>
              </a:rPr>
              <a:t>ATVĒRTIE KOMENTĀRI</a:t>
            </a:r>
            <a:endParaRPr kumimoji="0" lang="en-US" sz="11500" b="1"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33" name="TextBox 17">
            <a:extLst>
              <a:ext uri="{FF2B5EF4-FFF2-40B4-BE49-F238E27FC236}">
                <a16:creationId xmlns:a16="http://schemas.microsoft.com/office/drawing/2014/main" id="{09000C28-395A-43B4-8610-C86C43670CCB}"/>
              </a:ext>
            </a:extLst>
          </p:cNvPr>
          <p:cNvSpPr txBox="1"/>
          <p:nvPr/>
        </p:nvSpPr>
        <p:spPr>
          <a:xfrm>
            <a:off x="10859775" y="2665534"/>
            <a:ext cx="2957861" cy="369332"/>
          </a:xfrm>
          <a:prstGeom prst="rect">
            <a:avLst/>
          </a:prstGeom>
          <a:noFill/>
        </p:spPr>
        <p:txBody>
          <a:bodyPr wrap="none" rtlCol="0">
            <a:sp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200" normalizeH="0" baseline="0" noProof="0" dirty="0">
                <a:ln>
                  <a:noFill/>
                </a:ln>
                <a:solidFill>
                  <a:srgbClr val="000000"/>
                </a:solidFill>
                <a:effectLst/>
                <a:uLnTx/>
                <a:uFillTx/>
                <a:latin typeface="Corbel"/>
                <a:ea typeface="Montserrat" charset="0"/>
                <a:cs typeface="Montserrat" charset="0"/>
              </a:rPr>
              <a:t>CASE:ĀDAŽI</a:t>
            </a:r>
          </a:p>
        </p:txBody>
      </p:sp>
      <p:sp>
        <p:nvSpPr>
          <p:cNvPr id="10" name="TextBox 31">
            <a:extLst>
              <a:ext uri="{FF2B5EF4-FFF2-40B4-BE49-F238E27FC236}">
                <a16:creationId xmlns:a16="http://schemas.microsoft.com/office/drawing/2014/main" id="{D96073A2-D619-480F-A98C-A536C08E93F0}"/>
              </a:ext>
            </a:extLst>
          </p:cNvPr>
          <p:cNvSpPr txBox="1"/>
          <p:nvPr/>
        </p:nvSpPr>
        <p:spPr>
          <a:xfrm>
            <a:off x="16192147" y="7971861"/>
            <a:ext cx="6972652" cy="3284104"/>
          </a:xfrm>
          <a:prstGeom prst="rect">
            <a:avLst/>
          </a:prstGeom>
          <a:noFill/>
        </p:spPr>
        <p:txBody>
          <a:bodyPr wrap="square" rtlCol="0">
            <a:spAutoFit/>
          </a:bodyPr>
          <a:lstStyle/>
          <a:p>
            <a:pPr marL="0" marR="0" lvl="0" indent="0" algn="ctr" defTabSz="1828434" rtl="0" eaLnBrk="1" fontAlgn="auto" latinLnBrk="0" hangingPunct="1">
              <a:lnSpc>
                <a:spcPts val="4200"/>
              </a:lnSpc>
              <a:spcBef>
                <a:spcPts val="0"/>
              </a:spcBef>
              <a:spcAft>
                <a:spcPts val="0"/>
              </a:spcAft>
              <a:buClrTx/>
              <a:buSzTx/>
              <a:buFontTx/>
              <a:buNone/>
              <a:tabLst/>
              <a:defRPr/>
            </a:pPr>
            <a:r>
              <a:rPr kumimoji="0" lang="lv-LV" sz="2800" b="0" i="0" u="none" strike="noStrike" kern="1200" cap="none" spc="0" normalizeH="0" baseline="0" noProof="0" dirty="0">
                <a:ln>
                  <a:noFill/>
                </a:ln>
                <a:solidFill>
                  <a:srgbClr val="000000">
                    <a:lumMod val="95000"/>
                    <a:lumOff val="5000"/>
                  </a:srgbClr>
                </a:solidFill>
                <a:effectLst/>
                <a:uLnTx/>
                <a:uFillTx/>
                <a:latin typeface="Corbel"/>
                <a:ea typeface="+mn-ea"/>
                <a:cs typeface="+mn-cs"/>
              </a:rPr>
              <a:t>Ņemot vērā pašvaldību, jauniešu skaitu tajā , Ādažos ir nepieciešami šāda veida sporta laukumi, trenezieru laukumi, lai cilvēkiem butu iespeja aktivi pavadīt laiku ārā , svaigā gaisā, kas stiprinās gan fizisko, gan arī garīgo veseību</a:t>
            </a:r>
          </a:p>
        </p:txBody>
      </p:sp>
      <p:sp>
        <p:nvSpPr>
          <p:cNvPr id="11" name="TextBox 28">
            <a:extLst>
              <a:ext uri="{FF2B5EF4-FFF2-40B4-BE49-F238E27FC236}">
                <a16:creationId xmlns:a16="http://schemas.microsoft.com/office/drawing/2014/main" id="{30FCCE44-31E6-4DE3-B86B-0BDBE70BC7C4}"/>
              </a:ext>
            </a:extLst>
          </p:cNvPr>
          <p:cNvSpPr txBox="1"/>
          <p:nvPr/>
        </p:nvSpPr>
        <p:spPr>
          <a:xfrm>
            <a:off x="18127550" y="5369937"/>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2" name="TextBox 28">
            <a:extLst>
              <a:ext uri="{FF2B5EF4-FFF2-40B4-BE49-F238E27FC236}">
                <a16:creationId xmlns:a16="http://schemas.microsoft.com/office/drawing/2014/main" id="{8CC18CA6-AA95-9822-2527-F7F8C262992F}"/>
              </a:ext>
            </a:extLst>
          </p:cNvPr>
          <p:cNvSpPr txBox="1"/>
          <p:nvPr/>
        </p:nvSpPr>
        <p:spPr>
          <a:xfrm>
            <a:off x="10678829" y="6050768"/>
            <a:ext cx="2823868" cy="4508927"/>
          </a:xfrm>
          <a:prstGeom prst="rect">
            <a:avLst/>
          </a:prstGeom>
          <a:noFill/>
        </p:spPr>
        <p:txBody>
          <a:bodyPr wrap="square" rtlCol="0">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600" normalizeH="0" baseline="0" noProof="0" dirty="0">
                <a:ln>
                  <a:noFill/>
                </a:ln>
                <a:solidFill>
                  <a:srgbClr val="000000"/>
                </a:solidFill>
                <a:effectLst/>
                <a:uLnTx/>
                <a:uFillTx/>
                <a:latin typeface="Corbel"/>
                <a:ea typeface="Montserrat" charset="0"/>
                <a:cs typeface="Montserrat" charset="0"/>
              </a:rPr>
              <a:t>“</a:t>
            </a:r>
            <a:endParaRPr kumimoji="0" lang="en-US" sz="59500" b="0" i="0" u="none" strike="noStrike" kern="1200" cap="none" spc="600" normalizeH="0" baseline="0" noProof="0" dirty="0">
              <a:ln>
                <a:noFill/>
              </a:ln>
              <a:solidFill>
                <a:srgbClr val="000000"/>
              </a:solidFill>
              <a:effectLst/>
              <a:uLnTx/>
              <a:uFillTx/>
              <a:latin typeface="Corbel"/>
              <a:ea typeface="Montserrat" charset="0"/>
              <a:cs typeface="Montserrat" charset="0"/>
            </a:endParaRPr>
          </a:p>
        </p:txBody>
      </p:sp>
      <p:sp>
        <p:nvSpPr>
          <p:cNvPr id="3" name="TextBox 31">
            <a:extLst>
              <a:ext uri="{FF2B5EF4-FFF2-40B4-BE49-F238E27FC236}">
                <a16:creationId xmlns:a16="http://schemas.microsoft.com/office/drawing/2014/main" id="{0EDA4ADB-C75F-5404-DF7C-ECAEBCC8DBBF}"/>
              </a:ext>
            </a:extLst>
          </p:cNvPr>
          <p:cNvSpPr txBox="1"/>
          <p:nvPr/>
        </p:nvSpPr>
        <p:spPr>
          <a:xfrm>
            <a:off x="8650791" y="8775420"/>
            <a:ext cx="6871130" cy="3822713"/>
          </a:xfrm>
          <a:prstGeom prst="rect">
            <a:avLst/>
          </a:prstGeom>
          <a:noFill/>
        </p:spPr>
        <p:txBody>
          <a:bodyPr wrap="square" rtlCol="0">
            <a:spAutoFit/>
          </a:bodyPr>
          <a:lstStyle/>
          <a:p>
            <a:pPr marL="0" marR="0" lvl="0" indent="0" algn="ctr" defTabSz="1828434" rtl="0" eaLnBrk="1" fontAlgn="auto" latinLnBrk="0" hangingPunct="1">
              <a:lnSpc>
                <a:spcPts val="4200"/>
              </a:lnSpc>
              <a:spcBef>
                <a:spcPts val="0"/>
              </a:spcBef>
              <a:spcAft>
                <a:spcPts val="0"/>
              </a:spcAft>
              <a:buClrTx/>
              <a:buSzTx/>
              <a:buFontTx/>
              <a:buNone/>
              <a:tabLst/>
              <a:defRPr/>
            </a:pPr>
            <a:r>
              <a:rPr kumimoji="0" lang="lv-LV" sz="2800" b="0" i="0" u="none" strike="noStrike" kern="1200" cap="none" spc="0" normalizeH="0" baseline="0" noProof="0">
                <a:ln>
                  <a:noFill/>
                </a:ln>
                <a:solidFill>
                  <a:srgbClr val="000000">
                    <a:lumMod val="95000"/>
                    <a:lumOff val="5000"/>
                  </a:srgbClr>
                </a:solidFill>
                <a:effectLst/>
                <a:uLnTx/>
                <a:uFillTx/>
                <a:latin typeface="Corbel"/>
                <a:ea typeface="+mn-ea"/>
                <a:cs typeface="+mn-cs"/>
              </a:rPr>
              <a:t>Bieži vien ir padomāts tikai par jaunākiem bērniem,uzstadot laukuminus utt,bet jauki,ka šajā gadījumā šīs Omnigym ir jauniešiem/pieaugušajiem un viņi ir iesaistīti veselīgas,sportiskas aktivitātes.Loti apsveicami!Paldies.Vēlos,lai mums Ādažos  Omnigym ir uz palikšanu.</a:t>
            </a:r>
            <a:endParaRPr kumimoji="0" lang="lv-LV" sz="2800" b="0" i="0" u="none" strike="noStrike" kern="1200" cap="none" spc="0" normalizeH="0" baseline="0" noProof="0" dirty="0">
              <a:ln>
                <a:noFill/>
              </a:ln>
              <a:solidFill>
                <a:srgbClr val="000000">
                  <a:lumMod val="95000"/>
                  <a:lumOff val="5000"/>
                </a:srgbClr>
              </a:solidFill>
              <a:effectLst/>
              <a:uLnTx/>
              <a:uFillTx/>
              <a:latin typeface="Corbel"/>
              <a:ea typeface="+mn-ea"/>
              <a:cs typeface="+mn-cs"/>
            </a:endParaRPr>
          </a:p>
        </p:txBody>
      </p:sp>
    </p:spTree>
    <p:extLst>
      <p:ext uri="{BB962C8B-B14F-4D97-AF65-F5344CB8AC3E}">
        <p14:creationId xmlns:p14="http://schemas.microsoft.com/office/powerpoint/2010/main" val="328001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n paikkamerkki 3">
            <a:extLst>
              <a:ext uri="{FF2B5EF4-FFF2-40B4-BE49-F238E27FC236}">
                <a16:creationId xmlns:a16="http://schemas.microsoft.com/office/drawing/2014/main" id="{F57B12DA-14C5-4ADB-ACE3-61F7354646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20" b="7820"/>
          <a:stretch/>
        </p:blipFill>
        <p:spPr>
          <a:xfrm>
            <a:off x="-969963" y="-546100"/>
            <a:ext cx="26317576" cy="14808200"/>
          </a:xfrm>
        </p:spPr>
      </p:pic>
      <p:sp>
        <p:nvSpPr>
          <p:cNvPr id="16" name="Rectangle 15"/>
          <p:cNvSpPr/>
          <p:nvPr/>
        </p:nvSpPr>
        <p:spPr>
          <a:xfrm>
            <a:off x="0" y="0"/>
            <a:ext cx="24377650" cy="13716000"/>
          </a:xfrm>
          <a:prstGeom prst="rect">
            <a:avLst/>
          </a:prstGeom>
          <a:solidFill>
            <a:schemeClr val="accent2">
              <a:lumMod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mj-lt"/>
            </a:endParaRPr>
          </a:p>
        </p:txBody>
      </p:sp>
      <p:sp>
        <p:nvSpPr>
          <p:cNvPr id="7" name="TextBox 16">
            <a:extLst>
              <a:ext uri="{FF2B5EF4-FFF2-40B4-BE49-F238E27FC236}">
                <a16:creationId xmlns:a16="http://schemas.microsoft.com/office/drawing/2014/main" id="{2B1E4D17-38D3-40AD-8D97-EEECC24A118A}"/>
              </a:ext>
            </a:extLst>
          </p:cNvPr>
          <p:cNvSpPr txBox="1"/>
          <p:nvPr/>
        </p:nvSpPr>
        <p:spPr>
          <a:xfrm>
            <a:off x="7540509" y="6257834"/>
            <a:ext cx="9314409" cy="1200329"/>
          </a:xfrm>
          <a:prstGeom prst="rect">
            <a:avLst/>
          </a:prstGeom>
          <a:noFill/>
        </p:spPr>
        <p:txBody>
          <a:bodyPr wrap="none" rtlCol="0">
            <a:spAutoFit/>
          </a:bodyPr>
          <a:lstStyle/>
          <a:p>
            <a:pPr algn="ctr"/>
            <a:r>
              <a:rPr lang="lv-LV" sz="7200" spc="3000" dirty="0">
                <a:solidFill>
                  <a:schemeClr val="bg1"/>
                </a:solidFill>
                <a:latin typeface="+mj-lt"/>
                <a:ea typeface="Montserrat" charset="0"/>
                <a:cs typeface="Montserrat" charset="0"/>
              </a:rPr>
              <a:t>APRĪKOJUMS</a:t>
            </a:r>
            <a:endParaRPr lang="en-US" sz="7200" spc="3000" dirty="0">
              <a:solidFill>
                <a:schemeClr val="bg1"/>
              </a:solidFill>
              <a:latin typeface="+mj-lt"/>
              <a:ea typeface="Montserrat" charset="0"/>
              <a:cs typeface="Montserrat" charset="0"/>
            </a:endParaRPr>
          </a:p>
        </p:txBody>
      </p:sp>
      <p:sp>
        <p:nvSpPr>
          <p:cNvPr id="8" name="Rectangle 5">
            <a:extLst>
              <a:ext uri="{FF2B5EF4-FFF2-40B4-BE49-F238E27FC236}">
                <a16:creationId xmlns:a16="http://schemas.microsoft.com/office/drawing/2014/main" id="{98198492-E2DA-4139-88AC-AFB2FFB6546C}"/>
              </a:ext>
            </a:extLst>
          </p:cNvPr>
          <p:cNvSpPr/>
          <p:nvPr/>
        </p:nvSpPr>
        <p:spPr>
          <a:xfrm>
            <a:off x="5178502" y="5881274"/>
            <a:ext cx="14020647" cy="2084080"/>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mj-lt"/>
            </a:endParaRPr>
          </a:p>
        </p:txBody>
      </p:sp>
    </p:spTree>
    <p:extLst>
      <p:ext uri="{BB962C8B-B14F-4D97-AF65-F5344CB8AC3E}">
        <p14:creationId xmlns:p14="http://schemas.microsoft.com/office/powerpoint/2010/main" val="81035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2585323"/>
          </a:xfrm>
          <a:prstGeom prst="rect">
            <a:avLst/>
          </a:prstGeom>
          <a:noFill/>
        </p:spPr>
        <p:txBody>
          <a:bodyPr wrap="square" rtlCol="0">
            <a:spAutoFit/>
          </a:bodyPr>
          <a:lstStyle/>
          <a:p>
            <a:r>
              <a:rPr lang="lv-LV" sz="5400" spc="300">
                <a:solidFill>
                  <a:schemeClr val="tx2"/>
                </a:solidFill>
                <a:latin typeface="+mj-lt"/>
              </a:rPr>
              <a:t>Kāds būtu kopējais vērtējums, ko Tu piešķirtu šim trenažieru laukumam?</a:t>
            </a:r>
            <a:endParaRPr lang="lv-LV" sz="5400" spc="300" dirty="0">
              <a:solidFill>
                <a:schemeClr val="tx2"/>
              </a:solidFill>
              <a:latin typeface="+mj-lt"/>
            </a:endParaRPr>
          </a:p>
        </p:txBody>
      </p:sp>
      <p:sp>
        <p:nvSpPr>
          <p:cNvPr id="17" name="TextBox 16"/>
          <p:cNvSpPr txBox="1"/>
          <p:nvPr/>
        </p:nvSpPr>
        <p:spPr>
          <a:xfrm>
            <a:off x="184744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lang="en-US" sz="2000" spc="1200" dirty="0">
                <a:solidFill>
                  <a:schemeClr val="tx2"/>
                </a:solidFill>
                <a:latin typeface="+mj-lt"/>
              </a:rPr>
              <a:t>:</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ndParaRPr>
          </a:p>
        </p:txBody>
      </p:sp>
      <p:pic>
        <p:nvPicPr>
          <p:cNvPr id="10" name="Kuvan paikkamerkki 9">
            <a:extLst>
              <a:ext uri="{FF2B5EF4-FFF2-40B4-BE49-F238E27FC236}">
                <a16:creationId xmlns:a16="http://schemas.microsoft.com/office/drawing/2014/main" id="{0F5E5F39-1953-40B7-859E-D8026F14E7D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895" r="36637"/>
          <a:stretch/>
        </p:blipFill>
        <p:spPr>
          <a:xfrm>
            <a:off x="14209184" y="0"/>
            <a:ext cx="10193866" cy="13716000"/>
          </a:xfrm>
        </p:spPr>
      </p:pic>
      <p:sp>
        <p:nvSpPr>
          <p:cNvPr id="19" name="Rectangle 1">
            <a:extLst>
              <a:ext uri="{FF2B5EF4-FFF2-40B4-BE49-F238E27FC236}">
                <a16:creationId xmlns:a16="http://schemas.microsoft.com/office/drawing/2014/main" id="{5F7B09B9-13A1-4940-89C1-1BF83534547A}"/>
              </a:ext>
            </a:extLst>
          </p:cNvPr>
          <p:cNvSpPr/>
          <p:nvPr/>
        </p:nvSpPr>
        <p:spPr>
          <a:xfrm>
            <a:off x="20002500" y="9689019"/>
            <a:ext cx="4375150" cy="259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TextBox 9">
            <a:extLst>
              <a:ext uri="{FF2B5EF4-FFF2-40B4-BE49-F238E27FC236}">
                <a16:creationId xmlns:a16="http://schemas.microsoft.com/office/drawing/2014/main" id="{57431467-030C-49E1-B0C2-64541C419062}"/>
              </a:ext>
            </a:extLst>
          </p:cNvPr>
          <p:cNvSpPr txBox="1"/>
          <p:nvPr/>
        </p:nvSpPr>
        <p:spPr>
          <a:xfrm>
            <a:off x="20819347" y="10469591"/>
            <a:ext cx="2741456" cy="1323439"/>
          </a:xfrm>
          <a:prstGeom prst="rect">
            <a:avLst/>
          </a:prstGeom>
          <a:noFill/>
        </p:spPr>
        <p:txBody>
          <a:bodyPr wrap="none" rtlCol="0">
            <a:spAutoFit/>
          </a:bodyPr>
          <a:lstStyle/>
          <a:p>
            <a:pPr algn="ctr"/>
            <a:r>
              <a:rPr lang="en-US" sz="8000" b="1" spc="600" dirty="0">
                <a:solidFill>
                  <a:srgbClr val="000000"/>
                </a:solidFill>
                <a:latin typeface="+mj-lt"/>
                <a:ea typeface="Montserrat" charset="0"/>
                <a:cs typeface="Montserrat" charset="0"/>
              </a:rPr>
              <a:t>4,7/5</a:t>
            </a:r>
          </a:p>
        </p:txBody>
      </p:sp>
      <p:sp>
        <p:nvSpPr>
          <p:cNvPr id="21" name="TextBox 11">
            <a:extLst>
              <a:ext uri="{FF2B5EF4-FFF2-40B4-BE49-F238E27FC236}">
                <a16:creationId xmlns:a16="http://schemas.microsoft.com/office/drawing/2014/main" id="{B882D336-061C-42CA-BFBF-C02D6BDD2F7F}"/>
              </a:ext>
            </a:extLst>
          </p:cNvPr>
          <p:cNvSpPr txBox="1"/>
          <p:nvPr/>
        </p:nvSpPr>
        <p:spPr>
          <a:xfrm>
            <a:off x="20744167" y="10207981"/>
            <a:ext cx="2891817" cy="523220"/>
          </a:xfrm>
          <a:prstGeom prst="rect">
            <a:avLst/>
          </a:prstGeom>
          <a:noFill/>
        </p:spPr>
        <p:txBody>
          <a:bodyPr wrap="none" rtlCol="0">
            <a:spAutoFit/>
          </a:bodyPr>
          <a:lstStyle/>
          <a:p>
            <a:pPr algn="ctr"/>
            <a:r>
              <a:rPr lang="en-US" sz="2800">
                <a:solidFill>
                  <a:srgbClr val="000000"/>
                </a:solidFill>
                <a:latin typeface="+mj-lt"/>
                <a:ea typeface="Montserrat" charset="0"/>
                <a:cs typeface="Montserrat" charset="0"/>
              </a:rPr>
              <a:t>OVERALL SCORE</a:t>
            </a:r>
          </a:p>
        </p:txBody>
      </p:sp>
      <p:graphicFrame>
        <p:nvGraphicFramePr>
          <p:cNvPr id="26" name="Chart">
            <a:extLst>
              <a:ext uri="{FF2B5EF4-FFF2-40B4-BE49-F238E27FC236}">
                <a16:creationId xmlns:a16="http://schemas.microsoft.com/office/drawing/2014/main" id="{05949D0B-8EA9-4CDB-81A9-C1A817590B55}"/>
              </a:ext>
            </a:extLst>
          </p:cNvPr>
          <p:cNvGraphicFramePr>
            <a:graphicFrameLocks noGrp="1"/>
          </p:cNvGraphicFramePr>
          <p:nvPr>
            <p:extLst>
              <p:ext uri="{D42A27DB-BD31-4B8C-83A1-F6EECF244321}">
                <p14:modId xmlns:p14="http://schemas.microsoft.com/office/powerpoint/2010/main" val="4248274964"/>
              </p:ext>
            </p:extLst>
          </p:nvPr>
        </p:nvGraphicFramePr>
        <p:xfrm>
          <a:off x="1633443" y="5047622"/>
          <a:ext cx="12067472" cy="7048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2812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79708" y="2099964"/>
            <a:ext cx="11136192" cy="1754326"/>
          </a:xfrm>
          <a:prstGeom prst="rect">
            <a:avLst/>
          </a:prstGeom>
          <a:noFill/>
        </p:spPr>
        <p:txBody>
          <a:bodyPr wrap="square" rtlCol="0">
            <a:spAutoFit/>
          </a:bodyPr>
          <a:lstStyle/>
          <a:p>
            <a:r>
              <a:rPr lang="lv-LV" sz="5400" spc="300" dirty="0">
                <a:solidFill>
                  <a:schemeClr val="tx2"/>
                </a:solidFill>
                <a:latin typeface="+mj-lt"/>
                <a:ea typeface="Montserrat" charset="0"/>
                <a:cs typeface="Montserrat" charset="0"/>
              </a:rPr>
              <a:t>TRENAŽIERU VĒRTĒJUMA KOPSAVILKUMS</a:t>
            </a:r>
            <a:endParaRPr lang="en-US" sz="8000" spc="300" dirty="0">
              <a:solidFill>
                <a:schemeClr val="tx2"/>
              </a:solidFill>
              <a:latin typeface="+mj-lt"/>
              <a:ea typeface="Montserrat" charset="0"/>
              <a:cs typeface="Montserrat" charset="0"/>
            </a:endParaRPr>
          </a:p>
        </p:txBody>
      </p:sp>
      <p:sp>
        <p:nvSpPr>
          <p:cNvPr id="17" name="TextBox 16"/>
          <p:cNvSpPr txBox="1"/>
          <p:nvPr/>
        </p:nvSpPr>
        <p:spPr>
          <a:xfrm>
            <a:off x="1847442"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pic>
        <p:nvPicPr>
          <p:cNvPr id="10" name="Kuvan paikkamerkki 9">
            <a:extLst>
              <a:ext uri="{FF2B5EF4-FFF2-40B4-BE49-F238E27FC236}">
                <a16:creationId xmlns:a16="http://schemas.microsoft.com/office/drawing/2014/main" id="{0F5E5F39-1953-40B7-859E-D8026F14E7D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45223" r="5197"/>
          <a:stretch/>
        </p:blipFill>
        <p:spPr>
          <a:xfrm>
            <a:off x="14209184" y="0"/>
            <a:ext cx="10193866" cy="13716000"/>
          </a:xfrm>
        </p:spPr>
      </p:pic>
      <p:sp>
        <p:nvSpPr>
          <p:cNvPr id="19" name="Rectangle 1">
            <a:extLst>
              <a:ext uri="{FF2B5EF4-FFF2-40B4-BE49-F238E27FC236}">
                <a16:creationId xmlns:a16="http://schemas.microsoft.com/office/drawing/2014/main" id="{5F7B09B9-13A1-4940-89C1-1BF83534547A}"/>
              </a:ext>
            </a:extLst>
          </p:cNvPr>
          <p:cNvSpPr/>
          <p:nvPr/>
        </p:nvSpPr>
        <p:spPr>
          <a:xfrm>
            <a:off x="20002500" y="9689019"/>
            <a:ext cx="4375150" cy="2596812"/>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TextBox 9">
            <a:extLst>
              <a:ext uri="{FF2B5EF4-FFF2-40B4-BE49-F238E27FC236}">
                <a16:creationId xmlns:a16="http://schemas.microsoft.com/office/drawing/2014/main" id="{57431467-030C-49E1-B0C2-64541C419062}"/>
              </a:ext>
            </a:extLst>
          </p:cNvPr>
          <p:cNvSpPr txBox="1"/>
          <p:nvPr/>
        </p:nvSpPr>
        <p:spPr>
          <a:xfrm>
            <a:off x="20799308" y="10469591"/>
            <a:ext cx="2781531" cy="1323439"/>
          </a:xfrm>
          <a:prstGeom prst="rect">
            <a:avLst/>
          </a:prstGeom>
          <a:noFill/>
        </p:spPr>
        <p:txBody>
          <a:bodyPr wrap="none" rtlCol="0">
            <a:spAutoFit/>
          </a:bodyPr>
          <a:lstStyle/>
          <a:p>
            <a:pPr algn="ctr"/>
            <a:r>
              <a:rPr lang="en-US" sz="8000" b="1" spc="600" dirty="0">
                <a:solidFill>
                  <a:srgbClr val="000000"/>
                </a:solidFill>
                <a:latin typeface="+mj-lt"/>
                <a:ea typeface="Montserrat" charset="0"/>
                <a:cs typeface="Montserrat" charset="0"/>
              </a:rPr>
              <a:t>4,4/5</a:t>
            </a:r>
          </a:p>
        </p:txBody>
      </p:sp>
      <p:sp>
        <p:nvSpPr>
          <p:cNvPr id="21" name="TextBox 11">
            <a:extLst>
              <a:ext uri="{FF2B5EF4-FFF2-40B4-BE49-F238E27FC236}">
                <a16:creationId xmlns:a16="http://schemas.microsoft.com/office/drawing/2014/main" id="{B882D336-061C-42CA-BFBF-C02D6BDD2F7F}"/>
              </a:ext>
            </a:extLst>
          </p:cNvPr>
          <p:cNvSpPr txBox="1"/>
          <p:nvPr/>
        </p:nvSpPr>
        <p:spPr>
          <a:xfrm>
            <a:off x="21348531" y="10207981"/>
            <a:ext cx="1683089" cy="523220"/>
          </a:xfrm>
          <a:prstGeom prst="rect">
            <a:avLst/>
          </a:prstGeom>
          <a:noFill/>
        </p:spPr>
        <p:txBody>
          <a:bodyPr wrap="none" rtlCol="0">
            <a:spAutoFit/>
          </a:bodyPr>
          <a:lstStyle/>
          <a:p>
            <a:pPr algn="ctr"/>
            <a:r>
              <a:rPr lang="en-US" sz="2800" dirty="0">
                <a:solidFill>
                  <a:srgbClr val="000000"/>
                </a:solidFill>
                <a:latin typeface="+mj-lt"/>
                <a:ea typeface="Montserrat" charset="0"/>
                <a:cs typeface="Montserrat" charset="0"/>
              </a:rPr>
              <a:t>AVERAGE</a:t>
            </a:r>
            <a:endParaRPr lang="en-US" sz="4400" dirty="0">
              <a:solidFill>
                <a:srgbClr val="000000"/>
              </a:solidFill>
              <a:latin typeface="+mj-lt"/>
              <a:ea typeface="Montserrat" charset="0"/>
              <a:cs typeface="Montserrat" charset="0"/>
            </a:endParaRPr>
          </a:p>
        </p:txBody>
      </p:sp>
      <p:graphicFrame>
        <p:nvGraphicFramePr>
          <p:cNvPr id="9" name="Chart">
            <a:extLst>
              <a:ext uri="{FF2B5EF4-FFF2-40B4-BE49-F238E27FC236}">
                <a16:creationId xmlns:a16="http://schemas.microsoft.com/office/drawing/2014/main" id="{B59F56CB-BE2C-4923-B1C3-6F247A2106C3}"/>
              </a:ext>
            </a:extLst>
          </p:cNvPr>
          <p:cNvGraphicFramePr>
            <a:graphicFrameLocks noGrp="1"/>
          </p:cNvGraphicFramePr>
          <p:nvPr>
            <p:extLst>
              <p:ext uri="{D42A27DB-BD31-4B8C-83A1-F6EECF244321}">
                <p14:modId xmlns:p14="http://schemas.microsoft.com/office/powerpoint/2010/main" val="1820984377"/>
              </p:ext>
            </p:extLst>
          </p:nvPr>
        </p:nvGraphicFramePr>
        <p:xfrm>
          <a:off x="1754412" y="5080333"/>
          <a:ext cx="11285962" cy="74007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906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50455009-BADE-4719-BC6B-DEA8A5A5030D}"/>
              </a:ext>
            </a:extLst>
          </p:cNvPr>
          <p:cNvPicPr>
            <a:picLocks noChangeAspect="1"/>
          </p:cNvPicPr>
          <p:nvPr/>
        </p:nvPicPr>
        <p:blipFill rotWithShape="1">
          <a:blip r:embed="rId3">
            <a:extLst>
              <a:ext uri="{28A0092B-C50C-407E-A947-70E740481C1C}">
                <a14:useLocalDpi xmlns:a14="http://schemas.microsoft.com/office/drawing/2010/main" val="0"/>
              </a:ext>
            </a:extLst>
          </a:blip>
          <a:srcRect l="2822" t="21672" r="9315" b="4363"/>
          <a:stretch/>
        </p:blipFill>
        <p:spPr>
          <a:xfrm>
            <a:off x="12188825" y="2762251"/>
            <a:ext cx="12188825" cy="8853786"/>
          </a:xfrm>
          <a:prstGeom prst="rect">
            <a:avLst/>
          </a:prstGeom>
        </p:spPr>
      </p:pic>
      <p:sp>
        <p:nvSpPr>
          <p:cNvPr id="10" name="TextBox 15">
            <a:extLst>
              <a:ext uri="{FF2B5EF4-FFF2-40B4-BE49-F238E27FC236}">
                <a16:creationId xmlns:a16="http://schemas.microsoft.com/office/drawing/2014/main" id="{24495F4D-0839-4E95-B864-13A1F198C22A}"/>
              </a:ext>
            </a:extLst>
          </p:cNvPr>
          <p:cNvSpPr txBox="1"/>
          <p:nvPr/>
        </p:nvSpPr>
        <p:spPr>
          <a:xfrm>
            <a:off x="2010969" y="2099963"/>
            <a:ext cx="10626857" cy="2123658"/>
          </a:xfrm>
          <a:prstGeom prst="rect">
            <a:avLst/>
          </a:prstGeom>
          <a:noFill/>
        </p:spPr>
        <p:txBody>
          <a:bodyPr wrap="square" rtlCol="0">
            <a:spAutoFit/>
          </a:bodyPr>
          <a:lstStyle/>
          <a:p>
            <a:r>
              <a:rPr lang="lv-LV" sz="4400" spc="300">
                <a:solidFill>
                  <a:schemeClr val="tx2"/>
                </a:solidFill>
                <a:latin typeface="+mj-lt"/>
                <a:ea typeface="Montserrat" charset="0"/>
                <a:cs typeface="Montserrat" charset="0"/>
              </a:rPr>
              <a:t>Kā vērtē treniņu pieredzi uz pietupienu trenažiera? Izlaid jautājumu, ja neesi izmantojis šo trenažieri.</a:t>
            </a:r>
            <a:endParaRPr lang="lv-LV" sz="4400" spc="300" dirty="0">
              <a:solidFill>
                <a:schemeClr val="tx2"/>
              </a:solidFill>
              <a:latin typeface="+mj-lt"/>
              <a:ea typeface="Montserrat" charset="0"/>
              <a:cs typeface="Montserrat" charset="0"/>
            </a:endParaRPr>
          </a:p>
        </p:txBody>
      </p:sp>
      <p:sp>
        <p:nvSpPr>
          <p:cNvPr id="11" name="TextBox 16">
            <a:extLst>
              <a:ext uri="{FF2B5EF4-FFF2-40B4-BE49-F238E27FC236}">
                <a16:creationId xmlns:a16="http://schemas.microsoft.com/office/drawing/2014/main" id="{72F0B749-39A3-4DF8-AFA6-819A55C231EC}"/>
              </a:ext>
            </a:extLst>
          </p:cNvPr>
          <p:cNvSpPr txBox="1"/>
          <p:nvPr/>
        </p:nvSpPr>
        <p:spPr>
          <a:xfrm>
            <a:off x="2078704" y="1639826"/>
            <a:ext cx="3292824" cy="400110"/>
          </a:xfrm>
          <a:prstGeom prst="rect">
            <a:avLst/>
          </a:prstGeom>
          <a:noFill/>
        </p:spPr>
        <p:txBody>
          <a:bodyPr wrap="none" rtlCol="0">
            <a:spAutoFit/>
          </a:bodyPr>
          <a:lstStyle/>
          <a:p>
            <a:r>
              <a:rPr lang="en-US" sz="2000" spc="1200" dirty="0">
                <a:solidFill>
                  <a:schemeClr val="tx2"/>
                </a:solidFill>
                <a:latin typeface="+mj-lt"/>
                <a:ea typeface="Montserrat" charset="0"/>
                <a:cs typeface="Montserrat" charset="0"/>
              </a:rPr>
              <a:t>CASE:</a:t>
            </a:r>
            <a:r>
              <a:rPr kumimoji="0" lang="en-US" sz="2000" b="0" i="0" u="none" strike="noStrike" kern="1200" cap="none" spc="1200" normalizeH="0" baseline="0" noProof="0" dirty="0">
                <a:ln>
                  <a:noFill/>
                </a:ln>
                <a:solidFill>
                  <a:srgbClr val="000000"/>
                </a:solidFill>
                <a:effectLst/>
                <a:uLnTx/>
                <a:uFillTx/>
                <a:latin typeface="Corbel"/>
                <a:ea typeface="Montserrat" charset="0"/>
                <a:cs typeface="Montserrat" charset="0"/>
              </a:rPr>
              <a:t> ĀDAŽI</a:t>
            </a:r>
            <a:endParaRPr lang="en-US" sz="2000" spc="1200" dirty="0">
              <a:solidFill>
                <a:schemeClr val="tx2"/>
              </a:solidFill>
              <a:latin typeface="+mj-lt"/>
              <a:ea typeface="Montserrat" charset="0"/>
              <a:cs typeface="Montserrat" charset="0"/>
            </a:endParaRPr>
          </a:p>
        </p:txBody>
      </p:sp>
      <p:graphicFrame>
        <p:nvGraphicFramePr>
          <p:cNvPr id="12" name="Chart">
            <a:extLst>
              <a:ext uri="{FF2B5EF4-FFF2-40B4-BE49-F238E27FC236}">
                <a16:creationId xmlns:a16="http://schemas.microsoft.com/office/drawing/2014/main" id="{2D1E44AA-5369-4A57-86A8-28C1484A7373}"/>
              </a:ext>
            </a:extLst>
          </p:cNvPr>
          <p:cNvGraphicFramePr>
            <a:graphicFrameLocks noGrp="1"/>
          </p:cNvGraphicFramePr>
          <p:nvPr>
            <p:extLst>
              <p:ext uri="{D42A27DB-BD31-4B8C-83A1-F6EECF244321}">
                <p14:modId xmlns:p14="http://schemas.microsoft.com/office/powerpoint/2010/main" val="3026325913"/>
              </p:ext>
            </p:extLst>
          </p:nvPr>
        </p:nvGraphicFramePr>
        <p:xfrm>
          <a:off x="2010969" y="4567537"/>
          <a:ext cx="12067472" cy="7048500"/>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
            <a:extLst>
              <a:ext uri="{FF2B5EF4-FFF2-40B4-BE49-F238E27FC236}">
                <a16:creationId xmlns:a16="http://schemas.microsoft.com/office/drawing/2014/main" id="{17BE4E6E-99A8-4E46-9464-6056CBFB0656}"/>
              </a:ext>
            </a:extLst>
          </p:cNvPr>
          <p:cNvSpPr/>
          <p:nvPr/>
        </p:nvSpPr>
        <p:spPr>
          <a:xfrm>
            <a:off x="20040600" y="0"/>
            <a:ext cx="3200400" cy="2195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j-lt"/>
            </a:endParaRPr>
          </a:p>
        </p:txBody>
      </p:sp>
      <p:sp>
        <p:nvSpPr>
          <p:cNvPr id="19" name="TextBox 9">
            <a:extLst>
              <a:ext uri="{FF2B5EF4-FFF2-40B4-BE49-F238E27FC236}">
                <a16:creationId xmlns:a16="http://schemas.microsoft.com/office/drawing/2014/main" id="{E2CF9196-005D-4688-B0A5-C82C41A04D4B}"/>
              </a:ext>
            </a:extLst>
          </p:cNvPr>
          <p:cNvSpPr txBox="1"/>
          <p:nvPr/>
        </p:nvSpPr>
        <p:spPr>
          <a:xfrm>
            <a:off x="20678299" y="1051156"/>
            <a:ext cx="2042547" cy="923330"/>
          </a:xfrm>
          <a:prstGeom prst="rect">
            <a:avLst/>
          </a:prstGeom>
          <a:noFill/>
        </p:spPr>
        <p:txBody>
          <a:bodyPr wrap="none" rtlCol="0">
            <a:spAutoFit/>
          </a:bodyPr>
          <a:lstStyle/>
          <a:p>
            <a:pPr algn="ctr"/>
            <a:r>
              <a:rPr lang="en-US" sz="5400" b="1" spc="600" dirty="0">
                <a:solidFill>
                  <a:schemeClr val="bg1"/>
                </a:solidFill>
                <a:latin typeface="+mj-lt"/>
                <a:ea typeface="Montserrat" charset="0"/>
                <a:cs typeface="Montserrat" charset="0"/>
              </a:rPr>
              <a:t>4,2/5</a:t>
            </a:r>
          </a:p>
        </p:txBody>
      </p:sp>
      <p:sp>
        <p:nvSpPr>
          <p:cNvPr id="20" name="TextBox 11">
            <a:extLst>
              <a:ext uri="{FF2B5EF4-FFF2-40B4-BE49-F238E27FC236}">
                <a16:creationId xmlns:a16="http://schemas.microsoft.com/office/drawing/2014/main" id="{FFD4D94B-2D01-4B78-B7B1-A117A1893F20}"/>
              </a:ext>
            </a:extLst>
          </p:cNvPr>
          <p:cNvSpPr txBox="1"/>
          <p:nvPr/>
        </p:nvSpPr>
        <p:spPr>
          <a:xfrm>
            <a:off x="20666666" y="789546"/>
            <a:ext cx="2065822" cy="400110"/>
          </a:xfrm>
          <a:prstGeom prst="rect">
            <a:avLst/>
          </a:prstGeom>
          <a:noFill/>
        </p:spPr>
        <p:txBody>
          <a:bodyPr wrap="none" rtlCol="0">
            <a:spAutoFit/>
          </a:bodyPr>
          <a:lstStyle/>
          <a:p>
            <a:pPr algn="ctr"/>
            <a:r>
              <a:rPr lang="en-US" sz="2000">
                <a:solidFill>
                  <a:schemeClr val="bg1"/>
                </a:solidFill>
                <a:latin typeface="+mj-lt"/>
                <a:ea typeface="Montserrat" charset="0"/>
                <a:cs typeface="Montserrat" charset="0"/>
              </a:rPr>
              <a:t>OVERALL SCORE</a:t>
            </a:r>
          </a:p>
        </p:txBody>
      </p:sp>
    </p:spTree>
    <p:extLst>
      <p:ext uri="{BB962C8B-B14F-4D97-AF65-F5344CB8AC3E}">
        <p14:creationId xmlns:p14="http://schemas.microsoft.com/office/powerpoint/2010/main" val="3189473795"/>
      </p:ext>
    </p:extLst>
  </p:cSld>
  <p:clrMapOvr>
    <a:masterClrMapping/>
  </p:clrMapOvr>
</p:sld>
</file>

<file path=ppt/theme/theme1.xml><?xml version="1.0" encoding="utf-8"?>
<a:theme xmlns:a="http://schemas.openxmlformats.org/drawingml/2006/main" name="Default Theme">
  <a:themeElements>
    <a:clrScheme name="Mukautettu 1">
      <a:dk1>
        <a:srgbClr val="7F7F7F"/>
      </a:dk1>
      <a:lt1>
        <a:srgbClr val="FFFFFF"/>
      </a:lt1>
      <a:dk2>
        <a:srgbClr val="000000"/>
      </a:dk2>
      <a:lt2>
        <a:srgbClr val="FFFFFF"/>
      </a:lt2>
      <a:accent1>
        <a:srgbClr val="000000"/>
      </a:accent1>
      <a:accent2>
        <a:srgbClr val="286EF0"/>
      </a:accent2>
      <a:accent3>
        <a:srgbClr val="000000"/>
      </a:accent3>
      <a:accent4>
        <a:srgbClr val="91969B"/>
      </a:accent4>
      <a:accent5>
        <a:srgbClr val="4B5050"/>
      </a:accent5>
      <a:accent6>
        <a:srgbClr val="91969B"/>
      </a:accent6>
      <a:hlink>
        <a:srgbClr val="4B5050"/>
      </a:hlink>
      <a:folHlink>
        <a:srgbClr val="286EF0"/>
      </a:folHlink>
    </a:clrScheme>
    <a:fontScheme name="OMNIGYM">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95565</TotalTime>
  <Words>2288</Words>
  <Application>Microsoft Office PowerPoint</Application>
  <PresentationFormat>Custom</PresentationFormat>
  <Paragraphs>324</Paragraphs>
  <Slides>38</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Corbel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Minna Dementjeff</dc:creator>
  <cp:keywords/>
  <dc:description/>
  <cp:lastModifiedBy>Jevgēnija Sviridenkova</cp:lastModifiedBy>
  <cp:revision>7041</cp:revision>
  <dcterms:created xsi:type="dcterms:W3CDTF">2014-11-12T21:47:38Z</dcterms:created>
  <dcterms:modified xsi:type="dcterms:W3CDTF">2023-09-06T07:17:50Z</dcterms:modified>
  <cp:category/>
</cp:coreProperties>
</file>