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4.xml" ContentType="application/vnd.openxmlformats-officedocument.themeOverr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theme/themeOverride5.xml" ContentType="application/vnd.openxmlformats-officedocument.themeOverride+xml"/>
  <Override PartName="/ppt/charts/chart11.xml" ContentType="application/vnd.openxmlformats-officedocument.drawingml.chart+xml"/>
  <Override PartName="/ppt/theme/themeOverride6.xml" ContentType="application/vnd.openxmlformats-officedocument.themeOverride+xml"/>
  <Override PartName="/ppt/charts/chart12.xml" ContentType="application/vnd.openxmlformats-officedocument.drawingml.chart+xml"/>
  <Override PartName="/ppt/charts/style9.xml" ContentType="application/vnd.ms-office.chartstyle+xml"/>
  <Override PartName="/ppt/charts/colors9.xml" ContentType="application/vnd.ms-office.chartcolorstyle+xml"/>
  <Override PartName="/ppt/charts/chart13.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4.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5.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6.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7.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8.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9.xml" ContentType="application/vnd.openxmlformats-officedocument.drawingml.chart+xml"/>
  <Override PartName="/ppt/charts/style16.xml" ContentType="application/vnd.ms-office.chartstyle+xml"/>
  <Override PartName="/ppt/charts/colors16.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85" r:id="rId4"/>
  </p:sldMasterIdLst>
  <p:sldIdLst>
    <p:sldId id="431" r:id="rId5"/>
    <p:sldId id="455" r:id="rId6"/>
    <p:sldId id="452" r:id="rId7"/>
    <p:sldId id="434" r:id="rId8"/>
    <p:sldId id="462" r:id="rId9"/>
    <p:sldId id="435" r:id="rId10"/>
    <p:sldId id="464" r:id="rId11"/>
    <p:sldId id="463" r:id="rId12"/>
    <p:sldId id="436" r:id="rId13"/>
    <p:sldId id="437" r:id="rId14"/>
    <p:sldId id="457" r:id="rId15"/>
    <p:sldId id="458" r:id="rId16"/>
    <p:sldId id="456" r:id="rId17"/>
    <p:sldId id="459" r:id="rId18"/>
    <p:sldId id="445" r:id="rId19"/>
    <p:sldId id="450" r:id="rId20"/>
    <p:sldId id="441" r:id="rId2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993300"/>
    <a:srgbClr val="77A4BE"/>
    <a:srgbClr val="AA4839"/>
    <a:srgbClr val="CDC847"/>
    <a:srgbClr val="F3DEA0"/>
    <a:srgbClr val="66FF33"/>
    <a:srgbClr val="990000"/>
    <a:srgbClr val="FF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26" autoAdjust="0"/>
    <p:restoredTop sz="94660"/>
  </p:normalViewPr>
  <p:slideViewPr>
    <p:cSldViewPr snapToGrid="0">
      <p:cViewPr varScale="1">
        <p:scale>
          <a:sx n="86" d="100"/>
          <a:sy n="86" d="100"/>
        </p:scale>
        <p:origin x="528"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Laura\AppData\Local\Temp\pid-14860\ligumi_kanalizacijaXLSX.XLSX" TargetMode="External"/><Relationship Id="rId2" Type="http://schemas.microsoft.com/office/2011/relationships/chartColorStyle" Target="colors9.xml"/><Relationship Id="rId1" Type="http://schemas.microsoft.com/office/2011/relationships/chartStyle" Target="style9.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Laura\AppData\Local\Temp\pid-14860\ligumi_kanalizacijaXLSX.XLSX" TargetMode="External"/><Relationship Id="rId2" Type="http://schemas.microsoft.com/office/2011/relationships/chartColorStyle" Target="colors10.xml"/><Relationship Id="rId1" Type="http://schemas.microsoft.com/office/2011/relationships/chartStyle" Target="style10.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Laura\AppData\Local\Temp\pid-14572\Izdevumi_ienakumi_kanalizacija-5.xlsx" TargetMode="External"/><Relationship Id="rId2" Type="http://schemas.microsoft.com/office/2011/relationships/chartColorStyle" Target="colors11.xml"/><Relationship Id="rId1" Type="http://schemas.microsoft.com/office/2011/relationships/chartStyle" Target="style11.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Laura\AppData\Local\Temp\pid-14572\Izdevumi_ienakumi_kanalizacija-5.xlsx" TargetMode="External"/><Relationship Id="rId2" Type="http://schemas.microsoft.com/office/2011/relationships/chartColorStyle" Target="colors12.xml"/><Relationship Id="rId1" Type="http://schemas.microsoft.com/office/2011/relationships/chartStyle" Target="style12.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Laura\AppData\Local\Temp\pid-14572\Izdevumi_ienakumi_kanalizacija-5.xlsx" TargetMode="External"/><Relationship Id="rId2" Type="http://schemas.microsoft.com/office/2011/relationships/chartColorStyle" Target="colors13.xml"/><Relationship Id="rId1" Type="http://schemas.microsoft.com/office/2011/relationships/chartStyle" Target="style13.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Laura\AppData\Local\Temp\pid-14572\Izdevumi_ienakumi_udens-3.xlsx" TargetMode="External"/><Relationship Id="rId2" Type="http://schemas.microsoft.com/office/2011/relationships/chartColorStyle" Target="colors14.xml"/><Relationship Id="rId1" Type="http://schemas.microsoft.com/office/2011/relationships/chartStyle" Target="style14.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Laura\AppData\Local\Temp\pid-14572\Izdevumi_ienakumi_udens-3.xlsx" TargetMode="External"/><Relationship Id="rId2" Type="http://schemas.microsoft.com/office/2011/relationships/chartColorStyle" Target="colors15.xml"/><Relationship Id="rId1" Type="http://schemas.microsoft.com/office/2011/relationships/chartStyle" Target="style15.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Laura\AppData\Local\Temp\pid-14572\Izdevumi_ienakumi_udens-3.xlsx" TargetMode="External"/><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oleObject" Target="file:///C:\Users\Laura\AppData\Local\Temp\pid-15056\zudumi%20udens%20pagasta%202022.xls" TargetMode="External"/><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oleObject" Target="Book12" TargetMode="External"/><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4.xlsx"/></Relationships>
</file>

<file path=ppt/charts/_rels/chart8.xml.rels><?xml version="1.0" encoding="UTF-8" standalone="yes"?>
<Relationships xmlns="http://schemas.openxmlformats.org/package/2006/relationships"><Relationship Id="rId3" Type="http://schemas.openxmlformats.org/officeDocument/2006/relationships/oleObject" Target="Book12"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file:///C:\Users\Laura\Downloads\Copy%20of%20nokrisni.Skulte.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738583216911784"/>
          <c:y val="2.8474631649515407E-2"/>
          <c:w val="0.87108361128859646"/>
          <c:h val="0.79405920587343815"/>
        </c:manualLayout>
      </c:layout>
      <c:lineChart>
        <c:grouping val="standard"/>
        <c:varyColors val="0"/>
        <c:ser>
          <c:idx val="0"/>
          <c:order val="0"/>
          <c:tx>
            <c:strRef>
              <c:f>'dz.udens 2014'!$N$36</c:f>
              <c:strCache>
                <c:ptCount val="1"/>
                <c:pt idx="0">
                  <c:v>Saražotais ūdens, m³</c:v>
                </c:pt>
              </c:strCache>
            </c:strRef>
          </c:tx>
          <c:spPr>
            <a:ln w="28575" cap="rnd">
              <a:solidFill>
                <a:srgbClr val="0070C0"/>
              </a:solidFill>
              <a:round/>
            </a:ln>
            <a:effectLst/>
          </c:spPr>
          <c:marker>
            <c:symbol val="circle"/>
            <c:size val="7"/>
            <c:spPr>
              <a:solidFill>
                <a:schemeClr val="accent1"/>
              </a:solidFill>
              <a:ln w="9525">
                <a:solidFill>
                  <a:schemeClr val="accent1"/>
                </a:solidFill>
              </a:ln>
              <a:effectLst/>
            </c:spPr>
          </c:marker>
          <c:dPt>
            <c:idx val="0"/>
            <c:marker>
              <c:symbol val="circle"/>
              <c:size val="7"/>
              <c:spPr>
                <a:solidFill>
                  <a:schemeClr val="accent1"/>
                </a:solidFill>
                <a:ln w="9525">
                  <a:solidFill>
                    <a:schemeClr val="accent1"/>
                  </a:solidFill>
                </a:ln>
                <a:effectLst/>
              </c:spPr>
            </c:marker>
            <c:bubble3D val="0"/>
            <c:extLst>
              <c:ext xmlns:c16="http://schemas.microsoft.com/office/drawing/2014/chart" uri="{C3380CC4-5D6E-409C-BE32-E72D297353CC}">
                <c16:uniqueId val="{00000001-659D-4A9B-9D82-CC19A1C30FB0}"/>
              </c:ext>
            </c:extLst>
          </c:dPt>
          <c:dLbls>
            <c:spPr>
              <a:noFill/>
              <a:ln>
                <a:noFill/>
              </a:ln>
              <a:effectLst/>
            </c:spPr>
            <c:txPr>
              <a:bodyPr rot="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2014'!$R$36:$T$36</c:f>
              <c:numCache>
                <c:formatCode>General</c:formatCode>
                <c:ptCount val="3"/>
                <c:pt idx="0">
                  <c:v>199835</c:v>
                </c:pt>
                <c:pt idx="1">
                  <c:v>225588</c:v>
                </c:pt>
                <c:pt idx="2" formatCode="#,##0">
                  <c:v>199873</c:v>
                </c:pt>
              </c:numCache>
            </c:numRef>
          </c:val>
          <c:smooth val="0"/>
          <c:extLst>
            <c:ext xmlns:c16="http://schemas.microsoft.com/office/drawing/2014/chart" uri="{C3380CC4-5D6E-409C-BE32-E72D297353CC}">
              <c16:uniqueId val="{00000002-659D-4A9B-9D82-CC19A1C30FB0}"/>
            </c:ext>
          </c:extLst>
        </c:ser>
        <c:ser>
          <c:idx val="1"/>
          <c:order val="1"/>
          <c:tx>
            <c:strRef>
              <c:f>'dz.udens 2014'!$N$37</c:f>
              <c:strCache>
                <c:ptCount val="1"/>
                <c:pt idx="0">
                  <c:v>Patērētais ūdens, m³</c:v>
                </c:pt>
              </c:strCache>
            </c:strRef>
          </c:tx>
          <c:spPr>
            <a:ln w="28575" cap="rnd">
              <a:solidFill>
                <a:schemeClr val="accent2"/>
              </a:solidFill>
              <a:round/>
            </a:ln>
            <a:effectLst/>
          </c:spPr>
          <c:marker>
            <c:symbol val="circle"/>
            <c:size val="7"/>
            <c:spPr>
              <a:solidFill>
                <a:schemeClr val="accent2"/>
              </a:solidFill>
              <a:ln w="9525">
                <a:solidFill>
                  <a:schemeClr val="accent2"/>
                </a:solidFill>
              </a:ln>
              <a:effectLst/>
            </c:spPr>
          </c:marker>
          <c:dLbls>
            <c:spPr>
              <a:noFill/>
              <a:ln>
                <a:noFill/>
              </a:ln>
              <a:effectLst/>
            </c:spPr>
            <c:txPr>
              <a:bodyPr rot="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2014'!$R$37:$T$37</c:f>
              <c:numCache>
                <c:formatCode>General</c:formatCode>
                <c:ptCount val="3"/>
                <c:pt idx="0">
                  <c:v>148405</c:v>
                </c:pt>
                <c:pt idx="1">
                  <c:v>163589</c:v>
                </c:pt>
                <c:pt idx="2">
                  <c:v>153347</c:v>
                </c:pt>
              </c:numCache>
            </c:numRef>
          </c:val>
          <c:smooth val="0"/>
          <c:extLst>
            <c:ext xmlns:c16="http://schemas.microsoft.com/office/drawing/2014/chart" uri="{C3380CC4-5D6E-409C-BE32-E72D297353CC}">
              <c16:uniqueId val="{00000003-659D-4A9B-9D82-CC19A1C30FB0}"/>
            </c:ext>
          </c:extLst>
        </c:ser>
        <c:ser>
          <c:idx val="2"/>
          <c:order val="2"/>
          <c:tx>
            <c:strRef>
              <c:f>'dz.udens 2014'!$N$38</c:f>
              <c:strCache>
                <c:ptCount val="1"/>
                <c:pt idx="0">
                  <c:v>Zudumi, m³</c:v>
                </c:pt>
              </c:strCache>
            </c:strRef>
          </c:tx>
          <c:spPr>
            <a:ln w="28575" cap="rnd">
              <a:solidFill>
                <a:schemeClr val="accent6">
                  <a:lumMod val="50000"/>
                </a:schemeClr>
              </a:solidFill>
              <a:round/>
            </a:ln>
            <a:effectLst/>
          </c:spPr>
          <c:marker>
            <c:symbol val="circle"/>
            <c:size val="7"/>
            <c:spPr>
              <a:solidFill>
                <a:schemeClr val="accent6">
                  <a:lumMod val="50000"/>
                </a:schemeClr>
              </a:solidFill>
              <a:ln w="9525">
                <a:solidFill>
                  <a:schemeClr val="accent3"/>
                </a:solidFill>
              </a:ln>
              <a:effectLst/>
            </c:spPr>
          </c:marker>
          <c:dLbls>
            <c:spPr>
              <a:noFill/>
              <a:ln>
                <a:noFill/>
              </a:ln>
              <a:effectLst/>
            </c:spPr>
            <c:txPr>
              <a:bodyPr rot="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2014'!$R$38:$T$38</c:f>
              <c:numCache>
                <c:formatCode>General</c:formatCode>
                <c:ptCount val="3"/>
                <c:pt idx="0">
                  <c:v>46266</c:v>
                </c:pt>
                <c:pt idx="1">
                  <c:v>55924</c:v>
                </c:pt>
                <c:pt idx="2">
                  <c:v>41899</c:v>
                </c:pt>
              </c:numCache>
            </c:numRef>
          </c:val>
          <c:smooth val="0"/>
          <c:extLst>
            <c:ext xmlns:c16="http://schemas.microsoft.com/office/drawing/2014/chart" uri="{C3380CC4-5D6E-409C-BE32-E72D297353CC}">
              <c16:uniqueId val="{00000004-659D-4A9B-9D82-CC19A1C30FB0}"/>
            </c:ext>
          </c:extLst>
        </c:ser>
        <c:dLbls>
          <c:dLblPos val="t"/>
          <c:showLegendKey val="0"/>
          <c:showVal val="1"/>
          <c:showCatName val="0"/>
          <c:showSerName val="0"/>
          <c:showPercent val="0"/>
          <c:showBubbleSize val="0"/>
        </c:dLbls>
        <c:marker val="1"/>
        <c:smooth val="0"/>
        <c:axId val="84454016"/>
        <c:axId val="84472576"/>
      </c:lineChart>
      <c:catAx>
        <c:axId val="84454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crossAx val="84472576"/>
        <c:crosses val="autoZero"/>
        <c:auto val="1"/>
        <c:lblAlgn val="ctr"/>
        <c:lblOffset val="100"/>
        <c:noMultiLvlLbl val="0"/>
      </c:catAx>
      <c:valAx>
        <c:axId val="844725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r>
                  <a:rPr lang="lv-LV"/>
                  <a:t>m³</a:t>
                </a:r>
              </a:p>
            </c:rich>
          </c:tx>
          <c:overlay val="0"/>
          <c:spPr>
            <a:noFill/>
            <a:ln>
              <a:noFill/>
            </a:ln>
            <a:effectLst/>
          </c:spPr>
          <c:txPr>
            <a:bodyPr rot="-54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crossAx val="844540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solidFill>
        <a:sysClr val="window" lastClr="FFFFFF">
          <a:lumMod val="95000"/>
        </a:sysClr>
      </a:solidFill>
    </a:ln>
    <a:effectLst/>
  </c:spPr>
  <c:txPr>
    <a:bodyPr/>
    <a:lstStyle/>
    <a:p>
      <a:pPr>
        <a:defRPr b="1">
          <a:solidFill>
            <a:srgbClr val="595959"/>
          </a:solidFill>
          <a:latin typeface="Montserrat" panose="00000500000000000000" pitchFamily="2" charset="-70"/>
        </a:defRPr>
      </a:pPr>
      <a:endParaRPr lang="lv-LV"/>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b="1" i="0" u="none" strike="noStrike" baseline="0">
                <a:solidFill>
                  <a:srgbClr val="595959"/>
                </a:solidFill>
                <a:latin typeface="Montserrat" panose="00000500000000000000" pitchFamily="2" charset="-70"/>
                <a:ea typeface="Calibri"/>
                <a:cs typeface="Calibri"/>
              </a:defRPr>
            </a:pPr>
            <a:r>
              <a:rPr lang="lv-LV" sz="1400" dirty="0">
                <a:solidFill>
                  <a:srgbClr val="595959"/>
                </a:solidFill>
                <a:latin typeface="Montserrat" panose="00000500000000000000" pitchFamily="2" charset="-70"/>
              </a:rPr>
              <a:t>Ieņēmumu salīdzinājums kanalizācijā, EUR</a:t>
            </a:r>
          </a:p>
        </c:rich>
      </c:tx>
      <c:layout>
        <c:manualLayout>
          <c:xMode val="edge"/>
          <c:yMode val="edge"/>
          <c:x val="0.12557544597594447"/>
          <c:y val="2.7813942550137707E-2"/>
        </c:manualLayout>
      </c:layout>
      <c:overlay val="0"/>
      <c:spPr>
        <a:noFill/>
        <a:ln w="25400">
          <a:noFill/>
        </a:ln>
      </c:spPr>
    </c:title>
    <c:autoTitleDeleted val="0"/>
    <c:plotArea>
      <c:layout>
        <c:manualLayout>
          <c:layoutTarget val="inner"/>
          <c:xMode val="edge"/>
          <c:yMode val="edge"/>
          <c:x val="0.17174618069049902"/>
          <c:y val="4.7187450829730603E-2"/>
          <c:w val="0.8866333590757931"/>
          <c:h val="0.85719417017841715"/>
        </c:manualLayout>
      </c:layout>
      <c:lineChart>
        <c:grouping val="standard"/>
        <c:varyColors val="0"/>
        <c:ser>
          <c:idx val="0"/>
          <c:order val="0"/>
          <c:tx>
            <c:strRef>
              <c:f>'dz.udens 2020'!$M$35</c:f>
              <c:strCache>
                <c:ptCount val="1"/>
                <c:pt idx="0">
                  <c:v>Ieņēmumi, EUR</c:v>
                </c:pt>
              </c:strCache>
            </c:strRef>
          </c:tx>
          <c:spPr>
            <a:ln>
              <a:solidFill>
                <a:srgbClr val="C00000"/>
              </a:solidFill>
            </a:ln>
          </c:spPr>
          <c:marker>
            <c:spPr>
              <a:solidFill>
                <a:srgbClr val="C00000"/>
              </a:solidFill>
              <a:ln>
                <a:solidFill>
                  <a:srgbClr val="C00000"/>
                </a:solidFill>
              </a:ln>
            </c:spPr>
          </c:marker>
          <c:dPt>
            <c:idx val="0"/>
            <c:bubble3D val="0"/>
            <c:spPr>
              <a:ln>
                <a:solidFill>
                  <a:srgbClr val="C00000"/>
                </a:solidFill>
              </a:ln>
            </c:spPr>
            <c:extLst>
              <c:ext xmlns:c16="http://schemas.microsoft.com/office/drawing/2014/chart" uri="{C3380CC4-5D6E-409C-BE32-E72D297353CC}">
                <c16:uniqueId val="{00000001-CAC4-4232-B8CA-DDDDE83AEE9A}"/>
              </c:ext>
            </c:extLst>
          </c:dPt>
          <c:dPt>
            <c:idx val="1"/>
            <c:bubble3D val="0"/>
            <c:extLst>
              <c:ext xmlns:c16="http://schemas.microsoft.com/office/drawing/2014/chart" uri="{C3380CC4-5D6E-409C-BE32-E72D297353CC}">
                <c16:uniqueId val="{00000001-75F8-46AF-9C66-92472F7A3A53}"/>
              </c:ext>
            </c:extLst>
          </c:dPt>
          <c:dLbls>
            <c:spPr>
              <a:noFill/>
              <a:ln>
                <a:noFill/>
              </a:ln>
              <a:effectLst/>
            </c:spPr>
            <c:txPr>
              <a:bodyPr wrap="square" lIns="38100" tIns="19050" rIns="38100" bIns="19050" anchor="ctr">
                <a:spAutoFit/>
              </a:bodyPr>
              <a:lstStyle/>
              <a:p>
                <a:pPr>
                  <a:defRPr b="1">
                    <a:solidFill>
                      <a:srgbClr val="595959"/>
                    </a:solidFill>
                    <a:latin typeface="Montserrat" panose="00000500000000000000" pitchFamily="2" charset="-7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'dz.udens 2020'!$Q$34:$S$34</c:f>
              <c:numCache>
                <c:formatCode>General</c:formatCode>
                <c:ptCount val="3"/>
                <c:pt idx="0">
                  <c:v>2020</c:v>
                </c:pt>
                <c:pt idx="1">
                  <c:v>2021</c:v>
                </c:pt>
                <c:pt idx="2">
                  <c:v>2022</c:v>
                </c:pt>
              </c:numCache>
            </c:numRef>
          </c:cat>
          <c:val>
            <c:numRef>
              <c:f>'dz.udens 2020'!$Q$35:$S$35</c:f>
              <c:numCache>
                <c:formatCode>General</c:formatCode>
                <c:ptCount val="3"/>
                <c:pt idx="0" formatCode="#,##0.00">
                  <c:v>271013.09999999998</c:v>
                </c:pt>
                <c:pt idx="1">
                  <c:v>290084.96000000002</c:v>
                </c:pt>
                <c:pt idx="2" formatCode="#,##0">
                  <c:v>278921.27799999999</c:v>
                </c:pt>
              </c:numCache>
            </c:numRef>
          </c:val>
          <c:smooth val="0"/>
          <c:extLst>
            <c:ext xmlns:c16="http://schemas.microsoft.com/office/drawing/2014/chart" uri="{C3380CC4-5D6E-409C-BE32-E72D297353CC}">
              <c16:uniqueId val="{00000008-75F8-46AF-9C66-92472F7A3A53}"/>
            </c:ext>
          </c:extLst>
        </c:ser>
        <c:dLbls>
          <c:dLblPos val="t"/>
          <c:showLegendKey val="0"/>
          <c:showVal val="1"/>
          <c:showCatName val="0"/>
          <c:showSerName val="0"/>
          <c:showPercent val="0"/>
          <c:showBubbleSize val="0"/>
        </c:dLbls>
        <c:marker val="1"/>
        <c:smooth val="0"/>
        <c:axId val="97847552"/>
        <c:axId val="97859456"/>
      </c:lineChart>
      <c:catAx>
        <c:axId val="97847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1050" b="1" i="0" u="none" strike="noStrike" baseline="0">
                <a:solidFill>
                  <a:srgbClr val="595959"/>
                </a:solidFill>
                <a:latin typeface="Montserrat" panose="00000500000000000000" pitchFamily="2" charset="-70"/>
                <a:ea typeface="Calibri"/>
                <a:cs typeface="Calibri"/>
              </a:defRPr>
            </a:pPr>
            <a:endParaRPr lang="lv-LV"/>
          </a:p>
        </c:txPr>
        <c:crossAx val="97859456"/>
        <c:crosses val="autoZero"/>
        <c:auto val="1"/>
        <c:lblAlgn val="ctr"/>
        <c:lblOffset val="100"/>
        <c:noMultiLvlLbl val="0"/>
      </c:catAx>
      <c:valAx>
        <c:axId val="97859456"/>
        <c:scaling>
          <c:orientation val="minMax"/>
          <c:max val="360000"/>
          <c:min val="22000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ln>
            <a:noFill/>
          </a:ln>
        </c:spPr>
        <c:txPr>
          <a:bodyPr rot="0" vert="horz"/>
          <a:lstStyle/>
          <a:p>
            <a:pPr>
              <a:defRPr sz="900" b="1" i="0" u="none" strike="noStrike" baseline="0">
                <a:solidFill>
                  <a:srgbClr val="595959"/>
                </a:solidFill>
                <a:latin typeface="Montserrat" panose="00000500000000000000" pitchFamily="2" charset="-70"/>
                <a:ea typeface="Calibri"/>
                <a:cs typeface="Calibri"/>
              </a:defRPr>
            </a:pPr>
            <a:endParaRPr lang="lv-LV"/>
          </a:p>
        </c:txPr>
        <c:crossAx val="97847552"/>
        <c:crosses val="autoZero"/>
        <c:crossBetween val="between"/>
        <c:majorUnit val="30000"/>
        <c:minorUnit val="4000"/>
      </c:valAx>
      <c:spPr>
        <a:noFill/>
        <a:ln w="25400">
          <a:noFill/>
        </a:ln>
      </c:spPr>
    </c:plotArea>
    <c:plotVisOnly val="1"/>
    <c:dispBlanksAs val="gap"/>
    <c:showDLblsOverMax val="0"/>
  </c:chart>
  <c:spPr>
    <a:solidFill>
      <a:schemeClr val="bg1"/>
    </a:solidFill>
    <a:ln>
      <a:solidFill>
        <a:sysClr val="windowText" lastClr="000000">
          <a:lumMod val="15000"/>
          <a:lumOff val="85000"/>
        </a:sysClr>
      </a:solidFill>
    </a:ln>
    <a:effectLst/>
  </c:spPr>
  <c:txPr>
    <a:bodyPr/>
    <a:lstStyle/>
    <a:p>
      <a:pPr>
        <a:defRPr sz="1000" b="0" i="0" u="none" strike="noStrike" baseline="0">
          <a:solidFill>
            <a:srgbClr val="000000"/>
          </a:solidFill>
          <a:latin typeface="Calibri"/>
          <a:ea typeface="Calibri"/>
          <a:cs typeface="Calibri"/>
        </a:defRPr>
      </a:pPr>
      <a:endParaRPr lang="lv-LV"/>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b="1" i="0" u="none" strike="noStrike" baseline="0">
                <a:solidFill>
                  <a:srgbClr val="595959"/>
                </a:solidFill>
                <a:latin typeface="Montserrat" panose="00000500000000000000" pitchFamily="2" charset="-70"/>
                <a:ea typeface="Calibri"/>
                <a:cs typeface="Calibri"/>
              </a:defRPr>
            </a:pPr>
            <a:r>
              <a:rPr lang="lv-LV">
                <a:solidFill>
                  <a:srgbClr val="595959"/>
                </a:solidFill>
                <a:latin typeface="Montserrat" panose="00000500000000000000" pitchFamily="2" charset="-70"/>
              </a:rPr>
              <a:t>Ieņēmumu</a:t>
            </a:r>
            <a:r>
              <a:rPr lang="lv-LV" baseline="0">
                <a:solidFill>
                  <a:srgbClr val="595959"/>
                </a:solidFill>
                <a:latin typeface="Montserrat" panose="00000500000000000000" pitchFamily="2" charset="-70"/>
              </a:rPr>
              <a:t> salīdzinājums</a:t>
            </a:r>
            <a:r>
              <a:rPr lang="lv-LV">
                <a:solidFill>
                  <a:srgbClr val="595959"/>
                </a:solidFill>
                <a:latin typeface="Montserrat" panose="00000500000000000000" pitchFamily="2" charset="-70"/>
              </a:rPr>
              <a:t> </a:t>
            </a:r>
            <a:r>
              <a:rPr lang="lv-LV" baseline="0">
                <a:solidFill>
                  <a:srgbClr val="595959"/>
                </a:solidFill>
                <a:latin typeface="Montserrat" panose="00000500000000000000" pitchFamily="2" charset="-70"/>
              </a:rPr>
              <a:t>ūdensapgādē, </a:t>
            </a:r>
            <a:r>
              <a:rPr lang="lv-LV">
                <a:solidFill>
                  <a:srgbClr val="595959"/>
                </a:solidFill>
                <a:latin typeface="Montserrat" panose="00000500000000000000" pitchFamily="2" charset="-70"/>
              </a:rPr>
              <a:t>EUR</a:t>
            </a:r>
          </a:p>
        </c:rich>
      </c:tx>
      <c:layout>
        <c:manualLayout>
          <c:xMode val="edge"/>
          <c:yMode val="edge"/>
          <c:x val="0.19471158434084285"/>
          <c:y val="2.4792552707600538E-3"/>
        </c:manualLayout>
      </c:layout>
      <c:overlay val="0"/>
      <c:spPr>
        <a:solidFill>
          <a:sysClr val="window" lastClr="FFFFFF"/>
        </a:solidFill>
        <a:ln w="25400">
          <a:noFill/>
        </a:ln>
      </c:spPr>
    </c:title>
    <c:autoTitleDeleted val="0"/>
    <c:plotArea>
      <c:layout>
        <c:manualLayout>
          <c:layoutTarget val="inner"/>
          <c:xMode val="edge"/>
          <c:yMode val="edge"/>
          <c:x val="0.10267674030624714"/>
          <c:y val="6.4651645574928959E-2"/>
          <c:w val="0.88787656603653287"/>
          <c:h val="0.83581450454512096"/>
        </c:manualLayout>
      </c:layout>
      <c:lineChart>
        <c:grouping val="standard"/>
        <c:varyColors val="0"/>
        <c:ser>
          <c:idx val="0"/>
          <c:order val="0"/>
          <c:tx>
            <c:strRef>
              <c:f>'dz.udens 2020'!$M$35</c:f>
              <c:strCache>
                <c:ptCount val="1"/>
                <c:pt idx="0">
                  <c:v>Ieņēmumi, EUR</c:v>
                </c:pt>
              </c:strCache>
            </c:strRef>
          </c:tx>
          <c:spPr>
            <a:ln>
              <a:solidFill>
                <a:srgbClr val="0070C0"/>
              </a:solidFill>
            </a:ln>
          </c:spPr>
          <c:marker>
            <c:spPr>
              <a:solidFill>
                <a:srgbClr val="0070C0"/>
              </a:solidFill>
              <a:ln>
                <a:solidFill>
                  <a:srgbClr val="0070C0"/>
                </a:solidFill>
              </a:ln>
            </c:spPr>
          </c:marker>
          <c:dLbls>
            <c:spPr>
              <a:noFill/>
              <a:ln w="25400">
                <a:noFill/>
              </a:ln>
            </c:spPr>
            <c:txPr>
              <a:bodyPr wrap="square" lIns="38100" tIns="19050" rIns="38100" bIns="19050" anchor="ctr">
                <a:spAutoFit/>
              </a:bodyPr>
              <a:lstStyle/>
              <a:p>
                <a:pPr>
                  <a:defRPr b="1">
                    <a:solidFill>
                      <a:srgbClr val="595959"/>
                    </a:solidFill>
                    <a:latin typeface="Montserrat" panose="00000500000000000000" pitchFamily="2" charset="-7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'dz.udens 2020'!$Q$34:$S$34</c:f>
              <c:numCache>
                <c:formatCode>General</c:formatCode>
                <c:ptCount val="3"/>
                <c:pt idx="0">
                  <c:v>2020</c:v>
                </c:pt>
                <c:pt idx="1">
                  <c:v>2021</c:v>
                </c:pt>
                <c:pt idx="2">
                  <c:v>2022</c:v>
                </c:pt>
              </c:numCache>
            </c:numRef>
          </c:cat>
          <c:val>
            <c:numRef>
              <c:f>'dz.udens 2020'!$Q$35:$S$35</c:f>
              <c:numCache>
                <c:formatCode>General</c:formatCode>
                <c:ptCount val="3"/>
                <c:pt idx="0" formatCode="#,##0.00">
                  <c:v>135048.26</c:v>
                </c:pt>
                <c:pt idx="1">
                  <c:v>148868.42000000001</c:v>
                </c:pt>
                <c:pt idx="2">
                  <c:v>156470</c:v>
                </c:pt>
              </c:numCache>
            </c:numRef>
          </c:val>
          <c:smooth val="0"/>
          <c:extLst>
            <c:ext xmlns:c16="http://schemas.microsoft.com/office/drawing/2014/chart" uri="{C3380CC4-5D6E-409C-BE32-E72D297353CC}">
              <c16:uniqueId val="{00000000-1FB0-4C5E-ABD9-418060EA4A1A}"/>
            </c:ext>
          </c:extLst>
        </c:ser>
        <c:dLbls>
          <c:showLegendKey val="0"/>
          <c:showVal val="0"/>
          <c:showCatName val="0"/>
          <c:showSerName val="0"/>
          <c:showPercent val="0"/>
          <c:showBubbleSize val="0"/>
        </c:dLbls>
        <c:marker val="1"/>
        <c:smooth val="0"/>
        <c:axId val="98077312"/>
        <c:axId val="98083584"/>
      </c:lineChart>
      <c:catAx>
        <c:axId val="98077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1050" b="1" i="0" u="none" strike="noStrike" baseline="0">
                <a:solidFill>
                  <a:srgbClr val="595959"/>
                </a:solidFill>
                <a:latin typeface="Montserrat" panose="00000500000000000000" pitchFamily="2" charset="-70"/>
                <a:ea typeface="Calibri"/>
                <a:cs typeface="Calibri"/>
              </a:defRPr>
            </a:pPr>
            <a:endParaRPr lang="lv-LV"/>
          </a:p>
        </c:txPr>
        <c:crossAx val="98083584"/>
        <c:crosses val="autoZero"/>
        <c:auto val="1"/>
        <c:lblAlgn val="ctr"/>
        <c:lblOffset val="100"/>
        <c:noMultiLvlLbl val="0"/>
      </c:catAx>
      <c:valAx>
        <c:axId val="98083584"/>
        <c:scaling>
          <c:orientation val="minMax"/>
          <c:max val="300000"/>
          <c:min val="40000"/>
        </c:scaling>
        <c:delete val="0"/>
        <c:axPos val="l"/>
        <c:majorGridlines>
          <c:spPr>
            <a:ln w="9525" cap="flat" cmpd="sng" algn="ctr">
              <a:solidFill>
                <a:schemeClr val="tx1">
                  <a:lumMod val="15000"/>
                  <a:lumOff val="85000"/>
                </a:schemeClr>
              </a:solidFill>
              <a:round/>
            </a:ln>
            <a:effectLst/>
          </c:spPr>
        </c:majorGridlines>
        <c:title>
          <c:tx>
            <c:rich>
              <a:bodyPr/>
              <a:lstStyle/>
              <a:p>
                <a:pPr>
                  <a:defRPr b="1"/>
                </a:pPr>
                <a:r>
                  <a:rPr lang="lv-LV" b="1"/>
                  <a:t>EUR</a:t>
                </a:r>
              </a:p>
            </c:rich>
          </c:tx>
          <c:layout>
            <c:manualLayout>
              <c:xMode val="edge"/>
              <c:yMode val="edge"/>
              <c:x val="0.12818677648336968"/>
              <c:y val="0.45292399958840301"/>
            </c:manualLayout>
          </c:layout>
          <c:overlay val="0"/>
        </c:title>
        <c:numFmt formatCode="#,##0.00" sourceLinked="1"/>
        <c:majorTickMark val="none"/>
        <c:minorTickMark val="none"/>
        <c:tickLblPos val="nextTo"/>
        <c:spPr>
          <a:ln w="6350">
            <a:noFill/>
          </a:ln>
        </c:spPr>
        <c:txPr>
          <a:bodyPr rot="0" vert="horz"/>
          <a:lstStyle/>
          <a:p>
            <a:pPr>
              <a:defRPr sz="900" b="1" i="0" u="none" strike="noStrike" baseline="0">
                <a:solidFill>
                  <a:srgbClr val="595959"/>
                </a:solidFill>
                <a:latin typeface="Montserrat" panose="00000500000000000000" pitchFamily="2" charset="-70"/>
                <a:ea typeface="Calibri"/>
                <a:cs typeface="Calibri"/>
              </a:defRPr>
            </a:pPr>
            <a:endParaRPr lang="lv-LV"/>
          </a:p>
        </c:txPr>
        <c:crossAx val="98077312"/>
        <c:crosses val="autoZero"/>
        <c:crossBetween val="between"/>
        <c:majorUnit val="50000"/>
      </c:valAx>
      <c:spPr>
        <a:solidFill>
          <a:sysClr val="window" lastClr="FFFFFF"/>
        </a:solidFill>
        <a:ln w="25400">
          <a:noFill/>
        </a:ln>
      </c:spPr>
    </c:plotArea>
    <c:plotVisOnly val="1"/>
    <c:dispBlanksAs val="gap"/>
    <c:showDLblsOverMax val="0"/>
  </c:chart>
  <c:spPr>
    <a:solidFill>
      <a:sysClr val="window" lastClr="FFFFFF"/>
    </a:solidFill>
    <a:ln w="0" cap="flat" cmpd="sng" algn="ctr">
      <a:solidFill>
        <a:sysClr val="window" lastClr="FFFFFF">
          <a:lumMod val="85000"/>
        </a:sysClr>
      </a:solidFill>
      <a:round/>
    </a:ln>
    <a:effectLst/>
  </c:spPr>
  <c:txPr>
    <a:bodyPr/>
    <a:lstStyle/>
    <a:p>
      <a:pPr>
        <a:defRPr sz="1000" b="0" i="0" u="none" strike="noStrike" baseline="0">
          <a:solidFill>
            <a:srgbClr val="000000"/>
          </a:solidFill>
          <a:latin typeface="Calibri"/>
          <a:ea typeface="Calibri"/>
          <a:cs typeface="Calibri"/>
        </a:defRPr>
      </a:pPr>
      <a:endParaRPr lang="lv-LV"/>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effectLst/>
                <a:latin typeface="Montserrat" panose="00000500000000000000" pitchFamily="2" charset="-70"/>
              </a:rPr>
              <a:t>Izdevumu salīdzinājums, EUR</a:t>
            </a:r>
            <a:endParaRPr lang="lv-LV" sz="1100" dirty="0">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Lapa1!$E$590</c:f>
              <c:strCache>
                <c:ptCount val="1"/>
                <c:pt idx="0">
                  <c:v>Pamatlīdzekļu nolietojums 20 gadi</c:v>
                </c:pt>
              </c:strCache>
            </c:strRef>
          </c:tx>
          <c:spPr>
            <a:solidFill>
              <a:srgbClr val="9933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Lapa1!$F$589:$G$589</c:f>
              <c:numCache>
                <c:formatCode>General</c:formatCode>
                <c:ptCount val="2"/>
                <c:pt idx="0">
                  <c:v>2021</c:v>
                </c:pt>
                <c:pt idx="1">
                  <c:v>2022</c:v>
                </c:pt>
              </c:numCache>
            </c:numRef>
          </c:cat>
          <c:val>
            <c:numRef>
              <c:f>Lapa1!$F$590:$G$590</c:f>
              <c:numCache>
                <c:formatCode>General</c:formatCode>
                <c:ptCount val="2"/>
                <c:pt idx="0">
                  <c:v>108214</c:v>
                </c:pt>
                <c:pt idx="1">
                  <c:v>121992</c:v>
                </c:pt>
              </c:numCache>
            </c:numRef>
          </c:val>
          <c:extLst>
            <c:ext xmlns:c16="http://schemas.microsoft.com/office/drawing/2014/chart" uri="{C3380CC4-5D6E-409C-BE32-E72D297353CC}">
              <c16:uniqueId val="{00000000-A736-48B6-9910-08EC219BA1E4}"/>
            </c:ext>
          </c:extLst>
        </c:ser>
        <c:ser>
          <c:idx val="1"/>
          <c:order val="1"/>
          <c:tx>
            <c:strRef>
              <c:f>Lapa1!$E$591</c:f>
              <c:strCache>
                <c:ptCount val="1"/>
                <c:pt idx="0">
                  <c:v>Pamatlīdzekļu nolietojums 50 gadi</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Lapa1!$F$589:$G$589</c:f>
              <c:numCache>
                <c:formatCode>General</c:formatCode>
                <c:ptCount val="2"/>
                <c:pt idx="0">
                  <c:v>2021</c:v>
                </c:pt>
                <c:pt idx="1">
                  <c:v>2022</c:v>
                </c:pt>
              </c:numCache>
            </c:numRef>
          </c:cat>
          <c:val>
            <c:numRef>
              <c:f>Lapa1!$F$591:$G$591</c:f>
              <c:numCache>
                <c:formatCode>General</c:formatCode>
                <c:ptCount val="2"/>
                <c:pt idx="0">
                  <c:v>60105</c:v>
                </c:pt>
                <c:pt idx="1">
                  <c:v>65616</c:v>
                </c:pt>
              </c:numCache>
            </c:numRef>
          </c:val>
          <c:extLst>
            <c:ext xmlns:c16="http://schemas.microsoft.com/office/drawing/2014/chart" uri="{C3380CC4-5D6E-409C-BE32-E72D297353CC}">
              <c16:uniqueId val="{00000001-A736-48B6-9910-08EC219BA1E4}"/>
            </c:ext>
          </c:extLst>
        </c:ser>
        <c:dLbls>
          <c:dLblPos val="outEnd"/>
          <c:showLegendKey val="0"/>
          <c:showVal val="1"/>
          <c:showCatName val="0"/>
          <c:showSerName val="0"/>
          <c:showPercent val="0"/>
          <c:showBubbleSize val="0"/>
        </c:dLbls>
        <c:gapWidth val="150"/>
        <c:overlap val="-27"/>
        <c:axId val="778468240"/>
        <c:axId val="778468600"/>
      </c:barChart>
      <c:catAx>
        <c:axId val="778468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778468600"/>
        <c:crosses val="autoZero"/>
        <c:auto val="1"/>
        <c:lblAlgn val="ctr"/>
        <c:lblOffset val="100"/>
        <c:noMultiLvlLbl val="0"/>
      </c:catAx>
      <c:valAx>
        <c:axId val="7784686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7784682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solidFill>
                  <a:srgbClr val="595959"/>
                </a:solidFill>
                <a:effectLst/>
                <a:latin typeface="Montserrat" panose="00000500000000000000" pitchFamily="2" charset="-70"/>
              </a:rPr>
              <a:t>Izdevumu salīdzinājums, EUR</a:t>
            </a:r>
            <a:endParaRPr lang="lv-LV" sz="1100" dirty="0">
              <a:solidFill>
                <a:srgbClr val="595959"/>
              </a:solidFill>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Lapa1!$E$583</c:f>
              <c:strCache>
                <c:ptCount val="1"/>
                <c:pt idx="0">
                  <c:v>Pamatlīdzekļu nolietojums 20 gadi</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Lapa1!$F$582:$G$582</c:f>
              <c:numCache>
                <c:formatCode>General</c:formatCode>
                <c:ptCount val="2"/>
                <c:pt idx="0">
                  <c:v>2021</c:v>
                </c:pt>
                <c:pt idx="1">
                  <c:v>2022</c:v>
                </c:pt>
              </c:numCache>
            </c:numRef>
          </c:cat>
          <c:val>
            <c:numRef>
              <c:f>Lapa1!$F$583:$G$583</c:f>
              <c:numCache>
                <c:formatCode>General</c:formatCode>
                <c:ptCount val="2"/>
                <c:pt idx="0">
                  <c:v>93353</c:v>
                </c:pt>
                <c:pt idx="1">
                  <c:v>102527</c:v>
                </c:pt>
              </c:numCache>
            </c:numRef>
          </c:val>
          <c:extLst>
            <c:ext xmlns:c16="http://schemas.microsoft.com/office/drawing/2014/chart" uri="{C3380CC4-5D6E-409C-BE32-E72D297353CC}">
              <c16:uniqueId val="{00000000-6864-439A-BB56-C9B08A06FC85}"/>
            </c:ext>
          </c:extLst>
        </c:ser>
        <c:ser>
          <c:idx val="1"/>
          <c:order val="1"/>
          <c:tx>
            <c:strRef>
              <c:f>Lapa1!$E$584</c:f>
              <c:strCache>
                <c:ptCount val="1"/>
                <c:pt idx="0">
                  <c:v>Pamatlīdzekļu nolietojums 50 gadi</c:v>
                </c:pt>
              </c:strCache>
            </c:strRef>
          </c:tx>
          <c:spPr>
            <a:solidFill>
              <a:srgbClr val="77A4B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Lapa1!$F$582:$G$582</c:f>
              <c:numCache>
                <c:formatCode>General</c:formatCode>
                <c:ptCount val="2"/>
                <c:pt idx="0">
                  <c:v>2021</c:v>
                </c:pt>
                <c:pt idx="1">
                  <c:v>2022</c:v>
                </c:pt>
              </c:numCache>
            </c:numRef>
          </c:cat>
          <c:val>
            <c:numRef>
              <c:f>Lapa1!$F$584:$G$584</c:f>
              <c:numCache>
                <c:formatCode>#,##0</c:formatCode>
                <c:ptCount val="2"/>
                <c:pt idx="0" formatCode="General">
                  <c:v>51125</c:v>
                </c:pt>
                <c:pt idx="1">
                  <c:v>54795</c:v>
                </c:pt>
              </c:numCache>
            </c:numRef>
          </c:val>
          <c:extLst>
            <c:ext xmlns:c16="http://schemas.microsoft.com/office/drawing/2014/chart" uri="{C3380CC4-5D6E-409C-BE32-E72D297353CC}">
              <c16:uniqueId val="{00000001-6864-439A-BB56-C9B08A06FC85}"/>
            </c:ext>
          </c:extLst>
        </c:ser>
        <c:dLbls>
          <c:dLblPos val="outEnd"/>
          <c:showLegendKey val="0"/>
          <c:showVal val="1"/>
          <c:showCatName val="0"/>
          <c:showSerName val="0"/>
          <c:showPercent val="0"/>
          <c:showBubbleSize val="0"/>
        </c:dLbls>
        <c:gapWidth val="150"/>
        <c:overlap val="-27"/>
        <c:axId val="611809104"/>
        <c:axId val="611810904"/>
      </c:barChart>
      <c:catAx>
        <c:axId val="611809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611810904"/>
        <c:crosses val="autoZero"/>
        <c:auto val="1"/>
        <c:lblAlgn val="ctr"/>
        <c:lblOffset val="100"/>
        <c:noMultiLvlLbl val="0"/>
      </c:catAx>
      <c:valAx>
        <c:axId val="611810904"/>
        <c:scaling>
          <c:orientation val="minMax"/>
          <c:max val="14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11809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solidFill>
                  <a:srgbClr val="595959"/>
                </a:solidFill>
                <a:effectLst/>
                <a:latin typeface="Montserrat" panose="00000500000000000000" pitchFamily="2" charset="-70"/>
              </a:rPr>
              <a:t>Kanalizācijas rezultāts</a:t>
            </a:r>
            <a:endParaRPr lang="lv-LV" sz="1100" dirty="0">
              <a:solidFill>
                <a:srgbClr val="595959"/>
              </a:solidFill>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spPr>
            <a:solidFill>
              <a:srgbClr val="0070C0"/>
            </a:solidFill>
            <a:ln>
              <a:noFill/>
            </a:ln>
            <a:effectLst/>
          </c:spPr>
          <c:invertIfNegative val="0"/>
          <c:dPt>
            <c:idx val="1"/>
            <c:invertIfNegative val="0"/>
            <c:bubble3D val="0"/>
            <c:spPr>
              <a:solidFill>
                <a:srgbClr val="77A4BE"/>
              </a:solidFill>
              <a:ln>
                <a:noFill/>
              </a:ln>
              <a:effectLst/>
            </c:spPr>
            <c:extLst>
              <c:ext xmlns:c16="http://schemas.microsoft.com/office/drawing/2014/chart" uri="{C3380CC4-5D6E-409C-BE32-E72D297353CC}">
                <c16:uniqueId val="{00000001-3572-4FB7-A7BA-2BBC7F544E9E}"/>
              </c:ext>
            </c:extLst>
          </c:dPt>
          <c:dPt>
            <c:idx val="2"/>
            <c:invertIfNegative val="0"/>
            <c:bubble3D val="0"/>
            <c:spPr>
              <a:solidFill>
                <a:srgbClr val="77A4BE"/>
              </a:solidFill>
              <a:ln>
                <a:noFill/>
              </a:ln>
              <a:effectLst/>
            </c:spPr>
            <c:extLst>
              <c:ext xmlns:c16="http://schemas.microsoft.com/office/drawing/2014/chart" uri="{C3380CC4-5D6E-409C-BE32-E72D297353CC}">
                <c16:uniqueId val="{00000002-3572-4FB7-A7BA-2BBC7F544E9E}"/>
              </c:ext>
            </c:extLst>
          </c:dPt>
          <c:dPt>
            <c:idx val="3"/>
            <c:invertIfNegative val="0"/>
            <c:bubble3D val="0"/>
            <c:spPr>
              <a:solidFill>
                <a:srgbClr val="77A4BE"/>
              </a:solidFill>
              <a:ln>
                <a:noFill/>
              </a:ln>
              <a:effectLst/>
            </c:spPr>
            <c:extLst>
              <c:ext xmlns:c16="http://schemas.microsoft.com/office/drawing/2014/chart" uri="{C3380CC4-5D6E-409C-BE32-E72D297353CC}">
                <c16:uniqueId val="{00000003-3572-4FB7-A7BA-2BBC7F544E9E}"/>
              </c:ext>
            </c:extLst>
          </c:dPt>
          <c:dPt>
            <c:idx val="4"/>
            <c:invertIfNegative val="0"/>
            <c:bubble3D val="0"/>
            <c:spPr>
              <a:solidFill>
                <a:schemeClr val="accent2">
                  <a:lumMod val="75000"/>
                </a:schemeClr>
              </a:solidFill>
              <a:ln>
                <a:noFill/>
              </a:ln>
              <a:effectLst/>
            </c:spPr>
            <c:extLst>
              <c:ext xmlns:c16="http://schemas.microsoft.com/office/drawing/2014/chart" uri="{C3380CC4-5D6E-409C-BE32-E72D297353CC}">
                <c16:uniqueId val="{00000004-3572-4FB7-A7BA-2BBC7F544E9E}"/>
              </c:ext>
            </c:extLst>
          </c:dPt>
          <c:dLbls>
            <c:dLbl>
              <c:idx val="1"/>
              <c:layout>
                <c:manualLayout>
                  <c:x val="-0.12579651025579627"/>
                  <c:y val="3.460556062911525E-7"/>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572-4FB7-A7BA-2BBC7F544E9E}"/>
                </c:ext>
              </c:extLst>
            </c:dLbl>
            <c:dLbl>
              <c:idx val="2"/>
              <c:layout>
                <c:manualLayout>
                  <c:x val="-7.2924077650167703E-3"/>
                  <c:y val="-1.27878098604325E-2"/>
                </c:manualLayout>
              </c:layout>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no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1041135157389909"/>
                      <c:h val="0.17367904571430512"/>
                    </c:manualLayout>
                  </c15:layout>
                </c:ext>
                <c:ext xmlns:c16="http://schemas.microsoft.com/office/drawing/2014/chart" uri="{C3380CC4-5D6E-409C-BE32-E72D297353CC}">
                  <c16:uniqueId val="{00000002-3572-4FB7-A7BA-2BBC7F544E9E}"/>
                </c:ext>
              </c:extLst>
            </c:dLbl>
            <c:dLbl>
              <c:idx val="3"/>
              <c:layout>
                <c:manualLayout>
                  <c:x val="0"/>
                  <c:y val="-3.5159249599181014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572-4FB7-A7BA-2BBC7F544E9E}"/>
                </c:ext>
              </c:extLst>
            </c:dLbl>
            <c:dLbl>
              <c:idx val="4"/>
              <c:layout>
                <c:manualLayout>
                  <c:x val="0"/>
                  <c:y val="-1.31847185996929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572-4FB7-A7BA-2BBC7F544E9E}"/>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KOPSAVILKUMS!$A$12:$A$16</c:f>
              <c:strCache>
                <c:ptCount val="5"/>
                <c:pt idx="0">
                  <c:v>Rezultāts</c:v>
                </c:pt>
                <c:pt idx="1">
                  <c:v>Pamatlīdzekļu nolietojums pirms pārrēķina</c:v>
                </c:pt>
                <c:pt idx="2">
                  <c:v>Pamatlīdzekļu nolietojums pārrēķina daļa</c:v>
                </c:pt>
                <c:pt idx="3">
                  <c:v>Ūdenssaimniecības III kārta</c:v>
                </c:pt>
                <c:pt idx="4">
                  <c:v>Kopsavilkums</c:v>
                </c:pt>
              </c:strCache>
            </c:strRef>
          </c:cat>
          <c:val>
            <c:numRef>
              <c:f>KOPSAVILKUMS!$B$12:$B$16</c:f>
              <c:numCache>
                <c:formatCode>#,##0</c:formatCode>
                <c:ptCount val="5"/>
                <c:pt idx="0">
                  <c:v>59309.277999999991</c:v>
                </c:pt>
                <c:pt idx="1">
                  <c:v>-60105.15</c:v>
                </c:pt>
                <c:pt idx="2">
                  <c:v>-48109</c:v>
                </c:pt>
                <c:pt idx="3">
                  <c:v>-13778</c:v>
                </c:pt>
                <c:pt idx="4">
                  <c:v>-62682.87200000001</c:v>
                </c:pt>
              </c:numCache>
            </c:numRef>
          </c:val>
          <c:extLst>
            <c:ext xmlns:c16="http://schemas.microsoft.com/office/drawing/2014/chart" uri="{C3380CC4-5D6E-409C-BE32-E72D297353CC}">
              <c16:uniqueId val="{00000000-3572-4FB7-A7BA-2BBC7F544E9E}"/>
            </c:ext>
          </c:extLst>
        </c:ser>
        <c:dLbls>
          <c:dLblPos val="outEnd"/>
          <c:showLegendKey val="0"/>
          <c:showVal val="1"/>
          <c:showCatName val="0"/>
          <c:showSerName val="0"/>
          <c:showPercent val="0"/>
          <c:showBubbleSize val="0"/>
        </c:dLbls>
        <c:gapWidth val="150"/>
        <c:overlap val="-27"/>
        <c:axId val="230080368"/>
        <c:axId val="230079976"/>
      </c:barChart>
      <c:catAx>
        <c:axId val="230080368"/>
        <c:scaling>
          <c:orientation val="minMax"/>
        </c:scaling>
        <c:delete val="1"/>
        <c:axPos val="b"/>
        <c:numFmt formatCode="General" sourceLinked="1"/>
        <c:majorTickMark val="none"/>
        <c:minorTickMark val="none"/>
        <c:tickLblPos val="nextTo"/>
        <c:crossAx val="230079976"/>
        <c:crosses val="autoZero"/>
        <c:auto val="1"/>
        <c:lblAlgn val="ctr"/>
        <c:lblOffset val="100"/>
        <c:noMultiLvlLbl val="0"/>
      </c:catAx>
      <c:valAx>
        <c:axId val="2300799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30080368"/>
        <c:crosses val="autoZero"/>
        <c:crossBetween val="between"/>
      </c:valAx>
      <c:spPr>
        <a:noFill/>
        <a:ln>
          <a:noFill/>
        </a:ln>
        <a:effectLst/>
      </c:spPr>
    </c:plotArea>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solidFill>
                  <a:srgbClr val="595959"/>
                </a:solidFill>
                <a:effectLst/>
                <a:latin typeface="Montserrat" panose="00000500000000000000" pitchFamily="2" charset="-70"/>
              </a:rPr>
              <a:t>Kanalizācijas tekošie izdevumi/ieņēmumi</a:t>
            </a:r>
            <a:endParaRPr lang="lv-LV" sz="1100" dirty="0">
              <a:solidFill>
                <a:srgbClr val="595959"/>
              </a:solidFill>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KOPSAVILKUMS!$B$4</c:f>
              <c:strCache>
                <c:ptCount val="1"/>
                <c:pt idx="0">
                  <c:v>Summa EUR</c:v>
                </c:pt>
              </c:strCache>
            </c:strRef>
          </c:tx>
          <c:spPr>
            <a:solidFill>
              <a:schemeClr val="accent1"/>
            </a:solidFill>
            <a:ln>
              <a:noFill/>
            </a:ln>
            <a:effectLst/>
          </c:spPr>
          <c:invertIfNegative val="0"/>
          <c:dPt>
            <c:idx val="0"/>
            <c:invertIfNegative val="0"/>
            <c:bubble3D val="0"/>
            <c:spPr>
              <a:solidFill>
                <a:srgbClr val="993300"/>
              </a:solidFill>
              <a:ln>
                <a:noFill/>
              </a:ln>
              <a:effectLst/>
            </c:spPr>
            <c:extLst>
              <c:ext xmlns:c16="http://schemas.microsoft.com/office/drawing/2014/chart" uri="{C3380CC4-5D6E-409C-BE32-E72D297353CC}">
                <c16:uniqueId val="{00000001-4058-4737-92FD-892058E45843}"/>
              </c:ext>
            </c:extLst>
          </c:dPt>
          <c:dPt>
            <c:idx val="1"/>
            <c:invertIfNegative val="0"/>
            <c:bubble3D val="0"/>
            <c:spPr>
              <a:solidFill>
                <a:srgbClr val="CDC847"/>
              </a:solidFill>
              <a:ln>
                <a:noFill/>
              </a:ln>
              <a:effectLst/>
            </c:spPr>
            <c:extLst>
              <c:ext xmlns:c16="http://schemas.microsoft.com/office/drawing/2014/chart" uri="{C3380CC4-5D6E-409C-BE32-E72D297353CC}">
                <c16:uniqueId val="{00000002-4058-4737-92FD-892058E45843}"/>
              </c:ext>
            </c:extLst>
          </c:dPt>
          <c:dPt>
            <c:idx val="3"/>
            <c:invertIfNegative val="0"/>
            <c:bubble3D val="0"/>
            <c:spPr>
              <a:solidFill>
                <a:srgbClr val="595959"/>
              </a:solidFill>
              <a:ln>
                <a:noFill/>
              </a:ln>
              <a:effectLst/>
            </c:spPr>
            <c:extLst>
              <c:ext xmlns:c16="http://schemas.microsoft.com/office/drawing/2014/chart" uri="{C3380CC4-5D6E-409C-BE32-E72D297353CC}">
                <c16:uniqueId val="{00000003-4058-4737-92FD-892058E45843}"/>
              </c:ext>
            </c:extLst>
          </c:dPt>
          <c:dPt>
            <c:idx val="4"/>
            <c:invertIfNegative val="0"/>
            <c:bubble3D val="0"/>
            <c:spPr>
              <a:solidFill>
                <a:srgbClr val="0070C0"/>
              </a:solidFill>
              <a:ln>
                <a:noFill/>
              </a:ln>
              <a:effectLst/>
            </c:spPr>
            <c:extLst>
              <c:ext xmlns:c16="http://schemas.microsoft.com/office/drawing/2014/chart" uri="{C3380CC4-5D6E-409C-BE32-E72D297353CC}">
                <c16:uniqueId val="{00000004-4058-4737-92FD-892058E45843}"/>
              </c:ext>
            </c:extLst>
          </c:dPt>
          <c:dPt>
            <c:idx val="5"/>
            <c:invertIfNegative val="0"/>
            <c:bubble3D val="0"/>
            <c:spPr>
              <a:solidFill>
                <a:srgbClr val="0070C0"/>
              </a:solidFill>
              <a:ln>
                <a:noFill/>
              </a:ln>
              <a:effectLst/>
            </c:spPr>
            <c:extLst>
              <c:ext xmlns:c16="http://schemas.microsoft.com/office/drawing/2014/chart" uri="{C3380CC4-5D6E-409C-BE32-E72D297353CC}">
                <c16:uniqueId val="{00000005-4058-4737-92FD-892058E45843}"/>
              </c:ext>
            </c:extLst>
          </c:dPt>
          <c:dLbls>
            <c:dLbl>
              <c:idx val="0"/>
              <c:tx>
                <c:rich>
                  <a:bodyPr/>
                  <a:lstStyle/>
                  <a:p>
                    <a:fld id="{3335644E-8FBA-4B24-B79D-0021BDEF212D}" type="VALUE">
                      <a:rPr lang="en-US" smtClean="0">
                        <a:solidFill>
                          <a:srgbClr val="595959"/>
                        </a:solidFill>
                      </a:rPr>
                      <a:pPr/>
                      <a:t>[VALUE]</a:t>
                    </a:fld>
                    <a:br>
                      <a:rPr lang="en-US" dirty="0">
                        <a:solidFill>
                          <a:srgbClr val="595959"/>
                        </a:solidFill>
                      </a:rPr>
                    </a:br>
                    <a:r>
                      <a:rPr lang="en-US" dirty="0">
                        <a:solidFill>
                          <a:srgbClr val="595959"/>
                        </a:solidFill>
                      </a:rPr>
                      <a:t>(32%)</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058-4737-92FD-892058E45843}"/>
                </c:ext>
              </c:extLst>
            </c:dLbl>
            <c:dLbl>
              <c:idx val="1"/>
              <c:tx>
                <c:rich>
                  <a:bodyPr/>
                  <a:lstStyle/>
                  <a:p>
                    <a:fld id="{18F808D3-0228-4D63-A16C-1A1E979C7B6F}" type="VALUE">
                      <a:rPr lang="en-US" smtClean="0"/>
                      <a:pPr/>
                      <a:t>[VALUE]</a:t>
                    </a:fld>
                    <a:br>
                      <a:rPr lang="en-US" dirty="0"/>
                    </a:br>
                    <a:r>
                      <a:rPr lang="en-US" dirty="0"/>
                      <a:t>(29,6%)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58-4737-92FD-892058E45843}"/>
                </c:ext>
              </c:extLst>
            </c:dLbl>
            <c:dLbl>
              <c:idx val="2"/>
              <c:tx>
                <c:rich>
                  <a:bodyPr/>
                  <a:lstStyle/>
                  <a:p>
                    <a:fld id="{5E63022C-2963-4562-9CEA-ACA8ADBA1802}" type="VALUE">
                      <a:rPr lang="en-US" smtClean="0"/>
                      <a:pPr/>
                      <a:t>[VALUE]</a:t>
                    </a:fld>
                    <a:br>
                      <a:rPr lang="en-US" dirty="0"/>
                    </a:br>
                    <a:r>
                      <a:rPr lang="en-US" dirty="0"/>
                      <a:t>(0,5%)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4058-4737-92FD-892058E45843}"/>
                </c:ext>
              </c:extLst>
            </c:dLbl>
            <c:dLbl>
              <c:idx val="3"/>
              <c:tx>
                <c:rich>
                  <a:bodyPr/>
                  <a:lstStyle/>
                  <a:p>
                    <a:fld id="{5809B5CF-A753-46ED-94CB-3830D31ACCDE}" type="VALUE">
                      <a:rPr lang="en-US" smtClean="0"/>
                      <a:pPr/>
                      <a:t>[VALUE]</a:t>
                    </a:fld>
                    <a:br>
                      <a:rPr lang="en-US"/>
                    </a:br>
                    <a:r>
                      <a:rPr lang="en-US"/>
                      <a:t>(29,6%)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058-4737-92FD-892058E45843}"/>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KOPSAVILKUMS!$A$5:$A$10</c:f>
              <c:strCache>
                <c:ptCount val="6"/>
                <c:pt idx="0">
                  <c:v>Atalgojums</c:v>
                </c:pt>
                <c:pt idx="1">
                  <c:v>Pakalpojumi</c:v>
                </c:pt>
                <c:pt idx="2">
                  <c:v>Nodokļi</c:v>
                </c:pt>
                <c:pt idx="3">
                  <c:v>Krājumi, inventārs</c:v>
                </c:pt>
                <c:pt idx="4">
                  <c:v>Izdevumi kopā</c:v>
                </c:pt>
                <c:pt idx="5">
                  <c:v>Ieņēmumi kopā</c:v>
                </c:pt>
              </c:strCache>
            </c:strRef>
          </c:cat>
          <c:val>
            <c:numRef>
              <c:f>KOPSAVILKUMS!$B$5:$B$10</c:f>
              <c:numCache>
                <c:formatCode>#,##0</c:formatCode>
                <c:ptCount val="6"/>
                <c:pt idx="0">
                  <c:v>109439</c:v>
                </c:pt>
                <c:pt idx="1">
                  <c:v>101174</c:v>
                </c:pt>
                <c:pt idx="2">
                  <c:v>1250</c:v>
                </c:pt>
                <c:pt idx="3">
                  <c:v>7749</c:v>
                </c:pt>
                <c:pt idx="4">
                  <c:v>219612</c:v>
                </c:pt>
                <c:pt idx="5">
                  <c:v>278921.27799999999</c:v>
                </c:pt>
              </c:numCache>
            </c:numRef>
          </c:val>
          <c:extLst>
            <c:ext xmlns:c16="http://schemas.microsoft.com/office/drawing/2014/chart" uri="{C3380CC4-5D6E-409C-BE32-E72D297353CC}">
              <c16:uniqueId val="{00000000-4058-4737-92FD-892058E45843}"/>
            </c:ext>
          </c:extLst>
        </c:ser>
        <c:dLbls>
          <c:dLblPos val="outEnd"/>
          <c:showLegendKey val="0"/>
          <c:showVal val="1"/>
          <c:showCatName val="0"/>
          <c:showSerName val="0"/>
          <c:showPercent val="0"/>
          <c:showBubbleSize val="0"/>
        </c:dLbls>
        <c:gapWidth val="150"/>
        <c:overlap val="-27"/>
        <c:axId val="174583768"/>
        <c:axId val="174584160"/>
      </c:barChart>
      <c:catAx>
        <c:axId val="174583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174584160"/>
        <c:crosses val="autoZero"/>
        <c:auto val="1"/>
        <c:lblAlgn val="ctr"/>
        <c:lblOffset val="100"/>
        <c:noMultiLvlLbl val="0"/>
      </c:catAx>
      <c:valAx>
        <c:axId val="1745841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4583768"/>
        <c:crosses val="autoZero"/>
        <c:crossBetween val="between"/>
      </c:valAx>
      <c:spPr>
        <a:noFill/>
        <a:ln>
          <a:noFill/>
        </a:ln>
        <a:effectLst/>
      </c:spPr>
    </c:plotArea>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2689534298537E-2"/>
          <c:y val="6.3156290079192073E-2"/>
          <c:w val="0.88138906470470268"/>
          <c:h val="0.62610878299330208"/>
        </c:manualLayout>
      </c:layout>
      <c:barChart>
        <c:barDir val="col"/>
        <c:grouping val="stacked"/>
        <c:varyColors val="0"/>
        <c:ser>
          <c:idx val="0"/>
          <c:order val="0"/>
          <c:tx>
            <c:strRef>
              <c:f>KOPSAVILKUMS!$A$21</c:f>
              <c:strCache>
                <c:ptCount val="1"/>
                <c:pt idx="0">
                  <c:v>Notekūdeņu savākšana</c:v>
                </c:pt>
              </c:strCache>
            </c:strRef>
          </c:tx>
          <c:spPr>
            <a:solidFill>
              <a:srgbClr val="F3DEA0"/>
            </a:solidFill>
            <a:ln>
              <a:noFill/>
            </a:ln>
            <a:effectLst/>
          </c:spPr>
          <c:invertIfNegative val="0"/>
          <c:dLbls>
            <c:dLbl>
              <c:idx val="0"/>
              <c:layout>
                <c:manualLayout>
                  <c:x val="0.33038235123494047"/>
                  <c:y val="-9.6676316281789059E-3"/>
                </c:manualLayout>
              </c:layout>
              <c:tx>
                <c:rich>
                  <a:bodyPr/>
                  <a:lstStyle/>
                  <a:p>
                    <a:fld id="{A130B06C-ECA8-4F50-B93C-51E4E7A6CB9B}"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KOPSAVILKUMS!$B$21</c:f>
              <c:numCache>
                <c:formatCode>#,##0</c:formatCode>
                <c:ptCount val="1"/>
                <c:pt idx="0">
                  <c:v>20643</c:v>
                </c:pt>
              </c:numCache>
            </c:numRef>
          </c:val>
          <c:extLst>
            <c:ext xmlns:c16="http://schemas.microsoft.com/office/drawing/2014/chart" uri="{C3380CC4-5D6E-409C-BE32-E72D297353CC}">
              <c16:uniqueId val="{00000001-8C19-4ECD-B98B-578EE5239670}"/>
            </c:ext>
          </c:extLst>
        </c:ser>
        <c:ser>
          <c:idx val="1"/>
          <c:order val="1"/>
          <c:tx>
            <c:strRef>
              <c:f>KOPSAVILKUMS!$A$22</c:f>
              <c:strCache>
                <c:ptCount val="1"/>
                <c:pt idx="0">
                  <c:v>Tarifa starpība pirmais pusgads</c:v>
                </c:pt>
              </c:strCache>
            </c:strRef>
          </c:tx>
          <c:spPr>
            <a:solidFill>
              <a:srgbClr val="595959"/>
            </a:solidFill>
            <a:ln>
              <a:noFill/>
            </a:ln>
            <a:effectLst/>
          </c:spPr>
          <c:invertIfNegative val="0"/>
          <c:dLbls>
            <c:dLbl>
              <c:idx val="0"/>
              <c:layout>
                <c:manualLayout>
                  <c:x val="0.33698999825963943"/>
                  <c:y val="-1.4501447442268315E-2"/>
                </c:manualLayout>
              </c:layout>
              <c:tx>
                <c:rich>
                  <a:bodyPr/>
                  <a:lstStyle/>
                  <a:p>
                    <a:fld id="{F7FA97B4-2DE7-4921-9ABB-392C1B4AEC80}"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KOPSAVILKUMS!$B$22</c:f>
              <c:numCache>
                <c:formatCode>#,##0</c:formatCode>
                <c:ptCount val="1"/>
                <c:pt idx="0">
                  <c:v>2839</c:v>
                </c:pt>
              </c:numCache>
            </c:numRef>
          </c:val>
          <c:extLst>
            <c:ext xmlns:c16="http://schemas.microsoft.com/office/drawing/2014/chart" uri="{C3380CC4-5D6E-409C-BE32-E72D297353CC}">
              <c16:uniqueId val="{00000003-8C19-4ECD-B98B-578EE5239670}"/>
            </c:ext>
          </c:extLst>
        </c:ser>
        <c:ser>
          <c:idx val="2"/>
          <c:order val="2"/>
          <c:tx>
            <c:strRef>
              <c:f>KOPSAVILKUMS!$A$23</c:f>
              <c:strCache>
                <c:ptCount val="1"/>
                <c:pt idx="0">
                  <c:v>Elektroenerģijas sadārdzinājums</c:v>
                </c:pt>
              </c:strCache>
            </c:strRef>
          </c:tx>
          <c:spPr>
            <a:solidFill>
              <a:srgbClr val="CDC847"/>
            </a:solidFill>
            <a:ln>
              <a:noFill/>
            </a:ln>
            <a:effectLst/>
          </c:spPr>
          <c:invertIfNegative val="0"/>
          <c:dLbls>
            <c:dLbl>
              <c:idx val="0"/>
              <c:layout>
                <c:manualLayout>
                  <c:x val="0.32707852772259111"/>
                  <c:y val="-4.833815814089453E-3"/>
                </c:manualLayout>
              </c:layout>
              <c:tx>
                <c:rich>
                  <a:bodyPr/>
                  <a:lstStyle/>
                  <a:p>
                    <a:fld id="{9424FC9A-7C97-41DF-BC74-6F49DE24CB55}"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KOPSAVILKUMS!$B$23</c:f>
              <c:numCache>
                <c:formatCode>#,##0</c:formatCode>
                <c:ptCount val="1"/>
                <c:pt idx="0">
                  <c:v>-5686</c:v>
                </c:pt>
              </c:numCache>
            </c:numRef>
          </c:val>
          <c:extLst>
            <c:ext xmlns:c16="http://schemas.microsoft.com/office/drawing/2014/chart" uri="{C3380CC4-5D6E-409C-BE32-E72D297353CC}">
              <c16:uniqueId val="{00000005-8C19-4ECD-B98B-578EE5239670}"/>
            </c:ext>
          </c:extLst>
        </c:ser>
        <c:ser>
          <c:idx val="3"/>
          <c:order val="3"/>
          <c:tx>
            <c:strRef>
              <c:f>KOPSAVILKUMS!$A$24</c:f>
              <c:strCache>
                <c:ptCount val="1"/>
                <c:pt idx="0">
                  <c:v>Patēriņa samazinājums</c:v>
                </c:pt>
              </c:strCache>
            </c:strRef>
          </c:tx>
          <c:spPr>
            <a:solidFill>
              <a:srgbClr val="993300"/>
            </a:solidFill>
            <a:ln>
              <a:noFill/>
            </a:ln>
            <a:effectLst/>
          </c:spPr>
          <c:invertIfNegative val="0"/>
          <c:dLbls>
            <c:dLbl>
              <c:idx val="0"/>
              <c:layout>
                <c:manualLayout>
                  <c:x val="0.34029382177198869"/>
                  <c:y val="2.4170030646456968E-3"/>
                </c:manualLayout>
              </c:layout>
              <c:tx>
                <c:rich>
                  <a:bodyPr/>
                  <a:lstStyle/>
                  <a:p>
                    <a:fld id="{AAE1D130-11D0-4622-B06D-3432F2F4FCDF}"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KOPSAVILKUMS!$B$24</c:f>
              <c:numCache>
                <c:formatCode>#,##0</c:formatCode>
                <c:ptCount val="1"/>
                <c:pt idx="0">
                  <c:v>-18591.8</c:v>
                </c:pt>
              </c:numCache>
            </c:numRef>
          </c:val>
          <c:extLst>
            <c:ext xmlns:c16="http://schemas.microsoft.com/office/drawing/2014/chart" uri="{C3380CC4-5D6E-409C-BE32-E72D297353CC}">
              <c16:uniqueId val="{00000007-8C19-4ECD-B98B-578EE5239670}"/>
            </c:ext>
          </c:extLst>
        </c:ser>
        <c:ser>
          <c:idx val="4"/>
          <c:order val="4"/>
          <c:tx>
            <c:strRef>
              <c:f>KOPSAVILKUMS!$A$25</c:f>
              <c:strCache>
                <c:ptCount val="1"/>
                <c:pt idx="0">
                  <c:v>Ūdenssaimniecības III kārta nolietojums </c:v>
                </c:pt>
              </c:strCache>
            </c:strRef>
          </c:tx>
          <c:spPr>
            <a:solidFill>
              <a:srgbClr val="77A4BE"/>
            </a:solidFill>
            <a:ln>
              <a:noFill/>
            </a:ln>
            <a:effectLst/>
          </c:spPr>
          <c:invertIfNegative val="0"/>
          <c:dLbls>
            <c:dLbl>
              <c:idx val="0"/>
              <c:layout>
                <c:manualLayout>
                  <c:x val="0.32707852772259122"/>
                  <c:y val="-1.2085015323228485E-2"/>
                </c:manualLayout>
              </c:layout>
              <c:tx>
                <c:rich>
                  <a:bodyPr/>
                  <a:lstStyle/>
                  <a:p>
                    <a:fld id="{380563DF-0DE0-4FFE-9EF9-49D3F6D13210}"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19FA-4B3A-8C69-BA7D528F9897}"/>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val>
            <c:numRef>
              <c:f>KOPSAVILKUMS!$B$25</c:f>
              <c:numCache>
                <c:formatCode>#,##0</c:formatCode>
                <c:ptCount val="1"/>
                <c:pt idx="0">
                  <c:v>-13778</c:v>
                </c:pt>
              </c:numCache>
            </c:numRef>
          </c:val>
          <c:extLst>
            <c:ext xmlns:c16="http://schemas.microsoft.com/office/drawing/2014/chart" uri="{C3380CC4-5D6E-409C-BE32-E72D297353CC}">
              <c16:uniqueId val="{00000001-EE77-449D-B29B-E5F9A2AF1C25}"/>
            </c:ext>
          </c:extLst>
        </c:ser>
        <c:ser>
          <c:idx val="5"/>
          <c:order val="5"/>
          <c:tx>
            <c:strRef>
              <c:f>KOPSAVILKUMS!$A$26</c:f>
              <c:strCache>
                <c:ptCount val="1"/>
                <c:pt idx="0">
                  <c:v>Pamatlīdzekļu nolietojuma palielinājums</c:v>
                </c:pt>
              </c:strCache>
            </c:strRef>
          </c:tx>
          <c:spPr>
            <a:solidFill>
              <a:srgbClr val="92D050"/>
            </a:solidFill>
            <a:ln>
              <a:noFill/>
            </a:ln>
            <a:effectLst/>
          </c:spPr>
          <c:invertIfNegative val="0"/>
          <c:dLbls>
            <c:dLbl>
              <c:idx val="0"/>
              <c:layout>
                <c:manualLayout>
                  <c:x val="0.32122603075073786"/>
                  <c:y val="-1.0097823660592316E-2"/>
                </c:manualLayout>
              </c:layout>
              <c:tx>
                <c:rich>
                  <a:bodyPr/>
                  <a:lstStyle/>
                  <a:p>
                    <a:r>
                      <a:rPr lang="en-US" baseline="0" dirty="0"/>
                      <a:t> </a:t>
                    </a:r>
                    <a:fld id="{A27D9413-0CD3-4877-B474-6447DADF906E}" type="VALUE">
                      <a:rPr lang="en-US" baseline="0"/>
                      <a:pPr/>
                      <a:t>[VALUE]</a:t>
                    </a:fld>
                    <a:endParaRPr lang="en-US"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9FA-4B3A-8C69-BA7D528F9897}"/>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val>
            <c:numRef>
              <c:f>KOPSAVILKUMS!$B$26</c:f>
              <c:numCache>
                <c:formatCode>#,##0</c:formatCode>
                <c:ptCount val="1"/>
                <c:pt idx="0">
                  <c:v>-48109</c:v>
                </c:pt>
              </c:numCache>
            </c:numRef>
          </c:val>
          <c:extLst>
            <c:ext xmlns:c16="http://schemas.microsoft.com/office/drawing/2014/chart" uri="{C3380CC4-5D6E-409C-BE32-E72D297353CC}">
              <c16:uniqueId val="{00000002-EE77-449D-B29B-E5F9A2AF1C25}"/>
            </c:ext>
          </c:extLst>
        </c:ser>
        <c:dLbls>
          <c:showLegendKey val="0"/>
          <c:showVal val="0"/>
          <c:showCatName val="0"/>
          <c:showSerName val="0"/>
          <c:showPercent val="0"/>
          <c:showBubbleSize val="0"/>
        </c:dLbls>
        <c:gapWidth val="150"/>
        <c:overlap val="100"/>
        <c:axId val="591177872"/>
        <c:axId val="591179672"/>
      </c:barChart>
      <c:catAx>
        <c:axId val="591177872"/>
        <c:scaling>
          <c:orientation val="minMax"/>
        </c:scaling>
        <c:delete val="1"/>
        <c:axPos val="b"/>
        <c:numFmt formatCode="General" sourceLinked="1"/>
        <c:majorTickMark val="out"/>
        <c:minorTickMark val="none"/>
        <c:tickLblPos val="nextTo"/>
        <c:crossAx val="591179672"/>
        <c:crosses val="autoZero"/>
        <c:auto val="1"/>
        <c:lblAlgn val="ctr"/>
        <c:lblOffset val="100"/>
        <c:noMultiLvlLbl val="0"/>
      </c:catAx>
      <c:valAx>
        <c:axId val="591179672"/>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591177872"/>
        <c:crosses val="autoZero"/>
        <c:crossBetween val="between"/>
      </c:valAx>
      <c:spPr>
        <a:noFill/>
        <a:ln>
          <a:noFill/>
        </a:ln>
        <a:effectLst/>
      </c:spPr>
    </c:plotArea>
    <c:legend>
      <c:legendPos val="b"/>
      <c:layout>
        <c:manualLayout>
          <c:xMode val="edge"/>
          <c:yMode val="edge"/>
          <c:x val="0.12475863382781907"/>
          <c:y val="0.70810767831137289"/>
          <c:w val="0.82082966729759621"/>
          <c:h val="0.2515260987531868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legend>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r>
              <a:rPr lang="lv-LV" sz="1400" b="1" i="0" baseline="0" dirty="0">
                <a:effectLst/>
              </a:rPr>
              <a:t>Ūdens tekošie izdevumi/ieņēmumi</a:t>
            </a:r>
            <a:endParaRPr lang="lv-LV" sz="1100" dirty="0">
              <a:effectLst/>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endParaRPr lang="lv-LV"/>
        </a:p>
      </c:txPr>
    </c:title>
    <c:autoTitleDeleted val="0"/>
    <c:plotArea>
      <c:layout/>
      <c:barChart>
        <c:barDir val="col"/>
        <c:grouping val="clustered"/>
        <c:varyColors val="0"/>
        <c:ser>
          <c:idx val="0"/>
          <c:order val="0"/>
          <c:tx>
            <c:strRef>
              <c:f>KOPSAVILKUMS!$B$3</c:f>
              <c:strCache>
                <c:ptCount val="1"/>
                <c:pt idx="0">
                  <c:v>Summa EUR</c:v>
                </c:pt>
              </c:strCache>
            </c:strRef>
          </c:tx>
          <c:spPr>
            <a:solidFill>
              <a:schemeClr val="accent1"/>
            </a:solidFill>
            <a:ln>
              <a:noFill/>
            </a:ln>
            <a:effectLst/>
          </c:spPr>
          <c:invertIfNegative val="0"/>
          <c:dPt>
            <c:idx val="0"/>
            <c:invertIfNegative val="0"/>
            <c:bubble3D val="0"/>
            <c:spPr>
              <a:solidFill>
                <a:srgbClr val="993300"/>
              </a:solidFill>
              <a:ln>
                <a:noFill/>
              </a:ln>
              <a:effectLst/>
            </c:spPr>
            <c:extLst>
              <c:ext xmlns:c16="http://schemas.microsoft.com/office/drawing/2014/chart" uri="{C3380CC4-5D6E-409C-BE32-E72D297353CC}">
                <c16:uniqueId val="{00000001-F8A4-4462-AD64-F47B0FED864A}"/>
              </c:ext>
            </c:extLst>
          </c:dPt>
          <c:dPt>
            <c:idx val="1"/>
            <c:invertIfNegative val="0"/>
            <c:bubble3D val="0"/>
            <c:spPr>
              <a:solidFill>
                <a:srgbClr val="CDC847"/>
              </a:solidFill>
              <a:ln>
                <a:noFill/>
              </a:ln>
              <a:effectLst/>
            </c:spPr>
            <c:extLst>
              <c:ext xmlns:c16="http://schemas.microsoft.com/office/drawing/2014/chart" uri="{C3380CC4-5D6E-409C-BE32-E72D297353CC}">
                <c16:uniqueId val="{00000002-F8A4-4462-AD64-F47B0FED864A}"/>
              </c:ext>
            </c:extLst>
          </c:dPt>
          <c:dPt>
            <c:idx val="2"/>
            <c:invertIfNegative val="0"/>
            <c:bubble3D val="0"/>
            <c:spPr>
              <a:solidFill>
                <a:srgbClr val="595959"/>
              </a:solidFill>
              <a:ln>
                <a:noFill/>
              </a:ln>
              <a:effectLst/>
            </c:spPr>
            <c:extLst>
              <c:ext xmlns:c16="http://schemas.microsoft.com/office/drawing/2014/chart" uri="{C3380CC4-5D6E-409C-BE32-E72D297353CC}">
                <c16:uniqueId val="{00000003-F8A4-4462-AD64-F47B0FED864A}"/>
              </c:ext>
            </c:extLst>
          </c:dPt>
          <c:dPt>
            <c:idx val="3"/>
            <c:invertIfNegative val="0"/>
            <c:bubble3D val="0"/>
            <c:spPr>
              <a:solidFill>
                <a:schemeClr val="accent3">
                  <a:lumMod val="75000"/>
                </a:schemeClr>
              </a:solidFill>
              <a:ln>
                <a:noFill/>
              </a:ln>
              <a:effectLst/>
            </c:spPr>
            <c:extLst>
              <c:ext xmlns:c16="http://schemas.microsoft.com/office/drawing/2014/chart" uri="{C3380CC4-5D6E-409C-BE32-E72D297353CC}">
                <c16:uniqueId val="{00000004-F8A4-4462-AD64-F47B0FED864A}"/>
              </c:ext>
            </c:extLst>
          </c:dPt>
          <c:dPt>
            <c:idx val="4"/>
            <c:invertIfNegative val="0"/>
            <c:bubble3D val="0"/>
            <c:spPr>
              <a:solidFill>
                <a:srgbClr val="0070C0"/>
              </a:solidFill>
              <a:ln>
                <a:noFill/>
              </a:ln>
              <a:effectLst/>
            </c:spPr>
            <c:extLst>
              <c:ext xmlns:c16="http://schemas.microsoft.com/office/drawing/2014/chart" uri="{C3380CC4-5D6E-409C-BE32-E72D297353CC}">
                <c16:uniqueId val="{00000005-F8A4-4462-AD64-F47B0FED864A}"/>
              </c:ext>
            </c:extLst>
          </c:dPt>
          <c:dPt>
            <c:idx val="5"/>
            <c:invertIfNegative val="0"/>
            <c:bubble3D val="0"/>
            <c:spPr>
              <a:solidFill>
                <a:srgbClr val="0070C0"/>
              </a:solidFill>
              <a:ln>
                <a:noFill/>
              </a:ln>
              <a:effectLst/>
            </c:spPr>
            <c:extLst>
              <c:ext xmlns:c16="http://schemas.microsoft.com/office/drawing/2014/chart" uri="{C3380CC4-5D6E-409C-BE32-E72D297353CC}">
                <c16:uniqueId val="{00000006-F8A4-4462-AD64-F47B0FED864A}"/>
              </c:ext>
            </c:extLst>
          </c:dPt>
          <c:dLbls>
            <c:dLbl>
              <c:idx val="0"/>
              <c:tx>
                <c:rich>
                  <a:bodyPr/>
                  <a:lstStyle/>
                  <a:p>
                    <a:fld id="{7A0B074B-872D-46C4-8548-1A7905AA0945}" type="VALUE">
                      <a:rPr lang="en-US" smtClean="0"/>
                      <a:pPr/>
                      <a:t>[VALUE]</a:t>
                    </a:fld>
                    <a:r>
                      <a:rPr lang="en-US" dirty="0"/>
                      <a:t> </a:t>
                    </a:r>
                    <a:br>
                      <a:rPr lang="en-US" dirty="0"/>
                    </a:br>
                    <a:r>
                      <a:rPr lang="en-US" dirty="0"/>
                      <a:t>(26,8%)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8A4-4462-AD64-F47B0FED864A}"/>
                </c:ext>
              </c:extLst>
            </c:dLbl>
            <c:dLbl>
              <c:idx val="1"/>
              <c:tx>
                <c:rich>
                  <a:bodyPr/>
                  <a:lstStyle/>
                  <a:p>
                    <a:fld id="{29171C29-A242-4EBD-B3FD-C8B85F597621}" type="VALUE">
                      <a:rPr lang="en-US" smtClean="0"/>
                      <a:pPr/>
                      <a:t>[VALUE]</a:t>
                    </a:fld>
                    <a:r>
                      <a:rPr lang="en-US" dirty="0"/>
                      <a:t> </a:t>
                    </a:r>
                    <a:br>
                      <a:rPr lang="en-US" dirty="0"/>
                    </a:br>
                    <a:r>
                      <a:rPr lang="en-US" dirty="0"/>
                      <a:t>(20,7%)</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8A4-4462-AD64-F47B0FED864A}"/>
                </c:ext>
              </c:extLst>
            </c:dLbl>
            <c:dLbl>
              <c:idx val="2"/>
              <c:tx>
                <c:rich>
                  <a:bodyPr/>
                  <a:lstStyle/>
                  <a:p>
                    <a:fld id="{DD1FD38E-0286-40A9-834F-96BB9EE69271}" type="VALUE">
                      <a:rPr lang="en-US" smtClean="0"/>
                      <a:pPr/>
                      <a:t>[VALUE]</a:t>
                    </a:fld>
                    <a:br>
                      <a:rPr lang="en-US" dirty="0"/>
                    </a:br>
                    <a:r>
                      <a:rPr lang="en-US" dirty="0"/>
                      <a:t>(4,1%)</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8A4-4462-AD64-F47B0FED864A}"/>
                </c:ext>
              </c:extLst>
            </c:dLbl>
            <c:dLbl>
              <c:idx val="3"/>
              <c:tx>
                <c:rich>
                  <a:bodyPr/>
                  <a:lstStyle/>
                  <a:p>
                    <a:fld id="{6049A522-B33D-42C4-A1D3-D0EBEDFB70F9}" type="VALUE">
                      <a:rPr lang="en-US" smtClean="0"/>
                      <a:pPr/>
                      <a:t>[VALUE]</a:t>
                    </a:fld>
                    <a:r>
                      <a:rPr lang="en-US" dirty="0"/>
                      <a:t> </a:t>
                    </a:r>
                    <a:br>
                      <a:rPr lang="en-US" dirty="0"/>
                    </a:br>
                    <a:r>
                      <a:rPr lang="en-US" dirty="0"/>
                      <a:t>(5,5%)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8A4-4462-AD64-F47B0FED864A}"/>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KOPSAVILKUMS!$A$4:$A$9</c:f>
              <c:strCache>
                <c:ptCount val="6"/>
                <c:pt idx="0">
                  <c:v>Atalgojums</c:v>
                </c:pt>
                <c:pt idx="1">
                  <c:v>Pakalpojumi</c:v>
                </c:pt>
                <c:pt idx="2">
                  <c:v>Nodokļi</c:v>
                </c:pt>
                <c:pt idx="3">
                  <c:v>Krājumi, inventārs</c:v>
                </c:pt>
                <c:pt idx="4">
                  <c:v>Izdevumi kopā</c:v>
                </c:pt>
                <c:pt idx="5">
                  <c:v>Ieņēmumi kopā</c:v>
                </c:pt>
              </c:strCache>
            </c:strRef>
          </c:cat>
          <c:val>
            <c:numRef>
              <c:f>KOPSAVILKUMS!$B$4:$B$9</c:f>
              <c:numCache>
                <c:formatCode>#,##0</c:formatCode>
                <c:ptCount val="6"/>
                <c:pt idx="0">
                  <c:v>64026.420000000006</c:v>
                </c:pt>
                <c:pt idx="1">
                  <c:v>49443.99</c:v>
                </c:pt>
                <c:pt idx="2">
                  <c:v>9862.64</c:v>
                </c:pt>
                <c:pt idx="3">
                  <c:v>13036.56</c:v>
                </c:pt>
                <c:pt idx="4">
                  <c:v>136369.61000000002</c:v>
                </c:pt>
                <c:pt idx="5">
                  <c:v>156469.91999999998</c:v>
                </c:pt>
              </c:numCache>
            </c:numRef>
          </c:val>
          <c:extLst>
            <c:ext xmlns:c16="http://schemas.microsoft.com/office/drawing/2014/chart" uri="{C3380CC4-5D6E-409C-BE32-E72D297353CC}">
              <c16:uniqueId val="{00000000-F8A4-4462-AD64-F47B0FED864A}"/>
            </c:ext>
          </c:extLst>
        </c:ser>
        <c:dLbls>
          <c:dLblPos val="outEnd"/>
          <c:showLegendKey val="0"/>
          <c:showVal val="1"/>
          <c:showCatName val="0"/>
          <c:showSerName val="0"/>
          <c:showPercent val="0"/>
          <c:showBubbleSize val="0"/>
        </c:dLbls>
        <c:gapWidth val="150"/>
        <c:overlap val="-27"/>
        <c:axId val="234254712"/>
        <c:axId val="234256672"/>
      </c:barChart>
      <c:catAx>
        <c:axId val="234254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234256672"/>
        <c:crosses val="autoZero"/>
        <c:auto val="1"/>
        <c:lblAlgn val="ctr"/>
        <c:lblOffset val="100"/>
        <c:noMultiLvlLbl val="0"/>
      </c:catAx>
      <c:valAx>
        <c:axId val="2342566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34254712"/>
        <c:crosses val="autoZero"/>
        <c:crossBetween val="between"/>
        <c:majorUnit val="30000"/>
      </c:valAx>
      <c:spPr>
        <a:noFill/>
        <a:ln>
          <a:noFill/>
        </a:ln>
        <a:effectLst/>
      </c:spPr>
    </c:plotArea>
    <c:plotVisOnly val="1"/>
    <c:dispBlanksAs val="gap"/>
    <c:showDLblsOverMax val="0"/>
  </c:chart>
  <c:spPr>
    <a:noFill/>
    <a:ln>
      <a:solidFill>
        <a:schemeClr val="bg2">
          <a:lumMod val="90000"/>
        </a:schemeClr>
      </a:solidFill>
    </a:ln>
    <a:effectLst/>
  </c:spPr>
  <c:txPr>
    <a:bodyPr/>
    <a:lstStyle/>
    <a:p>
      <a:pPr>
        <a:defRPr/>
      </a:pPr>
      <a:endParaRPr lang="lv-LV"/>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r>
              <a:rPr lang="lv-LV" sz="1400" b="1" i="0" baseline="0" dirty="0">
                <a:effectLst/>
              </a:rPr>
              <a:t>Ūdens rezultāts</a:t>
            </a:r>
            <a:endParaRPr lang="lv-LV" sz="1100" dirty="0">
              <a:effectLst/>
            </a:endParaRPr>
          </a:p>
        </c:rich>
      </c:tx>
      <c:layout>
        <c:manualLayout>
          <c:xMode val="edge"/>
          <c:yMode val="edge"/>
          <c:x val="0.38303004213821734"/>
          <c:y val="4.3392491452735264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endParaRPr lang="lv-LV"/>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0070C0"/>
              </a:solidFill>
              <a:ln>
                <a:noFill/>
              </a:ln>
              <a:effectLst/>
            </c:spPr>
            <c:extLst>
              <c:ext xmlns:c16="http://schemas.microsoft.com/office/drawing/2014/chart" uri="{C3380CC4-5D6E-409C-BE32-E72D297353CC}">
                <c16:uniqueId val="{00000005-E3AC-44CD-A059-07FE1881618E}"/>
              </c:ext>
            </c:extLst>
          </c:dPt>
          <c:dPt>
            <c:idx val="1"/>
            <c:invertIfNegative val="0"/>
            <c:bubble3D val="0"/>
            <c:spPr>
              <a:solidFill>
                <a:srgbClr val="77A4BE"/>
              </a:solidFill>
              <a:ln>
                <a:noFill/>
              </a:ln>
              <a:effectLst/>
            </c:spPr>
            <c:extLst>
              <c:ext xmlns:c16="http://schemas.microsoft.com/office/drawing/2014/chart" uri="{C3380CC4-5D6E-409C-BE32-E72D297353CC}">
                <c16:uniqueId val="{00000002-E3AC-44CD-A059-07FE1881618E}"/>
              </c:ext>
            </c:extLst>
          </c:dPt>
          <c:dPt>
            <c:idx val="2"/>
            <c:invertIfNegative val="0"/>
            <c:bubble3D val="0"/>
            <c:spPr>
              <a:solidFill>
                <a:srgbClr val="77A4BE"/>
              </a:solidFill>
              <a:ln>
                <a:noFill/>
              </a:ln>
              <a:effectLst/>
            </c:spPr>
            <c:extLst>
              <c:ext xmlns:c16="http://schemas.microsoft.com/office/drawing/2014/chart" uri="{C3380CC4-5D6E-409C-BE32-E72D297353CC}">
                <c16:uniqueId val="{00000000-E3AC-44CD-A059-07FE1881618E}"/>
              </c:ext>
            </c:extLst>
          </c:dPt>
          <c:dPt>
            <c:idx val="3"/>
            <c:invertIfNegative val="0"/>
            <c:bubble3D val="0"/>
            <c:spPr>
              <a:solidFill>
                <a:srgbClr val="77A4BE"/>
              </a:solidFill>
              <a:ln>
                <a:noFill/>
              </a:ln>
              <a:effectLst/>
            </c:spPr>
            <c:extLst>
              <c:ext xmlns:c16="http://schemas.microsoft.com/office/drawing/2014/chart" uri="{C3380CC4-5D6E-409C-BE32-E72D297353CC}">
                <c16:uniqueId val="{00000003-E3AC-44CD-A059-07FE1881618E}"/>
              </c:ext>
            </c:extLst>
          </c:dPt>
          <c:dPt>
            <c:idx val="4"/>
            <c:invertIfNegative val="0"/>
            <c:bubble3D val="0"/>
            <c:spPr>
              <a:solidFill>
                <a:schemeClr val="accent2">
                  <a:lumMod val="75000"/>
                </a:schemeClr>
              </a:solidFill>
              <a:ln>
                <a:noFill/>
              </a:ln>
              <a:effectLst/>
            </c:spPr>
            <c:extLst>
              <c:ext xmlns:c16="http://schemas.microsoft.com/office/drawing/2014/chart" uri="{C3380CC4-5D6E-409C-BE32-E72D297353CC}">
                <c16:uniqueId val="{00000004-E3AC-44CD-A059-07FE1881618E}"/>
              </c:ext>
            </c:extLst>
          </c:dPt>
          <c:dLbls>
            <c:dLbl>
              <c:idx val="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5-E3AC-44CD-A059-07FE1881618E}"/>
                </c:ext>
              </c:extLst>
            </c:dLbl>
            <c:dLbl>
              <c:idx val="1"/>
              <c:layout>
                <c:manualLayout>
                  <c:x val="-5.2816598076382663E-2"/>
                  <c:y val="-5.6720308756365148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3AC-44CD-A059-07FE1881618E}"/>
                </c:ext>
              </c:extLst>
            </c:dLbl>
            <c:dLbl>
              <c:idx val="2"/>
              <c:layout>
                <c:manualLayout>
                  <c:x val="7.5452135440629547E-3"/>
                  <c:y val="-4.2287693487173809E-2"/>
                </c:manualLayout>
              </c:layout>
              <c:showLegendKey val="0"/>
              <c:showVal val="1"/>
              <c:showCatName val="1"/>
              <c:showSerName val="0"/>
              <c:showPercent val="0"/>
              <c:showBubbleSize val="0"/>
              <c:extLst>
                <c:ext xmlns:c15="http://schemas.microsoft.com/office/drawing/2012/chart" uri="{CE6537A1-D6FC-4f65-9D91-7224C49458BB}">
                  <c15:layout>
                    <c:manualLayout>
                      <c:w val="0.14602226872388402"/>
                      <c:h val="0.24249088474582028"/>
                    </c:manualLayout>
                  </c15:layout>
                </c:ext>
                <c:ext xmlns:c16="http://schemas.microsoft.com/office/drawing/2014/chart" uri="{C3380CC4-5D6E-409C-BE32-E72D297353CC}">
                  <c16:uniqueId val="{00000000-E3AC-44CD-A059-07FE1881618E}"/>
                </c:ext>
              </c:extLst>
            </c:dLbl>
            <c:dLbl>
              <c:idx val="3"/>
              <c:layout>
                <c:manualLayout>
                  <c:x val="0"/>
                  <c:y val="-3.4904805388532315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3AC-44CD-A059-07FE1881618E}"/>
                </c:ext>
              </c:extLst>
            </c:dLbl>
            <c:dLbl>
              <c:idx val="4"/>
              <c:showLegendKey val="0"/>
              <c:showVal val="1"/>
              <c:showCatName val="1"/>
              <c:showSerName val="0"/>
              <c:showPercent val="0"/>
              <c:showBubbleSize val="0"/>
              <c:extLst>
                <c:ext xmlns:c15="http://schemas.microsoft.com/office/drawing/2012/chart" uri="{CE6537A1-D6FC-4f65-9D91-7224C49458BB}">
                  <c15:layout>
                    <c:manualLayout>
                      <c:w val="0.21085266523742202"/>
                      <c:h val="0.10987844440544198"/>
                    </c:manualLayout>
                  </c15:layout>
                </c:ext>
                <c:ext xmlns:c16="http://schemas.microsoft.com/office/drawing/2014/chart" uri="{C3380CC4-5D6E-409C-BE32-E72D297353CC}">
                  <c16:uniqueId val="{00000004-E3AC-44CD-A059-07FE1881618E}"/>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KOPSAVILKUMS!$A$11:$A$15</c:f>
              <c:strCache>
                <c:ptCount val="5"/>
                <c:pt idx="0">
                  <c:v>Rezultāts</c:v>
                </c:pt>
                <c:pt idx="1">
                  <c:v>Pamatlīdzekļu nolietojums pirms pārrēķina</c:v>
                </c:pt>
                <c:pt idx="2">
                  <c:v>Pamatlīdzekļu nolietojums pārrēķina daļa</c:v>
                </c:pt>
                <c:pt idx="3">
                  <c:v>Ūdenssaimniecības III kārta</c:v>
                </c:pt>
                <c:pt idx="4">
                  <c:v>Kopsavilkums</c:v>
                </c:pt>
              </c:strCache>
            </c:strRef>
          </c:cat>
          <c:val>
            <c:numRef>
              <c:f>KOPSAVILKUMS!$B$11:$B$15</c:f>
              <c:numCache>
                <c:formatCode>#,##0</c:formatCode>
                <c:ptCount val="5"/>
                <c:pt idx="0">
                  <c:v>20100.309999999969</c:v>
                </c:pt>
                <c:pt idx="1">
                  <c:v>-51125.24</c:v>
                </c:pt>
                <c:pt idx="2">
                  <c:v>-42228</c:v>
                </c:pt>
                <c:pt idx="3">
                  <c:v>-9174</c:v>
                </c:pt>
                <c:pt idx="4">
                  <c:v>-82426.930000000022</c:v>
                </c:pt>
              </c:numCache>
            </c:numRef>
          </c:val>
          <c:extLst>
            <c:ext xmlns:c16="http://schemas.microsoft.com/office/drawing/2014/chart" uri="{C3380CC4-5D6E-409C-BE32-E72D297353CC}">
              <c16:uniqueId val="{00000001-E3AC-44CD-A059-07FE1881618E}"/>
            </c:ext>
          </c:extLst>
        </c:ser>
        <c:dLbls>
          <c:showLegendKey val="0"/>
          <c:showVal val="0"/>
          <c:showCatName val="0"/>
          <c:showSerName val="0"/>
          <c:showPercent val="0"/>
          <c:showBubbleSize val="0"/>
        </c:dLbls>
        <c:gapWidth val="150"/>
        <c:overlap val="-27"/>
        <c:axId val="182619104"/>
        <c:axId val="233800056"/>
      </c:barChart>
      <c:catAx>
        <c:axId val="182619104"/>
        <c:scaling>
          <c:orientation val="minMax"/>
        </c:scaling>
        <c:delete val="1"/>
        <c:axPos val="b"/>
        <c:numFmt formatCode="General" sourceLinked="1"/>
        <c:majorTickMark val="none"/>
        <c:minorTickMark val="none"/>
        <c:tickLblPos val="nextTo"/>
        <c:crossAx val="233800056"/>
        <c:crosses val="autoZero"/>
        <c:auto val="1"/>
        <c:lblAlgn val="ctr"/>
        <c:lblOffset val="100"/>
        <c:noMultiLvlLbl val="0"/>
      </c:catAx>
      <c:valAx>
        <c:axId val="2338000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82619104"/>
        <c:crosses val="autoZero"/>
        <c:crossBetween val="between"/>
      </c:valAx>
      <c:spPr>
        <a:noFill/>
        <a:ln>
          <a:noFill/>
        </a:ln>
        <a:effectLst/>
      </c:spPr>
    </c:plotArea>
    <c:plotVisOnly val="1"/>
    <c:dispBlanksAs val="gap"/>
    <c:showDLblsOverMax val="0"/>
  </c:chart>
  <c:spPr>
    <a:noFill/>
    <a:ln>
      <a:solidFill>
        <a:schemeClr val="bg2">
          <a:lumMod val="90000"/>
        </a:schemeClr>
      </a:solidFill>
    </a:ln>
    <a:effectLst/>
  </c:spPr>
  <c:txPr>
    <a:bodyPr/>
    <a:lstStyle/>
    <a:p>
      <a:pPr>
        <a:defRPr/>
      </a:pPr>
      <a:endParaRPr lang="lv-LV"/>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KOPSAVILKUMS!$A$19</c:f>
              <c:strCache>
                <c:ptCount val="1"/>
                <c:pt idx="0">
                  <c:v>Elektroenerģijas sadārdzinājums</c:v>
                </c:pt>
              </c:strCache>
            </c:strRef>
          </c:tx>
          <c:spPr>
            <a:solidFill>
              <a:srgbClr val="F3DEA0"/>
            </a:solidFill>
            <a:ln>
              <a:noFill/>
            </a:ln>
            <a:effectLst/>
          </c:spPr>
          <c:invertIfNegative val="0"/>
          <c:dLbls>
            <c:dLbl>
              <c:idx val="0"/>
              <c:layout>
                <c:manualLayout>
                  <c:x val="0.33016517543506713"/>
                  <c:y val="9.9662651283125847E-3"/>
                </c:manualLayout>
              </c:layout>
              <c:tx>
                <c:rich>
                  <a:bodyPr/>
                  <a:lstStyle/>
                  <a:p>
                    <a:r>
                      <a:rPr lang="en-US" baseline="0"/>
                      <a:t> </a:t>
                    </a:r>
                    <a:fld id="{59AA6C8F-FDD4-4D9A-BB52-6EE96BE2C88F}"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KOPSAVILKUMS!$B$19</c:f>
              <c:numCache>
                <c:formatCode>#,##0</c:formatCode>
                <c:ptCount val="1"/>
                <c:pt idx="0">
                  <c:v>-2639</c:v>
                </c:pt>
              </c:numCache>
            </c:numRef>
          </c:val>
          <c:extLst>
            <c:ext xmlns:c16="http://schemas.microsoft.com/office/drawing/2014/chart" uri="{C3380CC4-5D6E-409C-BE32-E72D297353CC}">
              <c16:uniqueId val="{00000001-D6C2-4331-B462-685D45C80CD3}"/>
            </c:ext>
          </c:extLst>
        </c:ser>
        <c:ser>
          <c:idx val="1"/>
          <c:order val="1"/>
          <c:tx>
            <c:strRef>
              <c:f>KOPSAVILKUMS!$A$20</c:f>
              <c:strCache>
                <c:ptCount val="1"/>
                <c:pt idx="0">
                  <c:v>Ūdenssaimniecības III kārta nolietojums </c:v>
                </c:pt>
              </c:strCache>
            </c:strRef>
          </c:tx>
          <c:spPr>
            <a:solidFill>
              <a:srgbClr val="993300"/>
            </a:solidFill>
            <a:ln>
              <a:noFill/>
            </a:ln>
            <a:effectLst/>
          </c:spPr>
          <c:invertIfNegative val="0"/>
          <c:dLbls>
            <c:dLbl>
              <c:idx val="0"/>
              <c:layout>
                <c:manualLayout>
                  <c:x val="0.33278553397026617"/>
                  <c:y val="-7.4744045783375996E-3"/>
                </c:manualLayout>
              </c:layout>
              <c:tx>
                <c:rich>
                  <a:bodyPr/>
                  <a:lstStyle/>
                  <a:p>
                    <a:r>
                      <a:rPr lang="en-US" baseline="0"/>
                      <a:t> </a:t>
                    </a:r>
                    <a:fld id="{33D06655-36BE-4642-B2E2-1DF25164BB8F}"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KOPSAVILKUMS!$B$20</c:f>
              <c:numCache>
                <c:formatCode>#,##0</c:formatCode>
                <c:ptCount val="1"/>
                <c:pt idx="0">
                  <c:v>-9174</c:v>
                </c:pt>
              </c:numCache>
            </c:numRef>
          </c:val>
          <c:extLst>
            <c:ext xmlns:c16="http://schemas.microsoft.com/office/drawing/2014/chart" uri="{C3380CC4-5D6E-409C-BE32-E72D297353CC}">
              <c16:uniqueId val="{00000003-D6C2-4331-B462-685D45C80CD3}"/>
            </c:ext>
          </c:extLst>
        </c:ser>
        <c:ser>
          <c:idx val="2"/>
          <c:order val="2"/>
          <c:tx>
            <c:strRef>
              <c:f>KOPSAVILKUMS!$A$21</c:f>
              <c:strCache>
                <c:ptCount val="1"/>
                <c:pt idx="0">
                  <c:v>Patēriņa samaizinājums</c:v>
                </c:pt>
              </c:strCache>
            </c:strRef>
          </c:tx>
          <c:spPr>
            <a:solidFill>
              <a:srgbClr val="595959"/>
            </a:solidFill>
            <a:ln>
              <a:noFill/>
            </a:ln>
            <a:effectLst/>
          </c:spPr>
          <c:invertIfNegative val="0"/>
          <c:dLbls>
            <c:dLbl>
              <c:idx val="0"/>
              <c:layout>
                <c:manualLayout>
                  <c:x val="0.33278553397026622"/>
                  <c:y val="-9.9654804139211479E-3"/>
                </c:manualLayout>
              </c:layout>
              <c:tx>
                <c:rich>
                  <a:bodyPr/>
                  <a:lstStyle/>
                  <a:p>
                    <a:r>
                      <a:rPr lang="en-US" baseline="0"/>
                      <a:t> </a:t>
                    </a:r>
                    <a:fld id="{DCE60BD7-AAE0-42EC-BA84-682C3B3BDDAC}"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KOPSAVILKUMS!$B$21</c:f>
              <c:numCache>
                <c:formatCode>#,##0</c:formatCode>
                <c:ptCount val="1"/>
                <c:pt idx="0">
                  <c:v>-11573.46</c:v>
                </c:pt>
              </c:numCache>
            </c:numRef>
          </c:val>
          <c:extLst>
            <c:ext xmlns:c16="http://schemas.microsoft.com/office/drawing/2014/chart" uri="{C3380CC4-5D6E-409C-BE32-E72D297353CC}">
              <c16:uniqueId val="{00000005-D6C2-4331-B462-685D45C80CD3}"/>
            </c:ext>
          </c:extLst>
        </c:ser>
        <c:ser>
          <c:idx val="3"/>
          <c:order val="3"/>
          <c:tx>
            <c:strRef>
              <c:f>KOPSAVILKUMS!$A$22</c:f>
              <c:strCache>
                <c:ptCount val="1"/>
                <c:pt idx="0">
                  <c:v>Tarifa starpība pirmais pusgads</c:v>
                </c:pt>
              </c:strCache>
            </c:strRef>
          </c:tx>
          <c:spPr>
            <a:solidFill>
              <a:srgbClr val="CDC847"/>
            </a:solidFill>
            <a:ln>
              <a:noFill/>
            </a:ln>
            <a:effectLst/>
          </c:spPr>
          <c:invertIfNegative val="0"/>
          <c:dLbls>
            <c:dLbl>
              <c:idx val="0"/>
              <c:layout>
                <c:manualLayout>
                  <c:x val="0.33278553397026617"/>
                  <c:y val="2.4914681927792151E-3"/>
                </c:manualLayout>
              </c:layout>
              <c:tx>
                <c:rich>
                  <a:bodyPr/>
                  <a:lstStyle/>
                  <a:p>
                    <a:r>
                      <a:rPr lang="en-US" baseline="0" dirty="0"/>
                      <a:t> </a:t>
                    </a:r>
                    <a:fld id="{E7862E24-0407-4A32-BE62-0CA5851F4D36}" type="VALUE">
                      <a:rPr lang="en-US" baseline="0"/>
                      <a:pPr/>
                      <a:t>[VALUE]</a:t>
                    </a:fld>
                    <a:endParaRPr lang="en-US"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KOPSAVILKUMS!$B$22</c:f>
              <c:numCache>
                <c:formatCode>#,##0</c:formatCode>
                <c:ptCount val="1"/>
                <c:pt idx="0">
                  <c:v>-16813</c:v>
                </c:pt>
              </c:numCache>
            </c:numRef>
          </c:val>
          <c:extLst>
            <c:ext xmlns:c16="http://schemas.microsoft.com/office/drawing/2014/chart" uri="{C3380CC4-5D6E-409C-BE32-E72D297353CC}">
              <c16:uniqueId val="{00000007-D6C2-4331-B462-685D45C80CD3}"/>
            </c:ext>
          </c:extLst>
        </c:ser>
        <c:ser>
          <c:idx val="4"/>
          <c:order val="4"/>
          <c:tx>
            <c:strRef>
              <c:f>KOPSAVILKUMS!$A$23</c:f>
              <c:strCache>
                <c:ptCount val="1"/>
                <c:pt idx="0">
                  <c:v>Pamatlīdzekļu nolietojuma palielinājums</c:v>
                </c:pt>
              </c:strCache>
            </c:strRef>
          </c:tx>
          <c:spPr>
            <a:solidFill>
              <a:srgbClr val="77A4BE"/>
            </a:solidFill>
            <a:ln>
              <a:solidFill>
                <a:srgbClr val="77A4BE"/>
              </a:solidFill>
            </a:ln>
            <a:effectLst/>
          </c:spPr>
          <c:invertIfNegative val="0"/>
          <c:dLbls>
            <c:dLbl>
              <c:idx val="0"/>
              <c:layout>
                <c:manualLayout>
                  <c:x val="0.32966141566216184"/>
                  <c:y val="0"/>
                </c:manualLayout>
              </c:layout>
              <c:tx>
                <c:rich>
                  <a:bodyPr rot="0" spcFirstLastPara="1" vertOverflow="clip" horzOverflow="clip"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r>
                      <a:rPr lang="en-US" sz="1000" b="1" baseline="0" dirty="0">
                        <a:solidFill>
                          <a:srgbClr val="595959"/>
                        </a:solidFill>
                        <a:latin typeface="Montserrat" panose="00000500000000000000" pitchFamily="2" charset="-70"/>
                      </a:rPr>
                      <a:t> </a:t>
                    </a:r>
                    <a:fld id="{3039DAD9-F837-4398-AAEF-E1B4CF86FA6A}" type="VALUE">
                      <a:rPr lang="en-US" sz="1000" b="1" baseline="0">
                        <a:solidFill>
                          <a:srgbClr val="595959"/>
                        </a:solidFill>
                        <a:latin typeface="Montserrat" panose="00000500000000000000" pitchFamily="2" charset="-70"/>
                      </a:rPr>
                      <a:pPr>
                        <a:defRPr sz="1000" b="1">
                          <a:solidFill>
                            <a:srgbClr val="595959"/>
                          </a:solidFill>
                          <a:latin typeface="Montserrat" panose="00000500000000000000" pitchFamily="2" charset="-70"/>
                        </a:defRPr>
                      </a:pPr>
                      <a:t>[VALUE]</a:t>
                    </a:fld>
                    <a:endParaRPr lang="en-US" sz="1000" b="1" baseline="0" dirty="0">
                      <a:solidFill>
                        <a:srgbClr val="595959"/>
                      </a:solidFill>
                      <a:latin typeface="Montserrat" panose="00000500000000000000" pitchFamily="2" charset="-70"/>
                    </a:endParaRPr>
                  </a:p>
                </c:rich>
              </c:tx>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FC45-4112-8531-96C9B16733B2}"/>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KOPSAVILKUMS!$B$23</c:f>
              <c:numCache>
                <c:formatCode>#,##0</c:formatCode>
                <c:ptCount val="1"/>
                <c:pt idx="0">
                  <c:v>-42228</c:v>
                </c:pt>
              </c:numCache>
            </c:numRef>
          </c:val>
          <c:extLst>
            <c:ext xmlns:c16="http://schemas.microsoft.com/office/drawing/2014/chart" uri="{C3380CC4-5D6E-409C-BE32-E72D297353CC}">
              <c16:uniqueId val="{00000000-F51E-4029-9874-EA7A460CD6BA}"/>
            </c:ext>
          </c:extLst>
        </c:ser>
        <c:dLbls>
          <c:showLegendKey val="0"/>
          <c:showVal val="0"/>
          <c:showCatName val="0"/>
          <c:showSerName val="0"/>
          <c:showPercent val="0"/>
          <c:showBubbleSize val="0"/>
        </c:dLbls>
        <c:gapWidth val="150"/>
        <c:overlap val="100"/>
        <c:axId val="341756776"/>
        <c:axId val="341754256"/>
      </c:barChart>
      <c:catAx>
        <c:axId val="341756776"/>
        <c:scaling>
          <c:orientation val="minMax"/>
        </c:scaling>
        <c:delete val="1"/>
        <c:axPos val="b"/>
        <c:numFmt formatCode="General" sourceLinked="1"/>
        <c:majorTickMark val="none"/>
        <c:minorTickMark val="none"/>
        <c:tickLblPos val="nextTo"/>
        <c:crossAx val="341754256"/>
        <c:crosses val="autoZero"/>
        <c:auto val="1"/>
        <c:lblAlgn val="ctr"/>
        <c:lblOffset val="100"/>
        <c:noMultiLvlLbl val="0"/>
      </c:catAx>
      <c:valAx>
        <c:axId val="3417542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341756776"/>
        <c:crosses val="autoZero"/>
        <c:crossBetween val="between"/>
        <c:majorUnit val="20000"/>
      </c:valAx>
      <c:spPr>
        <a:noFill/>
        <a:ln>
          <a:noFill/>
        </a:ln>
        <a:effectLst/>
      </c:spPr>
    </c:plotArea>
    <c:legend>
      <c:legendPos val="b"/>
      <c:layout>
        <c:manualLayout>
          <c:xMode val="edge"/>
          <c:yMode val="edge"/>
          <c:x val="0.15106345008841804"/>
          <c:y val="0.75141689641909437"/>
          <c:w val="0.7468070134168302"/>
          <c:h val="0.23318996027680181"/>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legend>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7385632923335852E-2"/>
          <c:y val="7.8803347384183903E-2"/>
          <c:w val="0.87862682754744836"/>
          <c:h val="0.77307922298842346"/>
        </c:manualLayout>
      </c:layout>
      <c:lineChart>
        <c:grouping val="standard"/>
        <c:varyColors val="0"/>
        <c:ser>
          <c:idx val="0"/>
          <c:order val="0"/>
          <c:tx>
            <c:v>Saražotais ūdens, m3</c:v>
          </c:tx>
          <c:spPr>
            <a:ln w="28575" cap="rnd">
              <a:solidFill>
                <a:schemeClr val="accent1"/>
              </a:solidFill>
              <a:round/>
            </a:ln>
            <a:effectLst/>
          </c:spPr>
          <c:marker>
            <c:symbol val="circle"/>
            <c:size val="7"/>
          </c:marker>
          <c:dLbls>
            <c:numFmt formatCode="0" sourceLinked="0"/>
            <c:spPr>
              <a:noFill/>
              <a:ln>
                <a:noFill/>
              </a:ln>
              <a:effectLst/>
            </c:spPr>
            <c:txPr>
              <a:bodyPr wrap="square" lIns="38100" tIns="19050" rIns="38100" bIns="19050" anchor="ctr">
                <a:spAutoFit/>
              </a:bodyPr>
              <a:lstStyle/>
              <a:p>
                <a:pPr>
                  <a:defRPr sz="900" b="1">
                    <a:solidFill>
                      <a:srgbClr val="595959"/>
                    </a:solidFill>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'ūdens 2023'!$A$119:$A$124</c:f>
              <c:strCache>
                <c:ptCount val="6"/>
                <c:pt idx="0">
                  <c:v>Janvāris</c:v>
                </c:pt>
                <c:pt idx="1">
                  <c:v>Februāris</c:v>
                </c:pt>
                <c:pt idx="2">
                  <c:v>Marts</c:v>
                </c:pt>
                <c:pt idx="3">
                  <c:v>Aprīlis</c:v>
                </c:pt>
                <c:pt idx="4">
                  <c:v>Maijs</c:v>
                </c:pt>
                <c:pt idx="5">
                  <c:v>Jūnijs</c:v>
                </c:pt>
              </c:strCache>
            </c:strRef>
          </c:cat>
          <c:val>
            <c:numRef>
              <c:f>'ūdens 2023'!$B$119:$B$124</c:f>
              <c:numCache>
                <c:formatCode>#\ ##0.000</c:formatCode>
                <c:ptCount val="6"/>
                <c:pt idx="0">
                  <c:v>15739.24</c:v>
                </c:pt>
                <c:pt idx="1">
                  <c:v>14141.5</c:v>
                </c:pt>
                <c:pt idx="2">
                  <c:v>16173.63</c:v>
                </c:pt>
                <c:pt idx="3">
                  <c:v>17419.25</c:v>
                </c:pt>
                <c:pt idx="4">
                  <c:v>20451.75</c:v>
                </c:pt>
                <c:pt idx="5">
                  <c:v>23298.5</c:v>
                </c:pt>
              </c:numCache>
            </c:numRef>
          </c:val>
          <c:smooth val="0"/>
          <c:extLst>
            <c:ext xmlns:c16="http://schemas.microsoft.com/office/drawing/2014/chart" uri="{C3380CC4-5D6E-409C-BE32-E72D297353CC}">
              <c16:uniqueId val="{00000000-C757-4F3A-9BDA-2D46E87BC2A8}"/>
            </c:ext>
          </c:extLst>
        </c:ser>
        <c:ser>
          <c:idx val="1"/>
          <c:order val="1"/>
          <c:tx>
            <c:v>Patērētais ūdens, m3</c:v>
          </c:tx>
          <c:spPr>
            <a:ln w="28575" cap="rnd">
              <a:solidFill>
                <a:schemeClr val="accent2"/>
              </a:solidFill>
              <a:round/>
            </a:ln>
            <a:effectLst/>
          </c:spPr>
          <c:marker>
            <c:symbol val="circle"/>
            <c:size val="7"/>
          </c:marker>
          <c:dLbls>
            <c:numFmt formatCode="0" sourceLinked="0"/>
            <c:spPr>
              <a:noFill/>
              <a:ln>
                <a:noFill/>
              </a:ln>
              <a:effectLst/>
            </c:spPr>
            <c:txPr>
              <a:bodyPr wrap="square" lIns="38100" tIns="19050" rIns="38100" bIns="19050" anchor="ctr">
                <a:spAutoFit/>
              </a:bodyPr>
              <a:lstStyle/>
              <a:p>
                <a:pPr>
                  <a:defRPr sz="900" b="1">
                    <a:solidFill>
                      <a:srgbClr val="595959"/>
                    </a:solidFill>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'ūdens 2023'!$A$119:$A$124</c:f>
              <c:strCache>
                <c:ptCount val="6"/>
                <c:pt idx="0">
                  <c:v>Janvāris</c:v>
                </c:pt>
                <c:pt idx="1">
                  <c:v>Februāris</c:v>
                </c:pt>
                <c:pt idx="2">
                  <c:v>Marts</c:v>
                </c:pt>
                <c:pt idx="3">
                  <c:v>Aprīlis</c:v>
                </c:pt>
                <c:pt idx="4">
                  <c:v>Maijs</c:v>
                </c:pt>
                <c:pt idx="5">
                  <c:v>Jūnijs</c:v>
                </c:pt>
              </c:strCache>
            </c:strRef>
          </c:cat>
          <c:val>
            <c:numRef>
              <c:f>'ūdens 2023'!$F$119:$F$124</c:f>
              <c:numCache>
                <c:formatCode>#\ ##0.000</c:formatCode>
                <c:ptCount val="6"/>
                <c:pt idx="0">
                  <c:v>12214.566000000003</c:v>
                </c:pt>
                <c:pt idx="1">
                  <c:v>11798.534999999998</c:v>
                </c:pt>
                <c:pt idx="2">
                  <c:v>12674.027</c:v>
                </c:pt>
                <c:pt idx="3">
                  <c:v>13348.454</c:v>
                </c:pt>
                <c:pt idx="4">
                  <c:v>15494.608000000002</c:v>
                </c:pt>
                <c:pt idx="5">
                  <c:v>16302.618000000002</c:v>
                </c:pt>
              </c:numCache>
            </c:numRef>
          </c:val>
          <c:smooth val="0"/>
          <c:extLst>
            <c:ext xmlns:c16="http://schemas.microsoft.com/office/drawing/2014/chart" uri="{C3380CC4-5D6E-409C-BE32-E72D297353CC}">
              <c16:uniqueId val="{00000001-C757-4F3A-9BDA-2D46E87BC2A8}"/>
            </c:ext>
          </c:extLst>
        </c:ser>
        <c:dLbls>
          <c:dLblPos val="t"/>
          <c:showLegendKey val="0"/>
          <c:showVal val="1"/>
          <c:showCatName val="0"/>
          <c:showSerName val="0"/>
          <c:showPercent val="0"/>
          <c:showBubbleSize val="0"/>
        </c:dLbls>
        <c:marker val="1"/>
        <c:smooth val="0"/>
        <c:axId val="420424912"/>
        <c:axId val="1"/>
      </c:lineChart>
      <c:catAx>
        <c:axId val="420424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b="1">
                <a:solidFill>
                  <a:srgbClr val="595959"/>
                </a:solidFill>
              </a:defRPr>
            </a:pPr>
            <a:endParaRPr lang="lv-LV"/>
          </a:p>
        </c:txPr>
        <c:crossAx val="1"/>
        <c:crosses val="autoZero"/>
        <c:auto val="1"/>
        <c:lblAlgn val="ctr"/>
        <c:lblOffset val="100"/>
        <c:noMultiLvlLbl val="0"/>
      </c:catAx>
      <c:valAx>
        <c:axId val="1"/>
        <c:scaling>
          <c:orientation val="minMax"/>
          <c:max val="30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vert="horz"/>
          <a:lstStyle/>
          <a:p>
            <a:pPr>
              <a:defRPr sz="900" b="1">
                <a:solidFill>
                  <a:srgbClr val="595959"/>
                </a:solidFill>
              </a:defRPr>
            </a:pPr>
            <a:endParaRPr lang="lv-LV"/>
          </a:p>
        </c:txPr>
        <c:crossAx val="420424912"/>
        <c:crosses val="autoZero"/>
        <c:crossBetween val="between"/>
      </c:valAx>
      <c:spPr>
        <a:noFill/>
        <a:ln w="25400">
          <a:noFill/>
        </a:ln>
      </c:spPr>
    </c:plotArea>
    <c:legend>
      <c:legendPos val="b"/>
      <c:overlay val="0"/>
      <c:spPr>
        <a:noFill/>
        <a:ln>
          <a:noFill/>
        </a:ln>
        <a:effectLst/>
      </c:spPr>
      <c:txPr>
        <a:bodyPr rot="0" vert="horz"/>
        <a:lstStyle/>
        <a:p>
          <a:pPr>
            <a:defRPr b="1">
              <a:solidFill>
                <a:srgbClr val="595959"/>
              </a:solidFill>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50">
          <a:latin typeface="Montserrat" panose="00000500000000000000" pitchFamily="2" charset="-70"/>
        </a:defRPr>
      </a:pPr>
      <a:endParaRPr lang="lv-LV"/>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'dz.udens 2014'!$N$36</c:f>
              <c:strCache>
                <c:ptCount val="1"/>
                <c:pt idx="0">
                  <c:v>Pieņemtie notekūdeņi, m³</c:v>
                </c:pt>
              </c:strCache>
            </c:strRef>
          </c:tx>
          <c:spPr>
            <a:ln w="28575" cap="rnd">
              <a:solidFill>
                <a:srgbClr val="C00000"/>
              </a:solidFill>
              <a:round/>
            </a:ln>
            <a:effectLst/>
          </c:spPr>
          <c:marker>
            <c:symbol val="circle"/>
            <c:size val="7"/>
            <c:spPr>
              <a:solidFill>
                <a:srgbClr val="C00000"/>
              </a:solidFill>
              <a:ln w="9525">
                <a:solidFill>
                  <a:srgbClr val="C0000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2014'!$R$36:$T$36</c:f>
              <c:numCache>
                <c:formatCode>General</c:formatCode>
                <c:ptCount val="3"/>
                <c:pt idx="0">
                  <c:v>195692</c:v>
                </c:pt>
                <c:pt idx="1">
                  <c:v>199598</c:v>
                </c:pt>
                <c:pt idx="2" formatCode="#,##0">
                  <c:v>212594</c:v>
                </c:pt>
              </c:numCache>
            </c:numRef>
          </c:val>
          <c:smooth val="0"/>
          <c:extLst>
            <c:ext xmlns:c16="http://schemas.microsoft.com/office/drawing/2014/chart" uri="{C3380CC4-5D6E-409C-BE32-E72D297353CC}">
              <c16:uniqueId val="{00000000-2BE8-4C52-AB0E-A29B355D320D}"/>
            </c:ext>
          </c:extLst>
        </c:ser>
        <c:ser>
          <c:idx val="1"/>
          <c:order val="1"/>
          <c:tx>
            <c:strRef>
              <c:f>'dz.udens 2014'!$N$37</c:f>
              <c:strCache>
                <c:ptCount val="1"/>
                <c:pt idx="0">
                  <c:v>Izrakstīts rēķinos notekūdeņi, m³</c:v>
                </c:pt>
              </c:strCache>
            </c:strRef>
          </c:tx>
          <c:spPr>
            <a:ln w="28575" cap="rnd">
              <a:solidFill>
                <a:schemeClr val="accent2"/>
              </a:solidFill>
              <a:round/>
            </a:ln>
            <a:effectLst/>
          </c:spPr>
          <c:marker>
            <c:symbol val="circle"/>
            <c:size val="7"/>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2014'!$R$37:$T$37</c:f>
              <c:numCache>
                <c:formatCode>General</c:formatCode>
                <c:ptCount val="3"/>
                <c:pt idx="0">
                  <c:v>144320</c:v>
                </c:pt>
                <c:pt idx="1">
                  <c:v>154245</c:v>
                </c:pt>
                <c:pt idx="2">
                  <c:v>141911</c:v>
                </c:pt>
              </c:numCache>
            </c:numRef>
          </c:val>
          <c:smooth val="0"/>
          <c:extLst>
            <c:ext xmlns:c16="http://schemas.microsoft.com/office/drawing/2014/chart" uri="{C3380CC4-5D6E-409C-BE32-E72D297353CC}">
              <c16:uniqueId val="{00000001-2BE8-4C52-AB0E-A29B355D320D}"/>
            </c:ext>
          </c:extLst>
        </c:ser>
        <c:ser>
          <c:idx val="2"/>
          <c:order val="2"/>
          <c:tx>
            <c:strRef>
              <c:f>'dz.udens 2014'!$N$38</c:f>
              <c:strCache>
                <c:ptCount val="1"/>
                <c:pt idx="0">
                  <c:v>Zudumi, m³</c:v>
                </c:pt>
              </c:strCache>
            </c:strRef>
          </c:tx>
          <c:spPr>
            <a:ln w="28575" cap="rnd">
              <a:solidFill>
                <a:schemeClr val="accent6">
                  <a:lumMod val="50000"/>
                </a:schemeClr>
              </a:solidFill>
              <a:round/>
            </a:ln>
            <a:effectLst/>
          </c:spPr>
          <c:marker>
            <c:symbol val="circle"/>
            <c:size val="8"/>
            <c:spPr>
              <a:solidFill>
                <a:schemeClr val="accent6">
                  <a:lumMod val="50000"/>
                </a:schemeClr>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2014'!$R$38:$T$38</c:f>
              <c:numCache>
                <c:formatCode>General</c:formatCode>
                <c:ptCount val="3"/>
                <c:pt idx="0">
                  <c:v>49602</c:v>
                </c:pt>
                <c:pt idx="1">
                  <c:v>43303</c:v>
                </c:pt>
                <c:pt idx="2">
                  <c:v>60716</c:v>
                </c:pt>
              </c:numCache>
            </c:numRef>
          </c:val>
          <c:smooth val="0"/>
          <c:extLst>
            <c:ext xmlns:c16="http://schemas.microsoft.com/office/drawing/2014/chart" uri="{C3380CC4-5D6E-409C-BE32-E72D297353CC}">
              <c16:uniqueId val="{00000002-2BE8-4C52-AB0E-A29B355D320D}"/>
            </c:ext>
          </c:extLst>
        </c:ser>
        <c:dLbls>
          <c:dLblPos val="t"/>
          <c:showLegendKey val="0"/>
          <c:showVal val="1"/>
          <c:showCatName val="0"/>
          <c:showSerName val="0"/>
          <c:showPercent val="0"/>
          <c:showBubbleSize val="0"/>
        </c:dLbls>
        <c:marker val="1"/>
        <c:smooth val="0"/>
        <c:axId val="98109696"/>
        <c:axId val="98136448"/>
      </c:lineChart>
      <c:catAx>
        <c:axId val="98109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crossAx val="98136448"/>
        <c:crosses val="autoZero"/>
        <c:auto val="1"/>
        <c:lblAlgn val="ctr"/>
        <c:lblOffset val="100"/>
        <c:noMultiLvlLbl val="0"/>
      </c:catAx>
      <c:valAx>
        <c:axId val="981364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1" i="0" u="none" strike="noStrike" kern="1200" baseline="0">
                    <a:solidFill>
                      <a:sysClr val="windowText" lastClr="000000"/>
                    </a:solidFill>
                    <a:latin typeface="Calibri" panose="020F0502020204030204" pitchFamily="34" charset="0"/>
                    <a:ea typeface="+mn-ea"/>
                    <a:cs typeface="Calibri" panose="020F0502020204030204" pitchFamily="34" charset="0"/>
                  </a:defRPr>
                </a:pPr>
                <a:r>
                  <a:rPr lang="lv-LV" sz="1100" b="1">
                    <a:solidFill>
                      <a:sysClr val="windowText" lastClr="000000"/>
                    </a:solidFill>
                    <a:latin typeface="Calibri" panose="020F0502020204030204" pitchFamily="34" charset="0"/>
                    <a:cs typeface="Calibri" panose="020F0502020204030204" pitchFamily="34" charset="0"/>
                  </a:rPr>
                  <a:t>m³</a:t>
                </a:r>
              </a:p>
            </c:rich>
          </c:tx>
          <c:layout>
            <c:manualLayout>
              <c:xMode val="edge"/>
              <c:yMode val="edge"/>
              <c:x val="1.6813456445866386E-2"/>
              <c:y val="0.39165211262334554"/>
            </c:manualLayout>
          </c:layout>
          <c:overlay val="0"/>
          <c:spPr>
            <a:noFill/>
            <a:ln>
              <a:noFill/>
            </a:ln>
            <a:effectLst/>
          </c:spPr>
          <c:txPr>
            <a:bodyPr rot="-5400000" spcFirstLastPara="1" vertOverflow="ellipsis" vert="horz" wrap="square" anchor="ctr" anchorCtr="1"/>
            <a:lstStyle/>
            <a:p>
              <a:pPr>
                <a:defRPr sz="1100" b="1" i="0" u="none" strike="noStrike" kern="1200" baseline="0">
                  <a:solidFill>
                    <a:sysClr val="windowText" lastClr="000000"/>
                  </a:solidFill>
                  <a:latin typeface="Calibri" panose="020F0502020204030204" pitchFamily="34" charset="0"/>
                  <a:ea typeface="+mn-ea"/>
                  <a:cs typeface="Calibri" panose="020F0502020204030204" pitchFamily="34" charset="0"/>
                </a:defRPr>
              </a:pPr>
              <a:endParaRPr lang="lv-LV"/>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Arial" panose="020B0604020202020204" pitchFamily="34" charset="0"/>
              </a:defRPr>
            </a:pPr>
            <a:endParaRPr lang="lv-LV"/>
          </a:p>
        </c:txPr>
        <c:crossAx val="98109696"/>
        <c:crosses val="autoZero"/>
        <c:crossBetween val="between"/>
      </c:valAx>
      <c:spPr>
        <a:solidFill>
          <a:sysClr val="window" lastClr="FFFFFF"/>
        </a:solidFill>
        <a:ln>
          <a:solidFill>
            <a:sysClr val="windowText" lastClr="000000">
              <a:lumMod val="15000"/>
              <a:lumOff val="85000"/>
            </a:sysClr>
          </a:solid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w="0">
      <a:solidFill>
        <a:sysClr val="window" lastClr="FFFFFF">
          <a:lumMod val="95000"/>
        </a:sysClr>
      </a:solidFill>
    </a:ln>
    <a:effectLst/>
  </c:spPr>
  <c:txPr>
    <a:bodyPr/>
    <a:lstStyle/>
    <a:p>
      <a:pPr>
        <a:defRPr/>
      </a:pPr>
      <a:endParaRPr lang="lv-LV"/>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kanaliz.2022!$B$5</c:f>
              <c:strCache>
                <c:ptCount val="1"/>
                <c:pt idx="0">
                  <c:v>Pieņemtie notekūdeņi, m3</c:v>
                </c:pt>
              </c:strCache>
            </c:strRef>
          </c:tx>
          <c:spPr>
            <a:ln w="28575" cap="rnd">
              <a:solidFill>
                <a:srgbClr val="993300"/>
              </a:solidFill>
              <a:round/>
            </a:ln>
            <a:effectLst/>
          </c:spPr>
          <c:marker>
            <c:symbol val="circle"/>
            <c:size val="7"/>
            <c:spPr>
              <a:solidFill>
                <a:srgbClr val="993300"/>
              </a:solidFill>
              <a:ln w="9525">
                <a:solidFill>
                  <a:srgbClr val="99330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kanaliz.2022!$A$6:$A$17</c:f>
              <c:strCache>
                <c:ptCount val="12"/>
                <c:pt idx="0">
                  <c:v>Janvāris</c:v>
                </c:pt>
                <c:pt idx="1">
                  <c:v>Februāris</c:v>
                </c:pt>
                <c:pt idx="2">
                  <c:v>Marts</c:v>
                </c:pt>
                <c:pt idx="3">
                  <c:v>Aprīlis</c:v>
                </c:pt>
                <c:pt idx="4">
                  <c:v>Maijs</c:v>
                </c:pt>
                <c:pt idx="5">
                  <c:v>Jūnijs</c:v>
                </c:pt>
                <c:pt idx="6">
                  <c:v>Jūlijs</c:v>
                </c:pt>
                <c:pt idx="7">
                  <c:v>Augusts</c:v>
                </c:pt>
                <c:pt idx="8">
                  <c:v>Septembris</c:v>
                </c:pt>
                <c:pt idx="9">
                  <c:v>Oktobris</c:v>
                </c:pt>
                <c:pt idx="10">
                  <c:v>Novembris</c:v>
                </c:pt>
                <c:pt idx="11">
                  <c:v>Decembris</c:v>
                </c:pt>
              </c:strCache>
            </c:strRef>
          </c:cat>
          <c:val>
            <c:numRef>
              <c:f>kanaliz.2022!$B$6:$B$17</c:f>
              <c:numCache>
                <c:formatCode>#,##0</c:formatCode>
                <c:ptCount val="12"/>
                <c:pt idx="0">
                  <c:v>19316</c:v>
                </c:pt>
                <c:pt idx="1">
                  <c:v>24369</c:v>
                </c:pt>
                <c:pt idx="2">
                  <c:v>16271</c:v>
                </c:pt>
                <c:pt idx="3">
                  <c:v>13932</c:v>
                </c:pt>
                <c:pt idx="4">
                  <c:v>13640</c:v>
                </c:pt>
                <c:pt idx="5">
                  <c:v>13958</c:v>
                </c:pt>
                <c:pt idx="6">
                  <c:v>13902</c:v>
                </c:pt>
                <c:pt idx="7">
                  <c:v>12883</c:v>
                </c:pt>
                <c:pt idx="8">
                  <c:v>11342</c:v>
                </c:pt>
                <c:pt idx="9">
                  <c:v>12411</c:v>
                </c:pt>
                <c:pt idx="10">
                  <c:v>12345</c:v>
                </c:pt>
                <c:pt idx="11">
                  <c:v>13088</c:v>
                </c:pt>
              </c:numCache>
            </c:numRef>
          </c:val>
          <c:smooth val="0"/>
          <c:extLst>
            <c:ext xmlns:c16="http://schemas.microsoft.com/office/drawing/2014/chart" uri="{C3380CC4-5D6E-409C-BE32-E72D297353CC}">
              <c16:uniqueId val="{00000000-01D5-4C31-8A4A-604BEB3495D1}"/>
            </c:ext>
          </c:extLst>
        </c:ser>
        <c:ser>
          <c:idx val="1"/>
          <c:order val="1"/>
          <c:tx>
            <c:strRef>
              <c:f>kanaliz.2022!$H$5</c:f>
              <c:strCache>
                <c:ptCount val="1"/>
                <c:pt idx="0">
                  <c:v>Izrakstīts rēķinos notekūdeņi</c:v>
                </c:pt>
              </c:strCache>
            </c:strRef>
          </c:tx>
          <c:spPr>
            <a:ln w="28575" cap="rnd">
              <a:solidFill>
                <a:schemeClr val="accent2"/>
              </a:solidFill>
              <a:round/>
            </a:ln>
            <a:effectLst/>
          </c:spPr>
          <c:marker>
            <c:symbol val="circle"/>
            <c:size val="7"/>
            <c:spPr>
              <a:solidFill>
                <a:schemeClr val="accent2"/>
              </a:solidFill>
              <a:ln w="9525">
                <a:solidFill>
                  <a:schemeClr val="accent2"/>
                </a:solidFill>
              </a:ln>
              <a:effectLst/>
            </c:spPr>
          </c:marker>
          <c:dLbls>
            <c:dLbl>
              <c:idx val="0"/>
              <c:layout>
                <c:manualLayout>
                  <c:x val="-5.4803704674330982E-2"/>
                  <c:y val="4.48610808264089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1D5-4C31-8A4A-604BEB3495D1}"/>
                </c:ext>
              </c:extLst>
            </c:dLbl>
            <c:dLbl>
              <c:idx val="1"/>
              <c:layout>
                <c:manualLayout>
                  <c:x val="-5.3195048398944074E-2"/>
                  <c:y val="4.79517428413453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1D5-4C31-8A4A-604BEB3495D1}"/>
                </c:ext>
              </c:extLst>
            </c:dLbl>
            <c:dLbl>
              <c:idx val="2"/>
              <c:layout>
                <c:manualLayout>
                  <c:x val="-4.6845319008216764E-2"/>
                  <c:y val="5.10424048562817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1D5-4C31-8A4A-604BEB3495D1}"/>
                </c:ext>
              </c:extLst>
            </c:dLbl>
            <c:dLbl>
              <c:idx val="3"/>
              <c:layout>
                <c:manualLayout>
                  <c:x val="-4.6040990870523303E-2"/>
                  <c:y val="4.795174284134525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1D5-4C31-8A4A-604BEB3495D1}"/>
                </c:ext>
              </c:extLst>
            </c:dLbl>
            <c:dLbl>
              <c:idx val="4"/>
              <c:layout>
                <c:manualLayout>
                  <c:x val="-4.8294250547040445E-2"/>
                  <c:y val="5.41330668712181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1D5-4C31-8A4A-604BEB3495D1}"/>
                </c:ext>
              </c:extLst>
            </c:dLbl>
            <c:dLbl>
              <c:idx val="5"/>
              <c:layout>
                <c:manualLayout>
                  <c:x val="-4.5044724604018635E-2"/>
                  <c:y val="4.48610808264089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1D5-4C31-8A4A-604BEB3495D1}"/>
                </c:ext>
              </c:extLst>
            </c:dLbl>
            <c:dLbl>
              <c:idx val="6"/>
              <c:layout>
                <c:manualLayout>
                  <c:x val="-4.8555313246717337E-2"/>
                  <c:y val="4.17704188114725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1D5-4C31-8A4A-604BEB3495D1}"/>
                </c:ext>
              </c:extLst>
            </c:dLbl>
            <c:dLbl>
              <c:idx val="7"/>
              <c:layout>
                <c:manualLayout>
                  <c:x val="-4.8336866180535336E-2"/>
                  <c:y val="3.86797567965361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1D5-4C31-8A4A-604BEB3495D1}"/>
                </c:ext>
              </c:extLst>
            </c:dLbl>
            <c:dLbl>
              <c:idx val="8"/>
              <c:layout>
                <c:manualLayout>
                  <c:x val="-4.9737813187156116E-2"/>
                  <c:y val="3.5589094781599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1D5-4C31-8A4A-604BEB3495D1}"/>
                </c:ext>
              </c:extLst>
            </c:dLbl>
            <c:dLbl>
              <c:idx val="9"/>
              <c:layout>
                <c:manualLayout>
                  <c:x val="-4.6776026659266536E-2"/>
                  <c:y val="4.48610808264089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1D5-4C31-8A4A-604BEB3495D1}"/>
                </c:ext>
              </c:extLst>
            </c:dLbl>
            <c:dLbl>
              <c:idx val="10"/>
              <c:layout>
                <c:manualLayout>
                  <c:x val="-4.6040990870523463E-2"/>
                  <c:y val="4.177041881147242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1D5-4C31-8A4A-604BEB3495D1}"/>
                </c:ext>
              </c:extLst>
            </c:dLbl>
            <c:dLbl>
              <c:idx val="11"/>
              <c:layout>
                <c:manualLayout>
                  <c:x val="-2.56757514025409E-2"/>
                  <c:y val="4.17704188114725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1D5-4C31-8A4A-604BEB3495D1}"/>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kanaliz.2022!$A$6:$A$17</c:f>
              <c:strCache>
                <c:ptCount val="12"/>
                <c:pt idx="0">
                  <c:v>Janvāris</c:v>
                </c:pt>
                <c:pt idx="1">
                  <c:v>Februāris</c:v>
                </c:pt>
                <c:pt idx="2">
                  <c:v>Marts</c:v>
                </c:pt>
                <c:pt idx="3">
                  <c:v>Aprīlis</c:v>
                </c:pt>
                <c:pt idx="4">
                  <c:v>Maijs</c:v>
                </c:pt>
                <c:pt idx="5">
                  <c:v>Jūnijs</c:v>
                </c:pt>
                <c:pt idx="6">
                  <c:v>Jūlijs</c:v>
                </c:pt>
                <c:pt idx="7">
                  <c:v>Augusts</c:v>
                </c:pt>
                <c:pt idx="8">
                  <c:v>Septembris</c:v>
                </c:pt>
                <c:pt idx="9">
                  <c:v>Oktobris</c:v>
                </c:pt>
                <c:pt idx="10">
                  <c:v>Novembris</c:v>
                </c:pt>
                <c:pt idx="11">
                  <c:v>Decembris</c:v>
                </c:pt>
              </c:strCache>
            </c:strRef>
          </c:cat>
          <c:val>
            <c:numRef>
              <c:f>kanaliz.2022!$H$6:$H$17</c:f>
              <c:numCache>
                <c:formatCode>#\ ##0.000</c:formatCode>
                <c:ptCount val="12"/>
                <c:pt idx="0">
                  <c:v>10365.847</c:v>
                </c:pt>
                <c:pt idx="1">
                  <c:v>10563.814</c:v>
                </c:pt>
                <c:pt idx="2">
                  <c:v>9858.0889999999981</c:v>
                </c:pt>
                <c:pt idx="3">
                  <c:v>10612.414999999999</c:v>
                </c:pt>
                <c:pt idx="4">
                  <c:v>11707.467999999999</c:v>
                </c:pt>
                <c:pt idx="5">
                  <c:v>11273.216999999999</c:v>
                </c:pt>
                <c:pt idx="6">
                  <c:v>11673.527</c:v>
                </c:pt>
                <c:pt idx="7">
                  <c:v>12002.126999999999</c:v>
                </c:pt>
                <c:pt idx="8">
                  <c:v>10048.789000000001</c:v>
                </c:pt>
                <c:pt idx="9">
                  <c:v>10364.014999999999</c:v>
                </c:pt>
                <c:pt idx="10">
                  <c:v>10218.512999999999</c:v>
                </c:pt>
                <c:pt idx="11">
                  <c:v>10415.238000000001</c:v>
                </c:pt>
              </c:numCache>
            </c:numRef>
          </c:val>
          <c:smooth val="0"/>
          <c:extLst>
            <c:ext xmlns:c16="http://schemas.microsoft.com/office/drawing/2014/chart" uri="{C3380CC4-5D6E-409C-BE32-E72D297353CC}">
              <c16:uniqueId val="{00000001-01D5-4C31-8A4A-604BEB3495D1}"/>
            </c:ext>
          </c:extLst>
        </c:ser>
        <c:dLbls>
          <c:dLblPos val="t"/>
          <c:showLegendKey val="0"/>
          <c:showVal val="1"/>
          <c:showCatName val="0"/>
          <c:showSerName val="0"/>
          <c:showPercent val="0"/>
          <c:showBubbleSize val="0"/>
        </c:dLbls>
        <c:marker val="1"/>
        <c:smooth val="0"/>
        <c:axId val="646795816"/>
        <c:axId val="646797976"/>
      </c:lineChart>
      <c:catAx>
        <c:axId val="646795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646797976"/>
        <c:crosses val="autoZero"/>
        <c:auto val="1"/>
        <c:lblAlgn val="ctr"/>
        <c:lblOffset val="100"/>
        <c:noMultiLvlLbl val="0"/>
      </c:catAx>
      <c:valAx>
        <c:axId val="6467979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6467958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595959"/>
                </a:solidFill>
                <a:latin typeface="+mn-lt"/>
                <a:ea typeface="+mn-ea"/>
                <a:cs typeface="+mn-cs"/>
              </a:defRPr>
            </a:pPr>
            <a:r>
              <a:rPr lang="lv-LV" b="1" dirty="0">
                <a:solidFill>
                  <a:srgbClr val="595959"/>
                </a:solidFill>
                <a:latin typeface="Montserrat" panose="00000500000000000000" pitchFamily="2" charset="-70"/>
              </a:rPr>
              <a:t>Vidēji mēnesī pieņemtie notekūdeņi, m</a:t>
            </a:r>
            <a:r>
              <a:rPr lang="lv-LV" sz="1400" b="1" i="0" u="none" strike="noStrike" kern="1200" cap="all" spc="0" baseline="0" dirty="0">
                <a:solidFill>
                  <a:srgbClr val="595959"/>
                </a:solidFill>
                <a:latin typeface="Montserrat" panose="00000500000000000000" pitchFamily="2" charset="-70"/>
              </a:rPr>
              <a:t>³ 2022. </a:t>
            </a:r>
            <a:r>
              <a:rPr lang="lv-LV" sz="1400" b="1" i="0" u="none" strike="noStrike" kern="1200" cap="none" spc="0" baseline="0" dirty="0">
                <a:solidFill>
                  <a:srgbClr val="595959"/>
                </a:solidFill>
                <a:latin typeface="Montserrat" panose="00000500000000000000" pitchFamily="2" charset="-70"/>
              </a:rPr>
              <a:t>gadā</a:t>
            </a:r>
            <a:endParaRPr lang="lv-LV" b="1" cap="none" baseline="0" dirty="0">
              <a:solidFill>
                <a:srgbClr val="595959"/>
              </a:solidFill>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595959"/>
              </a:solidFill>
              <a:latin typeface="+mn-lt"/>
              <a:ea typeface="+mn-ea"/>
              <a:cs typeface="+mn-cs"/>
            </a:defRPr>
          </a:pPr>
          <a:endParaRPr lang="lv-LV"/>
        </a:p>
      </c:txPr>
    </c:title>
    <c:autoTitleDeleted val="0"/>
    <c:plotArea>
      <c:layout/>
      <c:lineChart>
        <c:grouping val="standard"/>
        <c:varyColors val="0"/>
        <c:ser>
          <c:idx val="0"/>
          <c:order val="0"/>
          <c:tx>
            <c:strRef>
              <c:f>Sheet1!$C$1</c:f>
              <c:strCache>
                <c:ptCount val="1"/>
                <c:pt idx="0">
                  <c:v>2022</c:v>
                </c:pt>
              </c:strCache>
            </c:strRef>
          </c:tx>
          <c:spPr>
            <a:ln w="28575" cap="rnd">
              <a:solidFill>
                <a:schemeClr val="accent1"/>
              </a:solidFill>
              <a:round/>
            </a:ln>
            <a:effectLst/>
          </c:spPr>
          <c:marker>
            <c:symbol val="none"/>
          </c:marker>
          <c:cat>
            <c:strRef>
              <c:f>Sheet1!$B$2:$B$13</c:f>
              <c:strCache>
                <c:ptCount val="12"/>
                <c:pt idx="0">
                  <c:v>janv</c:v>
                </c:pt>
                <c:pt idx="1">
                  <c:v>febr</c:v>
                </c:pt>
                <c:pt idx="2">
                  <c:v>marts</c:v>
                </c:pt>
                <c:pt idx="3">
                  <c:v>apr</c:v>
                </c:pt>
                <c:pt idx="4">
                  <c:v>maijs</c:v>
                </c:pt>
                <c:pt idx="5">
                  <c:v>jūn</c:v>
                </c:pt>
                <c:pt idx="6">
                  <c:v>jūl</c:v>
                </c:pt>
                <c:pt idx="7">
                  <c:v>aug</c:v>
                </c:pt>
                <c:pt idx="8">
                  <c:v>sept</c:v>
                </c:pt>
                <c:pt idx="9">
                  <c:v>okt</c:v>
                </c:pt>
                <c:pt idx="10">
                  <c:v>nov</c:v>
                </c:pt>
                <c:pt idx="11">
                  <c:v>dec</c:v>
                </c:pt>
              </c:strCache>
            </c:strRef>
          </c:cat>
          <c:val>
            <c:numRef>
              <c:f>Sheet1!$C$2:$C$13</c:f>
              <c:numCache>
                <c:formatCode>General</c:formatCode>
                <c:ptCount val="12"/>
                <c:pt idx="0">
                  <c:v>629</c:v>
                </c:pt>
                <c:pt idx="1">
                  <c:v>870</c:v>
                </c:pt>
                <c:pt idx="2">
                  <c:v>524</c:v>
                </c:pt>
                <c:pt idx="3">
                  <c:v>464</c:v>
                </c:pt>
                <c:pt idx="4">
                  <c:v>439</c:v>
                </c:pt>
                <c:pt idx="5">
                  <c:v>465</c:v>
                </c:pt>
                <c:pt idx="6">
                  <c:v>437</c:v>
                </c:pt>
                <c:pt idx="7">
                  <c:v>416</c:v>
                </c:pt>
                <c:pt idx="8">
                  <c:v>378</c:v>
                </c:pt>
                <c:pt idx="9">
                  <c:v>400</c:v>
                </c:pt>
                <c:pt idx="10">
                  <c:v>411</c:v>
                </c:pt>
                <c:pt idx="11">
                  <c:v>409</c:v>
                </c:pt>
              </c:numCache>
            </c:numRef>
          </c:val>
          <c:smooth val="0"/>
          <c:extLst>
            <c:ext xmlns:c16="http://schemas.microsoft.com/office/drawing/2014/chart" uri="{C3380CC4-5D6E-409C-BE32-E72D297353CC}">
              <c16:uniqueId val="{00000000-258D-46FF-A707-C051F0C7008A}"/>
            </c:ext>
          </c:extLst>
        </c:ser>
        <c:dLbls>
          <c:showLegendKey val="0"/>
          <c:showVal val="0"/>
          <c:showCatName val="0"/>
          <c:showSerName val="0"/>
          <c:showPercent val="0"/>
          <c:showBubbleSize val="0"/>
        </c:dLbls>
        <c:smooth val="0"/>
        <c:axId val="556644592"/>
        <c:axId val="556638832"/>
      </c:lineChart>
      <c:catAx>
        <c:axId val="556644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556638832"/>
        <c:crosses val="autoZero"/>
        <c:auto val="1"/>
        <c:lblAlgn val="ctr"/>
        <c:lblOffset val="100"/>
        <c:noMultiLvlLbl val="0"/>
      </c:catAx>
      <c:valAx>
        <c:axId val="5566388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56644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legend>
    <c:plotVisOnly val="1"/>
    <c:dispBlanksAs val="gap"/>
    <c:showDLblsOverMax val="0"/>
  </c:chart>
  <c:spPr>
    <a:solidFill>
      <a:schemeClr val="bg1"/>
    </a:solidFill>
    <a:ln>
      <a:noFill/>
    </a:ln>
    <a:effectLst/>
  </c:spPr>
  <c:txPr>
    <a:bodyPr/>
    <a:lstStyle/>
    <a:p>
      <a:pPr>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595959"/>
                </a:solidFill>
                <a:latin typeface="+mn-lt"/>
                <a:ea typeface="+mn-ea"/>
                <a:cs typeface="+mn-cs"/>
              </a:defRPr>
            </a:pPr>
            <a:r>
              <a:rPr lang="lv-LV" sz="1400" b="1" i="0" u="none" strike="noStrike" kern="1200" spc="0" baseline="0" dirty="0">
                <a:solidFill>
                  <a:srgbClr val="595959"/>
                </a:solidFill>
                <a:latin typeface="Montserrat" panose="00000500000000000000" pitchFamily="2" charset="-70"/>
              </a:rPr>
              <a:t>Fiksētie </a:t>
            </a:r>
            <a:r>
              <a:rPr lang="lv-LV" sz="1400" b="1" i="0" u="none" strike="noStrike" kern="1200" spc="0" baseline="0" dirty="0" err="1">
                <a:solidFill>
                  <a:srgbClr val="595959"/>
                </a:solidFill>
                <a:latin typeface="Montserrat" panose="00000500000000000000" pitchFamily="2" charset="-70"/>
              </a:rPr>
              <a:t>nokrisņi</a:t>
            </a:r>
            <a:r>
              <a:rPr lang="lv-LV" sz="1400" b="1" i="0" u="none" strike="noStrike" kern="1200" spc="0" baseline="0" dirty="0">
                <a:solidFill>
                  <a:srgbClr val="595959"/>
                </a:solidFill>
                <a:latin typeface="Montserrat" panose="00000500000000000000" pitchFamily="2" charset="-70"/>
              </a:rPr>
              <a:t> 2022.gadā </a:t>
            </a:r>
            <a:r>
              <a:rPr lang="lv-LV" sz="1400" b="1" i="0" u="sng" strike="noStrike" kern="1200" spc="0" baseline="0" dirty="0">
                <a:solidFill>
                  <a:srgbClr val="595959"/>
                </a:solidFill>
                <a:latin typeface="Montserrat" panose="00000500000000000000" pitchFamily="2" charset="-70"/>
              </a:rPr>
              <a:t>Skultes stacijā</a:t>
            </a: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595959"/>
              </a:solidFill>
              <a:latin typeface="+mn-lt"/>
              <a:ea typeface="+mn-ea"/>
              <a:cs typeface="+mn-cs"/>
            </a:defRPr>
          </a:pPr>
          <a:endParaRPr lang="lv-LV"/>
        </a:p>
      </c:txPr>
    </c:title>
    <c:autoTitleDeleted val="0"/>
    <c:plotArea>
      <c:layout/>
      <c:lineChart>
        <c:grouping val="standard"/>
        <c:varyColors val="0"/>
        <c:ser>
          <c:idx val="0"/>
          <c:order val="0"/>
          <c:tx>
            <c:strRef>
              <c:f>Lapa1!$Q$62</c:f>
              <c:strCache>
                <c:ptCount val="1"/>
                <c:pt idx="0">
                  <c:v>2022</c:v>
                </c:pt>
              </c:strCache>
            </c:strRef>
          </c:tx>
          <c:spPr>
            <a:ln w="28575" cap="rnd">
              <a:solidFill>
                <a:schemeClr val="accent1"/>
              </a:solidFill>
              <a:round/>
            </a:ln>
            <a:effectLst/>
          </c:spPr>
          <c:marker>
            <c:symbol val="none"/>
          </c:marker>
          <c:cat>
            <c:strRef>
              <c:f>Lapa1!$P$63:$P$74</c:f>
              <c:strCache>
                <c:ptCount val="12"/>
                <c:pt idx="0">
                  <c:v>janv</c:v>
                </c:pt>
                <c:pt idx="1">
                  <c:v>febr</c:v>
                </c:pt>
                <c:pt idx="2">
                  <c:v>marts</c:v>
                </c:pt>
                <c:pt idx="3">
                  <c:v>apr</c:v>
                </c:pt>
                <c:pt idx="4">
                  <c:v>maijs</c:v>
                </c:pt>
                <c:pt idx="5">
                  <c:v>jūn</c:v>
                </c:pt>
                <c:pt idx="6">
                  <c:v>jūl</c:v>
                </c:pt>
                <c:pt idx="7">
                  <c:v>aug</c:v>
                </c:pt>
                <c:pt idx="8">
                  <c:v>sept</c:v>
                </c:pt>
                <c:pt idx="9">
                  <c:v>okt</c:v>
                </c:pt>
                <c:pt idx="10">
                  <c:v>nov</c:v>
                </c:pt>
                <c:pt idx="11">
                  <c:v>dec</c:v>
                </c:pt>
              </c:strCache>
            </c:strRef>
          </c:cat>
          <c:val>
            <c:numRef>
              <c:f>Lapa1!$Q$63:$Q$74</c:f>
              <c:numCache>
                <c:formatCode>General</c:formatCode>
                <c:ptCount val="12"/>
                <c:pt idx="0">
                  <c:v>54.2</c:v>
                </c:pt>
                <c:pt idx="1">
                  <c:v>59.7</c:v>
                </c:pt>
                <c:pt idx="2">
                  <c:v>5.5</c:v>
                </c:pt>
                <c:pt idx="3">
                  <c:v>23.4</c:v>
                </c:pt>
                <c:pt idx="4">
                  <c:v>74.7</c:v>
                </c:pt>
                <c:pt idx="5">
                  <c:v>50.5</c:v>
                </c:pt>
                <c:pt idx="6">
                  <c:v>157.4</c:v>
                </c:pt>
                <c:pt idx="7">
                  <c:v>68.400000000000006</c:v>
                </c:pt>
                <c:pt idx="8">
                  <c:v>35.299999999999997</c:v>
                </c:pt>
                <c:pt idx="9">
                  <c:v>54.6</c:v>
                </c:pt>
                <c:pt idx="10">
                  <c:v>54.6</c:v>
                </c:pt>
                <c:pt idx="11">
                  <c:v>42.4</c:v>
                </c:pt>
              </c:numCache>
            </c:numRef>
          </c:val>
          <c:smooth val="0"/>
          <c:extLst>
            <c:ext xmlns:c16="http://schemas.microsoft.com/office/drawing/2014/chart" uri="{C3380CC4-5D6E-409C-BE32-E72D297353CC}">
              <c16:uniqueId val="{00000000-15A9-463C-A550-38FC3600A98B}"/>
            </c:ext>
          </c:extLst>
        </c:ser>
        <c:dLbls>
          <c:showLegendKey val="0"/>
          <c:showVal val="0"/>
          <c:showCatName val="0"/>
          <c:showSerName val="0"/>
          <c:showPercent val="0"/>
          <c:showBubbleSize val="0"/>
        </c:dLbls>
        <c:smooth val="0"/>
        <c:axId val="649574560"/>
        <c:axId val="649578520"/>
      </c:lineChart>
      <c:catAx>
        <c:axId val="649574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649578520"/>
        <c:crosses val="autoZero"/>
        <c:auto val="1"/>
        <c:lblAlgn val="ctr"/>
        <c:lblOffset val="100"/>
        <c:noMultiLvlLbl val="0"/>
      </c:catAx>
      <c:valAx>
        <c:axId val="6495785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49574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v>Pieņemtie notekūdeņi, m3</c:v>
          </c:tx>
          <c:spPr>
            <a:ln w="28575" cap="rnd">
              <a:solidFill>
                <a:srgbClr val="C00000"/>
              </a:solidFill>
              <a:round/>
            </a:ln>
            <a:effectLst/>
          </c:spPr>
          <c:marker>
            <c:symbol val="circle"/>
            <c:size val="7"/>
            <c:spPr>
              <a:solidFill>
                <a:srgbClr val="C00000"/>
              </a:solidFill>
              <a:ln w="9525">
                <a:solidFill>
                  <a:srgbClr val="C00000"/>
                </a:solid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kanal.2023!$A$93:$A$98</c:f>
              <c:strCache>
                <c:ptCount val="6"/>
                <c:pt idx="0">
                  <c:v>Janvāris</c:v>
                </c:pt>
                <c:pt idx="1">
                  <c:v>Februāris</c:v>
                </c:pt>
                <c:pt idx="2">
                  <c:v>Marts</c:v>
                </c:pt>
                <c:pt idx="3">
                  <c:v>Aprīlis</c:v>
                </c:pt>
                <c:pt idx="4">
                  <c:v>Maijs</c:v>
                </c:pt>
                <c:pt idx="5">
                  <c:v>Jūnijs</c:v>
                </c:pt>
              </c:strCache>
            </c:strRef>
          </c:cat>
          <c:val>
            <c:numRef>
              <c:f>kanal.2023!$B$93:$B$98</c:f>
              <c:numCache>
                <c:formatCode>0.000</c:formatCode>
                <c:ptCount val="6"/>
                <c:pt idx="0">
                  <c:v>23074.496999999999</c:v>
                </c:pt>
                <c:pt idx="1">
                  <c:v>17046.274000000001</c:v>
                </c:pt>
                <c:pt idx="2">
                  <c:v>25453.948</c:v>
                </c:pt>
                <c:pt idx="3">
                  <c:v>20584.172999999999</c:v>
                </c:pt>
                <c:pt idx="4">
                  <c:v>15452.126</c:v>
                </c:pt>
                <c:pt idx="5">
                  <c:v>14421.130999999999</c:v>
                </c:pt>
              </c:numCache>
            </c:numRef>
          </c:val>
          <c:smooth val="0"/>
          <c:extLst>
            <c:ext xmlns:c16="http://schemas.microsoft.com/office/drawing/2014/chart" uri="{C3380CC4-5D6E-409C-BE32-E72D297353CC}">
              <c16:uniqueId val="{00000000-6022-4E9F-BAF7-DD1E7190123D}"/>
            </c:ext>
          </c:extLst>
        </c:ser>
        <c:ser>
          <c:idx val="1"/>
          <c:order val="1"/>
          <c:tx>
            <c:v>Izrakstīts rēķinos notekūdeņi</c:v>
          </c:tx>
          <c:spPr>
            <a:ln w="28575" cap="rnd">
              <a:solidFill>
                <a:schemeClr val="accent2"/>
              </a:solidFill>
              <a:round/>
            </a:ln>
            <a:effectLst/>
          </c:spPr>
          <c:marker>
            <c:symbol val="circle"/>
            <c:size val="7"/>
            <c:spPr>
              <a:solidFill>
                <a:schemeClr val="accent2"/>
              </a:solidFill>
              <a:ln w="9525">
                <a:solidFill>
                  <a:schemeClr val="accent2"/>
                </a:solidFill>
              </a:ln>
              <a:effectLst/>
            </c:spPr>
          </c:marker>
          <c:dLbls>
            <c:dLbl>
              <c:idx val="4"/>
              <c:layout>
                <c:manualLayout>
                  <c:x val="-1.8106963644527192E-2"/>
                  <c:y val="3.9445568236712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022-4E9F-BAF7-DD1E7190123D}"/>
                </c:ext>
              </c:extLst>
            </c:dLbl>
            <c:dLbl>
              <c:idx val="5"/>
              <c:layout>
                <c:manualLayout>
                  <c:x val="-2.7283227975188059E-2"/>
                  <c:y val="4.82014957238439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022-4E9F-BAF7-DD1E7190123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kanal.2023!$A$93:$A$98</c:f>
              <c:strCache>
                <c:ptCount val="6"/>
                <c:pt idx="0">
                  <c:v>Janvāris</c:v>
                </c:pt>
                <c:pt idx="1">
                  <c:v>Februāris</c:v>
                </c:pt>
                <c:pt idx="2">
                  <c:v>Marts</c:v>
                </c:pt>
                <c:pt idx="3">
                  <c:v>Aprīlis</c:v>
                </c:pt>
                <c:pt idx="4">
                  <c:v>Maijs</c:v>
                </c:pt>
                <c:pt idx="5">
                  <c:v>Jūnijs</c:v>
                </c:pt>
              </c:strCache>
            </c:strRef>
          </c:cat>
          <c:val>
            <c:numRef>
              <c:f>kanal.2023!$H$93:$H$98</c:f>
              <c:numCache>
                <c:formatCode>0.000</c:formatCode>
                <c:ptCount val="6"/>
                <c:pt idx="0">
                  <c:v>11647.68</c:v>
                </c:pt>
                <c:pt idx="1">
                  <c:v>11313.112999999999</c:v>
                </c:pt>
                <c:pt idx="2">
                  <c:v>12254.000000000002</c:v>
                </c:pt>
                <c:pt idx="3">
                  <c:v>12421.616</c:v>
                </c:pt>
                <c:pt idx="4">
                  <c:v>14316.179</c:v>
                </c:pt>
                <c:pt idx="5">
                  <c:v>14601.339999999998</c:v>
                </c:pt>
              </c:numCache>
            </c:numRef>
          </c:val>
          <c:smooth val="0"/>
          <c:extLst>
            <c:ext xmlns:c16="http://schemas.microsoft.com/office/drawing/2014/chart" uri="{C3380CC4-5D6E-409C-BE32-E72D297353CC}">
              <c16:uniqueId val="{00000001-6022-4E9F-BAF7-DD1E7190123D}"/>
            </c:ext>
          </c:extLst>
        </c:ser>
        <c:dLbls>
          <c:dLblPos val="t"/>
          <c:showLegendKey val="0"/>
          <c:showVal val="1"/>
          <c:showCatName val="0"/>
          <c:showSerName val="0"/>
          <c:showPercent val="0"/>
          <c:showBubbleSize val="0"/>
        </c:dLbls>
        <c:marker val="1"/>
        <c:smooth val="0"/>
        <c:axId val="422565968"/>
        <c:axId val="422567048"/>
      </c:lineChart>
      <c:catAx>
        <c:axId val="422565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422567048"/>
        <c:crosses val="autoZero"/>
        <c:auto val="1"/>
        <c:lblAlgn val="ctr"/>
        <c:lblOffset val="100"/>
        <c:noMultiLvlLbl val="0"/>
      </c:catAx>
      <c:valAx>
        <c:axId val="4225670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422565968"/>
        <c:crosses val="autoZero"/>
        <c:crossBetween val="between"/>
      </c:valAx>
      <c:spPr>
        <a:solidFill>
          <a:sysClr val="window" lastClr="FFFFFF"/>
        </a:solidFill>
        <a:ln>
          <a:noFill/>
        </a:ln>
        <a:effectLst/>
      </c:spPr>
    </c:plotArea>
    <c:legend>
      <c:legendPos val="b"/>
      <c:overlay val="0"/>
      <c:spPr>
        <a:noFill/>
        <a:ln>
          <a:noFill/>
        </a:ln>
        <a:effectLst/>
      </c:spPr>
      <c:txPr>
        <a:bodyPr rot="0" spcFirstLastPara="1" vertOverflow="ellipsis" vert="horz" wrap="square" anchor="ctr" anchorCtr="1"/>
        <a:lstStyle/>
        <a:p>
          <a:pPr>
            <a:defRPr sz="105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legend>
    <c:plotVisOnly val="1"/>
    <c:dispBlanksAs val="gap"/>
    <c:showDLblsOverMax val="0"/>
  </c:chart>
  <c:spPr>
    <a:solidFill>
      <a:sysClr val="window" lastClr="FFFFFF"/>
    </a:solidFill>
    <a:ln>
      <a:noFill/>
    </a:ln>
    <a:effectLst/>
  </c:spPr>
  <c:txPr>
    <a:bodyPr/>
    <a:lstStyle/>
    <a:p>
      <a:pPr>
        <a:defRPr/>
      </a:pPr>
      <a:endParaRPr lang="lv-LV"/>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u="none" strike="noStrike" kern="1200" spc="0" baseline="0" dirty="0">
                <a:solidFill>
                  <a:srgbClr val="595959"/>
                </a:solidFill>
                <a:latin typeface="Montserrat" panose="00000500000000000000" pitchFamily="2" charset="-70"/>
              </a:rPr>
              <a:t>Vidēji mēnesī pieņemtie notekūdeņi, m</a:t>
            </a:r>
            <a:r>
              <a:rPr lang="lv-LV" sz="1400" b="1" i="0" u="none" strike="noStrike" kern="1200" cap="all" spc="0" baseline="0" dirty="0">
                <a:solidFill>
                  <a:srgbClr val="595959"/>
                </a:solidFill>
                <a:latin typeface="Montserrat" panose="00000500000000000000" pitchFamily="2" charset="-70"/>
              </a:rPr>
              <a:t>³ 2023. </a:t>
            </a:r>
            <a:r>
              <a:rPr lang="lv-LV" sz="1400" b="1" i="0" u="none" strike="noStrike" kern="1200" cap="none" spc="0" baseline="0" dirty="0">
                <a:solidFill>
                  <a:srgbClr val="595959"/>
                </a:solidFill>
                <a:latin typeface="Montserrat" panose="00000500000000000000" pitchFamily="2" charset="-70"/>
              </a:rPr>
              <a:t>gadā</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lineChart>
        <c:grouping val="standard"/>
        <c:varyColors val="0"/>
        <c:ser>
          <c:idx val="0"/>
          <c:order val="0"/>
          <c:spPr>
            <a:ln w="28575" cap="rnd">
              <a:solidFill>
                <a:schemeClr val="accent1"/>
              </a:solidFill>
              <a:round/>
            </a:ln>
            <a:effectLst/>
          </c:spPr>
          <c:marker>
            <c:symbol val="none"/>
          </c:marker>
          <c:cat>
            <c:strRef>
              <c:f>Sheet1!$E$2:$E$8</c:f>
              <c:strCache>
                <c:ptCount val="7"/>
                <c:pt idx="0">
                  <c:v>janvāris</c:v>
                </c:pt>
                <c:pt idx="1">
                  <c:v>februāris</c:v>
                </c:pt>
                <c:pt idx="2">
                  <c:v>marts</c:v>
                </c:pt>
                <c:pt idx="3">
                  <c:v>aprīlis</c:v>
                </c:pt>
                <c:pt idx="4">
                  <c:v>maijs</c:v>
                </c:pt>
                <c:pt idx="5">
                  <c:v>jūnijs</c:v>
                </c:pt>
                <c:pt idx="6">
                  <c:v>jūlijs</c:v>
                </c:pt>
              </c:strCache>
            </c:strRef>
          </c:cat>
          <c:val>
            <c:numRef>
              <c:f>Sheet1!$F$2:$F$8</c:f>
              <c:numCache>
                <c:formatCode>General</c:formatCode>
                <c:ptCount val="7"/>
                <c:pt idx="0">
                  <c:v>658</c:v>
                </c:pt>
                <c:pt idx="1">
                  <c:v>516</c:v>
                </c:pt>
                <c:pt idx="2">
                  <c:v>690</c:v>
                </c:pt>
                <c:pt idx="3">
                  <c:v>564</c:v>
                </c:pt>
                <c:pt idx="4">
                  <c:v>419</c:v>
                </c:pt>
                <c:pt idx="5">
                  <c:v>404</c:v>
                </c:pt>
                <c:pt idx="6">
                  <c:v>462</c:v>
                </c:pt>
              </c:numCache>
            </c:numRef>
          </c:val>
          <c:smooth val="0"/>
          <c:extLst>
            <c:ext xmlns:c16="http://schemas.microsoft.com/office/drawing/2014/chart" uri="{C3380CC4-5D6E-409C-BE32-E72D297353CC}">
              <c16:uniqueId val="{00000000-B2EA-4BBD-9757-658266CEB4AF}"/>
            </c:ext>
          </c:extLst>
        </c:ser>
        <c:dLbls>
          <c:showLegendKey val="0"/>
          <c:showVal val="0"/>
          <c:showCatName val="0"/>
          <c:showSerName val="0"/>
          <c:showPercent val="0"/>
          <c:showBubbleSize val="0"/>
        </c:dLbls>
        <c:smooth val="0"/>
        <c:axId val="574057872"/>
        <c:axId val="574055352"/>
      </c:lineChart>
      <c:catAx>
        <c:axId val="574057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574055352"/>
        <c:crosses val="autoZero"/>
        <c:auto val="1"/>
        <c:lblAlgn val="ctr"/>
        <c:lblOffset val="100"/>
        <c:noMultiLvlLbl val="0"/>
      </c:catAx>
      <c:valAx>
        <c:axId val="5740553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5740578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u="none" strike="noStrike" kern="1200" spc="0" baseline="0" dirty="0">
                <a:solidFill>
                  <a:srgbClr val="595959"/>
                </a:solidFill>
                <a:latin typeface="Montserrat" panose="00000500000000000000" pitchFamily="2" charset="-70"/>
              </a:rPr>
              <a:t>Fiksētie nokrišņi 2023.gadā </a:t>
            </a:r>
            <a:r>
              <a:rPr lang="lv-LV" sz="1400" b="1" i="0" u="sng" strike="noStrike" kern="1200" spc="0" baseline="0" dirty="0">
                <a:solidFill>
                  <a:srgbClr val="595959"/>
                </a:solidFill>
                <a:latin typeface="Montserrat" panose="00000500000000000000" pitchFamily="2" charset="-70"/>
              </a:rPr>
              <a:t>Skultes stacijā</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lineChart>
        <c:grouping val="standard"/>
        <c:varyColors val="0"/>
        <c:ser>
          <c:idx val="0"/>
          <c:order val="0"/>
          <c:tx>
            <c:strRef>
              <c:f>Lapa1!$Q$49</c:f>
              <c:strCache>
                <c:ptCount val="1"/>
                <c:pt idx="0">
                  <c:v>2023</c:v>
                </c:pt>
              </c:strCache>
            </c:strRef>
          </c:tx>
          <c:spPr>
            <a:ln w="28575" cap="rnd">
              <a:solidFill>
                <a:schemeClr val="accent1"/>
              </a:solidFill>
              <a:round/>
            </a:ln>
            <a:effectLst/>
          </c:spPr>
          <c:marker>
            <c:symbol val="none"/>
          </c:marker>
          <c:cat>
            <c:strRef>
              <c:f>Lapa1!$P$50:$P$56</c:f>
              <c:strCache>
                <c:ptCount val="7"/>
                <c:pt idx="0">
                  <c:v>janv</c:v>
                </c:pt>
                <c:pt idx="1">
                  <c:v>febr</c:v>
                </c:pt>
                <c:pt idx="2">
                  <c:v>marts</c:v>
                </c:pt>
                <c:pt idx="3">
                  <c:v>apr</c:v>
                </c:pt>
                <c:pt idx="4">
                  <c:v>maijs</c:v>
                </c:pt>
                <c:pt idx="5">
                  <c:v>jūn</c:v>
                </c:pt>
                <c:pt idx="6">
                  <c:v>jūl</c:v>
                </c:pt>
              </c:strCache>
            </c:strRef>
          </c:cat>
          <c:val>
            <c:numRef>
              <c:f>Lapa1!$Q$50:$Q$56</c:f>
              <c:numCache>
                <c:formatCode>General</c:formatCode>
                <c:ptCount val="7"/>
                <c:pt idx="0">
                  <c:v>57.6</c:v>
                </c:pt>
                <c:pt idx="1">
                  <c:v>28.4</c:v>
                </c:pt>
                <c:pt idx="2">
                  <c:v>37.1</c:v>
                </c:pt>
                <c:pt idx="3">
                  <c:v>8.1999999999999993</c:v>
                </c:pt>
                <c:pt idx="4">
                  <c:v>9.6</c:v>
                </c:pt>
                <c:pt idx="5">
                  <c:v>13.7</c:v>
                </c:pt>
                <c:pt idx="6">
                  <c:v>71.7</c:v>
                </c:pt>
              </c:numCache>
            </c:numRef>
          </c:val>
          <c:smooth val="0"/>
          <c:extLst>
            <c:ext xmlns:c16="http://schemas.microsoft.com/office/drawing/2014/chart" uri="{C3380CC4-5D6E-409C-BE32-E72D297353CC}">
              <c16:uniqueId val="{00000000-2661-465E-B644-08001A4A93FA}"/>
            </c:ext>
          </c:extLst>
        </c:ser>
        <c:dLbls>
          <c:showLegendKey val="0"/>
          <c:showVal val="0"/>
          <c:showCatName val="0"/>
          <c:showSerName val="0"/>
          <c:showPercent val="0"/>
          <c:showBubbleSize val="0"/>
        </c:dLbls>
        <c:smooth val="0"/>
        <c:axId val="574062912"/>
        <c:axId val="574054992"/>
      </c:lineChart>
      <c:catAx>
        <c:axId val="574062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574054992"/>
        <c:crosses val="autoZero"/>
        <c:auto val="1"/>
        <c:lblAlgn val="ctr"/>
        <c:lblOffset val="100"/>
        <c:noMultiLvlLbl val="0"/>
      </c:catAx>
      <c:valAx>
        <c:axId val="5740549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lv-LV"/>
          </a:p>
        </c:txPr>
        <c:crossAx val="5740629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541C8-3AEE-92D0-6BC7-43B9298F41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x-none"/>
          </a:p>
        </p:txBody>
      </p:sp>
      <p:sp>
        <p:nvSpPr>
          <p:cNvPr id="3" name="Subtitle 2">
            <a:extLst>
              <a:ext uri="{FF2B5EF4-FFF2-40B4-BE49-F238E27FC236}">
                <a16:creationId xmlns:a16="http://schemas.microsoft.com/office/drawing/2014/main" id="{DDB5853E-7624-0FE6-9FFF-82B092C161CD}"/>
              </a:ext>
            </a:extLst>
          </p:cNvPr>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endParaRPr lang="x-none"/>
          </a:p>
        </p:txBody>
      </p:sp>
      <p:sp>
        <p:nvSpPr>
          <p:cNvPr id="4" name="Date Placeholder 3">
            <a:extLst>
              <a:ext uri="{FF2B5EF4-FFF2-40B4-BE49-F238E27FC236}">
                <a16:creationId xmlns:a16="http://schemas.microsoft.com/office/drawing/2014/main" id="{CE96A15C-33BA-109B-C718-857CACB9953B}"/>
              </a:ext>
            </a:extLst>
          </p:cNvPr>
          <p:cNvSpPr>
            <a:spLocks noGrp="1"/>
          </p:cNvSpPr>
          <p:nvPr>
            <p:ph type="dt" sz="half" idx="10"/>
          </p:nvPr>
        </p:nvSpPr>
        <p:spPr/>
        <p:txBody>
          <a:bodyPr/>
          <a:lstStyle/>
          <a:p>
            <a:fld id="{E713DBD1-BBC6-144F-BB04-668AE50EEAA2}" type="datetime1">
              <a:rPr lang="en-US" smtClean="0"/>
              <a:t>8/17/2023</a:t>
            </a:fld>
            <a:endParaRPr lang="en-US"/>
          </a:p>
        </p:txBody>
      </p:sp>
      <p:sp>
        <p:nvSpPr>
          <p:cNvPr id="5" name="Footer Placeholder 4">
            <a:extLst>
              <a:ext uri="{FF2B5EF4-FFF2-40B4-BE49-F238E27FC236}">
                <a16:creationId xmlns:a16="http://schemas.microsoft.com/office/drawing/2014/main" id="{14FF34E3-512D-C7E8-C9A1-C78861BE7332}"/>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A727C26C-60F9-7124-6965-208FDD9097E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87376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ECC4-E968-3D5F-03A5-A4E8DD09E750}"/>
              </a:ext>
            </a:extLst>
          </p:cNvPr>
          <p:cNvSpPr>
            <a:spLocks noGrp="1"/>
          </p:cNvSpPr>
          <p:nvPr>
            <p:ph type="title"/>
          </p:nvPr>
        </p:nvSpPr>
        <p:spPr/>
        <p:txBody>
          <a:bodyPr/>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B74C209E-3B70-2EEE-3172-85E0E4BC3A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08E690F4-4792-117B-6615-1DA3855EC3DE}"/>
              </a:ext>
            </a:extLst>
          </p:cNvPr>
          <p:cNvSpPr>
            <a:spLocks noGrp="1"/>
          </p:cNvSpPr>
          <p:nvPr>
            <p:ph type="dt" sz="half" idx="10"/>
          </p:nvPr>
        </p:nvSpPr>
        <p:spPr/>
        <p:txBody>
          <a:bodyPr/>
          <a:lstStyle/>
          <a:p>
            <a:fld id="{4B22B9F0-4552-AC48-AA4F-42211AD280FC}" type="datetime1">
              <a:rPr lang="en-US" smtClean="0"/>
              <a:t>8/17/2023</a:t>
            </a:fld>
            <a:endParaRPr lang="en-US"/>
          </a:p>
        </p:txBody>
      </p:sp>
      <p:sp>
        <p:nvSpPr>
          <p:cNvPr id="5" name="Footer Placeholder 4">
            <a:extLst>
              <a:ext uri="{FF2B5EF4-FFF2-40B4-BE49-F238E27FC236}">
                <a16:creationId xmlns:a16="http://schemas.microsoft.com/office/drawing/2014/main" id="{C7E5E789-7E16-BCEA-D165-29D3EA95E40B}"/>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29CCF779-A07C-29D5-7113-0D73DB7D8E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3304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F72C63-D56C-29F1-9C66-0F53431B77F2}"/>
              </a:ext>
            </a:extLst>
          </p:cNvPr>
          <p:cNvSpPr>
            <a:spLocks noGrp="1"/>
          </p:cNvSpPr>
          <p:nvPr>
            <p:ph type="title" orient="vert"/>
          </p:nvPr>
        </p:nvSpPr>
        <p:spPr>
          <a:xfrm>
            <a:off x="8724900" y="365126"/>
            <a:ext cx="2628900" cy="5811838"/>
          </a:xfrm>
        </p:spPr>
        <p:txBody>
          <a:bodyPr vert="eaVert"/>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33B5D915-09E9-64BF-214D-C4117A112EB7}"/>
              </a:ext>
            </a:extLst>
          </p:cNvPr>
          <p:cNvSpPr>
            <a:spLocks noGrp="1"/>
          </p:cNvSpPr>
          <p:nvPr>
            <p:ph type="body" orient="vert" idx="1"/>
          </p:nvPr>
        </p:nvSpPr>
        <p:spPr>
          <a:xfrm>
            <a:off x="838200" y="365126"/>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94E2A7ED-2898-66C5-8B14-CAF10E38CDF3}"/>
              </a:ext>
            </a:extLst>
          </p:cNvPr>
          <p:cNvSpPr>
            <a:spLocks noGrp="1"/>
          </p:cNvSpPr>
          <p:nvPr>
            <p:ph type="dt" sz="half" idx="10"/>
          </p:nvPr>
        </p:nvSpPr>
        <p:spPr/>
        <p:txBody>
          <a:bodyPr/>
          <a:lstStyle/>
          <a:p>
            <a:fld id="{B77F4B85-EE1C-824B-90CF-74BDD2F38CBA}" type="datetime1">
              <a:rPr lang="en-US" smtClean="0"/>
              <a:t>8/17/2023</a:t>
            </a:fld>
            <a:endParaRPr lang="en-US"/>
          </a:p>
        </p:txBody>
      </p:sp>
      <p:sp>
        <p:nvSpPr>
          <p:cNvPr id="5" name="Footer Placeholder 4">
            <a:extLst>
              <a:ext uri="{FF2B5EF4-FFF2-40B4-BE49-F238E27FC236}">
                <a16:creationId xmlns:a16="http://schemas.microsoft.com/office/drawing/2014/main" id="{D620F789-33AC-09E2-11AD-9629C78860C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95ED5682-811F-8F9D-7DA1-21B71EA85AF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15339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E5D27-CFB8-6153-AFDF-92C8AF72B967}"/>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7A323432-3351-EE92-DC29-797117BD9D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D8366F2B-CBAE-511B-DF3A-726E8FE20A09}"/>
              </a:ext>
            </a:extLst>
          </p:cNvPr>
          <p:cNvSpPr>
            <a:spLocks noGrp="1"/>
          </p:cNvSpPr>
          <p:nvPr>
            <p:ph type="dt" sz="half" idx="10"/>
          </p:nvPr>
        </p:nvSpPr>
        <p:spPr/>
        <p:txBody>
          <a:bodyPr/>
          <a:lstStyle/>
          <a:p>
            <a:fld id="{1AC8FE41-FDFF-8047-B79B-356A78FD3E08}" type="datetime1">
              <a:rPr lang="en-US" smtClean="0"/>
              <a:t>8/17/2023</a:t>
            </a:fld>
            <a:endParaRPr lang="en-US"/>
          </a:p>
        </p:txBody>
      </p:sp>
      <p:sp>
        <p:nvSpPr>
          <p:cNvPr id="5" name="Footer Placeholder 4">
            <a:extLst>
              <a:ext uri="{FF2B5EF4-FFF2-40B4-BE49-F238E27FC236}">
                <a16:creationId xmlns:a16="http://schemas.microsoft.com/office/drawing/2014/main" id="{89F8B86A-7330-3189-51EC-BC8929C5282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83C7A196-DFA2-AAF7-EC91-6BC8AA594F8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732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A6080-85A1-2BCE-DD4A-744EDE67428A}"/>
              </a:ext>
            </a:extLst>
          </p:cNvPr>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x-none"/>
          </a:p>
        </p:txBody>
      </p:sp>
      <p:sp>
        <p:nvSpPr>
          <p:cNvPr id="3" name="Text Placeholder 2">
            <a:extLst>
              <a:ext uri="{FF2B5EF4-FFF2-40B4-BE49-F238E27FC236}">
                <a16:creationId xmlns:a16="http://schemas.microsoft.com/office/drawing/2014/main" id="{75DCFDBD-BC6E-47B5-E97C-F392EFE330FA}"/>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97650B6-31BE-D0E5-FBBD-D6C76947F50F}"/>
              </a:ext>
            </a:extLst>
          </p:cNvPr>
          <p:cNvSpPr>
            <a:spLocks noGrp="1"/>
          </p:cNvSpPr>
          <p:nvPr>
            <p:ph type="dt" sz="half" idx="10"/>
          </p:nvPr>
        </p:nvSpPr>
        <p:spPr/>
        <p:txBody>
          <a:bodyPr/>
          <a:lstStyle/>
          <a:p>
            <a:fld id="{B1FB4E0E-0A54-0C4A-A6CD-2D1CE1D43E84}" type="datetime1">
              <a:rPr lang="en-US" smtClean="0"/>
              <a:t>8/17/2023</a:t>
            </a:fld>
            <a:endParaRPr lang="en-US"/>
          </a:p>
        </p:txBody>
      </p:sp>
      <p:sp>
        <p:nvSpPr>
          <p:cNvPr id="5" name="Footer Placeholder 4">
            <a:extLst>
              <a:ext uri="{FF2B5EF4-FFF2-40B4-BE49-F238E27FC236}">
                <a16:creationId xmlns:a16="http://schemas.microsoft.com/office/drawing/2014/main" id="{AE73D1AE-D253-228A-7B9E-C7AC2A94346A}"/>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4EA522A7-AC36-79E5-5420-725C999A144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5409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E326-4237-8C99-A138-C1AD8BB9E38D}"/>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A0963024-7751-26EA-428C-2497E4D11A3C}"/>
              </a:ext>
            </a:extLst>
          </p:cNvPr>
          <p:cNvSpPr>
            <a:spLocks noGrp="1"/>
          </p:cNvSpPr>
          <p:nvPr>
            <p:ph sz="half" idx="1"/>
          </p:nvPr>
        </p:nvSpPr>
        <p:spPr>
          <a:xfrm>
            <a:off x="838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Content Placeholder 3">
            <a:extLst>
              <a:ext uri="{FF2B5EF4-FFF2-40B4-BE49-F238E27FC236}">
                <a16:creationId xmlns:a16="http://schemas.microsoft.com/office/drawing/2014/main" id="{92FAC09D-1B7E-3147-32EF-ED6BCB15D32E}"/>
              </a:ext>
            </a:extLst>
          </p:cNvPr>
          <p:cNvSpPr>
            <a:spLocks noGrp="1"/>
          </p:cNvSpPr>
          <p:nvPr>
            <p:ph sz="half" idx="2"/>
          </p:nvPr>
        </p:nvSpPr>
        <p:spPr>
          <a:xfrm>
            <a:off x="6172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Date Placeholder 4">
            <a:extLst>
              <a:ext uri="{FF2B5EF4-FFF2-40B4-BE49-F238E27FC236}">
                <a16:creationId xmlns:a16="http://schemas.microsoft.com/office/drawing/2014/main" id="{138949EF-83E8-87AD-CBA1-DAC812DA593A}"/>
              </a:ext>
            </a:extLst>
          </p:cNvPr>
          <p:cNvSpPr>
            <a:spLocks noGrp="1"/>
          </p:cNvSpPr>
          <p:nvPr>
            <p:ph type="dt" sz="half" idx="10"/>
          </p:nvPr>
        </p:nvSpPr>
        <p:spPr/>
        <p:txBody>
          <a:bodyPr/>
          <a:lstStyle/>
          <a:p>
            <a:fld id="{59D80C60-2641-914D-8720-24CB9E1544F8}" type="datetime1">
              <a:rPr lang="en-US" smtClean="0"/>
              <a:t>8/17/2023</a:t>
            </a:fld>
            <a:endParaRPr lang="en-US"/>
          </a:p>
        </p:txBody>
      </p:sp>
      <p:sp>
        <p:nvSpPr>
          <p:cNvPr id="6" name="Footer Placeholder 5">
            <a:extLst>
              <a:ext uri="{FF2B5EF4-FFF2-40B4-BE49-F238E27FC236}">
                <a16:creationId xmlns:a16="http://schemas.microsoft.com/office/drawing/2014/main" id="{B2D8BB95-20DC-906F-19A8-2F37569E0FE5}"/>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1E0908B5-0AAB-EE31-068F-43822183CD6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8937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3844F-BA58-53F9-0B1E-A3AE12488D79}"/>
              </a:ext>
            </a:extLst>
          </p:cNvPr>
          <p:cNvSpPr>
            <a:spLocks noGrp="1"/>
          </p:cNvSpPr>
          <p:nvPr>
            <p:ph type="title"/>
          </p:nvPr>
        </p:nvSpPr>
        <p:spPr>
          <a:xfrm>
            <a:off x="839788" y="365126"/>
            <a:ext cx="10515600" cy="1325563"/>
          </a:xfrm>
        </p:spPr>
        <p:txBody>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C65BB852-EB59-4733-F019-52D320C33EEA}"/>
              </a:ext>
            </a:extLst>
          </p:cNvPr>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41A709-738A-0ACA-8E91-C7EAE6E69E1F}"/>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Text Placeholder 4">
            <a:extLst>
              <a:ext uri="{FF2B5EF4-FFF2-40B4-BE49-F238E27FC236}">
                <a16:creationId xmlns:a16="http://schemas.microsoft.com/office/drawing/2014/main" id="{4DE12C7B-5E80-8DB1-4700-6C29C2D72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01D052-34EE-7525-5892-BA95E22BED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7" name="Date Placeholder 6">
            <a:extLst>
              <a:ext uri="{FF2B5EF4-FFF2-40B4-BE49-F238E27FC236}">
                <a16:creationId xmlns:a16="http://schemas.microsoft.com/office/drawing/2014/main" id="{AB8A356C-9086-F788-A384-04A08B872770}"/>
              </a:ext>
            </a:extLst>
          </p:cNvPr>
          <p:cNvSpPr>
            <a:spLocks noGrp="1"/>
          </p:cNvSpPr>
          <p:nvPr>
            <p:ph type="dt" sz="half" idx="10"/>
          </p:nvPr>
        </p:nvSpPr>
        <p:spPr/>
        <p:txBody>
          <a:bodyPr/>
          <a:lstStyle/>
          <a:p>
            <a:fld id="{CFE1618D-AFDF-4441-B6AC-AB7256007DBD}" type="datetime1">
              <a:rPr lang="en-US" smtClean="0"/>
              <a:t>8/17/2023</a:t>
            </a:fld>
            <a:endParaRPr lang="en-US"/>
          </a:p>
        </p:txBody>
      </p:sp>
      <p:sp>
        <p:nvSpPr>
          <p:cNvPr id="8" name="Footer Placeholder 7">
            <a:extLst>
              <a:ext uri="{FF2B5EF4-FFF2-40B4-BE49-F238E27FC236}">
                <a16:creationId xmlns:a16="http://schemas.microsoft.com/office/drawing/2014/main" id="{345E61E3-D88C-E4D3-B411-2D18686FF5BA}"/>
              </a:ext>
            </a:extLst>
          </p:cNvPr>
          <p:cNvSpPr>
            <a:spLocks noGrp="1"/>
          </p:cNvSpPr>
          <p:nvPr>
            <p:ph type="ftr" sz="quarter" idx="11"/>
          </p:nvPr>
        </p:nvSpPr>
        <p:spPr/>
        <p:txBody>
          <a:bodyPr/>
          <a:lstStyle/>
          <a:p>
            <a:r>
              <a:rPr lang="en-US"/>
              <a:t>Ādažu</a:t>
            </a:r>
          </a:p>
        </p:txBody>
      </p:sp>
      <p:sp>
        <p:nvSpPr>
          <p:cNvPr id="9" name="Slide Number Placeholder 8">
            <a:extLst>
              <a:ext uri="{FF2B5EF4-FFF2-40B4-BE49-F238E27FC236}">
                <a16:creationId xmlns:a16="http://schemas.microsoft.com/office/drawing/2014/main" id="{F3AF31C9-BBD9-6921-93CF-46488A8114D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6870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0E216-8084-B633-9437-CBA62A0AA53D}"/>
              </a:ext>
            </a:extLst>
          </p:cNvPr>
          <p:cNvSpPr>
            <a:spLocks noGrp="1"/>
          </p:cNvSpPr>
          <p:nvPr>
            <p:ph type="title"/>
          </p:nvPr>
        </p:nvSpPr>
        <p:spPr/>
        <p:txBody>
          <a:bodyPr/>
          <a:lstStyle/>
          <a:p>
            <a:r>
              <a:rPr lang="en-GB"/>
              <a:t>Click to edit Master title style</a:t>
            </a:r>
            <a:endParaRPr lang="x-none"/>
          </a:p>
        </p:txBody>
      </p:sp>
      <p:sp>
        <p:nvSpPr>
          <p:cNvPr id="3" name="Date Placeholder 2">
            <a:extLst>
              <a:ext uri="{FF2B5EF4-FFF2-40B4-BE49-F238E27FC236}">
                <a16:creationId xmlns:a16="http://schemas.microsoft.com/office/drawing/2014/main" id="{A691758F-5162-D689-4336-005E6C00DACB}"/>
              </a:ext>
            </a:extLst>
          </p:cNvPr>
          <p:cNvSpPr>
            <a:spLocks noGrp="1"/>
          </p:cNvSpPr>
          <p:nvPr>
            <p:ph type="dt" sz="half" idx="10"/>
          </p:nvPr>
        </p:nvSpPr>
        <p:spPr/>
        <p:txBody>
          <a:bodyPr/>
          <a:lstStyle/>
          <a:p>
            <a:fld id="{7E6D66EA-52B9-B847-AD9B-694F049B33E6}" type="datetime1">
              <a:rPr lang="en-US" smtClean="0"/>
              <a:t>8/17/2023</a:t>
            </a:fld>
            <a:endParaRPr lang="en-US"/>
          </a:p>
        </p:txBody>
      </p:sp>
      <p:sp>
        <p:nvSpPr>
          <p:cNvPr id="4" name="Footer Placeholder 3">
            <a:extLst>
              <a:ext uri="{FF2B5EF4-FFF2-40B4-BE49-F238E27FC236}">
                <a16:creationId xmlns:a16="http://schemas.microsoft.com/office/drawing/2014/main" id="{780B3810-4CF9-82A3-8E86-847DD431FDDF}"/>
              </a:ext>
            </a:extLst>
          </p:cNvPr>
          <p:cNvSpPr>
            <a:spLocks noGrp="1"/>
          </p:cNvSpPr>
          <p:nvPr>
            <p:ph type="ftr" sz="quarter" idx="11"/>
          </p:nvPr>
        </p:nvSpPr>
        <p:spPr/>
        <p:txBody>
          <a:bodyPr/>
          <a:lstStyle/>
          <a:p>
            <a:r>
              <a:rPr lang="en-US"/>
              <a:t>Ādažu</a:t>
            </a:r>
          </a:p>
        </p:txBody>
      </p:sp>
      <p:sp>
        <p:nvSpPr>
          <p:cNvPr id="5" name="Slide Number Placeholder 4">
            <a:extLst>
              <a:ext uri="{FF2B5EF4-FFF2-40B4-BE49-F238E27FC236}">
                <a16:creationId xmlns:a16="http://schemas.microsoft.com/office/drawing/2014/main" id="{D23C755D-5FC6-111E-7F40-7D492478869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636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33EF83-3619-4F9B-E568-FE7EED13213C}"/>
              </a:ext>
            </a:extLst>
          </p:cNvPr>
          <p:cNvSpPr>
            <a:spLocks noGrp="1"/>
          </p:cNvSpPr>
          <p:nvPr>
            <p:ph type="dt" sz="half" idx="10"/>
          </p:nvPr>
        </p:nvSpPr>
        <p:spPr/>
        <p:txBody>
          <a:bodyPr/>
          <a:lstStyle/>
          <a:p>
            <a:fld id="{B4A9F490-1998-4A44-A624-42F54DBDC226}" type="datetime1">
              <a:rPr lang="en-US" smtClean="0"/>
              <a:t>8/17/2023</a:t>
            </a:fld>
            <a:endParaRPr lang="en-US"/>
          </a:p>
        </p:txBody>
      </p:sp>
      <p:sp>
        <p:nvSpPr>
          <p:cNvPr id="3" name="Footer Placeholder 2">
            <a:extLst>
              <a:ext uri="{FF2B5EF4-FFF2-40B4-BE49-F238E27FC236}">
                <a16:creationId xmlns:a16="http://schemas.microsoft.com/office/drawing/2014/main" id="{E242AA65-086E-6BC2-BF9E-C82C5EEA62D1}"/>
              </a:ext>
            </a:extLst>
          </p:cNvPr>
          <p:cNvSpPr>
            <a:spLocks noGrp="1"/>
          </p:cNvSpPr>
          <p:nvPr>
            <p:ph type="ftr" sz="quarter" idx="11"/>
          </p:nvPr>
        </p:nvSpPr>
        <p:spPr/>
        <p:txBody>
          <a:bodyPr/>
          <a:lstStyle/>
          <a:p>
            <a:r>
              <a:rPr lang="en-US"/>
              <a:t>Ādažu</a:t>
            </a:r>
          </a:p>
        </p:txBody>
      </p:sp>
      <p:sp>
        <p:nvSpPr>
          <p:cNvPr id="4" name="Slide Number Placeholder 3">
            <a:extLst>
              <a:ext uri="{FF2B5EF4-FFF2-40B4-BE49-F238E27FC236}">
                <a16:creationId xmlns:a16="http://schemas.microsoft.com/office/drawing/2014/main" id="{D4E7080E-3244-9936-7994-24FEB990A30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0272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56D6-553C-1328-806D-78813C4F0AB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Content Placeholder 2">
            <a:extLst>
              <a:ext uri="{FF2B5EF4-FFF2-40B4-BE49-F238E27FC236}">
                <a16:creationId xmlns:a16="http://schemas.microsoft.com/office/drawing/2014/main" id="{0FBA23D2-74A7-7103-2CEB-12001FA2E5F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Text Placeholder 3">
            <a:extLst>
              <a:ext uri="{FF2B5EF4-FFF2-40B4-BE49-F238E27FC236}">
                <a16:creationId xmlns:a16="http://schemas.microsoft.com/office/drawing/2014/main" id="{02E10250-889D-60F7-4147-A5FED3A2641D}"/>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086620-40C3-9948-9875-F0890D75597D}"/>
              </a:ext>
            </a:extLst>
          </p:cNvPr>
          <p:cNvSpPr>
            <a:spLocks noGrp="1"/>
          </p:cNvSpPr>
          <p:nvPr>
            <p:ph type="dt" sz="half" idx="10"/>
          </p:nvPr>
        </p:nvSpPr>
        <p:spPr/>
        <p:txBody>
          <a:bodyPr/>
          <a:lstStyle/>
          <a:p>
            <a:fld id="{CE4BFAB0-4578-A449-A906-ABE38DB7018B}" type="datetime1">
              <a:rPr lang="en-US" smtClean="0"/>
              <a:t>8/17/2023</a:t>
            </a:fld>
            <a:endParaRPr lang="en-US"/>
          </a:p>
        </p:txBody>
      </p:sp>
      <p:sp>
        <p:nvSpPr>
          <p:cNvPr id="6" name="Footer Placeholder 5">
            <a:extLst>
              <a:ext uri="{FF2B5EF4-FFF2-40B4-BE49-F238E27FC236}">
                <a16:creationId xmlns:a16="http://schemas.microsoft.com/office/drawing/2014/main" id="{B5BE6BF5-E51A-4DAF-8676-D9C8C961F03B}"/>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FBDB26A9-C2C1-690A-C2BC-BF3517804B0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787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27AA-DC63-A17E-AC4E-58AA75E6EA7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Picture Placeholder 2">
            <a:extLst>
              <a:ext uri="{FF2B5EF4-FFF2-40B4-BE49-F238E27FC236}">
                <a16:creationId xmlns:a16="http://schemas.microsoft.com/office/drawing/2014/main" id="{B719806E-8F6B-C676-3F01-A45287EFF5EF}"/>
              </a:ext>
            </a:extLst>
          </p:cNvPr>
          <p:cNvSpPr>
            <a:spLocks noGrp="1"/>
          </p:cNvSpPr>
          <p:nvPr>
            <p:ph type="pic" idx="1"/>
          </p:nvPr>
        </p:nvSpPr>
        <p:spPr>
          <a:xfrm>
            <a:off x="5183188" y="987426"/>
            <a:ext cx="6172200" cy="4873625"/>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x-none"/>
          </a:p>
        </p:txBody>
      </p:sp>
      <p:sp>
        <p:nvSpPr>
          <p:cNvPr id="4" name="Text Placeholder 3">
            <a:extLst>
              <a:ext uri="{FF2B5EF4-FFF2-40B4-BE49-F238E27FC236}">
                <a16:creationId xmlns:a16="http://schemas.microsoft.com/office/drawing/2014/main" id="{B2C2FCF3-9663-C5C5-FA78-B176809D0587}"/>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430C00F-2371-269C-218C-4EB909E1DAE4}"/>
              </a:ext>
            </a:extLst>
          </p:cNvPr>
          <p:cNvSpPr>
            <a:spLocks noGrp="1"/>
          </p:cNvSpPr>
          <p:nvPr>
            <p:ph type="dt" sz="half" idx="10"/>
          </p:nvPr>
        </p:nvSpPr>
        <p:spPr/>
        <p:txBody>
          <a:bodyPr/>
          <a:lstStyle/>
          <a:p>
            <a:fld id="{D50F1D72-1054-794F-87B7-D0056D5203D5}" type="datetime1">
              <a:rPr lang="en-US" smtClean="0"/>
              <a:t>8/17/2023</a:t>
            </a:fld>
            <a:endParaRPr lang="en-US"/>
          </a:p>
        </p:txBody>
      </p:sp>
      <p:sp>
        <p:nvSpPr>
          <p:cNvPr id="6" name="Footer Placeholder 5">
            <a:extLst>
              <a:ext uri="{FF2B5EF4-FFF2-40B4-BE49-F238E27FC236}">
                <a16:creationId xmlns:a16="http://schemas.microsoft.com/office/drawing/2014/main" id="{6F46921E-EAFD-D74A-0F32-ED7C19A8ED80}"/>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9CB1CAB2-07BA-9CE5-EC9C-2236DBE1EC8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175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916EE-EC74-18A7-E5A4-45042737725D}"/>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5D49A7A5-BDBE-5F10-6794-A795F3BF6612}"/>
              </a:ext>
            </a:extLst>
          </p:cNvPr>
          <p:cNvSpPr>
            <a:spLocks noGrp="1"/>
          </p:cNvSpPr>
          <p:nvPr>
            <p:ph type="body" idx="1"/>
          </p:nvPr>
        </p:nvSpPr>
        <p:spPr>
          <a:xfrm>
            <a:off x="838200" y="1825626"/>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15EF1445-A891-5DDD-B88C-909AC5DB637B}"/>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800B1-4C03-4D41-B773-165D95B0D0CA}" type="datetime1">
              <a:rPr lang="en-US" smtClean="0"/>
              <a:t>8/17/2023</a:t>
            </a:fld>
            <a:endParaRPr lang="en-US"/>
          </a:p>
        </p:txBody>
      </p:sp>
      <p:sp>
        <p:nvSpPr>
          <p:cNvPr id="5" name="Footer Placeholder 4">
            <a:extLst>
              <a:ext uri="{FF2B5EF4-FFF2-40B4-BE49-F238E27FC236}">
                <a16:creationId xmlns:a16="http://schemas.microsoft.com/office/drawing/2014/main" id="{809F3E9B-179C-D21C-7EF0-0D4601B54514}"/>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Ādažu</a:t>
            </a:r>
          </a:p>
        </p:txBody>
      </p:sp>
      <p:sp>
        <p:nvSpPr>
          <p:cNvPr id="6" name="Slide Number Placeholder 5">
            <a:extLst>
              <a:ext uri="{FF2B5EF4-FFF2-40B4-BE49-F238E27FC236}">
                <a16:creationId xmlns:a16="http://schemas.microsoft.com/office/drawing/2014/main" id="{166E1A7A-0032-9C2B-8E90-115F829F0D5B}"/>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542703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dt="0"/>
  <p:txStyles>
    <p:titleStyle>
      <a:lvl1pPr algn="l" defTabSz="914446"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1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chart" Target="../charts/chart9.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395AD"/>
        </a:solid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rgbClr val="FFFFFF"/>
            </a:solidFill>
            <a:prstDash val="solid"/>
            <a:headEnd type="none" w="sm" len="sm"/>
            <a:tailEnd type="none" w="sm" len="sm"/>
          </a:ln>
        </p:spPr>
        <p:txBody>
          <a:bodyPr/>
          <a:lstStyle/>
          <a:p>
            <a:endParaRPr lang="lv-LV"/>
          </a:p>
        </p:txBody>
      </p:sp>
      <p:sp>
        <p:nvSpPr>
          <p:cNvPr id="11" name="TextBox 4">
            <a:extLst>
              <a:ext uri="{FF2B5EF4-FFF2-40B4-BE49-F238E27FC236}">
                <a16:creationId xmlns:a16="http://schemas.microsoft.com/office/drawing/2014/main" id="{06254985-7120-C57B-662F-36B1141C0B14}"/>
              </a:ext>
            </a:extLst>
          </p:cNvPr>
          <p:cNvSpPr txBox="1"/>
          <p:nvPr/>
        </p:nvSpPr>
        <p:spPr>
          <a:xfrm>
            <a:off x="-3180" y="4191000"/>
            <a:ext cx="12195180" cy="1328890"/>
          </a:xfrm>
          <a:prstGeom prst="rect">
            <a:avLst/>
          </a:prstGeom>
        </p:spPr>
        <p:txBody>
          <a:bodyPr lIns="0" tIns="0" rIns="0" bIns="0" rtlCol="0" anchor="t">
            <a:spAutoFit/>
          </a:bodyPr>
          <a:lstStyle/>
          <a:p>
            <a:pPr algn="ctr" defTabSz="609630">
              <a:lnSpc>
                <a:spcPts val="5280"/>
              </a:lnSpc>
            </a:pPr>
            <a:r>
              <a:rPr lang="lv-LV" sz="4400" b="1" cap="all" dirty="0">
                <a:solidFill>
                  <a:srgbClr val="FFFFFF"/>
                </a:solidFill>
                <a:latin typeface="Montserrat" panose="00000500000000000000" pitchFamily="2" charset="-70"/>
              </a:rPr>
              <a:t>Ūdenssaimniecības izmaksas 2022.gadā</a:t>
            </a:r>
            <a:endParaRPr lang="en-US" sz="4400" b="1" cap="all" dirty="0">
              <a:solidFill>
                <a:srgbClr val="FFFFFF"/>
              </a:solidFill>
              <a:latin typeface="Montserrat" panose="00000500000000000000" pitchFamily="2" charset="-70"/>
            </a:endParaRPr>
          </a:p>
        </p:txBody>
      </p:sp>
      <p:sp>
        <p:nvSpPr>
          <p:cNvPr id="12" name="TextBox 2">
            <a:extLst>
              <a:ext uri="{FF2B5EF4-FFF2-40B4-BE49-F238E27FC236}">
                <a16:creationId xmlns:a16="http://schemas.microsoft.com/office/drawing/2014/main" id="{38DEB83C-A5E3-EA35-A943-63321E881E12}"/>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srgbClr val="FFFFFF"/>
                </a:solidFill>
                <a:latin typeface="Montserrat" pitchFamily="2" charset="77"/>
              </a:rPr>
              <a:t>CARNIKAVAS KOMUNĀLSERVISS   </a:t>
            </a:r>
            <a:r>
              <a:rPr lang="en-US" sz="1000" dirty="0">
                <a:solidFill>
                  <a:srgbClr val="FFFFFF"/>
                </a:solidFill>
                <a:latin typeface="Montserrat" pitchFamily="2" charset="77"/>
              </a:rPr>
              <a:t>I   </a:t>
            </a:r>
            <a:r>
              <a:rPr lang="lv-LV" sz="1000" dirty="0">
                <a:solidFill>
                  <a:srgbClr val="FFFFFF"/>
                </a:solidFill>
                <a:latin typeface="Montserrat" pitchFamily="2" charset="77"/>
              </a:rPr>
              <a:t>17</a:t>
            </a:r>
            <a:r>
              <a:rPr lang="en-US" sz="1000" dirty="0">
                <a:solidFill>
                  <a:srgbClr val="FFFFFF"/>
                </a:solidFill>
                <a:latin typeface="Montserrat" pitchFamily="2" charset="77"/>
              </a:rPr>
              <a:t>.0</a:t>
            </a:r>
            <a:r>
              <a:rPr lang="lv-LV" sz="1000" dirty="0">
                <a:solidFill>
                  <a:srgbClr val="FFFFFF"/>
                </a:solidFill>
                <a:latin typeface="Montserrat" pitchFamily="2" charset="77"/>
              </a:rPr>
              <a:t>5</a:t>
            </a:r>
            <a:r>
              <a:rPr lang="en-US" sz="1000" dirty="0">
                <a:solidFill>
                  <a:srgbClr val="FFFFFF"/>
                </a:solidFill>
                <a:latin typeface="Montserrat" pitchFamily="2" charset="77"/>
              </a:rPr>
              <a:t>.2023.</a:t>
            </a:r>
          </a:p>
        </p:txBody>
      </p:sp>
      <p:pic>
        <p:nvPicPr>
          <p:cNvPr id="2" name="Picture 1">
            <a:extLst>
              <a:ext uri="{FF2B5EF4-FFF2-40B4-BE49-F238E27FC236}">
                <a16:creationId xmlns:a16="http://schemas.microsoft.com/office/drawing/2014/main" id="{1DB2A215-8386-9EDE-5A19-F94513F13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8376" y="380401"/>
            <a:ext cx="5160684" cy="2523466"/>
          </a:xfrm>
          <a:prstGeom prst="rect">
            <a:avLst/>
          </a:prstGeom>
        </p:spPr>
      </p:pic>
    </p:spTree>
    <p:extLst>
      <p:ext uri="{BB962C8B-B14F-4D97-AF65-F5344CB8AC3E}">
        <p14:creationId xmlns:p14="http://schemas.microsoft.com/office/powerpoint/2010/main" val="3119556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09</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1038576" y="348684"/>
            <a:ext cx="10490983"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pamatlīdzekļu nolietojums 20 un 50 gadi</a:t>
            </a:r>
            <a:endParaRPr lang="en-US" sz="3200" b="1" cap="all" dirty="0">
              <a:solidFill>
                <a:schemeClr val="tx1">
                  <a:lumMod val="65000"/>
                  <a:lumOff val="35000"/>
                </a:schemeClr>
              </a:solidFill>
              <a:latin typeface="Montserrat" pitchFamily="2" charset="77"/>
            </a:endParaRPr>
          </a:p>
        </p:txBody>
      </p:sp>
      <p:graphicFrame>
        <p:nvGraphicFramePr>
          <p:cNvPr id="2" name="Chart 1">
            <a:extLst>
              <a:ext uri="{FF2B5EF4-FFF2-40B4-BE49-F238E27FC236}">
                <a16:creationId xmlns:a16="http://schemas.microsoft.com/office/drawing/2014/main" id="{9609BF3F-7520-DCD2-4D7C-EFAF992B3592}"/>
              </a:ext>
            </a:extLst>
          </p:cNvPr>
          <p:cNvGraphicFramePr>
            <a:graphicFrameLocks/>
          </p:cNvGraphicFramePr>
          <p:nvPr>
            <p:extLst>
              <p:ext uri="{D42A27DB-BD31-4B8C-83A1-F6EECF244321}">
                <p14:modId xmlns:p14="http://schemas.microsoft.com/office/powerpoint/2010/main" val="3485513331"/>
              </p:ext>
            </p:extLst>
          </p:nvPr>
        </p:nvGraphicFramePr>
        <p:xfrm>
          <a:off x="783840" y="1680342"/>
          <a:ext cx="5027456" cy="43496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20859C57-0CC3-9DF6-ED0C-7C4D0C08CA3C}"/>
              </a:ext>
            </a:extLst>
          </p:cNvPr>
          <p:cNvGraphicFramePr>
            <a:graphicFrameLocks/>
          </p:cNvGraphicFramePr>
          <p:nvPr>
            <p:extLst>
              <p:ext uri="{D42A27DB-BD31-4B8C-83A1-F6EECF244321}">
                <p14:modId xmlns:p14="http://schemas.microsoft.com/office/powerpoint/2010/main" val="4236127470"/>
              </p:ext>
            </p:extLst>
          </p:nvPr>
        </p:nvGraphicFramePr>
        <p:xfrm>
          <a:off x="6581424" y="1674246"/>
          <a:ext cx="4826736" cy="4355779"/>
        </p:xfrm>
        <a:graphic>
          <a:graphicData uri="http://schemas.openxmlformats.org/drawingml/2006/chart">
            <c:chart xmlns:c="http://schemas.openxmlformats.org/drawingml/2006/chart" xmlns:r="http://schemas.openxmlformats.org/officeDocument/2006/relationships" r:id="rId4"/>
          </a:graphicData>
        </a:graphic>
      </p:graphicFrame>
      <p:sp>
        <p:nvSpPr>
          <p:cNvPr id="8" name="Content Placeholder 8">
            <a:extLst>
              <a:ext uri="{FF2B5EF4-FFF2-40B4-BE49-F238E27FC236}">
                <a16:creationId xmlns:a16="http://schemas.microsoft.com/office/drawing/2014/main" id="{78D9B25D-EB89-1748-5DCD-20CBB47C3B6F}"/>
              </a:ext>
            </a:extLst>
          </p:cNvPr>
          <p:cNvSpPr txBox="1">
            <a:spLocks/>
          </p:cNvSpPr>
          <p:nvPr/>
        </p:nvSpPr>
        <p:spPr>
          <a:xfrm>
            <a:off x="1038576" y="2086546"/>
            <a:ext cx="10849944" cy="483757"/>
          </a:xfrm>
          <a:prstGeom prst="rect">
            <a:avLst/>
          </a:prstGeom>
        </p:spPr>
        <p:txBody>
          <a:bodyPr vert="horz" lIns="91440" tIns="45720" rIns="91440" bIns="45720" rtlCol="0">
            <a:normAutofit/>
          </a:bodyPr>
          <a:lst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1800" dirty="0">
                <a:solidFill>
                  <a:srgbClr val="993300"/>
                </a:solidFill>
                <a:latin typeface="Montserrat" panose="00000500000000000000" pitchFamily="2" charset="-70"/>
              </a:rPr>
              <a:t>                      Kanalizācija</a:t>
            </a:r>
            <a:r>
              <a:rPr lang="lv-LV" sz="1800" dirty="0">
                <a:latin typeface="Montserrat" panose="00000500000000000000" pitchFamily="2" charset="-70"/>
              </a:rPr>
              <a:t>                                                        		   </a:t>
            </a:r>
            <a:r>
              <a:rPr lang="lv-LV" sz="1800" dirty="0">
                <a:solidFill>
                  <a:srgbClr val="0070C0"/>
                </a:solidFill>
                <a:latin typeface="Montserrat" panose="00000500000000000000" pitchFamily="2" charset="-70"/>
              </a:rPr>
              <a:t>Ūdens</a:t>
            </a:r>
            <a:r>
              <a:rPr lang="lv-LV" sz="1800" dirty="0">
                <a:latin typeface="Montserrat" panose="00000500000000000000" pitchFamily="2" charset="-70"/>
              </a:rPr>
              <a:t>                                        </a:t>
            </a:r>
          </a:p>
        </p:txBody>
      </p:sp>
    </p:spTree>
    <p:extLst>
      <p:ext uri="{BB962C8B-B14F-4D97-AF65-F5344CB8AC3E}">
        <p14:creationId xmlns:p14="http://schemas.microsoft.com/office/powerpoint/2010/main" val="769326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00000000-0008-0000-1200-000003000000}"/>
              </a:ext>
            </a:extLst>
          </p:cNvPr>
          <p:cNvGraphicFramePr>
            <a:graphicFrameLocks/>
          </p:cNvGraphicFramePr>
          <p:nvPr>
            <p:extLst>
              <p:ext uri="{D42A27DB-BD31-4B8C-83A1-F6EECF244321}">
                <p14:modId xmlns:p14="http://schemas.microsoft.com/office/powerpoint/2010/main" val="2300789155"/>
              </p:ext>
            </p:extLst>
          </p:nvPr>
        </p:nvGraphicFramePr>
        <p:xfrm>
          <a:off x="2382231" y="4051351"/>
          <a:ext cx="6966012" cy="2650527"/>
        </p:xfrm>
        <a:graphic>
          <a:graphicData uri="http://schemas.openxmlformats.org/drawingml/2006/chart">
            <c:chart xmlns:c="http://schemas.openxmlformats.org/drawingml/2006/chart" xmlns:r="http://schemas.openxmlformats.org/officeDocument/2006/relationships" r:id="rId2"/>
          </a:graphicData>
        </a:graphic>
      </p:graphicFrame>
      <p:sp>
        <p:nvSpPr>
          <p:cNvPr id="9" name="Oval 8">
            <a:extLst>
              <a:ext uri="{FF2B5EF4-FFF2-40B4-BE49-F238E27FC236}">
                <a16:creationId xmlns:a16="http://schemas.microsoft.com/office/drawing/2014/main" id="{8EB27AC2-B637-FCA1-D269-275BC397E3AC}"/>
              </a:ext>
            </a:extLst>
          </p:cNvPr>
          <p:cNvSpPr/>
          <p:nvPr/>
        </p:nvSpPr>
        <p:spPr>
          <a:xfrm>
            <a:off x="7051497" y="1649350"/>
            <a:ext cx="2296746" cy="2487751"/>
          </a:xfrm>
          <a:prstGeom prst="ellipse">
            <a:avLst/>
          </a:prstGeom>
          <a:noFill/>
          <a:ln w="19050">
            <a:solidFill>
              <a:srgbClr val="66FF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 name="Title 3">
            <a:extLst>
              <a:ext uri="{FF2B5EF4-FFF2-40B4-BE49-F238E27FC236}">
                <a16:creationId xmlns:a16="http://schemas.microsoft.com/office/drawing/2014/main" id="{AEEB6ED2-6D14-70C8-E132-E3C03EE905BC}"/>
              </a:ext>
            </a:extLst>
          </p:cNvPr>
          <p:cNvSpPr>
            <a:spLocks noGrp="1"/>
          </p:cNvSpPr>
          <p:nvPr>
            <p:ph type="title"/>
          </p:nvPr>
        </p:nvSpPr>
        <p:spPr>
          <a:xfrm>
            <a:off x="544102" y="349291"/>
            <a:ext cx="10984345" cy="1325563"/>
          </a:xfrm>
        </p:spPr>
        <p:txBody>
          <a:bodyPr>
            <a:noAutofit/>
          </a:bodyPr>
          <a:lstStyle/>
          <a:p>
            <a:pPr algn="ctr">
              <a:spcBef>
                <a:spcPts val="0"/>
              </a:spcBef>
              <a:defRPr/>
            </a:pPr>
            <a:r>
              <a:rPr lang="lv-LV" sz="3200" b="1" cap="all" dirty="0">
                <a:solidFill>
                  <a:schemeClr val="tx1">
                    <a:lumMod val="65000"/>
                    <a:lumOff val="35000"/>
                  </a:schemeClr>
                </a:solidFill>
                <a:latin typeface="Montserrat" pitchFamily="2" charset="77"/>
              </a:rPr>
              <a:t>I</a:t>
            </a:r>
            <a:r>
              <a:rPr lang="en-US" sz="3200" b="1" cap="all" dirty="0" err="1">
                <a:solidFill>
                  <a:schemeClr val="tx1">
                    <a:lumMod val="65000"/>
                    <a:lumOff val="35000"/>
                  </a:schemeClr>
                </a:solidFill>
                <a:latin typeface="Montserrat" pitchFamily="2" charset="77"/>
              </a:rPr>
              <a:t>zmaksu</a:t>
            </a:r>
            <a:r>
              <a:rPr lang="en-US" sz="3200" b="1" cap="all" dirty="0">
                <a:solidFill>
                  <a:schemeClr val="tx1">
                    <a:lumMod val="65000"/>
                    <a:lumOff val="35000"/>
                  </a:schemeClr>
                </a:solidFill>
                <a:latin typeface="Montserrat" pitchFamily="2" charset="77"/>
              </a:rPr>
              <a:t> </a:t>
            </a:r>
            <a:r>
              <a:rPr lang="en-US" sz="3200" b="1" cap="all" dirty="0" err="1">
                <a:solidFill>
                  <a:schemeClr val="tx1">
                    <a:lumMod val="65000"/>
                    <a:lumOff val="35000"/>
                  </a:schemeClr>
                </a:solidFill>
                <a:latin typeface="Montserrat" pitchFamily="2" charset="77"/>
              </a:rPr>
              <a:t>sadalījums</a:t>
            </a:r>
            <a:r>
              <a:rPr lang="en-US" sz="3200" b="1" cap="all" dirty="0">
                <a:solidFill>
                  <a:schemeClr val="tx1">
                    <a:lumMod val="65000"/>
                    <a:lumOff val="35000"/>
                  </a:schemeClr>
                </a:solidFill>
                <a:latin typeface="Montserrat" pitchFamily="2" charset="77"/>
              </a:rPr>
              <a:t> (EUR) 202</a:t>
            </a:r>
            <a:r>
              <a:rPr lang="lv-LV" sz="3200" b="1" cap="all" dirty="0">
                <a:solidFill>
                  <a:schemeClr val="tx1">
                    <a:lumMod val="65000"/>
                    <a:lumOff val="35000"/>
                  </a:schemeClr>
                </a:solidFill>
                <a:latin typeface="Montserrat" pitchFamily="2" charset="77"/>
              </a:rPr>
              <a:t>2</a:t>
            </a:r>
            <a:r>
              <a:rPr lang="en-US" sz="3200" b="1" cap="all" dirty="0">
                <a:solidFill>
                  <a:schemeClr val="tx1">
                    <a:lumMod val="65000"/>
                    <a:lumOff val="35000"/>
                  </a:schemeClr>
                </a:solidFill>
                <a:latin typeface="Montserrat" pitchFamily="2" charset="77"/>
              </a:rPr>
              <a:t>, </a:t>
            </a:r>
            <a:r>
              <a:rPr lang="lv-LV" sz="3200" b="1" cap="all" dirty="0">
                <a:solidFill>
                  <a:schemeClr val="tx1">
                    <a:lumMod val="65000"/>
                    <a:lumOff val="35000"/>
                  </a:schemeClr>
                </a:solidFill>
                <a:latin typeface="Montserrat" pitchFamily="2" charset="77"/>
              </a:rPr>
              <a:t>KANALIZĀCIJA</a:t>
            </a:r>
            <a:endParaRPr lang="en-US" sz="3200" b="1" cap="all" dirty="0">
              <a:solidFill>
                <a:schemeClr val="tx1">
                  <a:lumMod val="65000"/>
                  <a:lumOff val="35000"/>
                </a:schemeClr>
              </a:solidFill>
              <a:latin typeface="Montserrat" pitchFamily="2" charset="77"/>
            </a:endParaRPr>
          </a:p>
        </p:txBody>
      </p:sp>
      <p:graphicFrame>
        <p:nvGraphicFramePr>
          <p:cNvPr id="7" name="Chart 6">
            <a:extLst>
              <a:ext uri="{FF2B5EF4-FFF2-40B4-BE49-F238E27FC236}">
                <a16:creationId xmlns:a16="http://schemas.microsoft.com/office/drawing/2014/main" id="{00000000-0008-0000-1200-000002000000}"/>
              </a:ext>
            </a:extLst>
          </p:cNvPr>
          <p:cNvGraphicFramePr>
            <a:graphicFrameLocks/>
          </p:cNvGraphicFramePr>
          <p:nvPr>
            <p:extLst>
              <p:ext uri="{D42A27DB-BD31-4B8C-83A1-F6EECF244321}">
                <p14:modId xmlns:p14="http://schemas.microsoft.com/office/powerpoint/2010/main" val="4282419991"/>
              </p:ext>
            </p:extLst>
          </p:nvPr>
        </p:nvGraphicFramePr>
        <p:xfrm>
          <a:off x="2387372" y="1468007"/>
          <a:ext cx="6960871" cy="2531631"/>
        </p:xfrm>
        <a:graphic>
          <a:graphicData uri="http://schemas.openxmlformats.org/drawingml/2006/chart">
            <c:chart xmlns:c="http://schemas.openxmlformats.org/drawingml/2006/chart" xmlns:r="http://schemas.openxmlformats.org/officeDocument/2006/relationships" r:id="rId3"/>
          </a:graphicData>
        </a:graphic>
      </p:graphicFrame>
      <p:pic>
        <p:nvPicPr>
          <p:cNvPr id="11" name="Graphic 10" descr="Arrow Clockwise curve">
            <a:extLst>
              <a:ext uri="{FF2B5EF4-FFF2-40B4-BE49-F238E27FC236}">
                <a16:creationId xmlns:a16="http://schemas.microsoft.com/office/drawing/2014/main" id="{C2C8CD14-59E7-4D15-5AF8-0A25E63F06F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5400000">
            <a:off x="8891043" y="1057399"/>
            <a:ext cx="914400" cy="1304882"/>
          </a:xfrm>
          <a:prstGeom prst="rect">
            <a:avLst/>
          </a:prstGeom>
        </p:spPr>
      </p:pic>
      <p:sp>
        <p:nvSpPr>
          <p:cNvPr id="12" name="TextBox 11">
            <a:extLst>
              <a:ext uri="{FF2B5EF4-FFF2-40B4-BE49-F238E27FC236}">
                <a16:creationId xmlns:a16="http://schemas.microsoft.com/office/drawing/2014/main" id="{BAD18D85-7AC2-3924-8053-4C3DC7CA372F}"/>
              </a:ext>
            </a:extLst>
          </p:cNvPr>
          <p:cNvSpPr txBox="1"/>
          <p:nvPr/>
        </p:nvSpPr>
        <p:spPr>
          <a:xfrm>
            <a:off x="10000684" y="1582265"/>
            <a:ext cx="1527763" cy="584775"/>
          </a:xfrm>
          <a:prstGeom prst="rect">
            <a:avLst/>
          </a:prstGeom>
          <a:solidFill>
            <a:schemeClr val="bg1">
              <a:lumMod val="95000"/>
            </a:schemeClr>
          </a:solidFill>
        </p:spPr>
        <p:txBody>
          <a:bodyPr wrap="square" rtlCol="0">
            <a:spAutoFit/>
          </a:bodyPr>
          <a:lstStyle/>
          <a:p>
            <a:pPr algn="ctr"/>
            <a:r>
              <a:rPr lang="lv-LV" sz="1600" b="1" dirty="0">
                <a:solidFill>
                  <a:srgbClr val="595959"/>
                </a:solidFill>
                <a:latin typeface="Montserrat" panose="00000500000000000000" pitchFamily="2" charset="-70"/>
              </a:rPr>
              <a:t>REZULTĀTS</a:t>
            </a:r>
            <a:br>
              <a:rPr lang="lv-LV" sz="1600" b="1" dirty="0">
                <a:solidFill>
                  <a:srgbClr val="595959"/>
                </a:solidFill>
                <a:latin typeface="Montserrat" panose="00000500000000000000" pitchFamily="2" charset="-70"/>
              </a:rPr>
            </a:br>
            <a:r>
              <a:rPr lang="lv-LV" sz="1600" b="1" dirty="0">
                <a:solidFill>
                  <a:srgbClr val="595959"/>
                </a:solidFill>
                <a:latin typeface="Montserrat" panose="00000500000000000000" pitchFamily="2" charset="-70"/>
              </a:rPr>
              <a:t>+59 309 EUR</a:t>
            </a:r>
          </a:p>
        </p:txBody>
      </p:sp>
    </p:spTree>
    <p:extLst>
      <p:ext uri="{BB962C8B-B14F-4D97-AF65-F5344CB8AC3E}">
        <p14:creationId xmlns:p14="http://schemas.microsoft.com/office/powerpoint/2010/main" val="3319868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C9D4-748B-140F-14EF-0DD461F85F6A}"/>
              </a:ext>
            </a:extLst>
          </p:cNvPr>
          <p:cNvSpPr>
            <a:spLocks noGrp="1"/>
          </p:cNvSpPr>
          <p:nvPr>
            <p:ph type="title"/>
          </p:nvPr>
        </p:nvSpPr>
        <p:spPr/>
        <p:txBody>
          <a:bodyPr>
            <a:normAutofit/>
          </a:bodyPr>
          <a:lstStyle/>
          <a:p>
            <a:pPr algn="ctr"/>
            <a:r>
              <a:rPr lang="lv-LV" sz="3200" b="1" i="0" cap="all" baseline="0" dirty="0">
                <a:solidFill>
                  <a:srgbClr val="595959"/>
                </a:solidFill>
                <a:effectLst/>
                <a:latin typeface="Montserrat" panose="00000500000000000000" pitchFamily="2" charset="-70"/>
              </a:rPr>
              <a:t>Kanalizācijas sektora KOPSAVILKUMS, EUR, 2022.gadā</a:t>
            </a:r>
            <a:endParaRPr lang="lv-LV" sz="3200" cap="all" dirty="0">
              <a:solidFill>
                <a:srgbClr val="595959"/>
              </a:solidFill>
            </a:endParaRPr>
          </a:p>
        </p:txBody>
      </p:sp>
      <p:graphicFrame>
        <p:nvGraphicFramePr>
          <p:cNvPr id="5" name="Chart 4">
            <a:extLst>
              <a:ext uri="{FF2B5EF4-FFF2-40B4-BE49-F238E27FC236}">
                <a16:creationId xmlns:a16="http://schemas.microsoft.com/office/drawing/2014/main" id="{23B2CDF4-97B1-1D7D-7415-D9C031B732FB}"/>
              </a:ext>
            </a:extLst>
          </p:cNvPr>
          <p:cNvGraphicFramePr>
            <a:graphicFrameLocks/>
          </p:cNvGraphicFramePr>
          <p:nvPr>
            <p:extLst>
              <p:ext uri="{D42A27DB-BD31-4B8C-83A1-F6EECF244321}">
                <p14:modId xmlns:p14="http://schemas.microsoft.com/office/powerpoint/2010/main" val="428893015"/>
              </p:ext>
            </p:extLst>
          </p:nvPr>
        </p:nvGraphicFramePr>
        <p:xfrm>
          <a:off x="3423553" y="1517798"/>
          <a:ext cx="4981539" cy="518158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78E0533A-8DA6-592B-F589-1BC3A535AD02}"/>
              </a:ext>
            </a:extLst>
          </p:cNvPr>
          <p:cNvSpPr txBox="1"/>
          <p:nvPr/>
        </p:nvSpPr>
        <p:spPr>
          <a:xfrm>
            <a:off x="5676866" y="4771987"/>
            <a:ext cx="838268" cy="307777"/>
          </a:xfrm>
          <a:prstGeom prst="rect">
            <a:avLst/>
          </a:prstGeom>
          <a:noFill/>
        </p:spPr>
        <p:txBody>
          <a:bodyPr wrap="square" rtlCol="0">
            <a:spAutoFit/>
          </a:bodyPr>
          <a:lstStyle/>
          <a:p>
            <a:r>
              <a:rPr lang="lv-LV" sz="1400" b="1" dirty="0">
                <a:solidFill>
                  <a:srgbClr val="595959"/>
                </a:solidFill>
                <a:latin typeface="Montserrat" panose="00000500000000000000" pitchFamily="2" charset="-70"/>
              </a:rPr>
              <a:t>-62683</a:t>
            </a:r>
          </a:p>
        </p:txBody>
      </p:sp>
    </p:spTree>
    <p:extLst>
      <p:ext uri="{BB962C8B-B14F-4D97-AF65-F5344CB8AC3E}">
        <p14:creationId xmlns:p14="http://schemas.microsoft.com/office/powerpoint/2010/main" val="930162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CD26F05F-54E3-E09D-4458-9AA675EF96EE}"/>
              </a:ext>
            </a:extLst>
          </p:cNvPr>
          <p:cNvSpPr/>
          <p:nvPr/>
        </p:nvSpPr>
        <p:spPr>
          <a:xfrm>
            <a:off x="7222837" y="1863002"/>
            <a:ext cx="2358877" cy="2201154"/>
          </a:xfrm>
          <a:prstGeom prst="ellipse">
            <a:avLst/>
          </a:prstGeom>
          <a:noFill/>
          <a:ln w="19050">
            <a:solidFill>
              <a:srgbClr val="66FF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graphicFrame>
        <p:nvGraphicFramePr>
          <p:cNvPr id="5" name="Chart 4">
            <a:extLst>
              <a:ext uri="{FF2B5EF4-FFF2-40B4-BE49-F238E27FC236}">
                <a16:creationId xmlns:a16="http://schemas.microsoft.com/office/drawing/2014/main" id="{00000000-0008-0000-0F00-000002000000}"/>
              </a:ext>
            </a:extLst>
          </p:cNvPr>
          <p:cNvGraphicFramePr>
            <a:graphicFrameLocks/>
          </p:cNvGraphicFramePr>
          <p:nvPr>
            <p:extLst>
              <p:ext uri="{D42A27DB-BD31-4B8C-83A1-F6EECF244321}">
                <p14:modId xmlns:p14="http://schemas.microsoft.com/office/powerpoint/2010/main" val="912431949"/>
              </p:ext>
            </p:extLst>
          </p:nvPr>
        </p:nvGraphicFramePr>
        <p:xfrm>
          <a:off x="2684171" y="1563021"/>
          <a:ext cx="6823652" cy="24059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00000000-0008-0000-0F00-000003000000}"/>
              </a:ext>
            </a:extLst>
          </p:cNvPr>
          <p:cNvGraphicFramePr>
            <a:graphicFrameLocks/>
          </p:cNvGraphicFramePr>
          <p:nvPr>
            <p:extLst>
              <p:ext uri="{D42A27DB-BD31-4B8C-83A1-F6EECF244321}">
                <p14:modId xmlns:p14="http://schemas.microsoft.com/office/powerpoint/2010/main" val="1181214287"/>
              </p:ext>
            </p:extLst>
          </p:nvPr>
        </p:nvGraphicFramePr>
        <p:xfrm>
          <a:off x="2684172" y="4031968"/>
          <a:ext cx="6823651" cy="2826032"/>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64B94F03-CA47-56F1-7073-6D3ADDD5389C}"/>
              </a:ext>
            </a:extLst>
          </p:cNvPr>
          <p:cNvSpPr txBox="1"/>
          <p:nvPr/>
        </p:nvSpPr>
        <p:spPr>
          <a:xfrm>
            <a:off x="10163786" y="1616912"/>
            <a:ext cx="1551508" cy="584775"/>
          </a:xfrm>
          <a:prstGeom prst="rect">
            <a:avLst/>
          </a:prstGeom>
          <a:solidFill>
            <a:schemeClr val="bg1">
              <a:lumMod val="95000"/>
            </a:schemeClr>
          </a:solidFill>
        </p:spPr>
        <p:txBody>
          <a:bodyPr wrap="square" rtlCol="0">
            <a:spAutoFit/>
          </a:bodyPr>
          <a:lstStyle/>
          <a:p>
            <a:pPr algn="ctr"/>
            <a:r>
              <a:rPr lang="lv-LV" sz="1600" b="1" dirty="0">
                <a:solidFill>
                  <a:srgbClr val="595959"/>
                </a:solidFill>
                <a:latin typeface="Montserrat" panose="00000500000000000000" pitchFamily="2" charset="-70"/>
              </a:rPr>
              <a:t>REZULTĀTS</a:t>
            </a:r>
            <a:br>
              <a:rPr lang="lv-LV" sz="1600" b="1" dirty="0">
                <a:solidFill>
                  <a:srgbClr val="595959"/>
                </a:solidFill>
                <a:latin typeface="Montserrat" panose="00000500000000000000" pitchFamily="2" charset="-70"/>
              </a:rPr>
            </a:br>
            <a:r>
              <a:rPr lang="lv-LV" sz="1600" b="1" dirty="0">
                <a:solidFill>
                  <a:srgbClr val="595959"/>
                </a:solidFill>
                <a:latin typeface="Montserrat" panose="00000500000000000000" pitchFamily="2" charset="-70"/>
              </a:rPr>
              <a:t>+20 100 EUR</a:t>
            </a:r>
          </a:p>
        </p:txBody>
      </p:sp>
      <p:pic>
        <p:nvPicPr>
          <p:cNvPr id="16" name="Graphic 15" descr="Arrow Clockwise curve">
            <a:extLst>
              <a:ext uri="{FF2B5EF4-FFF2-40B4-BE49-F238E27FC236}">
                <a16:creationId xmlns:a16="http://schemas.microsoft.com/office/drawing/2014/main" id="{5333D0A7-3330-DCF1-054A-D5D08CE1267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5400000">
            <a:off x="9124514" y="1058445"/>
            <a:ext cx="914400" cy="1372084"/>
          </a:xfrm>
          <a:prstGeom prst="rect">
            <a:avLst/>
          </a:prstGeom>
        </p:spPr>
      </p:pic>
      <p:sp>
        <p:nvSpPr>
          <p:cNvPr id="20" name="Title 19">
            <a:extLst>
              <a:ext uri="{FF2B5EF4-FFF2-40B4-BE49-F238E27FC236}">
                <a16:creationId xmlns:a16="http://schemas.microsoft.com/office/drawing/2014/main" id="{91E7EB1E-4DAC-05CD-8E4B-7BAF2DFB5D46}"/>
              </a:ext>
            </a:extLst>
          </p:cNvPr>
          <p:cNvSpPr>
            <a:spLocks noGrp="1"/>
          </p:cNvSpPr>
          <p:nvPr>
            <p:ph type="title"/>
          </p:nvPr>
        </p:nvSpPr>
        <p:spPr/>
        <p:txBody>
          <a:bodyPr>
            <a:noAutofit/>
          </a:bodyPr>
          <a:lstStyle/>
          <a:p>
            <a:pPr algn="ctr"/>
            <a:r>
              <a:rPr lang="lv-LV" sz="3200" b="1" cap="all" dirty="0">
                <a:solidFill>
                  <a:schemeClr val="tx1">
                    <a:lumMod val="65000"/>
                    <a:lumOff val="35000"/>
                  </a:schemeClr>
                </a:solidFill>
                <a:latin typeface="Montserrat" pitchFamily="2" charset="77"/>
              </a:rPr>
              <a:t>I</a:t>
            </a:r>
            <a:r>
              <a:rPr lang="en-US" sz="3200" b="1" cap="all" dirty="0" err="1">
                <a:solidFill>
                  <a:schemeClr val="tx1">
                    <a:lumMod val="65000"/>
                    <a:lumOff val="35000"/>
                  </a:schemeClr>
                </a:solidFill>
                <a:latin typeface="Montserrat" pitchFamily="2" charset="77"/>
              </a:rPr>
              <a:t>zmaksu</a:t>
            </a:r>
            <a:r>
              <a:rPr lang="en-US" sz="3200" b="1" cap="all" dirty="0">
                <a:solidFill>
                  <a:schemeClr val="tx1">
                    <a:lumMod val="65000"/>
                    <a:lumOff val="35000"/>
                  </a:schemeClr>
                </a:solidFill>
                <a:latin typeface="Montserrat" pitchFamily="2" charset="77"/>
              </a:rPr>
              <a:t> </a:t>
            </a:r>
            <a:r>
              <a:rPr lang="en-US" sz="3200" b="1" cap="all" dirty="0" err="1">
                <a:solidFill>
                  <a:schemeClr val="tx1">
                    <a:lumMod val="65000"/>
                    <a:lumOff val="35000"/>
                  </a:schemeClr>
                </a:solidFill>
                <a:latin typeface="Montserrat" pitchFamily="2" charset="77"/>
              </a:rPr>
              <a:t>sadalījums</a:t>
            </a:r>
            <a:r>
              <a:rPr lang="en-US" sz="3200" b="1" cap="all" dirty="0">
                <a:solidFill>
                  <a:schemeClr val="tx1">
                    <a:lumMod val="65000"/>
                    <a:lumOff val="35000"/>
                  </a:schemeClr>
                </a:solidFill>
                <a:latin typeface="Montserrat" pitchFamily="2" charset="77"/>
              </a:rPr>
              <a:t> (EUR) 202</a:t>
            </a:r>
            <a:r>
              <a:rPr lang="lv-LV" sz="3200" b="1" cap="all" dirty="0">
                <a:solidFill>
                  <a:schemeClr val="tx1">
                    <a:lumMod val="65000"/>
                    <a:lumOff val="35000"/>
                  </a:schemeClr>
                </a:solidFill>
                <a:latin typeface="Montserrat" pitchFamily="2" charset="77"/>
              </a:rPr>
              <a:t>2</a:t>
            </a:r>
            <a:r>
              <a:rPr lang="en-US" sz="3200" b="1" cap="all" dirty="0">
                <a:solidFill>
                  <a:schemeClr val="tx1">
                    <a:lumMod val="65000"/>
                    <a:lumOff val="35000"/>
                  </a:schemeClr>
                </a:solidFill>
                <a:latin typeface="Montserrat" pitchFamily="2" charset="77"/>
              </a:rPr>
              <a:t>, </a:t>
            </a:r>
            <a:r>
              <a:rPr lang="lv-LV" sz="3200" b="1" cap="all" dirty="0">
                <a:solidFill>
                  <a:schemeClr val="tx1">
                    <a:lumMod val="65000"/>
                    <a:lumOff val="35000"/>
                  </a:schemeClr>
                </a:solidFill>
                <a:latin typeface="Montserrat" pitchFamily="2" charset="77"/>
              </a:rPr>
              <a:t>ŪDENS</a:t>
            </a:r>
            <a:endParaRPr lang="lv-LV" sz="3200" dirty="0"/>
          </a:p>
        </p:txBody>
      </p:sp>
    </p:spTree>
    <p:extLst>
      <p:ext uri="{BB962C8B-B14F-4D97-AF65-F5344CB8AC3E}">
        <p14:creationId xmlns:p14="http://schemas.microsoft.com/office/powerpoint/2010/main" val="4107736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5963635-22CD-89B8-3467-E1FD90B51C1E}"/>
              </a:ext>
            </a:extLst>
          </p:cNvPr>
          <p:cNvSpPr>
            <a:spLocks noGrp="1"/>
          </p:cNvSpPr>
          <p:nvPr>
            <p:ph type="title"/>
          </p:nvPr>
        </p:nvSpPr>
        <p:spPr/>
        <p:txBody>
          <a:bodyPr>
            <a:noAutofit/>
          </a:bodyPr>
          <a:lstStyle/>
          <a:p>
            <a:pPr algn="ctr"/>
            <a:r>
              <a:rPr lang="lv-LV" sz="3200" b="1" i="0" cap="all" baseline="0" dirty="0">
                <a:solidFill>
                  <a:srgbClr val="595959"/>
                </a:solidFill>
                <a:effectLst/>
                <a:latin typeface="Montserrat" panose="00000500000000000000" pitchFamily="2" charset="-70"/>
              </a:rPr>
              <a:t>Ūdensapgādes sektora rezultāts, EUR, 2022.gadā</a:t>
            </a:r>
            <a:endParaRPr lang="lv-LV" sz="3200" cap="all" dirty="0"/>
          </a:p>
        </p:txBody>
      </p:sp>
      <p:graphicFrame>
        <p:nvGraphicFramePr>
          <p:cNvPr id="3" name="Chart 2">
            <a:extLst>
              <a:ext uri="{FF2B5EF4-FFF2-40B4-BE49-F238E27FC236}">
                <a16:creationId xmlns:a16="http://schemas.microsoft.com/office/drawing/2014/main" id="{003465BF-9177-535A-B250-5B7BFF7D2C3D}"/>
              </a:ext>
            </a:extLst>
          </p:cNvPr>
          <p:cNvGraphicFramePr>
            <a:graphicFrameLocks/>
          </p:cNvGraphicFramePr>
          <p:nvPr>
            <p:extLst>
              <p:ext uri="{D42A27DB-BD31-4B8C-83A1-F6EECF244321}">
                <p14:modId xmlns:p14="http://schemas.microsoft.com/office/powerpoint/2010/main" val="665407186"/>
              </p:ext>
            </p:extLst>
          </p:nvPr>
        </p:nvGraphicFramePr>
        <p:xfrm>
          <a:off x="3521383" y="1690689"/>
          <a:ext cx="4931120" cy="495025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0A78452E-EFB8-E354-7E70-452866CC261F}"/>
              </a:ext>
            </a:extLst>
          </p:cNvPr>
          <p:cNvSpPr txBox="1"/>
          <p:nvPr/>
        </p:nvSpPr>
        <p:spPr>
          <a:xfrm>
            <a:off x="5557933" y="4625327"/>
            <a:ext cx="1361872" cy="307777"/>
          </a:xfrm>
          <a:prstGeom prst="rect">
            <a:avLst/>
          </a:prstGeom>
          <a:noFill/>
          <a:ln>
            <a:noFill/>
          </a:ln>
        </p:spPr>
        <p:txBody>
          <a:bodyPr wrap="square" rtlCol="0">
            <a:spAutoFit/>
          </a:bodyPr>
          <a:lstStyle/>
          <a:p>
            <a:pPr algn="ctr"/>
            <a:r>
              <a:rPr lang="lv-LV" sz="1400" b="1" dirty="0">
                <a:solidFill>
                  <a:srgbClr val="595959"/>
                </a:solidFill>
                <a:latin typeface="Montserrat" panose="00000500000000000000" pitchFamily="2" charset="-70"/>
              </a:rPr>
              <a:t>-82 427</a:t>
            </a:r>
          </a:p>
        </p:txBody>
      </p:sp>
    </p:spTree>
    <p:extLst>
      <p:ext uri="{BB962C8B-B14F-4D97-AF65-F5344CB8AC3E}">
        <p14:creationId xmlns:p14="http://schemas.microsoft.com/office/powerpoint/2010/main" val="101219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 </a:t>
            </a:r>
            <a:r>
              <a:rPr lang="en-US" sz="1000" dirty="0">
                <a:solidFill>
                  <a:prstClr val="black">
                    <a:lumMod val="65000"/>
                    <a:lumOff val="35000"/>
                  </a:prstClr>
                </a:solidFill>
                <a:latin typeface="Montserrat" pitchFamily="2" charset="77"/>
              </a:rPr>
              <a:t> </a:t>
            </a:r>
            <a:r>
              <a:rPr lang="lv-LV" sz="1000" dirty="0">
                <a:solidFill>
                  <a:prstClr val="black">
                    <a:lumMod val="65000"/>
                    <a:lumOff val="35000"/>
                  </a:prstClr>
                </a:solidFill>
                <a:latin typeface="Montserrat" pitchFamily="2" charset="77"/>
              </a:rPr>
              <a:t>09</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757766" y="365126"/>
            <a:ext cx="10676466" cy="1325563"/>
          </a:xfrm>
        </p:spPr>
        <p:txBody>
          <a:bodyPr>
            <a:noAutofit/>
          </a:bodyPr>
          <a:lstStyle/>
          <a:p>
            <a:pPr algn="ctr">
              <a:spcBef>
                <a:spcPts val="0"/>
              </a:spcBef>
              <a:defRPr/>
            </a:pPr>
            <a:r>
              <a:rPr lang="lv-LV" sz="2800" b="1" cap="all" dirty="0">
                <a:solidFill>
                  <a:schemeClr val="tx1">
                    <a:lumMod val="65000"/>
                    <a:lumOff val="35000"/>
                  </a:schemeClr>
                </a:solidFill>
                <a:latin typeface="Montserrat" pitchFamily="2" charset="77"/>
              </a:rPr>
              <a:t>Tarifa izmaiņas, balstoties uz 2022. gada datiem</a:t>
            </a:r>
            <a:br>
              <a:rPr lang="lv-LV" sz="2800" b="1" cap="all" dirty="0">
                <a:solidFill>
                  <a:schemeClr val="tx1">
                    <a:lumMod val="65000"/>
                    <a:lumOff val="35000"/>
                  </a:schemeClr>
                </a:solidFill>
                <a:latin typeface="Montserrat" pitchFamily="2" charset="77"/>
              </a:rPr>
            </a:br>
            <a:r>
              <a:rPr lang="lv-LV" sz="2800" b="1" cap="all" dirty="0">
                <a:solidFill>
                  <a:schemeClr val="tx1">
                    <a:lumMod val="65000"/>
                    <a:lumOff val="35000"/>
                  </a:schemeClr>
                </a:solidFill>
                <a:latin typeface="Montserrat" pitchFamily="2" charset="77"/>
              </a:rPr>
              <a:t>(pamatlīdzekļu nolietojums 50 gadi)</a:t>
            </a:r>
            <a:endParaRPr lang="en-US" sz="2800" b="1" cap="all" dirty="0">
              <a:solidFill>
                <a:schemeClr val="tx1">
                  <a:lumMod val="65000"/>
                  <a:lumOff val="35000"/>
                </a:schemeClr>
              </a:solidFill>
              <a:latin typeface="Montserrat" pitchFamily="2" charset="77"/>
            </a:endParaRPr>
          </a:p>
        </p:txBody>
      </p:sp>
      <p:sp>
        <p:nvSpPr>
          <p:cNvPr id="2" name="Content Placeholder 2">
            <a:extLst>
              <a:ext uri="{FF2B5EF4-FFF2-40B4-BE49-F238E27FC236}">
                <a16:creationId xmlns:a16="http://schemas.microsoft.com/office/drawing/2014/main" id="{D792C4AE-7C2E-08AF-5C2D-F6B80A5D8EE5}"/>
              </a:ext>
            </a:extLst>
          </p:cNvPr>
          <p:cNvSpPr txBox="1">
            <a:spLocks/>
          </p:cNvSpPr>
          <p:nvPr/>
        </p:nvSpPr>
        <p:spPr>
          <a:xfrm>
            <a:off x="1797666" y="2066623"/>
            <a:ext cx="8596668" cy="3880773"/>
          </a:xfrm>
          <a:prstGeom prst="rect">
            <a:avLst/>
          </a:prstGeom>
        </p:spPr>
        <p:txBody>
          <a:bodyPr vert="horz" lIns="91440" tIns="45720" rIns="91440" bIns="45720" rtlCol="0">
            <a:normAutofit/>
          </a:bodyPr>
          <a:lst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v-LV" b="1" dirty="0">
                <a:solidFill>
                  <a:srgbClr val="0066FF"/>
                </a:solidFill>
              </a:rPr>
              <a:t>Ūdensapgāde:</a:t>
            </a:r>
          </a:p>
          <a:p>
            <a:pPr lvl="1"/>
            <a:r>
              <a:rPr lang="lv-LV" dirty="0"/>
              <a:t>1,13 EUR/m³ 		1,25 EUR/m³ bez PVN  </a:t>
            </a:r>
            <a:r>
              <a:rPr lang="lv-LV" b="1" u="sng" dirty="0">
                <a:highlight>
                  <a:srgbClr val="FF0000"/>
                </a:highlight>
              </a:rPr>
              <a:t>10.6%</a:t>
            </a:r>
          </a:p>
          <a:p>
            <a:pPr marL="457200" lvl="1" indent="0">
              <a:buFont typeface="Arial" panose="020B0604020202020204" pitchFamily="34" charset="0"/>
              <a:buNone/>
            </a:pPr>
            <a:endParaRPr lang="lv-LV" b="1" u="sng" dirty="0"/>
          </a:p>
          <a:p>
            <a:r>
              <a:rPr lang="lv-LV" b="1" dirty="0">
                <a:solidFill>
                  <a:srgbClr val="990000"/>
                </a:solidFill>
              </a:rPr>
              <a:t>Kanalizācija:</a:t>
            </a:r>
          </a:p>
          <a:p>
            <a:pPr lvl="1"/>
            <a:r>
              <a:rPr lang="lv-LV" dirty="0"/>
              <a:t>1,80 EUR/m³ 		 2,01 EUR/m³ bez PVN  </a:t>
            </a:r>
            <a:r>
              <a:rPr lang="lv-LV" b="1" u="sng" dirty="0">
                <a:highlight>
                  <a:srgbClr val="FF0000"/>
                </a:highlight>
              </a:rPr>
              <a:t>11.6%</a:t>
            </a:r>
          </a:p>
          <a:p>
            <a:pPr marL="457223" lvl="1" indent="0">
              <a:buNone/>
            </a:pPr>
            <a:endParaRPr lang="lv-LV" b="1" u="sng" dirty="0"/>
          </a:p>
          <a:p>
            <a:r>
              <a:rPr lang="lv-LV" b="1" dirty="0">
                <a:solidFill>
                  <a:schemeClr val="accent4"/>
                </a:solidFill>
              </a:rPr>
              <a:t>Kopējais tarifs:</a:t>
            </a:r>
          </a:p>
          <a:p>
            <a:pPr lvl="1"/>
            <a:r>
              <a:rPr lang="lv-LV" dirty="0"/>
              <a:t>2,93 EUR/m³ 		 3,26 EUR/m³ bez PVN  </a:t>
            </a:r>
            <a:r>
              <a:rPr lang="lv-LV" b="1" u="sng" dirty="0">
                <a:highlight>
                  <a:srgbClr val="FF0000"/>
                </a:highlight>
              </a:rPr>
              <a:t>11.3%      </a:t>
            </a:r>
            <a:r>
              <a:rPr lang="lv-LV" dirty="0">
                <a:highlight>
                  <a:srgbClr val="FF0000"/>
                </a:highlight>
              </a:rPr>
              <a:t> </a:t>
            </a:r>
            <a:endParaRPr lang="lv-LV" b="1" u="sng" dirty="0">
              <a:highlight>
                <a:srgbClr val="FF0000"/>
              </a:highlight>
            </a:endParaRPr>
          </a:p>
        </p:txBody>
      </p:sp>
      <p:sp>
        <p:nvSpPr>
          <p:cNvPr id="5" name="Arrow: Right 4">
            <a:extLst>
              <a:ext uri="{FF2B5EF4-FFF2-40B4-BE49-F238E27FC236}">
                <a16:creationId xmlns:a16="http://schemas.microsoft.com/office/drawing/2014/main" id="{2B82FB67-B97C-1FDA-BEF1-1C6F49E9299D}"/>
              </a:ext>
            </a:extLst>
          </p:cNvPr>
          <p:cNvSpPr/>
          <p:nvPr/>
        </p:nvSpPr>
        <p:spPr>
          <a:xfrm>
            <a:off x="4621382" y="2564173"/>
            <a:ext cx="613750" cy="325293"/>
          </a:xfrm>
          <a:prstGeom prst="rightArrow">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7" name="Arrow: Right 6">
            <a:extLst>
              <a:ext uri="{FF2B5EF4-FFF2-40B4-BE49-F238E27FC236}">
                <a16:creationId xmlns:a16="http://schemas.microsoft.com/office/drawing/2014/main" id="{83676D71-56EA-7E44-C4AE-42E676C931F1}"/>
              </a:ext>
            </a:extLst>
          </p:cNvPr>
          <p:cNvSpPr/>
          <p:nvPr/>
        </p:nvSpPr>
        <p:spPr>
          <a:xfrm>
            <a:off x="4621382" y="3844362"/>
            <a:ext cx="613750" cy="325293"/>
          </a:xfrm>
          <a:prstGeom prst="rightArrow">
            <a:avLst/>
          </a:prstGeom>
          <a:solidFill>
            <a:srgbClr val="990000"/>
          </a:solidFill>
          <a:ln>
            <a:solidFill>
              <a:srgbClr val="99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Arrow: Right 7">
            <a:extLst>
              <a:ext uri="{FF2B5EF4-FFF2-40B4-BE49-F238E27FC236}">
                <a16:creationId xmlns:a16="http://schemas.microsoft.com/office/drawing/2014/main" id="{9D54ECD6-6597-4FEE-827A-21F71B5E8A78}"/>
              </a:ext>
            </a:extLst>
          </p:cNvPr>
          <p:cNvSpPr/>
          <p:nvPr/>
        </p:nvSpPr>
        <p:spPr>
          <a:xfrm>
            <a:off x="4621382" y="5124551"/>
            <a:ext cx="613750" cy="325293"/>
          </a:xfrm>
          <a:prstGeom prst="rightArrow">
            <a:avLst/>
          </a:prstGeom>
          <a:solidFill>
            <a:srgbClr val="FFC000"/>
          </a:solidFill>
          <a:ln>
            <a:solidFill>
              <a:srgbClr val="F3DE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9" name="Arrow: Right 8">
            <a:extLst>
              <a:ext uri="{FF2B5EF4-FFF2-40B4-BE49-F238E27FC236}">
                <a16:creationId xmlns:a16="http://schemas.microsoft.com/office/drawing/2014/main" id="{8C018F80-B1EA-AA11-2AF7-E9556A59B8F4}"/>
              </a:ext>
            </a:extLst>
          </p:cNvPr>
          <p:cNvSpPr/>
          <p:nvPr/>
        </p:nvSpPr>
        <p:spPr>
          <a:xfrm rot="16200000">
            <a:off x="8742447" y="3727832"/>
            <a:ext cx="2569461" cy="73431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highlight>
                <a:srgbClr val="FF0000"/>
              </a:highlight>
            </a:endParaRPr>
          </a:p>
        </p:txBody>
      </p:sp>
    </p:spTree>
    <p:extLst>
      <p:ext uri="{BB962C8B-B14F-4D97-AF65-F5344CB8AC3E}">
        <p14:creationId xmlns:p14="http://schemas.microsoft.com/office/powerpoint/2010/main" val="3337526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09</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810984" y="365126"/>
            <a:ext cx="10570029" cy="1325563"/>
          </a:xfrm>
        </p:spPr>
        <p:txBody>
          <a:bodyPr>
            <a:noAutofit/>
          </a:bodyPr>
          <a:lstStyle/>
          <a:p>
            <a:pPr algn="ctr">
              <a:spcBef>
                <a:spcPts val="0"/>
              </a:spcBef>
              <a:defRPr/>
            </a:pPr>
            <a:r>
              <a:rPr lang="lv-LV" sz="2800" b="1" cap="all" dirty="0">
                <a:solidFill>
                  <a:schemeClr val="tx1">
                    <a:lumMod val="65000"/>
                    <a:lumOff val="35000"/>
                  </a:schemeClr>
                </a:solidFill>
                <a:latin typeface="Montserrat" pitchFamily="2" charset="77"/>
              </a:rPr>
              <a:t>Tarifa izmaiņas, balstoties uz 2022. gada datiem</a:t>
            </a:r>
            <a:br>
              <a:rPr lang="lv-LV" sz="2800" b="1" cap="all" dirty="0">
                <a:solidFill>
                  <a:schemeClr val="tx1">
                    <a:lumMod val="65000"/>
                    <a:lumOff val="35000"/>
                  </a:schemeClr>
                </a:solidFill>
                <a:latin typeface="Montserrat" pitchFamily="2" charset="77"/>
              </a:rPr>
            </a:br>
            <a:r>
              <a:rPr lang="lv-LV" sz="2800" b="1" cap="all" dirty="0">
                <a:solidFill>
                  <a:schemeClr val="tx1">
                    <a:lumMod val="65000"/>
                    <a:lumOff val="35000"/>
                  </a:schemeClr>
                </a:solidFill>
                <a:latin typeface="Montserrat" pitchFamily="2" charset="77"/>
              </a:rPr>
              <a:t>(pamatlīdzekļu nolietojums 20 gadi)</a:t>
            </a:r>
            <a:endParaRPr lang="en-US" sz="2800" b="1" cap="all" dirty="0">
              <a:solidFill>
                <a:schemeClr val="tx1">
                  <a:lumMod val="65000"/>
                  <a:lumOff val="35000"/>
                </a:schemeClr>
              </a:solidFill>
              <a:latin typeface="Montserrat" pitchFamily="2" charset="77"/>
            </a:endParaRPr>
          </a:p>
        </p:txBody>
      </p:sp>
      <p:sp>
        <p:nvSpPr>
          <p:cNvPr id="2" name="Content Placeholder 2">
            <a:extLst>
              <a:ext uri="{FF2B5EF4-FFF2-40B4-BE49-F238E27FC236}">
                <a16:creationId xmlns:a16="http://schemas.microsoft.com/office/drawing/2014/main" id="{D792C4AE-7C2E-08AF-5C2D-F6B80A5D8EE5}"/>
              </a:ext>
            </a:extLst>
          </p:cNvPr>
          <p:cNvSpPr txBox="1">
            <a:spLocks/>
          </p:cNvSpPr>
          <p:nvPr/>
        </p:nvSpPr>
        <p:spPr>
          <a:xfrm>
            <a:off x="1797666" y="2066623"/>
            <a:ext cx="8596668" cy="3880773"/>
          </a:xfrm>
          <a:prstGeom prst="rect">
            <a:avLst/>
          </a:prstGeom>
        </p:spPr>
        <p:txBody>
          <a:bodyPr vert="horz" lIns="91440" tIns="45720" rIns="91440" bIns="45720" rtlCol="0">
            <a:normAutofit/>
          </a:bodyPr>
          <a:lst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v-LV" b="1" dirty="0">
                <a:solidFill>
                  <a:srgbClr val="0066FF"/>
                </a:solidFill>
              </a:rPr>
              <a:t>Ūdensapgāde:</a:t>
            </a:r>
          </a:p>
          <a:p>
            <a:pPr lvl="1"/>
            <a:r>
              <a:rPr lang="lv-LV" dirty="0"/>
              <a:t>1,13 EUR/m³ 		 1,56 EUR/m³ bez PVN  </a:t>
            </a:r>
            <a:r>
              <a:rPr lang="lv-LV" b="1" u="sng" dirty="0">
                <a:highlight>
                  <a:srgbClr val="FF0000"/>
                </a:highlight>
              </a:rPr>
              <a:t>38.05%</a:t>
            </a:r>
          </a:p>
          <a:p>
            <a:pPr marL="457200" lvl="1" indent="0">
              <a:buFont typeface="Arial" panose="020B0604020202020204" pitchFamily="34" charset="0"/>
              <a:buNone/>
            </a:pPr>
            <a:endParaRPr lang="lv-LV" b="1" u="sng" dirty="0"/>
          </a:p>
          <a:p>
            <a:r>
              <a:rPr lang="lv-LV" b="1" dirty="0">
                <a:solidFill>
                  <a:srgbClr val="990000"/>
                </a:solidFill>
              </a:rPr>
              <a:t>Kanalizācija:</a:t>
            </a:r>
          </a:p>
          <a:p>
            <a:pPr lvl="1"/>
            <a:r>
              <a:rPr lang="lv-LV" dirty="0"/>
              <a:t>1,80 EUR/m³ 		2,41 EUR/m³ bez PVN   </a:t>
            </a:r>
            <a:r>
              <a:rPr lang="lv-LV" b="1" u="sng" dirty="0">
                <a:highlight>
                  <a:srgbClr val="FF0000"/>
                </a:highlight>
              </a:rPr>
              <a:t>33.8%</a:t>
            </a:r>
          </a:p>
          <a:p>
            <a:pPr lvl="1"/>
            <a:endParaRPr lang="lv-LV" b="1" u="sng" dirty="0"/>
          </a:p>
          <a:p>
            <a:r>
              <a:rPr lang="lv-LV" b="1" dirty="0">
                <a:solidFill>
                  <a:schemeClr val="accent4"/>
                </a:solidFill>
              </a:rPr>
              <a:t>Kopējais tarifs:</a:t>
            </a:r>
          </a:p>
          <a:p>
            <a:pPr lvl="1"/>
            <a:r>
              <a:rPr lang="lv-LV" dirty="0"/>
              <a:t>2,93 EUR/m³ 		 3,97 EUR/m³ bez PVN  </a:t>
            </a:r>
            <a:r>
              <a:rPr lang="lv-LV" b="1" u="sng" dirty="0">
                <a:highlight>
                  <a:srgbClr val="FF0000"/>
                </a:highlight>
              </a:rPr>
              <a:t>35.5%      </a:t>
            </a:r>
            <a:r>
              <a:rPr lang="lv-LV" dirty="0">
                <a:highlight>
                  <a:srgbClr val="FF0000"/>
                </a:highlight>
              </a:rPr>
              <a:t> </a:t>
            </a:r>
            <a:endParaRPr lang="lv-LV" b="1" u="sng" dirty="0">
              <a:highlight>
                <a:srgbClr val="FF0000"/>
              </a:highlight>
            </a:endParaRPr>
          </a:p>
        </p:txBody>
      </p:sp>
      <p:sp>
        <p:nvSpPr>
          <p:cNvPr id="5" name="Arrow: Right 4">
            <a:extLst>
              <a:ext uri="{FF2B5EF4-FFF2-40B4-BE49-F238E27FC236}">
                <a16:creationId xmlns:a16="http://schemas.microsoft.com/office/drawing/2014/main" id="{95147756-DA73-8B36-F61D-CA6CC716FDD1}"/>
              </a:ext>
            </a:extLst>
          </p:cNvPr>
          <p:cNvSpPr/>
          <p:nvPr/>
        </p:nvSpPr>
        <p:spPr>
          <a:xfrm>
            <a:off x="4621382" y="2564173"/>
            <a:ext cx="613750" cy="325293"/>
          </a:xfrm>
          <a:prstGeom prst="rightArrow">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Arrow: Right 7">
            <a:extLst>
              <a:ext uri="{FF2B5EF4-FFF2-40B4-BE49-F238E27FC236}">
                <a16:creationId xmlns:a16="http://schemas.microsoft.com/office/drawing/2014/main" id="{C9F9FAEF-E343-4B3F-EAFF-CBB786E015DA}"/>
              </a:ext>
            </a:extLst>
          </p:cNvPr>
          <p:cNvSpPr/>
          <p:nvPr/>
        </p:nvSpPr>
        <p:spPr>
          <a:xfrm>
            <a:off x="4621382" y="3844362"/>
            <a:ext cx="613750" cy="325293"/>
          </a:xfrm>
          <a:prstGeom prst="rightArrow">
            <a:avLst/>
          </a:prstGeom>
          <a:solidFill>
            <a:srgbClr val="990000"/>
          </a:solidFill>
          <a:ln>
            <a:solidFill>
              <a:srgbClr val="99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9" name="Arrow: Right 8">
            <a:extLst>
              <a:ext uri="{FF2B5EF4-FFF2-40B4-BE49-F238E27FC236}">
                <a16:creationId xmlns:a16="http://schemas.microsoft.com/office/drawing/2014/main" id="{30603F6C-AC01-9AA8-348A-FB5B8DD3D964}"/>
              </a:ext>
            </a:extLst>
          </p:cNvPr>
          <p:cNvSpPr/>
          <p:nvPr/>
        </p:nvSpPr>
        <p:spPr>
          <a:xfrm>
            <a:off x="4621382" y="5124551"/>
            <a:ext cx="613750" cy="325293"/>
          </a:xfrm>
          <a:prstGeom prst="rightArrow">
            <a:avLst/>
          </a:prstGeom>
          <a:solidFill>
            <a:srgbClr val="FFC000"/>
          </a:solidFill>
          <a:ln>
            <a:solidFill>
              <a:srgbClr val="F3DE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0" name="Arrow: Right 9">
            <a:extLst>
              <a:ext uri="{FF2B5EF4-FFF2-40B4-BE49-F238E27FC236}">
                <a16:creationId xmlns:a16="http://schemas.microsoft.com/office/drawing/2014/main" id="{FB275C9A-77FD-E3A5-1C9E-E2D1FA9D1486}"/>
              </a:ext>
            </a:extLst>
          </p:cNvPr>
          <p:cNvSpPr/>
          <p:nvPr/>
        </p:nvSpPr>
        <p:spPr>
          <a:xfrm rot="16200000">
            <a:off x="8742447" y="3727832"/>
            <a:ext cx="2569461" cy="73431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highlight>
                <a:srgbClr val="FF0000"/>
              </a:highlight>
            </a:endParaRPr>
          </a:p>
        </p:txBody>
      </p:sp>
    </p:spTree>
    <p:extLst>
      <p:ext uri="{BB962C8B-B14F-4D97-AF65-F5344CB8AC3E}">
        <p14:creationId xmlns:p14="http://schemas.microsoft.com/office/powerpoint/2010/main" val="1505739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a:t>
            </a:r>
            <a:endParaRPr lang="en-US" sz="1000" dirty="0">
              <a:solidFill>
                <a:prstClr val="black">
                  <a:lumMod val="65000"/>
                  <a:lumOff val="35000"/>
                </a:prstClr>
              </a:solidFill>
              <a:latin typeface="Montserrat" pitchFamily="2" charset="77"/>
            </a:endParaRPr>
          </a:p>
        </p:txBody>
      </p:sp>
      <p:sp>
        <p:nvSpPr>
          <p:cNvPr id="9" name="TextBox 2">
            <a:extLst>
              <a:ext uri="{FF2B5EF4-FFF2-40B4-BE49-F238E27FC236}">
                <a16:creationId xmlns:a16="http://schemas.microsoft.com/office/drawing/2014/main" id="{CFCB85BE-8443-54E6-377B-0D2895F60974}"/>
              </a:ext>
            </a:extLst>
          </p:cNvPr>
          <p:cNvSpPr txBox="1"/>
          <p:nvPr/>
        </p:nvSpPr>
        <p:spPr>
          <a:xfrm>
            <a:off x="1574800" y="2449957"/>
            <a:ext cx="8893177" cy="743473"/>
          </a:xfrm>
          <a:prstGeom prst="rect">
            <a:avLst/>
          </a:prstGeom>
        </p:spPr>
        <p:txBody>
          <a:bodyPr wrap="square" lIns="0" tIns="0" rIns="0" bIns="0" rtlCol="0" anchor="t">
            <a:spAutoFit/>
          </a:bodyPr>
          <a:lstStyle/>
          <a:p>
            <a:pPr algn="ctr" defTabSz="609630">
              <a:lnSpc>
                <a:spcPct val="150000"/>
              </a:lnSpc>
            </a:pPr>
            <a:r>
              <a:rPr lang="lv-LV" sz="3600" b="1" cap="all" dirty="0">
                <a:solidFill>
                  <a:srgbClr val="595959"/>
                </a:solidFill>
              </a:rPr>
              <a:t>Paldies par uzmanību!</a:t>
            </a:r>
            <a:endParaRPr lang="en-US" altLang="x-none" sz="3334" b="1" i="1" cap="all" dirty="0">
              <a:solidFill>
                <a:srgbClr val="595959"/>
              </a:solidFill>
              <a:latin typeface="Montserrat Medium" pitchFamily="2" charset="77"/>
            </a:endParaRPr>
          </a:p>
        </p:txBody>
      </p:sp>
    </p:spTree>
    <p:extLst>
      <p:ext uri="{BB962C8B-B14F-4D97-AF65-F5344CB8AC3E}">
        <p14:creationId xmlns:p14="http://schemas.microsoft.com/office/powerpoint/2010/main" val="3842560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09</a:t>
            </a:r>
            <a:r>
              <a:rPr lang="en-US" sz="1000" dirty="0">
                <a:solidFill>
                  <a:prstClr val="black">
                    <a:lumMod val="65000"/>
                    <a:lumOff val="35000"/>
                  </a:prstClr>
                </a:solidFill>
                <a:latin typeface="Montserrat" pitchFamily="2" charset="77"/>
              </a:rPr>
              <a:t>.</a:t>
            </a:r>
            <a:r>
              <a:rPr lang="lv-LV" sz="1000" dirty="0">
                <a:solidFill>
                  <a:prstClr val="black">
                    <a:lumMod val="65000"/>
                    <a:lumOff val="35000"/>
                  </a:prstClr>
                </a:solidFill>
                <a:latin typeface="Montserrat" pitchFamily="2" charset="77"/>
              </a:rPr>
              <a:t>08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3735421" y="365126"/>
            <a:ext cx="7618379" cy="1325563"/>
          </a:xfrm>
        </p:spPr>
        <p:txBody>
          <a:bodyPr>
            <a:noAutofit/>
          </a:bodyPr>
          <a:lstStyle/>
          <a:p>
            <a:pPr algn="ctr">
              <a:spcBef>
                <a:spcPts val="0"/>
              </a:spcBef>
              <a:defRPr/>
            </a:pPr>
            <a:r>
              <a:rPr lang="lv-LV" sz="3200" b="1" cap="all" dirty="0">
                <a:solidFill>
                  <a:srgbClr val="595959"/>
                </a:solidFill>
                <a:latin typeface="Montserrat" panose="00000500000000000000" pitchFamily="2" charset="-70"/>
              </a:rPr>
              <a:t>Skaidrojošā daļa</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3091791" y="1831976"/>
            <a:ext cx="8788894" cy="2370372"/>
          </a:xfrm>
          <a:noFill/>
        </p:spPr>
        <p:txBody>
          <a:bodyPr>
            <a:normAutofit fontScale="92500"/>
          </a:bodyPr>
          <a:lstStyle/>
          <a:p>
            <a:pPr algn="just">
              <a:spcBef>
                <a:spcPts val="600"/>
              </a:spcBef>
              <a:spcAft>
                <a:spcPts val="600"/>
              </a:spcAft>
            </a:pPr>
            <a:r>
              <a:rPr lang="lv-LV" sz="2200" dirty="0">
                <a:latin typeface="Montserrat" panose="00000500000000000000" pitchFamily="2" charset="-70"/>
              </a:rPr>
              <a:t>Saskaņā ar  saistošo noteikumu Nr.27/2022 "Par pašvaldības aģentūras "Carnikavas </a:t>
            </a:r>
            <a:r>
              <a:rPr lang="lv-LV" sz="2200" dirty="0" err="1">
                <a:latin typeface="Montserrat" panose="00000500000000000000" pitchFamily="2" charset="-70"/>
              </a:rPr>
              <a:t>komunālserviss</a:t>
            </a:r>
            <a:r>
              <a:rPr lang="lv-LV" sz="2200" dirty="0">
                <a:latin typeface="Montserrat" panose="00000500000000000000" pitchFamily="2" charset="-70"/>
              </a:rPr>
              <a:t>" maksas pakalpojumiem ūdensapgādē, notekūdeņu novadīšanā un attīrīšanā" punktu Nr.9 p/a "Carnikavas </a:t>
            </a:r>
            <a:r>
              <a:rPr lang="lv-LV" sz="2200" dirty="0" err="1">
                <a:latin typeface="Montserrat" panose="00000500000000000000" pitchFamily="2" charset="-70"/>
              </a:rPr>
              <a:t>komunālserviss</a:t>
            </a:r>
            <a:r>
              <a:rPr lang="lv-LV" sz="2200" dirty="0">
                <a:latin typeface="Montserrat" panose="00000500000000000000" pitchFamily="2" charset="-70"/>
              </a:rPr>
              <a:t>" ir izstrādājis pārskatu par </a:t>
            </a:r>
            <a:r>
              <a:rPr lang="lv-LV" sz="2200" dirty="0">
                <a:solidFill>
                  <a:srgbClr val="0066FF"/>
                </a:solidFill>
                <a:latin typeface="Montserrat" panose="00000500000000000000" pitchFamily="2" charset="-70"/>
              </a:rPr>
              <a:t>ūdens</a:t>
            </a:r>
            <a:r>
              <a:rPr lang="lv-LV" sz="2200" dirty="0">
                <a:latin typeface="Montserrat" panose="00000500000000000000" pitchFamily="2" charset="-70"/>
              </a:rPr>
              <a:t> un </a:t>
            </a:r>
            <a:r>
              <a:rPr lang="lv-LV" sz="2200" dirty="0">
                <a:solidFill>
                  <a:srgbClr val="993300"/>
                </a:solidFill>
                <a:latin typeface="Montserrat" panose="00000500000000000000" pitchFamily="2" charset="-70"/>
              </a:rPr>
              <a:t>kanalizācijas</a:t>
            </a:r>
            <a:r>
              <a:rPr lang="lv-LV" sz="2200" dirty="0">
                <a:latin typeface="Montserrat" panose="00000500000000000000" pitchFamily="2" charset="-70"/>
              </a:rPr>
              <a:t> faktiskajām izmaksām 2022.gadā.</a:t>
            </a:r>
            <a:endParaRPr lang="lv-LV" sz="2200" b="1" i="1" u="sng" dirty="0">
              <a:latin typeface="Montserrat" panose="00000500000000000000" pitchFamily="2" charset="-70"/>
            </a:endParaRPr>
          </a:p>
          <a:p>
            <a:pPr algn="ctr">
              <a:spcBef>
                <a:spcPts val="600"/>
              </a:spcBef>
              <a:spcAft>
                <a:spcPts val="600"/>
              </a:spcAft>
            </a:pPr>
            <a:r>
              <a:rPr lang="lv-LV" sz="2200" dirty="0">
                <a:latin typeface="Montserrat" panose="00000500000000000000" pitchFamily="2" charset="-70"/>
              </a:rPr>
              <a:t>Pēdējo reizi ūdenssaimniecības pakalpojuma maksa mainīta </a:t>
            </a:r>
            <a:r>
              <a:rPr lang="lv-LV" sz="2200" b="1" i="1" u="sng" dirty="0">
                <a:latin typeface="Montserrat" panose="00000500000000000000" pitchFamily="2" charset="-70"/>
              </a:rPr>
              <a:t>01.06.2022. </a:t>
            </a:r>
            <a:endParaRPr lang="lv-LV" sz="2200" dirty="0">
              <a:latin typeface="Montserrat" panose="00000500000000000000" pitchFamily="2" charset="-70"/>
            </a:endParaRPr>
          </a:p>
          <a:p>
            <a:pPr marL="0" indent="0">
              <a:buNone/>
            </a:pPr>
            <a:endParaRPr lang="lv-LV" sz="1050" b="1" i="1" u="sng" dirty="0"/>
          </a:p>
        </p:txBody>
      </p:sp>
    </p:spTree>
    <p:extLst>
      <p:ext uri="{BB962C8B-B14F-4D97-AF65-F5344CB8AC3E}">
        <p14:creationId xmlns:p14="http://schemas.microsoft.com/office/powerpoint/2010/main" val="1960438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  09</a:t>
            </a:r>
            <a:r>
              <a:rPr lang="en-US" sz="1000" dirty="0">
                <a:solidFill>
                  <a:prstClr val="black">
                    <a:lumMod val="65000"/>
                    <a:lumOff val="35000"/>
                  </a:prstClr>
                </a:solidFill>
                <a:latin typeface="Montserrat" pitchFamily="2" charset="77"/>
              </a:rPr>
              <a:t>.</a:t>
            </a:r>
            <a:r>
              <a:rPr lang="lv-LV" sz="1000" dirty="0">
                <a:solidFill>
                  <a:prstClr val="black">
                    <a:lumMod val="65000"/>
                    <a:lumOff val="35000"/>
                  </a:prstClr>
                </a:solidFill>
                <a:latin typeface="Montserrat" pitchFamily="2" charset="77"/>
              </a:rPr>
              <a:t>08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1642369" y="365126"/>
            <a:ext cx="9711431" cy="1325563"/>
          </a:xfrm>
        </p:spPr>
        <p:txBody>
          <a:bodyPr>
            <a:noAutofit/>
          </a:bodyPr>
          <a:lstStyle/>
          <a:p>
            <a:pPr>
              <a:spcBef>
                <a:spcPts val="0"/>
              </a:spcBef>
              <a:defRPr/>
            </a:pPr>
            <a:r>
              <a:rPr lang="lv-LV" sz="3200" b="1" cap="all" dirty="0">
                <a:solidFill>
                  <a:schemeClr val="tx1">
                    <a:lumMod val="65000"/>
                    <a:lumOff val="35000"/>
                  </a:schemeClr>
                </a:solidFill>
                <a:latin typeface="Montserrat" pitchFamily="2" charset="77"/>
              </a:rPr>
              <a:t>Valsts kases norādes pamatlīdzekļu nolietojuma noteikšanai 2022.gadā</a:t>
            </a:r>
            <a:endParaRPr lang="en-US" sz="3200" b="1" cap="all" dirty="0">
              <a:solidFill>
                <a:schemeClr val="tx1">
                  <a:lumMod val="65000"/>
                  <a:lumOff val="35000"/>
                </a:schemeClr>
              </a:solidFill>
              <a:latin typeface="Montserrat" pitchFamily="2" charset="77"/>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1812471" y="1825626"/>
            <a:ext cx="8319407" cy="4351338"/>
          </a:xfrm>
          <a:solidFill>
            <a:schemeClr val="bg1"/>
          </a:solidFill>
        </p:spPr>
        <p:txBody>
          <a:bodyPr>
            <a:normAutofit/>
          </a:bodyPr>
          <a:lstStyle/>
          <a:p>
            <a:pPr lvl="0" algn="just"/>
            <a:r>
              <a:rPr lang="lv-LV" sz="1500" dirty="0">
                <a:latin typeface="Montserrat" panose="00000500000000000000" pitchFamily="2" charset="-70"/>
              </a:rPr>
              <a:t>Valsts kase sadarbībā ar Centrālo finanšu un līgumu aģentūru un Vides aizsardzības un reģionālās attīstības ministriju izstrādāja norādes, kā sakārtot ES līdzfinansēto pamatlīdzekļu uzskaiti budžeta iestāžu grāmatvedībā. 2022. gada rudenī pašvaldības tika iepazīstinātas ar izstrādātajiem norādījumiem. Sākot ar </a:t>
            </a:r>
            <a:r>
              <a:rPr lang="lv-LV" sz="1500" b="1" dirty="0">
                <a:latin typeface="Montserrat" panose="00000500000000000000" pitchFamily="2" charset="-70"/>
              </a:rPr>
              <a:t>2022. gada 1. janvāri</a:t>
            </a:r>
            <a:r>
              <a:rPr lang="lv-LV" sz="1500" dirty="0">
                <a:latin typeface="Montserrat" panose="00000500000000000000" pitchFamily="2" charset="-70"/>
              </a:rPr>
              <a:t>, vienai pamatlīdzekļu grupai jāpiemēro vienādas nolietojuma normas, saskaņā ar MK noteikumiem Nr.87, neatkarīgi no finansēšanas avota.</a:t>
            </a:r>
          </a:p>
          <a:p>
            <a:pPr lvl="0" algn="just"/>
            <a:r>
              <a:rPr lang="lv-LV" sz="1500" dirty="0">
                <a:latin typeface="Montserrat" panose="00000500000000000000" pitchFamily="2" charset="-70"/>
              </a:rPr>
              <a:t>Līdz šim, lai nezaudētu Eiropas Savienības fondu līdzfinansējumu, pašvaldības ievēroja </a:t>
            </a:r>
            <a:r>
              <a:rPr lang="lv-LV" sz="1500" b="1" dirty="0">
                <a:latin typeface="Montserrat" panose="00000500000000000000" pitchFamily="2" charset="-70"/>
              </a:rPr>
              <a:t>ES līdzfinansēto projektu tehniski ekonomiskā pamatojuma norādes</a:t>
            </a:r>
            <a:r>
              <a:rPr lang="lv-LV" sz="1500" dirty="0">
                <a:latin typeface="Montserrat" panose="00000500000000000000" pitchFamily="2" charset="-70"/>
              </a:rPr>
              <a:t> un inženierbūvēm lietderīgās lietošanas laiku noteica </a:t>
            </a:r>
            <a:r>
              <a:rPr lang="lv-LV" sz="1500" b="1" dirty="0">
                <a:latin typeface="Montserrat" panose="00000500000000000000" pitchFamily="2" charset="-70"/>
              </a:rPr>
              <a:t>50 gadus</a:t>
            </a:r>
            <a:r>
              <a:rPr lang="lv-LV" sz="1500" dirty="0">
                <a:latin typeface="Montserrat" panose="00000500000000000000" pitchFamily="2" charset="-70"/>
              </a:rPr>
              <a:t>. Savukārt atbilstoši </a:t>
            </a:r>
            <a:r>
              <a:rPr lang="lv-LV" sz="1500" b="1" dirty="0">
                <a:latin typeface="Montserrat" panose="00000500000000000000" pitchFamily="2" charset="-70"/>
              </a:rPr>
              <a:t>MK Nr. 87</a:t>
            </a:r>
            <a:r>
              <a:rPr lang="lv-LV" sz="1500" dirty="0">
                <a:latin typeface="Montserrat" panose="00000500000000000000" pitchFamily="2" charset="-70"/>
              </a:rPr>
              <a:t> inženierbūvēm lietderīgās lietošanas laiks noteikts </a:t>
            </a:r>
            <a:r>
              <a:rPr lang="lv-LV" sz="1500" b="1" dirty="0">
                <a:latin typeface="Montserrat" panose="00000500000000000000" pitchFamily="2" charset="-70"/>
              </a:rPr>
              <a:t>20 gadi</a:t>
            </a:r>
            <a:r>
              <a:rPr lang="lv-LV" sz="1500" dirty="0">
                <a:latin typeface="Montserrat" panose="00000500000000000000" pitchFamily="2" charset="-70"/>
              </a:rPr>
              <a:t>. </a:t>
            </a:r>
          </a:p>
          <a:p>
            <a:pPr lvl="0" algn="just"/>
            <a:r>
              <a:rPr lang="lv-LV" sz="1500" dirty="0">
                <a:latin typeface="Montserrat" panose="00000500000000000000" pitchFamily="2" charset="-70"/>
              </a:rPr>
              <a:t>Ministru kabineta 2018. gada 13. februāra noteikumu Nr. 87 “Grāmatvedības uzskaites kārtība budžeta iestādēs” </a:t>
            </a:r>
            <a:r>
              <a:rPr lang="lv-LV" sz="1500" b="1" dirty="0">
                <a:latin typeface="Montserrat" panose="00000500000000000000" pitchFamily="2" charset="-70"/>
              </a:rPr>
              <a:t>2. pielikums </a:t>
            </a:r>
            <a:r>
              <a:rPr lang="lv-LV" sz="1500" dirty="0">
                <a:latin typeface="Montserrat" panose="00000500000000000000" pitchFamily="2" charset="-70"/>
              </a:rPr>
              <a:t>“Pamatlīdzekļu kategorijas, grupas un apakšgrupas nolietojuma normu noteikšanai’’ </a:t>
            </a:r>
            <a:r>
              <a:rPr lang="lv-LV" sz="1500" b="1" dirty="0">
                <a:latin typeface="Montserrat" panose="00000500000000000000" pitchFamily="2" charset="-70"/>
              </a:rPr>
              <a:t>ir nemainīgas jau kopš 2001. gada</a:t>
            </a:r>
            <a:r>
              <a:rPr lang="lv-LV" sz="1500" dirty="0">
                <a:latin typeface="Montserrat" panose="00000500000000000000" pitchFamily="2" charset="-70"/>
              </a:rPr>
              <a:t>.</a:t>
            </a:r>
          </a:p>
        </p:txBody>
      </p:sp>
      <p:sp>
        <p:nvSpPr>
          <p:cNvPr id="22" name="Text Box 3">
            <a:extLst>
              <a:ext uri="{FF2B5EF4-FFF2-40B4-BE49-F238E27FC236}">
                <a16:creationId xmlns:a16="http://schemas.microsoft.com/office/drawing/2014/main" id="{7FB4DB6F-FC07-983F-637E-0EFFD4A90A49}"/>
              </a:ext>
            </a:extLst>
          </p:cNvPr>
          <p:cNvSpPr txBox="1"/>
          <p:nvPr/>
        </p:nvSpPr>
        <p:spPr>
          <a:xfrm>
            <a:off x="10355089" y="1960467"/>
            <a:ext cx="1509204" cy="1325563"/>
          </a:xfrm>
          <a:prstGeom prst="rec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lv-LV" sz="1400" dirty="0">
                <a:effectLst/>
                <a:latin typeface="Montserrat" panose="00000500000000000000" pitchFamily="2" charset="-70"/>
                <a:ea typeface="Calibri" panose="020F0502020204030204" pitchFamily="34" charset="0"/>
                <a:cs typeface="Times New Roman" panose="02020603050405020304" pitchFamily="18" charset="0"/>
              </a:rPr>
              <a:t>Nolietojuma normas noteiktas MK noteikumos Nr. 87</a:t>
            </a:r>
            <a:endParaRPr lang="lv-LV" sz="1200" dirty="0">
              <a:effectLst/>
              <a:latin typeface="Montserrat" panose="00000500000000000000" pitchFamily="2" charset="-70"/>
              <a:ea typeface="Calibri" panose="020F0502020204030204" pitchFamily="34" charset="0"/>
              <a:cs typeface="Times New Roman" panose="02020603050405020304" pitchFamily="18" charset="0"/>
            </a:endParaRPr>
          </a:p>
        </p:txBody>
      </p:sp>
      <p:sp>
        <p:nvSpPr>
          <p:cNvPr id="23" name="Text Box 2">
            <a:extLst>
              <a:ext uri="{FF2B5EF4-FFF2-40B4-BE49-F238E27FC236}">
                <a16:creationId xmlns:a16="http://schemas.microsoft.com/office/drawing/2014/main" id="{BB4F4FF6-FC72-58EE-232E-6099055159DA}"/>
              </a:ext>
            </a:extLst>
          </p:cNvPr>
          <p:cNvSpPr txBox="1"/>
          <p:nvPr/>
        </p:nvSpPr>
        <p:spPr>
          <a:xfrm>
            <a:off x="10355089" y="3464737"/>
            <a:ext cx="1509204" cy="1200414"/>
          </a:xfrm>
          <a:prstGeom prst="rec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lv-LV" sz="1400" dirty="0">
                <a:effectLst/>
                <a:latin typeface="Montserrat" panose="00000500000000000000" pitchFamily="2" charset="-70"/>
                <a:ea typeface="Calibri" panose="020F0502020204030204" pitchFamily="34" charset="0"/>
                <a:cs typeface="Times New Roman" panose="02020603050405020304" pitchFamily="18" charset="0"/>
              </a:rPr>
              <a:t>Nolietojuma normas nav atkarīgas no finansēšanas avota</a:t>
            </a:r>
            <a:endParaRPr lang="lv-LV" sz="1200" dirty="0">
              <a:effectLst/>
              <a:latin typeface="Montserrat" panose="00000500000000000000" pitchFamily="2" charset="-7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3465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  09</a:t>
            </a:r>
            <a:r>
              <a:rPr lang="en-US" sz="1000" dirty="0">
                <a:solidFill>
                  <a:prstClr val="black">
                    <a:lumMod val="65000"/>
                    <a:lumOff val="35000"/>
                  </a:prstClr>
                </a:solidFill>
                <a:latin typeface="Montserrat" pitchFamily="2" charset="77"/>
              </a:rPr>
              <a:t>.</a:t>
            </a:r>
            <a:r>
              <a:rPr lang="lv-LV" sz="1000" dirty="0">
                <a:solidFill>
                  <a:prstClr val="black">
                    <a:lumMod val="65000"/>
                    <a:lumOff val="35000"/>
                  </a:prstClr>
                </a:solidFill>
                <a:latin typeface="Montserrat" pitchFamily="2" charset="77"/>
              </a:rPr>
              <a:t>08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5224" y="365126"/>
            <a:ext cx="8438576"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Ūdens daudzums, m³</a:t>
            </a:r>
            <a:endParaRPr lang="en-US" sz="3200" b="1" cap="all" dirty="0">
              <a:solidFill>
                <a:schemeClr val="tx1">
                  <a:lumMod val="65000"/>
                  <a:lumOff val="35000"/>
                </a:schemeClr>
              </a:solidFill>
              <a:latin typeface="Montserrat" pitchFamily="2" charset="77"/>
            </a:endParaRPr>
          </a:p>
        </p:txBody>
      </p:sp>
      <p:graphicFrame>
        <p:nvGraphicFramePr>
          <p:cNvPr id="2" name="Content Placeholder 4">
            <a:extLst>
              <a:ext uri="{FF2B5EF4-FFF2-40B4-BE49-F238E27FC236}">
                <a16:creationId xmlns:a16="http://schemas.microsoft.com/office/drawing/2014/main" id="{3BB5AC69-C609-0BFF-235A-8C1A8DE52953}"/>
              </a:ext>
            </a:extLst>
          </p:cNvPr>
          <p:cNvGraphicFramePr>
            <a:graphicFrameLocks/>
          </p:cNvGraphicFramePr>
          <p:nvPr>
            <p:extLst>
              <p:ext uri="{D42A27DB-BD31-4B8C-83A1-F6EECF244321}">
                <p14:modId xmlns:p14="http://schemas.microsoft.com/office/powerpoint/2010/main" val="1429159007"/>
              </p:ext>
            </p:extLst>
          </p:nvPr>
        </p:nvGraphicFramePr>
        <p:xfrm>
          <a:off x="2915224" y="1462358"/>
          <a:ext cx="8291039" cy="48016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801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a:t>
            </a:r>
            <a:r>
              <a:rPr lang="lv-LV" sz="1000" dirty="0">
                <a:solidFill>
                  <a:prstClr val="black">
                    <a:lumMod val="65000"/>
                    <a:lumOff val="35000"/>
                  </a:prstClr>
                </a:solidFill>
                <a:latin typeface="Montserrat" pitchFamily="2" charset="77"/>
              </a:rPr>
              <a:t>  </a:t>
            </a:r>
            <a:r>
              <a:rPr lang="en-US" sz="1000" dirty="0">
                <a:solidFill>
                  <a:prstClr val="black">
                    <a:lumMod val="65000"/>
                    <a:lumOff val="35000"/>
                  </a:prstClr>
                </a:solidFill>
                <a:latin typeface="Montserrat" pitchFamily="2" charset="77"/>
              </a:rPr>
              <a:t> </a:t>
            </a:r>
            <a:r>
              <a:rPr lang="lv-LV" sz="1000" dirty="0">
                <a:solidFill>
                  <a:prstClr val="black">
                    <a:lumMod val="65000"/>
                    <a:lumOff val="35000"/>
                  </a:prstClr>
                </a:solidFill>
                <a:latin typeface="Montserrat" pitchFamily="2" charset="77"/>
              </a:rPr>
              <a:t>09</a:t>
            </a:r>
            <a:r>
              <a:rPr lang="en-US" sz="1000" dirty="0">
                <a:solidFill>
                  <a:prstClr val="black">
                    <a:lumMod val="65000"/>
                    <a:lumOff val="35000"/>
                  </a:prstClr>
                </a:solidFill>
                <a:latin typeface="Montserrat" pitchFamily="2" charset="77"/>
              </a:rPr>
              <a:t>.</a:t>
            </a:r>
            <a:r>
              <a:rPr lang="lv-LV" sz="1000" dirty="0">
                <a:solidFill>
                  <a:prstClr val="black">
                    <a:lumMod val="65000"/>
                    <a:lumOff val="35000"/>
                  </a:prstClr>
                </a:solidFill>
                <a:latin typeface="Montserrat" pitchFamily="2" charset="77"/>
              </a:rPr>
              <a:t>08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654923" y="269784"/>
            <a:ext cx="8438576"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Ūdens daudzums, m³ 2023.gadā</a:t>
            </a:r>
            <a:endParaRPr lang="en-US" sz="3200" b="1" cap="all" dirty="0">
              <a:solidFill>
                <a:schemeClr val="tx1">
                  <a:lumMod val="65000"/>
                  <a:lumOff val="35000"/>
                </a:schemeClr>
              </a:solidFill>
              <a:latin typeface="Montserrat" pitchFamily="2" charset="77"/>
            </a:endParaRPr>
          </a:p>
        </p:txBody>
      </p:sp>
      <p:graphicFrame>
        <p:nvGraphicFramePr>
          <p:cNvPr id="5" name="Content Placeholder 7">
            <a:extLst>
              <a:ext uri="{FF2B5EF4-FFF2-40B4-BE49-F238E27FC236}">
                <a16:creationId xmlns:a16="http://schemas.microsoft.com/office/drawing/2014/main" id="{EEFC3F8D-A106-B94C-E378-A8C92747AD21}"/>
              </a:ext>
            </a:extLst>
          </p:cNvPr>
          <p:cNvGraphicFramePr>
            <a:graphicFrameLocks noGrp="1"/>
          </p:cNvGraphicFramePr>
          <p:nvPr>
            <p:ph idx="1"/>
            <p:extLst>
              <p:ext uri="{D42A27DB-BD31-4B8C-83A1-F6EECF244321}">
                <p14:modId xmlns:p14="http://schemas.microsoft.com/office/powerpoint/2010/main" val="3178663772"/>
              </p:ext>
            </p:extLst>
          </p:nvPr>
        </p:nvGraphicFramePr>
        <p:xfrm>
          <a:off x="3492230" y="1574096"/>
          <a:ext cx="7081736"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0202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  09</a:t>
            </a:r>
            <a:r>
              <a:rPr lang="en-US" sz="1000" dirty="0">
                <a:solidFill>
                  <a:prstClr val="black">
                    <a:lumMod val="65000"/>
                    <a:lumOff val="35000"/>
                  </a:prstClr>
                </a:solidFill>
                <a:latin typeface="Montserrat" pitchFamily="2" charset="77"/>
              </a:rPr>
              <a:t>.</a:t>
            </a:r>
            <a:r>
              <a:rPr lang="lv-LV" sz="1000" dirty="0">
                <a:solidFill>
                  <a:prstClr val="black">
                    <a:lumMod val="65000"/>
                    <a:lumOff val="35000"/>
                  </a:prstClr>
                </a:solidFill>
                <a:latin typeface="Montserrat" pitchFamily="2" charset="77"/>
              </a:rPr>
              <a:t>08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305455" y="365126"/>
            <a:ext cx="9533107" cy="1325563"/>
          </a:xfrm>
        </p:spPr>
        <p:txBody>
          <a:bodyPr>
            <a:normAutofit/>
          </a:bodyPr>
          <a:lstStyle/>
          <a:p>
            <a:pPr algn="ctr">
              <a:spcBef>
                <a:spcPts val="0"/>
              </a:spcBef>
              <a:defRPr/>
            </a:pPr>
            <a:r>
              <a:rPr lang="de-DE" sz="3200" b="1" cap="all" dirty="0">
                <a:solidFill>
                  <a:schemeClr val="tx1">
                    <a:lumMod val="65000"/>
                    <a:lumOff val="35000"/>
                  </a:schemeClr>
                </a:solidFill>
                <a:latin typeface="Montserrat" pitchFamily="2" charset="77"/>
              </a:rPr>
              <a:t>Kanalizācijas daudzums, m³</a:t>
            </a:r>
            <a:endParaRPr lang="en-US" sz="3200" b="1" cap="all" dirty="0">
              <a:solidFill>
                <a:schemeClr val="tx1">
                  <a:lumMod val="65000"/>
                  <a:lumOff val="35000"/>
                </a:schemeClr>
              </a:solidFill>
              <a:latin typeface="Montserrat" pitchFamily="2" charset="77"/>
            </a:endParaRPr>
          </a:p>
        </p:txBody>
      </p:sp>
      <p:graphicFrame>
        <p:nvGraphicFramePr>
          <p:cNvPr id="5" name="Content Placeholder 3">
            <a:extLst>
              <a:ext uri="{FF2B5EF4-FFF2-40B4-BE49-F238E27FC236}">
                <a16:creationId xmlns:a16="http://schemas.microsoft.com/office/drawing/2014/main" id="{7E93880C-9495-65C4-993B-E3A07E60E5A5}"/>
              </a:ext>
            </a:extLst>
          </p:cNvPr>
          <p:cNvGraphicFramePr>
            <a:graphicFrameLocks noGrp="1"/>
          </p:cNvGraphicFramePr>
          <p:nvPr>
            <p:ph idx="1"/>
            <p:extLst>
              <p:ext uri="{D42A27DB-BD31-4B8C-83A1-F6EECF244321}">
                <p14:modId xmlns:p14="http://schemas.microsoft.com/office/powerpoint/2010/main" val="958125424"/>
              </p:ext>
            </p:extLst>
          </p:nvPr>
        </p:nvGraphicFramePr>
        <p:xfrm>
          <a:off x="3453867" y="1411348"/>
          <a:ext cx="7236282" cy="48599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44884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D2B2-34DD-C6E5-851C-770BC2A89198}"/>
              </a:ext>
            </a:extLst>
          </p:cNvPr>
          <p:cNvSpPr>
            <a:spLocks noGrp="1"/>
          </p:cNvSpPr>
          <p:nvPr>
            <p:ph type="title"/>
          </p:nvPr>
        </p:nvSpPr>
        <p:spPr>
          <a:xfrm>
            <a:off x="291831" y="365126"/>
            <a:ext cx="5369668" cy="1325563"/>
          </a:xfrm>
        </p:spPr>
        <p:txBody>
          <a:bodyPr>
            <a:noAutofit/>
          </a:bodyPr>
          <a:lstStyle/>
          <a:p>
            <a:pPr algn="ctr"/>
            <a:r>
              <a:rPr lang="lv-LV" sz="3200" b="1" cap="all" dirty="0">
                <a:solidFill>
                  <a:schemeClr val="tx1">
                    <a:lumMod val="65000"/>
                    <a:lumOff val="35000"/>
                  </a:schemeClr>
                </a:solidFill>
                <a:latin typeface="Montserrat" pitchFamily="2" charset="77"/>
              </a:rPr>
              <a:t>Kanalizācijas daudzums, m³ 2022.gadā</a:t>
            </a:r>
            <a:endParaRPr lang="lv-LV" sz="3200" dirty="0"/>
          </a:p>
        </p:txBody>
      </p:sp>
      <p:graphicFrame>
        <p:nvGraphicFramePr>
          <p:cNvPr id="5" name="Chart 4">
            <a:extLst>
              <a:ext uri="{FF2B5EF4-FFF2-40B4-BE49-F238E27FC236}">
                <a16:creationId xmlns:a16="http://schemas.microsoft.com/office/drawing/2014/main" id="{EB5BD978-BD41-46ED-D9C5-F0CFADD3BE71}"/>
              </a:ext>
            </a:extLst>
          </p:cNvPr>
          <p:cNvGraphicFramePr>
            <a:graphicFrameLocks/>
          </p:cNvGraphicFramePr>
          <p:nvPr>
            <p:extLst>
              <p:ext uri="{D42A27DB-BD31-4B8C-83A1-F6EECF244321}">
                <p14:modId xmlns:p14="http://schemas.microsoft.com/office/powerpoint/2010/main" val="295909546"/>
              </p:ext>
            </p:extLst>
          </p:nvPr>
        </p:nvGraphicFramePr>
        <p:xfrm>
          <a:off x="103019" y="1773239"/>
          <a:ext cx="5960254" cy="41091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BA33F1A4-A17C-4E3D-B264-AB74D4919A7F}"/>
              </a:ext>
            </a:extLst>
          </p:cNvPr>
          <p:cNvGraphicFramePr>
            <a:graphicFrameLocks/>
          </p:cNvGraphicFramePr>
          <p:nvPr>
            <p:extLst>
              <p:ext uri="{D42A27DB-BD31-4B8C-83A1-F6EECF244321}">
                <p14:modId xmlns:p14="http://schemas.microsoft.com/office/powerpoint/2010/main" val="2151081871"/>
              </p:ext>
            </p:extLst>
          </p:nvPr>
        </p:nvGraphicFramePr>
        <p:xfrm>
          <a:off x="6170787" y="3076912"/>
          <a:ext cx="5960254" cy="31638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E68D3D00-4370-C44B-A6C8-B3FCFEBB9400}"/>
              </a:ext>
            </a:extLst>
          </p:cNvPr>
          <p:cNvGraphicFramePr>
            <a:graphicFrameLocks/>
          </p:cNvGraphicFramePr>
          <p:nvPr>
            <p:extLst>
              <p:ext uri="{D42A27DB-BD31-4B8C-83A1-F6EECF244321}">
                <p14:modId xmlns:p14="http://schemas.microsoft.com/office/powerpoint/2010/main" val="4098659540"/>
              </p:ext>
            </p:extLst>
          </p:nvPr>
        </p:nvGraphicFramePr>
        <p:xfrm>
          <a:off x="6063273" y="150576"/>
          <a:ext cx="6067767" cy="2997378"/>
        </p:xfrm>
        <a:graphic>
          <a:graphicData uri="http://schemas.openxmlformats.org/drawingml/2006/chart">
            <c:chart xmlns:c="http://schemas.openxmlformats.org/drawingml/2006/chart" xmlns:r="http://schemas.openxmlformats.org/officeDocument/2006/relationships" r:id="rId4"/>
          </a:graphicData>
        </a:graphic>
      </p:graphicFrame>
      <p:sp>
        <p:nvSpPr>
          <p:cNvPr id="9" name="AutoShape 3">
            <a:extLst>
              <a:ext uri="{FF2B5EF4-FFF2-40B4-BE49-F238E27FC236}">
                <a16:creationId xmlns:a16="http://schemas.microsoft.com/office/drawing/2014/main" id="{8736C30A-4400-1CB3-0847-9D1B62ABDC8C}"/>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10" name="TextBox 2">
            <a:extLst>
              <a:ext uri="{FF2B5EF4-FFF2-40B4-BE49-F238E27FC236}">
                <a16:creationId xmlns:a16="http://schemas.microsoft.com/office/drawing/2014/main" id="{68B9A5C3-29CC-EC09-29C8-866EFB81C2B2}"/>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  09</a:t>
            </a:r>
            <a:r>
              <a:rPr lang="en-US" sz="1000" dirty="0">
                <a:solidFill>
                  <a:prstClr val="black">
                    <a:lumMod val="65000"/>
                    <a:lumOff val="35000"/>
                  </a:prstClr>
                </a:solidFill>
                <a:latin typeface="Montserrat" pitchFamily="2" charset="77"/>
              </a:rPr>
              <a:t>.</a:t>
            </a:r>
            <a:r>
              <a:rPr lang="lv-LV" sz="1000" dirty="0">
                <a:solidFill>
                  <a:prstClr val="black">
                    <a:lumMod val="65000"/>
                    <a:lumOff val="35000"/>
                  </a:prstClr>
                </a:solidFill>
                <a:latin typeface="Montserrat" pitchFamily="2" charset="77"/>
              </a:rPr>
              <a:t>08</a:t>
            </a:r>
            <a:r>
              <a:rPr lang="en-US" sz="1000" dirty="0">
                <a:solidFill>
                  <a:prstClr val="black">
                    <a:lumMod val="65000"/>
                    <a:lumOff val="35000"/>
                  </a:prstClr>
                </a:solidFill>
                <a:latin typeface="Montserrat" pitchFamily="2" charset="77"/>
              </a:rPr>
              <a:t>.2023.</a:t>
            </a:r>
          </a:p>
        </p:txBody>
      </p:sp>
    </p:spTree>
    <p:extLst>
      <p:ext uri="{BB962C8B-B14F-4D97-AF65-F5344CB8AC3E}">
        <p14:creationId xmlns:p14="http://schemas.microsoft.com/office/powerpoint/2010/main" val="3785854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  09</a:t>
            </a:r>
            <a:r>
              <a:rPr lang="en-US" sz="1000" dirty="0">
                <a:solidFill>
                  <a:prstClr val="black">
                    <a:lumMod val="65000"/>
                    <a:lumOff val="35000"/>
                  </a:prstClr>
                </a:solidFill>
                <a:latin typeface="Montserrat" pitchFamily="2" charset="77"/>
              </a:rPr>
              <a:t>.</a:t>
            </a:r>
            <a:r>
              <a:rPr lang="lv-LV" sz="1000" dirty="0">
                <a:solidFill>
                  <a:prstClr val="black">
                    <a:lumMod val="65000"/>
                    <a:lumOff val="35000"/>
                  </a:prstClr>
                </a:solidFill>
                <a:latin typeface="Montserrat" pitchFamily="2" charset="77"/>
              </a:rPr>
              <a:t>08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665844" y="323702"/>
            <a:ext cx="5329575" cy="1325563"/>
          </a:xfrm>
        </p:spPr>
        <p:txBody>
          <a:bodyPr>
            <a:normAutofit fontScale="90000"/>
          </a:bodyPr>
          <a:lstStyle/>
          <a:p>
            <a:pPr algn="ctr">
              <a:spcBef>
                <a:spcPts val="0"/>
              </a:spcBef>
              <a:defRPr/>
            </a:pPr>
            <a:r>
              <a:rPr lang="lv-LV" sz="3200" b="1" cap="all" dirty="0">
                <a:solidFill>
                  <a:schemeClr val="tx1">
                    <a:lumMod val="65000"/>
                    <a:lumOff val="35000"/>
                  </a:schemeClr>
                </a:solidFill>
                <a:latin typeface="Montserrat" pitchFamily="2" charset="77"/>
              </a:rPr>
              <a:t>Kanalizācijas daudzums, m³ 2023.gadā</a:t>
            </a:r>
            <a:endParaRPr lang="en-US" sz="3200" b="1" cap="all" dirty="0">
              <a:solidFill>
                <a:schemeClr val="tx1">
                  <a:lumMod val="65000"/>
                  <a:lumOff val="35000"/>
                </a:schemeClr>
              </a:solidFill>
              <a:latin typeface="Montserrat" pitchFamily="2" charset="77"/>
            </a:endParaRPr>
          </a:p>
        </p:txBody>
      </p:sp>
      <p:graphicFrame>
        <p:nvGraphicFramePr>
          <p:cNvPr id="9" name="Content Placeholder 7">
            <a:extLst>
              <a:ext uri="{FF2B5EF4-FFF2-40B4-BE49-F238E27FC236}">
                <a16:creationId xmlns:a16="http://schemas.microsoft.com/office/drawing/2014/main" id="{91CDE136-D3AC-21D2-1E30-9673FCBD144D}"/>
              </a:ext>
            </a:extLst>
          </p:cNvPr>
          <p:cNvGraphicFramePr>
            <a:graphicFrameLocks noGrp="1"/>
          </p:cNvGraphicFramePr>
          <p:nvPr>
            <p:ph idx="1"/>
            <p:extLst>
              <p:ext uri="{D42A27DB-BD31-4B8C-83A1-F6EECF244321}">
                <p14:modId xmlns:p14="http://schemas.microsoft.com/office/powerpoint/2010/main" val="1549866218"/>
              </p:ext>
            </p:extLst>
          </p:nvPr>
        </p:nvGraphicFramePr>
        <p:xfrm>
          <a:off x="565265" y="1649265"/>
          <a:ext cx="5530734" cy="4351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a:extLst>
              <a:ext uri="{FF2B5EF4-FFF2-40B4-BE49-F238E27FC236}">
                <a16:creationId xmlns:a16="http://schemas.microsoft.com/office/drawing/2014/main" id="{F343608A-7135-C5EB-E2C8-7462C8B17233}"/>
              </a:ext>
            </a:extLst>
          </p:cNvPr>
          <p:cNvGraphicFramePr>
            <a:graphicFrameLocks/>
          </p:cNvGraphicFramePr>
          <p:nvPr>
            <p:extLst>
              <p:ext uri="{D42A27DB-BD31-4B8C-83A1-F6EECF244321}">
                <p14:modId xmlns:p14="http://schemas.microsoft.com/office/powerpoint/2010/main" val="3879146807"/>
              </p:ext>
            </p:extLst>
          </p:nvPr>
        </p:nvGraphicFramePr>
        <p:xfrm>
          <a:off x="6440891" y="3078627"/>
          <a:ext cx="5426854" cy="292197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Chart 4">
            <a:extLst>
              <a:ext uri="{FF2B5EF4-FFF2-40B4-BE49-F238E27FC236}">
                <a16:creationId xmlns:a16="http://schemas.microsoft.com/office/drawing/2014/main" id="{F65F9001-7B42-CB2F-561F-237F7291F173}"/>
              </a:ext>
            </a:extLst>
          </p:cNvPr>
          <p:cNvGraphicFramePr>
            <a:graphicFrameLocks/>
          </p:cNvGraphicFramePr>
          <p:nvPr>
            <p:extLst>
              <p:ext uri="{D42A27DB-BD31-4B8C-83A1-F6EECF244321}">
                <p14:modId xmlns:p14="http://schemas.microsoft.com/office/powerpoint/2010/main" val="953802105"/>
              </p:ext>
            </p:extLst>
          </p:nvPr>
        </p:nvGraphicFramePr>
        <p:xfrm>
          <a:off x="6426076" y="277665"/>
          <a:ext cx="5277633"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72791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09</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8</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1497331" y="323632"/>
            <a:ext cx="9533107"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Ieņēmumu izmaiņas, </a:t>
            </a:r>
            <a:r>
              <a:rPr lang="lv-LV" sz="3200" b="1" cap="all" dirty="0" err="1">
                <a:solidFill>
                  <a:schemeClr val="tx1">
                    <a:lumMod val="65000"/>
                    <a:lumOff val="35000"/>
                  </a:schemeClr>
                </a:solidFill>
                <a:latin typeface="Montserrat" pitchFamily="2" charset="77"/>
              </a:rPr>
              <a:t>eur</a:t>
            </a:r>
            <a:endParaRPr lang="en-US" sz="3200" b="1" cap="all" dirty="0">
              <a:solidFill>
                <a:schemeClr val="tx1">
                  <a:lumMod val="65000"/>
                  <a:lumOff val="35000"/>
                </a:schemeClr>
              </a:solidFill>
              <a:latin typeface="Montserrat" pitchFamily="2" charset="77"/>
            </a:endParaRPr>
          </a:p>
        </p:txBody>
      </p:sp>
      <p:sp>
        <p:nvSpPr>
          <p:cNvPr id="11" name="Content Placeholder 8">
            <a:extLst>
              <a:ext uri="{FF2B5EF4-FFF2-40B4-BE49-F238E27FC236}">
                <a16:creationId xmlns:a16="http://schemas.microsoft.com/office/drawing/2014/main" id="{324221B6-A038-A281-3764-82D50E1DF7D0}"/>
              </a:ext>
            </a:extLst>
          </p:cNvPr>
          <p:cNvSpPr>
            <a:spLocks noGrp="1"/>
          </p:cNvSpPr>
          <p:nvPr>
            <p:ph idx="1"/>
          </p:nvPr>
        </p:nvSpPr>
        <p:spPr>
          <a:xfrm>
            <a:off x="1372893" y="5471538"/>
            <a:ext cx="10819107" cy="483757"/>
          </a:xfrm>
        </p:spPr>
        <p:txBody>
          <a:bodyPr>
            <a:normAutofit/>
          </a:bodyPr>
          <a:lstStyle/>
          <a:p>
            <a:pPr marL="0" indent="0">
              <a:buNone/>
            </a:pPr>
            <a:r>
              <a:rPr lang="lv-LV" sz="1800" dirty="0">
                <a:solidFill>
                  <a:srgbClr val="993300"/>
                </a:solidFill>
                <a:latin typeface="Montserrat" panose="00000500000000000000" pitchFamily="2" charset="-70"/>
              </a:rPr>
              <a:t>                      Kanalizācija</a:t>
            </a:r>
            <a:r>
              <a:rPr lang="lv-LV" sz="1800" dirty="0">
                <a:latin typeface="Montserrat" panose="00000500000000000000" pitchFamily="2" charset="-70"/>
              </a:rPr>
              <a:t>                                                       		          </a:t>
            </a:r>
            <a:r>
              <a:rPr lang="lv-LV" sz="1800" dirty="0">
                <a:solidFill>
                  <a:srgbClr val="0066FF"/>
                </a:solidFill>
                <a:latin typeface="Montserrat" panose="00000500000000000000" pitchFamily="2" charset="-70"/>
              </a:rPr>
              <a:t>Ūdens</a:t>
            </a:r>
            <a:r>
              <a:rPr lang="lv-LV" sz="1800" dirty="0">
                <a:latin typeface="Montserrat" panose="00000500000000000000" pitchFamily="2" charset="-70"/>
              </a:rPr>
              <a:t>                                        </a:t>
            </a:r>
          </a:p>
        </p:txBody>
      </p:sp>
      <p:graphicFrame>
        <p:nvGraphicFramePr>
          <p:cNvPr id="8" name="Chart 7">
            <a:extLst>
              <a:ext uri="{FF2B5EF4-FFF2-40B4-BE49-F238E27FC236}">
                <a16:creationId xmlns:a16="http://schemas.microsoft.com/office/drawing/2014/main" id="{6ABBDEB8-84BE-996B-92D2-51E87BB937D5}"/>
              </a:ext>
            </a:extLst>
          </p:cNvPr>
          <p:cNvGraphicFramePr>
            <a:graphicFrameLocks/>
          </p:cNvGraphicFramePr>
          <p:nvPr>
            <p:extLst>
              <p:ext uri="{D42A27DB-BD31-4B8C-83A1-F6EECF244321}">
                <p14:modId xmlns:p14="http://schemas.microsoft.com/office/powerpoint/2010/main" val="2341881222"/>
              </p:ext>
            </p:extLst>
          </p:nvPr>
        </p:nvGraphicFramePr>
        <p:xfrm>
          <a:off x="646921" y="1380112"/>
          <a:ext cx="5293503" cy="49495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D12C27C9-DCA0-3B8A-83D7-82FD507CC086}"/>
              </a:ext>
            </a:extLst>
          </p:cNvPr>
          <p:cNvGraphicFramePr>
            <a:graphicFrameLocks/>
          </p:cNvGraphicFramePr>
          <p:nvPr>
            <p:extLst>
              <p:ext uri="{D42A27DB-BD31-4B8C-83A1-F6EECF244321}">
                <p14:modId xmlns:p14="http://schemas.microsoft.com/office/powerpoint/2010/main" val="2002309917"/>
              </p:ext>
            </p:extLst>
          </p:nvPr>
        </p:nvGraphicFramePr>
        <p:xfrm>
          <a:off x="6095999" y="1386462"/>
          <a:ext cx="5449080" cy="493686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2880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A0D9C60C813EB46BBE1E60110B66861" ma:contentTypeVersion="0" ma:contentTypeDescription="Create a new document." ma:contentTypeScope="" ma:versionID="163c06e50924a046c8042680f44ce54a">
  <xsd:schema xmlns:xsd="http://www.w3.org/2001/XMLSchema" xmlns:xs="http://www.w3.org/2001/XMLSchema" xmlns:p="http://schemas.microsoft.com/office/2006/metadata/properties" targetNamespace="http://schemas.microsoft.com/office/2006/metadata/properties" ma:root="true" ma:fieldsID="36844c0d118ff8ded165e2b3180cbee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FE4A25-CD11-48C2-9E01-67275D5F21C4}">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www.w3.org/XML/1998/namespace"/>
  </ds:schemaRefs>
</ds:datastoreItem>
</file>

<file path=customXml/itemProps2.xml><?xml version="1.0" encoding="utf-8"?>
<ds:datastoreItem xmlns:ds="http://schemas.openxmlformats.org/officeDocument/2006/customXml" ds:itemID="{66404388-E8D1-49A5-893B-E0BB1C4FF727}">
  <ds:schemaRefs>
    <ds:schemaRef ds:uri="http://schemas.microsoft.com/sharepoint/v3/contenttype/forms"/>
  </ds:schemaRefs>
</ds:datastoreItem>
</file>

<file path=customXml/itemProps3.xml><?xml version="1.0" encoding="utf-8"?>
<ds:datastoreItem xmlns:ds="http://schemas.openxmlformats.org/officeDocument/2006/customXml" ds:itemID="{85E24B9D-5AC3-47BF-8984-DF5B96A056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23497</TotalTime>
  <Words>706</Words>
  <Application>Microsoft Office PowerPoint</Application>
  <PresentationFormat>Widescreen</PresentationFormat>
  <Paragraphs>93</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Montserrat</vt:lpstr>
      <vt:lpstr>Montserrat Medium</vt:lpstr>
      <vt:lpstr>Office Theme</vt:lpstr>
      <vt:lpstr>PowerPoint Presentation</vt:lpstr>
      <vt:lpstr>Skaidrojošā daļa</vt:lpstr>
      <vt:lpstr>Valsts kases norādes pamatlīdzekļu nolietojuma noteikšanai 2022.gadā</vt:lpstr>
      <vt:lpstr>Ūdens daudzums, m³</vt:lpstr>
      <vt:lpstr>Ūdens daudzums, m³ 2023.gadā</vt:lpstr>
      <vt:lpstr>Kanalizācijas daudzums, m³</vt:lpstr>
      <vt:lpstr>Kanalizācijas daudzums, m³ 2022.gadā</vt:lpstr>
      <vt:lpstr>Kanalizācijas daudzums, m³ 2023.gadā</vt:lpstr>
      <vt:lpstr>Ieņēmumu izmaiņas, eur</vt:lpstr>
      <vt:lpstr>pamatlīdzekļu nolietojums 20 un 50 gadi</vt:lpstr>
      <vt:lpstr>Izmaksu sadalījums (EUR) 2022, KANALIZĀCIJA</vt:lpstr>
      <vt:lpstr>Kanalizācijas sektora KOPSAVILKUMS, EUR, 2022.gadā</vt:lpstr>
      <vt:lpstr>Izmaksu sadalījums (EUR) 2022, ŪDENS</vt:lpstr>
      <vt:lpstr>Ūdensapgādes sektora rezultāts, EUR, 2022.gadā</vt:lpstr>
      <vt:lpstr>Tarifa izmaiņas, balstoties uz 2022. gada datiem (pamatlīdzekļu nolietojums 50 gadi)</vt:lpstr>
      <vt:lpstr>Tarifa izmaiņas, balstoties uz 2022. gada datiem (pamatlīdzekļu nolietojums 20 gadi)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Siltumapgādes tarifs</dc:title>
  <dc:creator>CND Office10</dc:creator>
  <cp:lastModifiedBy>Sintija Tenisa</cp:lastModifiedBy>
  <cp:revision>223</cp:revision>
  <cp:lastPrinted>2023-05-10T06:23:10Z</cp:lastPrinted>
  <dcterms:created xsi:type="dcterms:W3CDTF">2016-05-19T10:18:40Z</dcterms:created>
  <dcterms:modified xsi:type="dcterms:W3CDTF">2023-08-17T18:27:21Z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0x0101001A0D9C60C813EB46BBE1E60110B66861</vt:lpwstr>
  </property>
</Properties>
</file>