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0" dirty="0"/>
              <a:t>Ādažu vidusskola</a:t>
            </a:r>
            <a:r>
              <a:rPr lang="lv-LV" sz="1860" b="0" dirty="0"/>
              <a:t>  </a:t>
            </a:r>
            <a:r>
              <a:rPr lang="lv-LV" sz="2000" b="1" dirty="0"/>
              <a:t>74.4  %</a:t>
            </a:r>
            <a:r>
              <a:rPr lang="lv-LV" sz="1860" b="0" dirty="0"/>
              <a:t> </a:t>
            </a:r>
            <a:r>
              <a:rPr lang="en-US" sz="1860" b="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'ANG09'!$C$5:$D$5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39D-4D4C-BCE1-04A55F2A651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'ANG09'!$E$4:$P$4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'ANG09'!$E$5:$P$5</c:f>
              <c:numCache>
                <c:formatCode>General</c:formatCode>
                <c:ptCount val="11"/>
                <c:pt idx="0" formatCode="0">
                  <c:v>170</c:v>
                </c:pt>
                <c:pt idx="1">
                  <c:v>0</c:v>
                </c:pt>
                <c:pt idx="2">
                  <c:v>2</c:v>
                </c:pt>
                <c:pt idx="3">
                  <c:v>6</c:v>
                </c:pt>
                <c:pt idx="4">
                  <c:v>4</c:v>
                </c:pt>
                <c:pt idx="5">
                  <c:v>16</c:v>
                </c:pt>
                <c:pt idx="6">
                  <c:v>18</c:v>
                </c:pt>
                <c:pt idx="7">
                  <c:v>10</c:v>
                </c:pt>
                <c:pt idx="8">
                  <c:v>18</c:v>
                </c:pt>
                <c:pt idx="9">
                  <c:v>41</c:v>
                </c:pt>
                <c:pt idx="10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9D-4D4C-BCE1-04A55F2A65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5381072"/>
        <c:axId val="255355152"/>
      </c:barChart>
      <c:catAx>
        <c:axId val="25538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5355152"/>
        <c:crosses val="autoZero"/>
        <c:auto val="1"/>
        <c:lblAlgn val="ctr"/>
        <c:lblOffset val="100"/>
        <c:noMultiLvlLbl val="0"/>
      </c:catAx>
      <c:valAx>
        <c:axId val="25535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538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0" dirty="0" err="1"/>
              <a:t>Carnikavas</a:t>
            </a:r>
            <a:r>
              <a:rPr lang="en-US" sz="1860" b="0" dirty="0"/>
              <a:t> </a:t>
            </a:r>
            <a:r>
              <a:rPr lang="en-US" sz="1860" b="0" dirty="0" err="1"/>
              <a:t>pamatskola</a:t>
            </a:r>
            <a:r>
              <a:rPr lang="lv-LV" sz="1860" b="0" dirty="0"/>
              <a:t> </a:t>
            </a:r>
            <a:r>
              <a:rPr lang="lv-LV" sz="2000" b="1" dirty="0"/>
              <a:t>77.4 %</a:t>
            </a:r>
            <a:r>
              <a:rPr lang="en-US" sz="1860" b="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'ANG09'!$C$5:$D$5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'ANG09'!$E$4:$P$4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'ANG09'!$E$5:$P$5</c:f>
            </c:numRef>
          </c:val>
          <c:extLst>
            <c:ext xmlns:c16="http://schemas.microsoft.com/office/drawing/2014/chart" uri="{C3380CC4-5D6E-409C-BE32-E72D297353CC}">
              <c16:uniqueId val="{00000000-035F-4DC7-9BD6-93E8B6290A70}"/>
            </c:ext>
          </c:extLst>
        </c:ser>
        <c:ser>
          <c:idx val="1"/>
          <c:order val="1"/>
          <c:tx>
            <c:strRef>
              <c:f>'ANG09'!$C$6:$D$6</c:f>
              <c:strCache>
                <c:ptCount val="2"/>
                <c:pt idx="0">
                  <c:v>Carnikavas pamatskola</c:v>
                </c:pt>
                <c:pt idx="1">
                  <c:v>22341900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35F-4DC7-9BD6-93E8B6290A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'ANG09'!$E$4:$P$4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'ANG09'!$E$6:$P$6</c:f>
              <c:numCache>
                <c:formatCode>General</c:formatCode>
                <c:ptCount val="11"/>
                <c:pt idx="0" formatCode="0">
                  <c:v>44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6</c:v>
                </c:pt>
                <c:pt idx="9">
                  <c:v>13</c:v>
                </c:pt>
                <c:pt idx="1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5F-4DC7-9BD6-93E8B6290A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9782400"/>
        <c:axId val="339764640"/>
      </c:barChart>
      <c:catAx>
        <c:axId val="33978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64640"/>
        <c:crosses val="autoZero"/>
        <c:auto val="1"/>
        <c:lblAlgn val="ctr"/>
        <c:lblOffset val="100"/>
        <c:noMultiLvlLbl val="0"/>
      </c:catAx>
      <c:valAx>
        <c:axId val="339764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8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0" dirty="0" err="1"/>
              <a:t>Privātā</a:t>
            </a:r>
            <a:r>
              <a:rPr lang="en-US" sz="1860" b="0" dirty="0"/>
              <a:t> vidusskola Ādažu </a:t>
            </a:r>
            <a:r>
              <a:rPr lang="en-US" sz="1860" b="0" dirty="0" err="1"/>
              <a:t>Brīvā</a:t>
            </a:r>
            <a:r>
              <a:rPr lang="en-US" sz="1860" b="0" dirty="0"/>
              <a:t> </a:t>
            </a:r>
            <a:r>
              <a:rPr lang="en-US" sz="1860" b="0" dirty="0" err="1"/>
              <a:t>Valdorfa</a:t>
            </a:r>
            <a:r>
              <a:rPr lang="en-US" sz="1860" b="0" dirty="0"/>
              <a:t> skola</a:t>
            </a:r>
            <a:r>
              <a:rPr lang="lv-LV" sz="1860" b="0" dirty="0"/>
              <a:t> </a:t>
            </a:r>
            <a:r>
              <a:rPr lang="lv-LV" sz="2000" b="1" dirty="0"/>
              <a:t>88.6 %</a:t>
            </a:r>
            <a:r>
              <a:rPr lang="en-US" sz="2000" b="1" dirty="0"/>
              <a:t> </a:t>
            </a:r>
            <a:endParaRPr lang="en-US" sz="186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'ANG09'!$C$5:$D$5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'ANG09'!$E$4:$P$4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'ANG09'!$E$5:$P$5</c:f>
            </c:numRef>
          </c:val>
          <c:extLst>
            <c:ext xmlns:c16="http://schemas.microsoft.com/office/drawing/2014/chart" uri="{C3380CC4-5D6E-409C-BE32-E72D297353CC}">
              <c16:uniqueId val="{00000000-CCF8-4E58-BF9B-A228E6B2475D}"/>
            </c:ext>
          </c:extLst>
        </c:ser>
        <c:ser>
          <c:idx val="1"/>
          <c:order val="1"/>
          <c:tx>
            <c:strRef>
              <c:f>'ANG09'!$C$6:$D$6</c:f>
              <c:strCache>
                <c:ptCount val="2"/>
                <c:pt idx="0">
                  <c:v>Carnikavas pamatskola</c:v>
                </c:pt>
                <c:pt idx="1">
                  <c:v>22341900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'ANG09'!$E$4:$P$4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'ANG09'!$E$6:$P$6</c:f>
            </c:numRef>
          </c:val>
          <c:extLst>
            <c:ext xmlns:c16="http://schemas.microsoft.com/office/drawing/2014/chart" uri="{C3380CC4-5D6E-409C-BE32-E72D297353CC}">
              <c16:uniqueId val="{00000001-CCF8-4E58-BF9B-A228E6B2475D}"/>
            </c:ext>
          </c:extLst>
        </c:ser>
        <c:ser>
          <c:idx val="2"/>
          <c:order val="2"/>
          <c:tx>
            <c:strRef>
              <c:f>'ANG09'!$C$7:$D$7</c:f>
              <c:strCache>
                <c:ptCount val="2"/>
                <c:pt idx="0">
                  <c:v>Privātā vidusskola Ādažu Brīvā Valdorfa skola</c:v>
                </c:pt>
                <c:pt idx="1">
                  <c:v>32320800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AD4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CF8-4E58-BF9B-A228E6B2475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'ANG09'!$E$4:$P$4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'ANG09'!$E$7:$P$7</c:f>
              <c:numCache>
                <c:formatCode>General</c:formatCode>
                <c:ptCount val="11"/>
                <c:pt idx="0" formatCode="0">
                  <c:v>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</c:v>
                </c:pt>
                <c:pt idx="9">
                  <c:v>5</c:v>
                </c:pt>
                <c:pt idx="1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F8-4E58-BF9B-A228E6B2475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9768960"/>
        <c:axId val="339771840"/>
      </c:barChart>
      <c:catAx>
        <c:axId val="33976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71840"/>
        <c:crosses val="autoZero"/>
        <c:auto val="1"/>
        <c:lblAlgn val="ctr"/>
        <c:lblOffset val="100"/>
        <c:noMultiLvlLbl val="0"/>
      </c:catAx>
      <c:valAx>
        <c:axId val="339771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68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60" b="0" dirty="0"/>
              <a:t>Ādažu vidusskola </a:t>
            </a:r>
            <a:r>
              <a:rPr lang="lv-LV" sz="2000" b="1" dirty="0"/>
              <a:t>64.5%  </a:t>
            </a:r>
            <a:endParaRPr lang="lv-LV" sz="186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'LAT09'!$C$5:$D$5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AD4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E08-4FB7-83F7-1290C87D13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'LAT09'!$E$5:$P$5</c:f>
              <c:numCache>
                <c:formatCode>General</c:formatCode>
                <c:ptCount val="11"/>
                <c:pt idx="0" formatCode="0">
                  <c:v>170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8</c:v>
                </c:pt>
                <c:pt idx="5">
                  <c:v>18</c:v>
                </c:pt>
                <c:pt idx="6">
                  <c:v>36</c:v>
                </c:pt>
                <c:pt idx="7">
                  <c:v>41</c:v>
                </c:pt>
                <c:pt idx="8">
                  <c:v>27</c:v>
                </c:pt>
                <c:pt idx="9">
                  <c:v>30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08-4FB7-83F7-1290C87D13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9773280"/>
        <c:axId val="339783360"/>
      </c:barChart>
      <c:catAx>
        <c:axId val="33977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83360"/>
        <c:crosses val="autoZero"/>
        <c:auto val="1"/>
        <c:lblAlgn val="ctr"/>
        <c:lblOffset val="100"/>
        <c:noMultiLvlLbl val="0"/>
      </c:catAx>
      <c:valAx>
        <c:axId val="33978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73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Carnikavas</a:t>
            </a:r>
            <a:r>
              <a:rPr lang="en-US" dirty="0"/>
              <a:t> </a:t>
            </a:r>
            <a:r>
              <a:rPr lang="en-US" dirty="0" err="1"/>
              <a:t>pamatskola</a:t>
            </a:r>
            <a:r>
              <a:rPr lang="lv-LV" dirty="0"/>
              <a:t> </a:t>
            </a:r>
            <a:r>
              <a:rPr lang="lv-LV" sz="2000" b="1" dirty="0"/>
              <a:t>61.7 %</a:t>
            </a:r>
            <a:r>
              <a:rPr lang="en-US" dirty="0"/>
              <a:t> </a:t>
            </a:r>
          </a:p>
        </c:rich>
      </c:tx>
      <c:layout>
        <c:manualLayout>
          <c:xMode val="edge"/>
          <c:yMode val="edge"/>
          <c:x val="0.22945122484689415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'LAT09'!$C$5:$D$5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'LAT09'!$E$5:$P$5</c:f>
            </c:numRef>
          </c:val>
          <c:extLst>
            <c:ext xmlns:c16="http://schemas.microsoft.com/office/drawing/2014/chart" uri="{C3380CC4-5D6E-409C-BE32-E72D297353CC}">
              <c16:uniqueId val="{00000000-935A-486B-AA86-7B99EE334280}"/>
            </c:ext>
          </c:extLst>
        </c:ser>
        <c:ser>
          <c:idx val="1"/>
          <c:order val="1"/>
          <c:tx>
            <c:strRef>
              <c:f>'LAT09'!$C$6:$D$6</c:f>
              <c:strCache>
                <c:ptCount val="2"/>
                <c:pt idx="0">
                  <c:v>Carnikavas pamatskola</c:v>
                </c:pt>
                <c:pt idx="1">
                  <c:v>22341900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'LAT09'!$E$6:$P$6</c:f>
              <c:numCache>
                <c:formatCode>General</c:formatCode>
                <c:ptCount val="11"/>
                <c:pt idx="0" formatCode="0">
                  <c:v>44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6</c:v>
                </c:pt>
                <c:pt idx="6">
                  <c:v>8</c:v>
                </c:pt>
                <c:pt idx="7">
                  <c:v>10</c:v>
                </c:pt>
                <c:pt idx="8">
                  <c:v>11</c:v>
                </c:pt>
                <c:pt idx="9">
                  <c:v>5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5A-486B-AA86-7B99EE3342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9768960"/>
        <c:axId val="339770400"/>
      </c:barChart>
      <c:catAx>
        <c:axId val="339768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70400"/>
        <c:crosses val="autoZero"/>
        <c:auto val="1"/>
        <c:lblAlgn val="ctr"/>
        <c:lblOffset val="100"/>
        <c:noMultiLvlLbl val="0"/>
      </c:catAx>
      <c:valAx>
        <c:axId val="33977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68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0" dirty="0" err="1"/>
              <a:t>Privātā</a:t>
            </a:r>
            <a:r>
              <a:rPr lang="en-US" sz="1860" b="0" dirty="0"/>
              <a:t> vidusskola Ādažu </a:t>
            </a:r>
            <a:r>
              <a:rPr lang="en-US" sz="1860" b="0" dirty="0" err="1"/>
              <a:t>Brīvā</a:t>
            </a:r>
            <a:r>
              <a:rPr lang="en-US" sz="1860" b="0" dirty="0"/>
              <a:t> </a:t>
            </a:r>
            <a:r>
              <a:rPr lang="en-US" sz="1860" b="0" dirty="0" err="1"/>
              <a:t>Valdorfa</a:t>
            </a:r>
            <a:r>
              <a:rPr lang="en-US" sz="1860" b="0" dirty="0"/>
              <a:t> skola</a:t>
            </a:r>
            <a:endParaRPr lang="lv-LV" sz="1860" b="0" dirty="0"/>
          </a:p>
          <a:p>
            <a:pPr>
              <a:defRPr sz="1860"/>
            </a:pPr>
            <a:r>
              <a:rPr lang="lv-LV" sz="2000" b="1" dirty="0"/>
              <a:t> 70 %</a:t>
            </a:r>
            <a:endParaRPr lang="en-US" sz="2000" b="1" dirty="0"/>
          </a:p>
        </c:rich>
      </c:tx>
      <c:layout>
        <c:manualLayout>
          <c:xMode val="edge"/>
          <c:yMode val="edge"/>
          <c:x val="0.10121640995493324"/>
          <c:y val="4.52381983498002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'LAT09'!$C$5:$D$5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'LAT09'!$E$5:$P$5</c:f>
            </c:numRef>
          </c:val>
          <c:extLst>
            <c:ext xmlns:c16="http://schemas.microsoft.com/office/drawing/2014/chart" uri="{C3380CC4-5D6E-409C-BE32-E72D297353CC}">
              <c16:uniqueId val="{00000000-C058-4A7D-92F8-E52E5462A25E}"/>
            </c:ext>
          </c:extLst>
        </c:ser>
        <c:ser>
          <c:idx val="1"/>
          <c:order val="1"/>
          <c:tx>
            <c:strRef>
              <c:f>'LAT09'!$C$6:$D$6</c:f>
              <c:strCache>
                <c:ptCount val="2"/>
                <c:pt idx="0">
                  <c:v>Carnikavas pamatskola</c:v>
                </c:pt>
                <c:pt idx="1">
                  <c:v>22341900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'LAT09'!$E$6:$P$6</c:f>
            </c:numRef>
          </c:val>
          <c:extLst>
            <c:ext xmlns:c16="http://schemas.microsoft.com/office/drawing/2014/chart" uri="{C3380CC4-5D6E-409C-BE32-E72D297353CC}">
              <c16:uniqueId val="{00000001-C058-4A7D-92F8-E52E5462A25E}"/>
            </c:ext>
          </c:extLst>
        </c:ser>
        <c:ser>
          <c:idx val="2"/>
          <c:order val="2"/>
          <c:tx>
            <c:strRef>
              <c:f>'LAT09'!$C$7:$D$7</c:f>
              <c:strCache>
                <c:ptCount val="2"/>
                <c:pt idx="0">
                  <c:v>Privātā vidusskola Ādažu Brīvā Valdorfa skola</c:v>
                </c:pt>
                <c:pt idx="1">
                  <c:v>32320800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058-4A7D-92F8-E52E5462A2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'LAT09'!$E$7:$P$7</c:f>
              <c:numCache>
                <c:formatCode>General</c:formatCode>
                <c:ptCount val="11"/>
                <c:pt idx="0" formatCode="0">
                  <c:v>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5</c:v>
                </c:pt>
                <c:pt idx="8">
                  <c:v>9</c:v>
                </c:pt>
                <c:pt idx="9">
                  <c:v>3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58-4A7D-92F8-E52E5462A2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9765600"/>
        <c:axId val="339766080"/>
      </c:barChart>
      <c:catAx>
        <c:axId val="33976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66080"/>
        <c:crosses val="autoZero"/>
        <c:auto val="1"/>
        <c:lblAlgn val="ctr"/>
        <c:lblOffset val="100"/>
        <c:noMultiLvlLbl val="0"/>
      </c:catAx>
      <c:valAx>
        <c:axId val="339766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65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0" dirty="0"/>
              <a:t>Ādažu vidusskola</a:t>
            </a:r>
            <a:r>
              <a:rPr lang="lv-LV" sz="1860" b="0" dirty="0"/>
              <a:t> </a:t>
            </a:r>
            <a:r>
              <a:rPr lang="lv-LV" sz="2000" b="1" dirty="0"/>
              <a:t>60.9 %</a:t>
            </a:r>
            <a:r>
              <a:rPr lang="en-US" sz="1860" b="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'MAT09'!$C$5:$D$5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08-4BBB-95D7-5E60A2F35CE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'MAT09'!$E$5:$P$5</c:f>
              <c:numCache>
                <c:formatCode>General</c:formatCode>
                <c:ptCount val="11"/>
                <c:pt idx="0" formatCode="0">
                  <c:v>169</c:v>
                </c:pt>
                <c:pt idx="1">
                  <c:v>3</c:v>
                </c:pt>
                <c:pt idx="2">
                  <c:v>9</c:v>
                </c:pt>
                <c:pt idx="3">
                  <c:v>10</c:v>
                </c:pt>
                <c:pt idx="4">
                  <c:v>13</c:v>
                </c:pt>
                <c:pt idx="5">
                  <c:v>21</c:v>
                </c:pt>
                <c:pt idx="6">
                  <c:v>18</c:v>
                </c:pt>
                <c:pt idx="7">
                  <c:v>24</c:v>
                </c:pt>
                <c:pt idx="8">
                  <c:v>24</c:v>
                </c:pt>
                <c:pt idx="9">
                  <c:v>27</c:v>
                </c:pt>
                <c:pt idx="1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08-4BBB-95D7-5E60A2F35C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82493712"/>
        <c:axId val="1182499952"/>
      </c:barChart>
      <c:catAx>
        <c:axId val="118249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182499952"/>
        <c:crosses val="autoZero"/>
        <c:auto val="1"/>
        <c:lblAlgn val="ctr"/>
        <c:lblOffset val="100"/>
        <c:noMultiLvlLbl val="0"/>
      </c:catAx>
      <c:valAx>
        <c:axId val="1182499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182493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0" dirty="0" err="1"/>
              <a:t>Carnikavas</a:t>
            </a:r>
            <a:r>
              <a:rPr lang="en-US" sz="1860" b="0" dirty="0"/>
              <a:t> </a:t>
            </a:r>
            <a:r>
              <a:rPr lang="en-US" sz="1860" b="0" dirty="0" err="1"/>
              <a:t>pamatskola</a:t>
            </a:r>
            <a:r>
              <a:rPr lang="lv-LV" sz="1860" b="0" dirty="0"/>
              <a:t> </a:t>
            </a:r>
            <a:r>
              <a:rPr lang="lv-LV" sz="1860" b="1" dirty="0"/>
              <a:t>56.6 %</a:t>
            </a:r>
            <a:endParaRPr lang="en-US" sz="186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0.10712753193099571"/>
          <c:y val="0.14685269397505088"/>
          <c:w val="0.85944466316710411"/>
          <c:h val="0.511025809273840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'MAT09'!$C$5:$D$5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'MAT09'!$E$5:$P$5</c:f>
            </c:numRef>
          </c:val>
          <c:extLst>
            <c:ext xmlns:c16="http://schemas.microsoft.com/office/drawing/2014/chart" uri="{C3380CC4-5D6E-409C-BE32-E72D297353CC}">
              <c16:uniqueId val="{00000000-E744-454B-A284-E2ADCF8EA764}"/>
            </c:ext>
          </c:extLst>
        </c:ser>
        <c:ser>
          <c:idx val="1"/>
          <c:order val="1"/>
          <c:tx>
            <c:strRef>
              <c:f>'MAT09'!$C$6:$D$6</c:f>
              <c:strCache>
                <c:ptCount val="2"/>
                <c:pt idx="0">
                  <c:v>Carnikavas pamatskola</c:v>
                </c:pt>
                <c:pt idx="1">
                  <c:v>22341900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744-454B-A284-E2ADCF8EA7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'MAT09'!$E$6:$P$6</c:f>
              <c:numCache>
                <c:formatCode>General</c:formatCode>
                <c:ptCount val="11"/>
                <c:pt idx="0" formatCode="0">
                  <c:v>44</c:v>
                </c:pt>
                <c:pt idx="1">
                  <c:v>1</c:v>
                </c:pt>
                <c:pt idx="2">
                  <c:v>3</c:v>
                </c:pt>
                <c:pt idx="3">
                  <c:v>7</c:v>
                </c:pt>
                <c:pt idx="4">
                  <c:v>4</c:v>
                </c:pt>
                <c:pt idx="5">
                  <c:v>2</c:v>
                </c:pt>
                <c:pt idx="6">
                  <c:v>5</c:v>
                </c:pt>
                <c:pt idx="7">
                  <c:v>2</c:v>
                </c:pt>
                <c:pt idx="8">
                  <c:v>8</c:v>
                </c:pt>
                <c:pt idx="9">
                  <c:v>7</c:v>
                </c:pt>
                <c:pt idx="1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44-454B-A284-E2ADCF8EA76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17528192"/>
        <c:axId val="21159840"/>
      </c:barChart>
      <c:catAx>
        <c:axId val="2117528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159840"/>
        <c:crosses val="autoZero"/>
        <c:auto val="1"/>
        <c:lblAlgn val="ctr"/>
        <c:lblOffset val="100"/>
        <c:noMultiLvlLbl val="0"/>
      </c:catAx>
      <c:valAx>
        <c:axId val="21159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17528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0" dirty="0" err="1"/>
              <a:t>Privātā</a:t>
            </a:r>
            <a:r>
              <a:rPr lang="en-US" sz="1860" b="0" dirty="0"/>
              <a:t> vidusskola Ādažu </a:t>
            </a:r>
            <a:r>
              <a:rPr lang="en-US" sz="1860" b="0" dirty="0" err="1"/>
              <a:t>Brīvā</a:t>
            </a:r>
            <a:r>
              <a:rPr lang="en-US" sz="1860" b="0" dirty="0"/>
              <a:t> </a:t>
            </a:r>
            <a:r>
              <a:rPr lang="en-US" sz="1860" b="0" dirty="0" err="1"/>
              <a:t>Valdorfa</a:t>
            </a:r>
            <a:r>
              <a:rPr lang="en-US" sz="1860" b="0" dirty="0"/>
              <a:t> skola</a:t>
            </a:r>
            <a:r>
              <a:rPr lang="lv-LV" sz="1860" b="0" dirty="0"/>
              <a:t> </a:t>
            </a:r>
            <a:r>
              <a:rPr lang="lv-LV" sz="2000" b="1" dirty="0"/>
              <a:t>56.2 %</a:t>
            </a:r>
            <a:endParaRPr lang="en-US" sz="186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8.9996011045883229E-2"/>
          <c:y val="0.16465810555470453"/>
          <c:w val="0.88439475687178004"/>
          <c:h val="0.498204538847200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'MAT09'!$C$5:$D$5</c:f>
              <c:strCache>
                <c:ptCount val="2"/>
                <c:pt idx="0">
                  <c:v>Ādažu vidusskola</c:v>
                </c:pt>
                <c:pt idx="1">
                  <c:v>32320900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'MAT09'!$E$5:$P$5</c:f>
            </c:numRef>
          </c:val>
          <c:extLst>
            <c:ext xmlns:c16="http://schemas.microsoft.com/office/drawing/2014/chart" uri="{C3380CC4-5D6E-409C-BE32-E72D297353CC}">
              <c16:uniqueId val="{00000000-2C11-445E-A1D7-20C3200C901D}"/>
            </c:ext>
          </c:extLst>
        </c:ser>
        <c:ser>
          <c:idx val="1"/>
          <c:order val="1"/>
          <c:tx>
            <c:strRef>
              <c:f>'MAT09'!$C$6:$D$6</c:f>
              <c:strCache>
                <c:ptCount val="2"/>
                <c:pt idx="0">
                  <c:v>Carnikavas pamatskola</c:v>
                </c:pt>
                <c:pt idx="1">
                  <c:v>22341900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'MAT09'!$E$6:$P$6</c:f>
            </c:numRef>
          </c:val>
          <c:extLst>
            <c:ext xmlns:c16="http://schemas.microsoft.com/office/drawing/2014/chart" uri="{C3380CC4-5D6E-409C-BE32-E72D297353CC}">
              <c16:uniqueId val="{00000001-2C11-445E-A1D7-20C3200C901D}"/>
            </c:ext>
          </c:extLst>
        </c:ser>
        <c:ser>
          <c:idx val="2"/>
          <c:order val="2"/>
          <c:tx>
            <c:strRef>
              <c:f>'MAT09'!$C$7:$D$7</c:f>
              <c:strCache>
                <c:ptCount val="2"/>
                <c:pt idx="0">
                  <c:v>Privātā vidusskola Ādažu Brīvā Valdorfa skola</c:v>
                </c:pt>
                <c:pt idx="1">
                  <c:v>32320800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C11-445E-A1D7-20C3200C901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'MAT09'!$E$4:$P$4</c:f>
              <c:strCache>
                <c:ptCount val="11"/>
                <c:pt idx="0">
                  <c:v>Kārtotāju skaits</c:v>
                </c:pt>
                <c:pt idx="1">
                  <c:v>0-9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50-59</c:v>
                </c:pt>
                <c:pt idx="7">
                  <c:v>60-69</c:v>
                </c:pt>
                <c:pt idx="8">
                  <c:v>70-79</c:v>
                </c:pt>
                <c:pt idx="9">
                  <c:v>80-89</c:v>
                </c:pt>
                <c:pt idx="10">
                  <c:v>90-100</c:v>
                </c:pt>
              </c:strCache>
            </c:strRef>
          </c:cat>
          <c:val>
            <c:numRef>
              <c:f>'MAT09'!$E$7:$P$7</c:f>
              <c:numCache>
                <c:formatCode>General</c:formatCode>
                <c:ptCount val="11"/>
                <c:pt idx="0" formatCode="0">
                  <c:v>20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2</c:v>
                </c:pt>
                <c:pt idx="7">
                  <c:v>4</c:v>
                </c:pt>
                <c:pt idx="8">
                  <c:v>1</c:v>
                </c:pt>
                <c:pt idx="9">
                  <c:v>3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11-445E-A1D7-20C3200C901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9775680"/>
        <c:axId val="339756000"/>
      </c:barChart>
      <c:catAx>
        <c:axId val="33977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56000"/>
        <c:crosses val="autoZero"/>
        <c:auto val="1"/>
        <c:lblAlgn val="ctr"/>
        <c:lblOffset val="100"/>
        <c:noMultiLvlLbl val="0"/>
      </c:catAx>
      <c:valAx>
        <c:axId val="33975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3977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CE08F-BB63-4CB7-3528-EE29B2965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DE548A-A37C-6DE7-2CE8-7735B9289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5D9C4-5E94-88BE-48C3-9AA1AD77F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3CFD-035A-3077-264A-8216BAA2C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76E1F-A653-B5E1-BE6D-D431B6F48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48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96CFA-C031-EC2D-3DDD-CD7228F6B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5EAC3D-FD70-3A20-C690-C5E9A4B05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4AC08-35B2-C626-B466-9FF462BD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BE31C-740E-5827-B35C-B9E1C12A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2A39A-8DD6-D5EE-B177-40E59061E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836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90C587-25C3-9AC3-99FC-57232A3D0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7C8032-DBB5-09E5-D804-D9D02C4B2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414E7-CAE4-0403-1534-9B2E0812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89355-DE3D-5F75-847B-1FAB01D6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25789-986F-C543-E609-DB2C64467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444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95AE-301E-49D6-F9EC-5E5CD4ECF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4227B-3DA4-7AED-3DB7-DD33AA32C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A287A-7E61-3A92-DFDA-F0B7A79A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203AC-2AF1-E561-2A01-7A3932723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C4692-DF3B-2101-FA0C-6E93F860D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944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875DF-C8F9-C1D5-4114-10CC0A91F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2FB83-908A-EC1A-D07E-9E3EB51D5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28DBD-8894-FE46-04B9-27E972973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D798-4D33-CE95-4069-5B7FEED3B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D9872-0EA3-7EE1-A65E-8AF9253EC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8687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07062-BEAE-B74E-9E7E-4C7DAD8B0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BD064-93EC-DE25-1312-4CF067A9A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34F2B-15EA-C95D-4531-B665AA1AC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C66A9-2B7C-3BDF-6D04-86AC1F193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6C3F2-1851-31D7-EFA2-04AF76C19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A6B02-35C2-AB4E-D9EB-1070D752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792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6B55D-516A-F3A1-2E0B-D09C221C3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5FF20-F003-F911-0A8C-C04753AB0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77679C-7BE4-3004-79FE-52E5C7700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6804CB-025C-FA64-E670-B72AACCB5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DDF64-EDD6-2823-D87D-38D82CB5FB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61158E-1CE7-F484-ADF0-F61EFB693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80AE3E-734D-F3DA-A261-5ACD210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72C96C-14C1-E25E-19E3-CF6FC0AD4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1639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7B26-4BBC-6F8D-7B0D-B9CBCB82E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46B4EA-061A-72C7-C5C8-37828191A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226A0D-5FA0-9E71-B52C-B091523B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C344F-F8AD-0209-2800-A96E815C8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3078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7FB690-AF81-FF05-C688-19A938BA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8C85B-48D8-BE0C-7228-DFC4DC2C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A89D5-84D0-1E7A-28A9-73EFD5B95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978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ABF5-0F82-ACC5-62CE-C46B50F29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35E9F-71A9-EB02-A872-D14564813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72EC6-1EEE-DAFA-E3DB-D62B92312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FE2E7-EC15-AEEF-6BE0-A14DBD6F4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F0540-58D4-D886-64A9-C0F2BABF7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AB9414-0E06-5ADA-E14D-461254883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337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59E66-B299-66D5-D27B-9940D7A2D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BD5FB1-ADC8-F68E-DCEF-148349F0C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382818-B5A9-A237-3163-0234DBF3D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33A85B-B115-0095-6F48-877A826C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5C481-9257-31EB-177C-473DEA090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98B9C-7507-812C-A9D2-A82433F8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120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2BDB4B-4098-3F50-29D0-DD36540A1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DFED1-1639-1AE1-73B6-6246FFECE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504D4-4037-5748-0612-2A1936081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853AD-6C2F-450E-A51B-74C2F62AE05F}" type="datetimeFigureOut">
              <a:rPr lang="lv-LV" smtClean="0"/>
              <a:t>09.08.2023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020FD-46D9-C8BA-1240-093CB644F7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96BEE-FDB5-1FDB-D9D6-69F18D435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B7280-4512-4DDA-AF8F-8F66A7F75A8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908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F1C4E306-BC28-4A7B-871B-1926F6FA6E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C3ECC9B4-989C-4F71-A6BC-DEBC1D9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452322" cy="6858000"/>
          </a:xfrm>
          <a:custGeom>
            <a:avLst/>
            <a:gdLst>
              <a:gd name="connsiteX0" fmla="*/ 0 w 8452322"/>
              <a:gd name="connsiteY0" fmla="*/ 0 h 6858000"/>
              <a:gd name="connsiteX1" fmla="*/ 7447992 w 8452322"/>
              <a:gd name="connsiteY1" fmla="*/ 0 h 6858000"/>
              <a:gd name="connsiteX2" fmla="*/ 7501089 w 8452322"/>
              <a:gd name="connsiteY2" fmla="*/ 79009 h 6858000"/>
              <a:gd name="connsiteX3" fmla="*/ 8452322 w 8452322"/>
              <a:gd name="connsiteY3" fmla="*/ 3429001 h 6858000"/>
              <a:gd name="connsiteX4" fmla="*/ 7501089 w 8452322"/>
              <a:gd name="connsiteY4" fmla="*/ 6778993 h 6858000"/>
              <a:gd name="connsiteX5" fmla="*/ 7447994 w 8452322"/>
              <a:gd name="connsiteY5" fmla="*/ 6858000 h 6858000"/>
              <a:gd name="connsiteX6" fmla="*/ 0 w 84523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52322" h="6858000">
                <a:moveTo>
                  <a:pt x="0" y="0"/>
                </a:moveTo>
                <a:lnTo>
                  <a:pt x="7447992" y="0"/>
                </a:lnTo>
                <a:lnTo>
                  <a:pt x="7501089" y="79009"/>
                </a:lnTo>
                <a:cubicBezTo>
                  <a:pt x="8098524" y="1013167"/>
                  <a:pt x="8452322" y="2172770"/>
                  <a:pt x="8452322" y="3429001"/>
                </a:cubicBezTo>
                <a:cubicBezTo>
                  <a:pt x="8452322" y="4685233"/>
                  <a:pt x="8098524" y="5844836"/>
                  <a:pt x="7501089" y="6778993"/>
                </a:cubicBezTo>
                <a:lnTo>
                  <a:pt x="744799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8" name="Freeform: Shape 27">
            <a:extLst>
              <a:ext uri="{FF2B5EF4-FFF2-40B4-BE49-F238E27FC236}">
                <a16:creationId xmlns:a16="http://schemas.microsoft.com/office/drawing/2014/main" id="{E20AF01B-D099-4710-BF18-E2832A9B6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443572" cy="6858000"/>
          </a:xfrm>
          <a:custGeom>
            <a:avLst/>
            <a:gdLst>
              <a:gd name="connsiteX0" fmla="*/ 0 w 8443572"/>
              <a:gd name="connsiteY0" fmla="*/ 0 h 6858000"/>
              <a:gd name="connsiteX1" fmla="*/ 7439242 w 8443572"/>
              <a:gd name="connsiteY1" fmla="*/ 0 h 6858000"/>
              <a:gd name="connsiteX2" fmla="*/ 7492339 w 8443572"/>
              <a:gd name="connsiteY2" fmla="*/ 79009 h 6858000"/>
              <a:gd name="connsiteX3" fmla="*/ 8443572 w 8443572"/>
              <a:gd name="connsiteY3" fmla="*/ 3429001 h 6858000"/>
              <a:gd name="connsiteX4" fmla="*/ 7492339 w 8443572"/>
              <a:gd name="connsiteY4" fmla="*/ 6778993 h 6858000"/>
              <a:gd name="connsiteX5" fmla="*/ 7439244 w 8443572"/>
              <a:gd name="connsiteY5" fmla="*/ 6858000 h 6858000"/>
              <a:gd name="connsiteX6" fmla="*/ 0 w 844357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43572" h="6858000">
                <a:moveTo>
                  <a:pt x="0" y="0"/>
                </a:moveTo>
                <a:lnTo>
                  <a:pt x="7439242" y="0"/>
                </a:lnTo>
                <a:lnTo>
                  <a:pt x="7492339" y="79009"/>
                </a:lnTo>
                <a:cubicBezTo>
                  <a:pt x="8089774" y="1013167"/>
                  <a:pt x="8443572" y="2172770"/>
                  <a:pt x="8443572" y="3429001"/>
                </a:cubicBezTo>
                <a:cubicBezTo>
                  <a:pt x="8443572" y="4685233"/>
                  <a:pt x="8089774" y="5844836"/>
                  <a:pt x="7492339" y="6778993"/>
                </a:cubicBezTo>
                <a:lnTo>
                  <a:pt x="7439244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1D4D4D-ADFB-8C4A-F7EC-CA67931A1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6893" y="1238250"/>
            <a:ext cx="7003107" cy="4381500"/>
          </a:xfrm>
        </p:spPr>
        <p:txBody>
          <a:bodyPr anchor="ctr">
            <a:normAutofit/>
          </a:bodyPr>
          <a:lstStyle/>
          <a:p>
            <a:pPr algn="l"/>
            <a:r>
              <a:rPr lang="lv-LV" sz="5400" b="1" dirty="0"/>
              <a:t>Eksāmenu rezultāti 9.klasē Ādažu novadā</a:t>
            </a:r>
            <a:br>
              <a:rPr lang="lv-LV" sz="5400" b="1" dirty="0"/>
            </a:br>
            <a:r>
              <a:rPr lang="lv-LV" sz="5400" b="1" dirty="0"/>
              <a:t>2022./2023.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0E4BB4F-99AB-4C4E-A763-C5AC5273D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27916"/>
            <a:ext cx="128016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EDA1B3-B24B-0123-80E6-4D25057845D8}"/>
              </a:ext>
            </a:extLst>
          </p:cNvPr>
          <p:cNvSpPr txBox="1"/>
          <p:nvPr/>
        </p:nvSpPr>
        <p:spPr>
          <a:xfrm>
            <a:off x="10180949" y="6236642"/>
            <a:ext cx="1847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/>
              <a:t>Informācijas avots: VISC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179F07-F0CC-81AC-B68F-E0354354E38B}"/>
              </a:ext>
            </a:extLst>
          </p:cNvPr>
          <p:cNvSpPr txBox="1"/>
          <p:nvPr/>
        </p:nvSpPr>
        <p:spPr>
          <a:xfrm>
            <a:off x="8443572" y="603682"/>
            <a:ext cx="34702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r"/>
            <a:r>
              <a:rPr lang="lv-LV" sz="1000" dirty="0"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lv-LV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.pielikums</a:t>
            </a:r>
          </a:p>
          <a:p>
            <a:pPr marL="457200" algn="r"/>
            <a:r>
              <a:rPr lang="lv-LV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Izglītības, kultūras, sporta un sociālās komitejas</a:t>
            </a:r>
          </a:p>
          <a:p>
            <a:pPr marL="457200" algn="r">
              <a:spcAft>
                <a:spcPts val="600"/>
              </a:spcAft>
            </a:pPr>
            <a:r>
              <a:rPr lang="lv-LV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02.08.2023. sēdes protokolam Nr.9</a:t>
            </a:r>
          </a:p>
        </p:txBody>
      </p:sp>
    </p:spTree>
    <p:extLst>
      <p:ext uri="{BB962C8B-B14F-4D97-AF65-F5344CB8AC3E}">
        <p14:creationId xmlns:p14="http://schemas.microsoft.com/office/powerpoint/2010/main" val="21933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6898D-7A81-C7FC-3BDB-9F07F981E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731" y="-163902"/>
            <a:ext cx="10515600" cy="1325563"/>
          </a:xfrm>
        </p:spPr>
        <p:txBody>
          <a:bodyPr>
            <a:normAutofit/>
          </a:bodyPr>
          <a:lstStyle/>
          <a:p>
            <a:r>
              <a:rPr lang="lv-LV" sz="3600" b="1" dirty="0"/>
              <a:t>Angļu valoda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5EED8A1C-03FC-AB42-1D08-EE26E6AF84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596271"/>
              </p:ext>
            </p:extLst>
          </p:nvPr>
        </p:nvGraphicFramePr>
        <p:xfrm>
          <a:off x="590616" y="830425"/>
          <a:ext cx="5145331" cy="30112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9D6C7C90-246E-7422-A30D-9ADAE15C0B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2406800"/>
              </p:ext>
            </p:extLst>
          </p:nvPr>
        </p:nvGraphicFramePr>
        <p:xfrm>
          <a:off x="5803057" y="830425"/>
          <a:ext cx="5663212" cy="2899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14AB826-074D-CC58-7AA7-BF1278D63F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0545252"/>
              </p:ext>
            </p:extLst>
          </p:nvPr>
        </p:nvGraphicFramePr>
        <p:xfrm>
          <a:off x="513184" y="3648269"/>
          <a:ext cx="5582816" cy="2791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8F58F07-5CF1-933C-E1C4-35973464D0FA}"/>
              </a:ext>
            </a:extLst>
          </p:cNvPr>
          <p:cNvSpPr txBox="1"/>
          <p:nvPr/>
        </p:nvSpPr>
        <p:spPr>
          <a:xfrm>
            <a:off x="6540759" y="4282751"/>
            <a:ext cx="47005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dirty="0"/>
              <a:t>VIDĒJAIS RĀDĪTĀJS VALSTĪ</a:t>
            </a:r>
          </a:p>
          <a:p>
            <a:pPr algn="ctr"/>
            <a:endParaRPr lang="lv-LV" sz="3200" dirty="0"/>
          </a:p>
          <a:p>
            <a:pPr algn="ctr"/>
            <a:r>
              <a:rPr lang="lv-LV" sz="4000" b="1" dirty="0"/>
              <a:t>67 %</a:t>
            </a:r>
          </a:p>
        </p:txBody>
      </p:sp>
    </p:spTree>
    <p:extLst>
      <p:ext uri="{BB962C8B-B14F-4D97-AF65-F5344CB8AC3E}">
        <p14:creationId xmlns:p14="http://schemas.microsoft.com/office/powerpoint/2010/main" val="161364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3F26D-C8C0-E06F-37DD-695B84998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49" y="0"/>
            <a:ext cx="10515600" cy="1325563"/>
          </a:xfrm>
        </p:spPr>
        <p:txBody>
          <a:bodyPr>
            <a:normAutofit/>
          </a:bodyPr>
          <a:lstStyle/>
          <a:p>
            <a:r>
              <a:rPr lang="lv-LV" sz="3600" b="1" dirty="0"/>
              <a:t>Latviešu valoda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7FB4C4-FAAE-40D6-4F2D-F8213E6BBB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564166"/>
              </p:ext>
            </p:extLst>
          </p:nvPr>
        </p:nvGraphicFramePr>
        <p:xfrm>
          <a:off x="251926" y="961053"/>
          <a:ext cx="5626359" cy="2909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4C1558A-EF40-614F-3EA3-0C04AD43D1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5027916"/>
              </p:ext>
            </p:extLst>
          </p:nvPr>
        </p:nvGraphicFramePr>
        <p:xfrm>
          <a:off x="5812971" y="882478"/>
          <a:ext cx="5907056" cy="2988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04ECE6A-E701-6273-4DB3-6AFA66499F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6837010"/>
              </p:ext>
            </p:extLst>
          </p:nvPr>
        </p:nvGraphicFramePr>
        <p:xfrm>
          <a:off x="288471" y="3834882"/>
          <a:ext cx="5907056" cy="2909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7AADA0D-DAC1-518F-888C-1E46A101C096}"/>
              </a:ext>
            </a:extLst>
          </p:cNvPr>
          <p:cNvSpPr txBox="1"/>
          <p:nvPr/>
        </p:nvSpPr>
        <p:spPr>
          <a:xfrm>
            <a:off x="6540759" y="4282751"/>
            <a:ext cx="47005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dirty="0"/>
              <a:t>VIDĒJAIS RĀDĪTĀJS VALSTĪ</a:t>
            </a:r>
          </a:p>
          <a:p>
            <a:pPr algn="ctr"/>
            <a:endParaRPr lang="lv-LV" sz="3200" dirty="0"/>
          </a:p>
          <a:p>
            <a:pPr algn="ctr"/>
            <a:r>
              <a:rPr lang="lv-LV" sz="4000" b="1" dirty="0"/>
              <a:t>58 %</a:t>
            </a:r>
          </a:p>
        </p:txBody>
      </p:sp>
    </p:spTree>
    <p:extLst>
      <p:ext uri="{BB962C8B-B14F-4D97-AF65-F5344CB8AC3E}">
        <p14:creationId xmlns:p14="http://schemas.microsoft.com/office/powerpoint/2010/main" val="1495792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D85E8-DFF4-32C9-34BD-5A381D5AF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lv-LV" sz="3600" b="1" dirty="0"/>
              <a:t>Matemātika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E6529D-DE95-2FB4-4557-B170AF6977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244028"/>
              </p:ext>
            </p:extLst>
          </p:nvPr>
        </p:nvGraphicFramePr>
        <p:xfrm>
          <a:off x="326572" y="942392"/>
          <a:ext cx="5315104" cy="3250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049161E-6138-B38D-048E-4D8214A208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8708316"/>
              </p:ext>
            </p:extLst>
          </p:nvPr>
        </p:nvGraphicFramePr>
        <p:xfrm>
          <a:off x="6096001" y="942392"/>
          <a:ext cx="5464628" cy="3208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C49619F-4CF4-7B5B-B730-F5E20A1096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874334"/>
              </p:ext>
            </p:extLst>
          </p:nvPr>
        </p:nvGraphicFramePr>
        <p:xfrm>
          <a:off x="326572" y="3923068"/>
          <a:ext cx="5455064" cy="2748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561BD41-C6A7-C66C-92A8-F3E435D606B0}"/>
              </a:ext>
            </a:extLst>
          </p:cNvPr>
          <p:cNvSpPr txBox="1"/>
          <p:nvPr/>
        </p:nvSpPr>
        <p:spPr>
          <a:xfrm>
            <a:off x="6540759" y="4282751"/>
            <a:ext cx="47005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dirty="0"/>
              <a:t>VIDĒJAIS RĀDĪTĀJS VALSTĪ</a:t>
            </a:r>
          </a:p>
          <a:p>
            <a:pPr algn="ctr"/>
            <a:endParaRPr lang="lv-LV" sz="3200" dirty="0"/>
          </a:p>
          <a:p>
            <a:pPr algn="ctr"/>
            <a:r>
              <a:rPr lang="lv-LV" sz="4000" b="1" dirty="0"/>
              <a:t>51 %</a:t>
            </a:r>
          </a:p>
        </p:txBody>
      </p:sp>
    </p:spTree>
    <p:extLst>
      <p:ext uri="{BB962C8B-B14F-4D97-AF65-F5344CB8AC3E}">
        <p14:creationId xmlns:p14="http://schemas.microsoft.com/office/powerpoint/2010/main" val="257405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0AF3E9-218B-E548-D3FE-FEB4A30C1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963" y="2566987"/>
            <a:ext cx="8748074" cy="1667569"/>
          </a:xfrm>
        </p:spPr>
        <p:txBody>
          <a:bodyPr anchor="b">
            <a:noAutofit/>
          </a:bodyPr>
          <a:lstStyle/>
          <a:p>
            <a:pPr algn="ctr"/>
            <a:r>
              <a:rPr lang="lv-LV" sz="3600" b="1" dirty="0"/>
              <a:t>Vidusskolas eksāmenu rezultātu statistika</a:t>
            </a:r>
            <a:br>
              <a:rPr lang="lv-LV" sz="3600" b="1" dirty="0"/>
            </a:br>
            <a:r>
              <a:rPr lang="lv-LV" sz="3600" b="1" dirty="0"/>
              <a:t> vēl nav pieejama</a:t>
            </a:r>
            <a:br>
              <a:rPr lang="lv-LV" sz="3600" b="1" dirty="0"/>
            </a:br>
            <a:br>
              <a:rPr lang="lv-LV" sz="3600" b="1" dirty="0"/>
            </a:br>
            <a:br>
              <a:rPr lang="lv-LV" sz="3600" b="1" dirty="0"/>
            </a:br>
            <a:endParaRPr lang="lv-LV" sz="3600" b="1" dirty="0"/>
          </a:p>
        </p:txBody>
      </p:sp>
      <p:pic>
        <p:nvPicPr>
          <p:cNvPr id="6" name="Graphic 5" descr="Lightbulb and gear outline">
            <a:extLst>
              <a:ext uri="{FF2B5EF4-FFF2-40B4-BE49-F238E27FC236}">
                <a16:creationId xmlns:a16="http://schemas.microsoft.com/office/drawing/2014/main" id="{1DB4F628-ED81-927A-76DB-97B8ADEE6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19814" y="3429000"/>
            <a:ext cx="1352372" cy="1352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C586E-55BD-790B-C000-B56127527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5928" y="2490080"/>
            <a:ext cx="3971704" cy="287311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lv-LV" sz="2000" dirty="0"/>
          </a:p>
          <a:p>
            <a:endParaRPr lang="lv-LV" sz="2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10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115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Eksāmenu rezultāti 9.klasē Ādažu novadā 2022./2023.</vt:lpstr>
      <vt:lpstr>Angļu valoda</vt:lpstr>
      <vt:lpstr>Latviešu valoda</vt:lpstr>
      <vt:lpstr>Matemātika</vt:lpstr>
      <vt:lpstr>Vidusskolas eksāmenu rezultātu statistika  vēl nav pieejama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Eksāmenu rezultāti 9.klasē Ādažu novadā (neoficiāli)</dc:title>
  <dc:creator>Kristīne Ludiņa-Jākobsone</dc:creator>
  <cp:lastModifiedBy>Sintija Tenisa</cp:lastModifiedBy>
  <cp:revision>28</cp:revision>
  <dcterms:created xsi:type="dcterms:W3CDTF">2023-07-20T11:32:48Z</dcterms:created>
  <dcterms:modified xsi:type="dcterms:W3CDTF">2023-08-09T17:21:21Z</dcterms:modified>
</cp:coreProperties>
</file>