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  <p:sldId id="268" r:id="rId9"/>
    <p:sldId id="269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ksevics, Kaspars" initials="LK" lastIdx="1" clrIdx="0">
    <p:extLst>
      <p:ext uri="{19B8F6BF-5375-455C-9EA6-DF929625EA0E}">
        <p15:presenceInfo xmlns:p15="http://schemas.microsoft.com/office/powerpoint/2012/main" userId="S::kaspars.laksevics@accenture.com::2167bc14-7569-4c12-810e-647113ac29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575</c:v>
                </c:pt>
                <c:pt idx="1">
                  <c:v>583</c:v>
                </c:pt>
                <c:pt idx="2">
                  <c:v>594</c:v>
                </c:pt>
                <c:pt idx="3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6-4979-85CE-1EE2245FDF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132</c:v>
                </c:pt>
                <c:pt idx="1">
                  <c:v>137</c:v>
                </c:pt>
                <c:pt idx="2">
                  <c:v>126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6-4979-85CE-1EE2245FD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2131455"/>
        <c:axId val="2062124383"/>
        <c:axId val="0"/>
      </c:bar3DChart>
      <c:catAx>
        <c:axId val="206213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2124383"/>
        <c:crosses val="autoZero"/>
        <c:auto val="1"/>
        <c:lblAlgn val="ctr"/>
        <c:lblOffset val="100"/>
        <c:noMultiLvlLbl val="0"/>
      </c:catAx>
      <c:valAx>
        <c:axId val="206212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213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ĀMMS, 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61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D-45E3-9701-34557C15A7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CMMS, 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</c:v>
                </c:pt>
                <c:pt idx="1">
                  <c:v>58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D-45E3-9701-34557C15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823807"/>
        <c:axId val="2037826719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ĀMMS, %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6.9565217391304349E-2</c:v>
                </c:pt>
                <c:pt idx="1">
                  <c:v>0.10463121783876501</c:v>
                </c:pt>
                <c:pt idx="2">
                  <c:v>6.9023569023569029E-2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3D-45E3-9701-34557C15A7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CMMS, %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0.35606060606060608</c:v>
                </c:pt>
                <c:pt idx="1">
                  <c:v>0.42335766423357662</c:v>
                </c:pt>
                <c:pt idx="2">
                  <c:v>0.2857142857142857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3D-45E3-9701-34557C15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8864"/>
        <c:axId val="9229728"/>
      </c:lineChart>
      <c:catAx>
        <c:axId val="203782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37826719"/>
        <c:crosses val="autoZero"/>
        <c:auto val="1"/>
        <c:lblAlgn val="ctr"/>
        <c:lblOffset val="100"/>
        <c:noMultiLvlLbl val="0"/>
      </c:catAx>
      <c:valAx>
        <c:axId val="203782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37823807"/>
        <c:crosses val="autoZero"/>
        <c:crossBetween val="between"/>
      </c:valAx>
      <c:valAx>
        <c:axId val="9229728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248864"/>
        <c:crosses val="max"/>
        <c:crossBetween val="between"/>
      </c:valAx>
      <c:catAx>
        <c:axId val="924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2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116</c:v>
                </c:pt>
                <c:pt idx="2">
                  <c:v>100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B-4043-8160-47ED9EA88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</c:v>
                </c:pt>
                <c:pt idx="1">
                  <c:v>61</c:v>
                </c:pt>
                <c:pt idx="2">
                  <c:v>51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B-4043-8160-47ED9EA88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065743"/>
        <c:axId val="2024075311"/>
        <c:axId val="0"/>
      </c:bar3DChart>
      <c:catAx>
        <c:axId val="202406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75311"/>
        <c:crosses val="autoZero"/>
        <c:auto val="1"/>
        <c:lblAlgn val="ctr"/>
        <c:lblOffset val="100"/>
        <c:noMultiLvlLbl val="0"/>
      </c:catAx>
      <c:valAx>
        <c:axId val="202407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6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49</c:v>
                </c:pt>
                <c:pt idx="2">
                  <c:v>72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7-4402-9E33-5E8E75A780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7-4402-9E33-5E8E75A78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065743"/>
        <c:axId val="2024075311"/>
        <c:axId val="0"/>
      </c:bar3DChart>
      <c:catAx>
        <c:axId val="202406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75311"/>
        <c:crosses val="autoZero"/>
        <c:auto val="1"/>
        <c:lblAlgn val="ctr"/>
        <c:lblOffset val="100"/>
        <c:noMultiLvlLbl val="0"/>
      </c:catAx>
      <c:valAx>
        <c:axId val="2024075311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6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2-4F96-A267-4759FC0719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12-4F96-A267-4759FC071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065743"/>
        <c:axId val="2024075311"/>
        <c:axId val="0"/>
      </c:bar3DChart>
      <c:catAx>
        <c:axId val="202406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75311"/>
        <c:crosses val="autoZero"/>
        <c:auto val="1"/>
        <c:lblAlgn val="ctr"/>
        <c:lblOffset val="100"/>
        <c:noMultiLvlLbl val="0"/>
      </c:catAx>
      <c:valAx>
        <c:axId val="2024075311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406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ĀMMS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59</c:v>
                </c:pt>
                <c:pt idx="2">
                  <c:v>56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6-4979-85CE-1EE2245FDF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</c:v>
                </c:pt>
                <c:pt idx="1">
                  <c:v>31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6-4979-85CE-1EE2245FD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2131455"/>
        <c:axId val="2062124383"/>
        <c:axId val="0"/>
      </c:bar3DChart>
      <c:catAx>
        <c:axId val="206213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2124383"/>
        <c:crosses val="autoZero"/>
        <c:auto val="1"/>
        <c:lblAlgn val="ctr"/>
        <c:lblOffset val="100"/>
        <c:noMultiLvlLbl val="0"/>
      </c:catAx>
      <c:valAx>
        <c:axId val="206212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213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Dalība (ĀMMS)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174</c:v>
                </c:pt>
                <c:pt idx="1">
                  <c:v>97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6-436F-8BE3-276B96BCEF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Laureāti (ĀMMS)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104</c:v>
                </c:pt>
                <c:pt idx="1">
                  <c:v>80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6-436F-8BE3-276B96BCEF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Dalība (CMMS)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49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16-436F-8BE3-276B96BCEF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Laureāti (CMMS)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</c:v>
                </c:pt>
                <c:pt idx="1">
                  <c:v>22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16-436F-8BE3-276B96BCE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920095"/>
        <c:axId val="1376917599"/>
        <c:axId val="0"/>
      </c:bar3DChart>
      <c:catAx>
        <c:axId val="137692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76917599"/>
        <c:crosses val="autoZero"/>
        <c:auto val="1"/>
        <c:lblAlgn val="ctr"/>
        <c:lblOffset val="100"/>
        <c:noMultiLvlLbl val="0"/>
      </c:catAx>
      <c:valAx>
        <c:axId val="137691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7692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1B-436F-964C-5D6883949D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61B-436F-964C-5D6883949DDF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Mākslās</c:v>
                </c:pt>
                <c:pt idx="1">
                  <c:v>Sportā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698</c:v>
                </c:pt>
                <c:pt idx="1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B-436F-964C-5D6883949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004589453440625E-3"/>
          <c:y val="4.6458654264737324E-2"/>
          <c:w val="0.97300927537260851"/>
          <c:h val="0.853781752532440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A0B-4580-B75B-A129C562B3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69-452C-BFB1-D27A0950AB6C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Mākslām</c:v>
                </c:pt>
                <c:pt idx="1">
                  <c:v>Sportam</c:v>
                </c:pt>
              </c:strCache>
            </c:strRef>
          </c:cat>
          <c:val>
            <c:numRef>
              <c:f>Sheet1!$B$2:$B$3</c:f>
              <c:numCache>
                <c:formatCode>[$€-2]\ #,##0.00</c:formatCode>
                <c:ptCount val="2"/>
                <c:pt idx="0">
                  <c:v>809690</c:v>
                </c:pt>
                <c:pt idx="1">
                  <c:v>310517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B-4580-B75B-A129C562B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0.69317</cdr:x>
      <cdr:y>2.71401E-7</cdr:y>
    </cdr:from>
    <cdr:to>
      <cdr:x>1</cdr:x>
      <cdr:y>0.0861</cdr:y>
    </cdr:to>
    <cdr:sp macro="" textlink="">
      <cdr:nvSpPr>
        <cdr:cNvPr id="2" name="Callout: Line 1">
          <a:extLst xmlns:a="http://schemas.openxmlformats.org/drawingml/2006/main">
            <a:ext uri="{FF2B5EF4-FFF2-40B4-BE49-F238E27FC236}">
              <a16:creationId xmlns:a16="http://schemas.microsoft.com/office/drawing/2014/main" id="{C78AECE2-9DA8-493E-9667-296E6D67B23D}"/>
            </a:ext>
          </a:extLst>
        </cdr:cNvPr>
        <cdr:cNvSpPr/>
      </cdr:nvSpPr>
      <cdr:spPr>
        <a:xfrm xmlns:a="http://schemas.openxmlformats.org/drawingml/2006/main">
          <a:off x="3575235" y="1"/>
          <a:ext cx="1582552" cy="317256"/>
        </a:xfrm>
        <a:prstGeom xmlns:a="http://schemas.openxmlformats.org/drawingml/2006/main" prst="borderCallout1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lv-LV" sz="1400" dirty="0">
              <a:solidFill>
                <a:schemeClr val="tx1"/>
              </a:solidFill>
            </a:rPr>
            <a:t>Kopā: 1170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33C1-A696-41ED-B872-0D493CD8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CBDCA-D9C2-440E-86FA-576A68C3A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1" indent="0" algn="ctr">
              <a:buNone/>
              <a:defRPr sz="2001"/>
            </a:lvl2pPr>
            <a:lvl3pPr marL="914484" indent="0" algn="ctr">
              <a:buNone/>
              <a:defRPr sz="1801"/>
            </a:lvl3pPr>
            <a:lvl4pPr marL="1371725" indent="0" algn="ctr">
              <a:buNone/>
              <a:defRPr sz="1600"/>
            </a:lvl4pPr>
            <a:lvl5pPr marL="1828966" indent="0" algn="ctr">
              <a:buNone/>
              <a:defRPr sz="1600"/>
            </a:lvl5pPr>
            <a:lvl6pPr marL="2286209" indent="0" algn="ctr">
              <a:buNone/>
              <a:defRPr sz="1600"/>
            </a:lvl6pPr>
            <a:lvl7pPr marL="2743449" indent="0" algn="ctr">
              <a:buNone/>
              <a:defRPr sz="1600"/>
            </a:lvl7pPr>
            <a:lvl8pPr marL="3200692" indent="0" algn="ctr">
              <a:buNone/>
              <a:defRPr sz="1600"/>
            </a:lvl8pPr>
            <a:lvl9pPr marL="36579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04BF2-6A71-49BA-9534-073D154B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6272-CE31-43F8-901C-2C67B922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2BB5-C2BB-498C-8401-B3E1290E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8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1703-E22E-4A47-BFF4-F986ABF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198E9-CD29-4D74-8996-3CA112F79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D1DD-D9EA-414A-AA58-B59DDD3C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C8E5-DE26-4464-891E-326A53F3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97B5-0B5F-4574-A19C-2FB2CEF5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D62AF-CE0C-474F-A6B9-41EBC432A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920D9-6806-4289-B9BB-074BA488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63BC3-0D1C-4EA4-956B-3E621CAE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08404-D153-4F37-ADD2-26BB073B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9530-81C6-4AA2-AFAF-CB9EF85D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1F39-DDCE-4BC5-AFC9-224F894A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9E9A-392A-4C74-B701-FE187EBE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F4B48-C598-4A3F-BCC3-27A272D1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86EC8-C7A0-4F9A-8B01-C42DD786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E64E-084D-4885-BC86-001C9BE9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662D-FE26-4A7F-870F-0639DDE1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16450-0889-415F-9EC6-E602BC34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1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DE7C-FEEC-4E96-A1F3-39D904A8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02AF-C521-4502-B58F-9A981D43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0D50-7363-48D9-ACE1-A4317FAB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8314-2F7F-4601-9E73-E2CF5835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18AB-5D95-48CD-A17A-1BC1556EF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3ED0D-7A1A-4348-A9E8-BDEF40F0C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86F75-B99A-42FA-A577-2987D094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37166-C9B8-40AC-8D39-3549ED75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A808-13FA-48BB-9F17-548D21B4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1F10-5666-4EAB-9961-83B85094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F7CD-7032-4874-A09F-03B6B9A3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22914-8DF2-449A-B576-3588C8C68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4FFD6-DA7E-411A-ABE8-8A5CB01BD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BF2EB-5097-42EF-BF5D-72CE0B4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ABF3A-3D2F-4DC3-90A3-BB941B33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A55EE-BDDB-422C-821C-76065E23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DE0FC-CADF-4E04-9B74-184CC666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2CA7-DC8B-4C45-8B2A-A28AB7EA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BBB49-9124-4378-8741-F55AB34F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160FD-8F36-4C21-827E-405E30D3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2D41B-FE26-464F-84C4-DC7DF7A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13F46-E09D-460E-83CD-3EBAF0A9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C51A0-F124-420B-A9DA-E0F2FD05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24B23-447C-4A41-AED1-B3E75D32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0FA6-C182-4318-81ED-1B303B44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4345-DE6C-47EA-B584-F8C9B83F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D8883-BF92-4041-91BC-874C90B1E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FA258-B46F-4496-8783-7DB6F71C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A8C4A-DA6A-4CBD-9F14-C9211A14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BCB66-7166-442B-BA58-CEF39A18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BBF8-73E4-4867-9F08-08036DEE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3DF78-5BA1-47BC-A833-5EB627577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801"/>
            </a:lvl2pPr>
            <a:lvl3pPr marL="914484" indent="0">
              <a:buNone/>
              <a:defRPr sz="2400"/>
            </a:lvl3pPr>
            <a:lvl4pPr marL="1371725" indent="0">
              <a:buNone/>
              <a:defRPr sz="2001"/>
            </a:lvl4pPr>
            <a:lvl5pPr marL="1828966" indent="0">
              <a:buNone/>
              <a:defRPr sz="2001"/>
            </a:lvl5pPr>
            <a:lvl6pPr marL="2286209" indent="0">
              <a:buNone/>
              <a:defRPr sz="2001"/>
            </a:lvl6pPr>
            <a:lvl7pPr marL="2743449" indent="0">
              <a:buNone/>
              <a:defRPr sz="2001"/>
            </a:lvl7pPr>
            <a:lvl8pPr marL="3200692" indent="0">
              <a:buNone/>
              <a:defRPr sz="2001"/>
            </a:lvl8pPr>
            <a:lvl9pPr marL="3657933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D111A-0FC8-4853-ACE1-44FF7861F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FA7D7-15D9-49BA-95C0-57645A92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58B11-1AE3-43F8-A74A-6C5FE19A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2B240-36A2-4AB2-87E0-5038E2CD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4F620-65B8-4A05-98A7-D5559B7E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F6C3-92B0-4A13-8726-42F4B909D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0DA92-677C-40FF-A844-CB5D887FC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9348-6C7D-48FE-80B4-5842712F26E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3587-3ECB-4878-A111-EFE9BEB99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4EBC4-5CB0-451D-87C4-E0C053EDC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AA45-6D30-4CB9-B20C-EB4AC587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6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3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6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87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8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5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2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21336-2FEC-450D-AD63-2C5C636BB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lv-LV" sz="6600"/>
              <a:t>Profesionālās ievirzes izglītība Ādažu novadā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18CF1-85B0-4C43-ABCC-D1B3F8E22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lv-LV"/>
              <a:t>Mūzikas, mākslas, dejas joma</a:t>
            </a:r>
            <a:endParaRPr lang="en-US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D6AD-BFD8-4B03-9E78-CA97B9E8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Profesionālās ievirze novadā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23CD92-6EC1-489E-8087-80B1FD885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Audzēkņu skaits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8EC24E-7C13-4755-B5DB-C70D0B6B95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26097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41AB65-A479-4562-9568-2B6491CAA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Budžets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42F775-5547-4E9A-89FE-FB0E8C3AD35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9283225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llout: Line 13">
            <a:extLst>
              <a:ext uri="{FF2B5EF4-FFF2-40B4-BE49-F238E27FC236}">
                <a16:creationId xmlns:a16="http://schemas.microsoft.com/office/drawing/2014/main" id="{4EE31CF5-CEE6-4E7C-A85A-23365AC819D8}"/>
              </a:ext>
            </a:extLst>
          </p:cNvPr>
          <p:cNvSpPr/>
          <p:nvPr/>
        </p:nvSpPr>
        <p:spPr>
          <a:xfrm>
            <a:off x="9763480" y="2505074"/>
            <a:ext cx="1582552" cy="317256"/>
          </a:xfrm>
          <a:prstGeom prst="borderCallout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400" dirty="0">
                <a:solidFill>
                  <a:schemeClr val="tx1"/>
                </a:solidFill>
              </a:rPr>
              <a:t>Kopā: € 1,120,207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374157-C83E-46D6-9837-B390A429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sz="5400"/>
              <a:t>Mērķis (stratēģiskais redzējums) ?</a:t>
            </a:r>
            <a:endParaRPr lang="en-US" sz="54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5448C8-4B27-4C6B-AC34-AD3D6368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1900" dirty="0"/>
              <a:t>Kvalitatīvs pakalpojums / Jauna, kvalitatīva pakalpojuma izveidošana;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Sakārtota un vienota izglītības sistēma, kvalitātes kritēriji;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Kvalitatīva pārvaldība;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Sabalansēta profesionāla ievirze novada izglītības sistēmā;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Sakārtotas finanšu plūsmas;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Centralizētas funkcijas, efektīva struktūra;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Efektīva saimniecības un bāzes izmantošana;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Ieņēmumu palielināšana;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Ilgtermiņa plānošana un attīstība;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 dirty="0"/>
              <a:t>Lielākas iespēja piesaistīt finansējumu;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1900"/>
              <a:t>Pedagogu piesaiste (konkurētspējīgs piedāvājums)</a:t>
            </a:r>
          </a:p>
        </p:txBody>
      </p:sp>
    </p:spTree>
    <p:extLst>
      <p:ext uri="{BB962C8B-B14F-4D97-AF65-F5344CB8AC3E}">
        <p14:creationId xmlns:p14="http://schemas.microsoft.com/office/powerpoint/2010/main" val="148748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D31-795F-4F1C-BA69-315C1A6A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Profesionālās ievirzes klases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E4290-9C20-4B66-9E8B-D40E29F15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Audzēkņu skaits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047074-1D75-4C5E-B86C-E632183C7C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562676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7E0A1-2055-4C63-8BBD-C54694DBE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Atskaitītie audzēkņi</a:t>
            </a:r>
            <a:endParaRPr lang="en-US" dirty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A13360E2-6A94-4761-9BFD-414B73A704D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08416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14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A4881C-5D79-4103-8E44-9F21AE48531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5850032"/>
              </p:ext>
            </p:extLst>
          </p:nvPr>
        </p:nvGraphicFramePr>
        <p:xfrm>
          <a:off x="1447124" y="643466"/>
          <a:ext cx="9297753" cy="594893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137896">
                  <a:extLst>
                    <a:ext uri="{9D8B030D-6E8A-4147-A177-3AD203B41FA5}">
                      <a16:colId xmlns:a16="http://schemas.microsoft.com/office/drawing/2014/main" val="3689611728"/>
                    </a:ext>
                  </a:extLst>
                </a:gridCol>
                <a:gridCol w="2269630">
                  <a:extLst>
                    <a:ext uri="{9D8B030D-6E8A-4147-A177-3AD203B41FA5}">
                      <a16:colId xmlns:a16="http://schemas.microsoft.com/office/drawing/2014/main" val="3357605153"/>
                    </a:ext>
                  </a:extLst>
                </a:gridCol>
                <a:gridCol w="2890227">
                  <a:extLst>
                    <a:ext uri="{9D8B030D-6E8A-4147-A177-3AD203B41FA5}">
                      <a16:colId xmlns:a16="http://schemas.microsoft.com/office/drawing/2014/main" val="2317591213"/>
                    </a:ext>
                  </a:extLst>
                </a:gridCol>
              </a:tblGrid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Programmas nosaukums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ĀMMS audz. sk.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CMMS audz. sk.</a:t>
                      </a:r>
                      <a:endParaRPr lang="en-US" sz="1600" dirty="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4105393248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Klavierspēle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96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30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1867680921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Vijoles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25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4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3515103094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Ģitāras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25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15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3856659575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Flautas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15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11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2840168654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Klarnetes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3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559077035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Saksafona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13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4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1416455887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Trompetes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9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</a:t>
                      </a:r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2619473388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Sitaminstrumentu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7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7</a:t>
                      </a:r>
                      <a:endParaRPr lang="en-US" sz="1600" dirty="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2978265311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Akordeona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5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357646782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Čella spēle</a:t>
                      </a:r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14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1921116759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Kokles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5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1143694785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Eifonija spēle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1520886624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Kora klase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22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259732373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Kopā mūzikas nodaļā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241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64729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Vizuāli plastiskā māksla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284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21891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Dejas pamati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/>
                        <a:t>49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3152595770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 b="1">
                          <a:solidFill>
                            <a:srgbClr val="F8F8F8"/>
                          </a:solidFill>
                        </a:rPr>
                        <a:t>Kopā profesionālās</a:t>
                      </a:r>
                      <a:r>
                        <a:rPr lang="lv-LV" sz="1600" b="1" baseline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lv-LV" sz="1600" b="1">
                          <a:solidFill>
                            <a:srgbClr val="F8F8F8"/>
                          </a:solidFill>
                        </a:rPr>
                        <a:t>ievirzes klasēs</a:t>
                      </a:r>
                      <a:endParaRPr lang="en-US" sz="1600" b="1">
                        <a:solidFill>
                          <a:srgbClr val="F8F8F8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574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69264" marR="69264" marT="34631" marB="3463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5613"/>
                  </a:ext>
                </a:extLst>
              </a:tr>
              <a:tr h="293215">
                <a:tc>
                  <a:txBody>
                    <a:bodyPr/>
                    <a:lstStyle/>
                    <a:p>
                      <a:r>
                        <a:rPr lang="lv-LV" sz="1600"/>
                        <a:t>Sagatavošanas klase (interešu)</a:t>
                      </a:r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9264" marR="69264" marT="34631" marB="3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15</a:t>
                      </a:r>
                      <a:endParaRPr lang="en-US" sz="1600" dirty="0"/>
                    </a:p>
                  </a:txBody>
                  <a:tcPr marL="69264" marR="69264" marT="34631" marB="34631"/>
                </a:tc>
                <a:extLst>
                  <a:ext uri="{0D108BD9-81ED-4DB2-BD59-A6C34878D82A}">
                    <a16:rowId xmlns:a16="http://schemas.microsoft.com/office/drawing/2014/main" val="228007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1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AE216-2503-4CF8-B6D0-62081EBD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Profesionālās ievirzes klases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6C4DC6-A488-4E0D-B361-8A7B8FE71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3352834" cy="823912"/>
          </a:xfrm>
        </p:spPr>
        <p:txBody>
          <a:bodyPr/>
          <a:lstStyle/>
          <a:p>
            <a:r>
              <a:rPr lang="lv-LV" dirty="0"/>
              <a:t>Uzņemtie audzēkņi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4324E59-5D0F-4787-AF7F-6B3491290F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8607516"/>
              </p:ext>
            </p:extLst>
          </p:nvPr>
        </p:nvGraphicFramePr>
        <p:xfrm>
          <a:off x="839788" y="2505075"/>
          <a:ext cx="335283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7094F-4F08-4C9C-8C0D-F8A6E901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586" y="1681164"/>
            <a:ext cx="3352832" cy="823912"/>
          </a:xfrm>
        </p:spPr>
        <p:txBody>
          <a:bodyPr/>
          <a:lstStyle/>
          <a:p>
            <a:r>
              <a:rPr lang="lv-LV" dirty="0"/>
              <a:t>Absolventi</a:t>
            </a:r>
            <a:endParaRPr lang="en-US" dirty="0"/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68C66A06-24CC-4D2D-9D96-9057B370197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419236"/>
              </p:ext>
            </p:extLst>
          </p:nvPr>
        </p:nvGraphicFramePr>
        <p:xfrm>
          <a:off x="4419583" y="2505075"/>
          <a:ext cx="335283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615005-0348-4F1C-846C-2E53178F4A69}"/>
              </a:ext>
            </a:extLst>
          </p:cNvPr>
          <p:cNvSpPr txBox="1">
            <a:spLocks/>
          </p:cNvSpPr>
          <p:nvPr/>
        </p:nvSpPr>
        <p:spPr>
          <a:xfrm>
            <a:off x="7999383" y="1690689"/>
            <a:ext cx="33123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8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1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20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84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25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66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09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49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92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33" indent="0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Absolventi vidusskolā</a:t>
            </a:r>
            <a:endParaRPr lang="en-US" dirty="0"/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E8BC8299-956E-4807-9401-90225B6B7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82242"/>
              </p:ext>
            </p:extLst>
          </p:nvPr>
        </p:nvGraphicFramePr>
        <p:xfrm>
          <a:off x="7958850" y="2501106"/>
          <a:ext cx="335283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99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D31-795F-4F1C-BA69-315C1A6A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Pedagogu skaits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047074-1D75-4C5E-B86C-E632183C7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171712"/>
              </p:ext>
            </p:extLst>
          </p:nvPr>
        </p:nvGraphicFramePr>
        <p:xfrm>
          <a:off x="838200" y="1825625"/>
          <a:ext cx="10515601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75F27061-DD94-407A-AD11-F3496C795A0D}"/>
              </a:ext>
            </a:extLst>
          </p:cNvPr>
          <p:cNvSpPr/>
          <p:nvPr/>
        </p:nvSpPr>
        <p:spPr>
          <a:xfrm>
            <a:off x="9805481" y="2694562"/>
            <a:ext cx="690664" cy="428017"/>
          </a:xfrm>
          <a:prstGeom prst="borderCallout1">
            <a:avLst>
              <a:gd name="adj1" fmla="val 18750"/>
              <a:gd name="adj2" fmla="val -8333"/>
              <a:gd name="adj3" fmla="val 98863"/>
              <a:gd name="adj4" fmla="val -9185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46.8 likmes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8FA3E00-F663-49E7-A550-08ECF0734B0E}"/>
              </a:ext>
            </a:extLst>
          </p:cNvPr>
          <p:cNvSpPr/>
          <p:nvPr/>
        </p:nvSpPr>
        <p:spPr>
          <a:xfrm>
            <a:off x="10496145" y="4588213"/>
            <a:ext cx="690664" cy="428017"/>
          </a:xfrm>
          <a:prstGeom prst="borderCallout1">
            <a:avLst>
              <a:gd name="adj1" fmla="val 18750"/>
              <a:gd name="adj2" fmla="val -8333"/>
              <a:gd name="adj3" fmla="val 98863"/>
              <a:gd name="adj4" fmla="val -918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11.8 likmes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2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F25C-9E8D-49A0-A5BE-B0426B7F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Indikatīvie rādītāji</a:t>
            </a:r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3878ED5-1676-44B8-8ED5-5F880BB02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15124"/>
              </p:ext>
            </p:extLst>
          </p:nvPr>
        </p:nvGraphicFramePr>
        <p:xfrm>
          <a:off x="838200" y="1825625"/>
          <a:ext cx="10515601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1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6D8A3A-C195-48C2-A53B-0F5277BF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Budžets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B894D20-D3C5-4639-B775-05D78000D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500209"/>
              </p:ext>
            </p:extLst>
          </p:nvPr>
        </p:nvGraphicFramePr>
        <p:xfrm>
          <a:off x="838200" y="1344707"/>
          <a:ext cx="10515601" cy="244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09">
                  <a:extLst>
                    <a:ext uri="{9D8B030D-6E8A-4147-A177-3AD203B41FA5}">
                      <a16:colId xmlns:a16="http://schemas.microsoft.com/office/drawing/2014/main" val="1885190590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127941017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1172520310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129568998"/>
                    </a:ext>
                  </a:extLst>
                </a:gridCol>
              </a:tblGrid>
              <a:tr h="620560">
                <a:tc>
                  <a:txBody>
                    <a:bodyPr/>
                    <a:lstStyle/>
                    <a:p>
                      <a:r>
                        <a:rPr lang="lv-LV" sz="1700" dirty="0"/>
                        <a:t>ĀMMS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dirty="0"/>
                        <a:t>Valsts dotācija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dirty="0"/>
                        <a:t>Pašvaldības budžeta plāns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noProof="0" dirty="0"/>
                        <a:t>Pašvaldības budžeta izpilde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627537542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r>
                        <a:rPr lang="lv-LV" sz="1800" dirty="0"/>
                        <a:t>2018.g.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400 067,00 EUR 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539 468,00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476 114,07 EUR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2577610678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r>
                        <a:rPr lang="lv-LV" sz="1800" dirty="0"/>
                        <a:t>2019.g.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395 920,00 EUR 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574 585,00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503 664,77 EUR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2569123294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r>
                        <a:rPr lang="lv-LV" sz="1800" dirty="0"/>
                        <a:t>2020.g.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419 969,00 EUR 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656 299,00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543 276,60 EUR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44086851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r>
                        <a:rPr lang="lv-LV" sz="1800" dirty="0"/>
                        <a:t>2021.g.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431 367,00 EUR 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689 030,00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609 243,75 EUR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723164331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r>
                        <a:rPr lang="lv-LV" sz="1800" dirty="0"/>
                        <a:t>2022.g.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437 687,00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646 599,00 EUR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391920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76A0CB-57E6-4A0D-AA66-A01BFFA1E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179861"/>
              </p:ext>
            </p:extLst>
          </p:nvPr>
        </p:nvGraphicFramePr>
        <p:xfrm>
          <a:off x="838200" y="3966884"/>
          <a:ext cx="10515601" cy="2588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2309">
                  <a:extLst>
                    <a:ext uri="{9D8B030D-6E8A-4147-A177-3AD203B41FA5}">
                      <a16:colId xmlns:a16="http://schemas.microsoft.com/office/drawing/2014/main" val="1885190590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127941017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1172520310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129568998"/>
                    </a:ext>
                  </a:extLst>
                </a:gridCol>
              </a:tblGrid>
              <a:tr h="715892">
                <a:tc>
                  <a:txBody>
                    <a:bodyPr/>
                    <a:lstStyle/>
                    <a:p>
                      <a:r>
                        <a:rPr lang="lv-LV" sz="1700" dirty="0"/>
                        <a:t>CMMS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dirty="0"/>
                        <a:t>Valsts dotācija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dirty="0"/>
                        <a:t>Pašvaldības budžeta</a:t>
                      </a:r>
                      <a:r>
                        <a:rPr lang="lv-LV" sz="1700" baseline="0" dirty="0"/>
                        <a:t> plāns</a:t>
                      </a:r>
                      <a:endParaRPr lang="en-US" sz="17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700" noProof="0" dirty="0"/>
                        <a:t>Pašvaldības budžeta izpilde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627537542"/>
                  </a:ext>
                </a:extLst>
              </a:tr>
              <a:tr h="357943">
                <a:tc>
                  <a:txBody>
                    <a:bodyPr/>
                    <a:lstStyle/>
                    <a:p>
                      <a:r>
                        <a:rPr lang="lv-LV" sz="1800" dirty="0"/>
                        <a:t>2018.g.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98 416,00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244 772,00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2577610678"/>
                  </a:ext>
                </a:extLst>
              </a:tr>
              <a:tr h="357943">
                <a:tc>
                  <a:txBody>
                    <a:bodyPr/>
                    <a:lstStyle/>
                    <a:p>
                      <a:r>
                        <a:rPr lang="lv-LV" sz="1800" dirty="0"/>
                        <a:t>2019.g.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118 055,00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257 147,00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2569123294"/>
                  </a:ext>
                </a:extLst>
              </a:tr>
              <a:tr h="357943">
                <a:tc>
                  <a:txBody>
                    <a:bodyPr/>
                    <a:lstStyle/>
                    <a:p>
                      <a:r>
                        <a:rPr lang="lv-LV" sz="1800" dirty="0"/>
                        <a:t>2020.g.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125 993,00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289 830,</a:t>
                      </a:r>
                      <a:r>
                        <a:rPr lang="lv-LV" sz="1800" baseline="0" dirty="0"/>
                        <a:t>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44086851"/>
                  </a:ext>
                </a:extLst>
              </a:tr>
              <a:tr h="357943">
                <a:tc>
                  <a:txBody>
                    <a:bodyPr/>
                    <a:lstStyle/>
                    <a:p>
                      <a:r>
                        <a:rPr lang="lv-LV" sz="1800" dirty="0"/>
                        <a:t>2021.g.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117 486,00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273 420,00</a:t>
                      </a:r>
                      <a:r>
                        <a:rPr lang="lv-LV" sz="1800" baseline="0" dirty="0"/>
                        <a:t>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723164331"/>
                  </a:ext>
                </a:extLst>
              </a:tr>
              <a:tr h="409220">
                <a:tc>
                  <a:txBody>
                    <a:bodyPr/>
                    <a:lstStyle/>
                    <a:p>
                      <a:r>
                        <a:rPr lang="lv-LV" sz="1800" dirty="0"/>
                        <a:t>2022.g.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131 348,00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163 091,00</a:t>
                      </a:r>
                      <a:r>
                        <a:rPr lang="lv-LV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</a:t>
                      </a:r>
                      <a:endParaRPr lang="en-US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33919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12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B3AC3-512D-4D7F-A402-7EF0BEE4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7"/>
          </a:xfrm>
        </p:spPr>
        <p:txBody>
          <a:bodyPr vert="horz" lIns="91441" tIns="45719" rIns="91441" bIns="45719" rtlCol="0" anchor="b">
            <a:normAutofit/>
          </a:bodyPr>
          <a:lstStyle/>
          <a:p>
            <a:r>
              <a:rPr lang="en-US" sz="4100"/>
              <a:t>CMMS organizatoriskā struktūra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9" y="4409268"/>
            <a:ext cx="3255095" cy="18289"/>
          </a:xfrm>
          <a:custGeom>
            <a:avLst/>
            <a:gdLst>
              <a:gd name="connsiteX0" fmla="*/ 0 w 3255095"/>
              <a:gd name="connsiteY0" fmla="*/ 0 h 18289"/>
              <a:gd name="connsiteX1" fmla="*/ 618468 w 3255095"/>
              <a:gd name="connsiteY1" fmla="*/ 0 h 18289"/>
              <a:gd name="connsiteX2" fmla="*/ 1269487 w 3255095"/>
              <a:gd name="connsiteY2" fmla="*/ 0 h 18289"/>
              <a:gd name="connsiteX3" fmla="*/ 1953057 w 3255095"/>
              <a:gd name="connsiteY3" fmla="*/ 0 h 18289"/>
              <a:gd name="connsiteX4" fmla="*/ 2636627 w 3255095"/>
              <a:gd name="connsiteY4" fmla="*/ 0 h 18289"/>
              <a:gd name="connsiteX5" fmla="*/ 3255095 w 3255095"/>
              <a:gd name="connsiteY5" fmla="*/ 0 h 18289"/>
              <a:gd name="connsiteX6" fmla="*/ 3255095 w 3255095"/>
              <a:gd name="connsiteY6" fmla="*/ 18289 h 18289"/>
              <a:gd name="connsiteX7" fmla="*/ 2538974 w 3255095"/>
              <a:gd name="connsiteY7" fmla="*/ 18289 h 18289"/>
              <a:gd name="connsiteX8" fmla="*/ 1822853 w 3255095"/>
              <a:gd name="connsiteY8" fmla="*/ 18289 h 18289"/>
              <a:gd name="connsiteX9" fmla="*/ 1171834 w 3255095"/>
              <a:gd name="connsiteY9" fmla="*/ 18289 h 18289"/>
              <a:gd name="connsiteX10" fmla="*/ 0 w 3255095"/>
              <a:gd name="connsiteY10" fmla="*/ 18289 h 18289"/>
              <a:gd name="connsiteX11" fmla="*/ 0 w 3255095"/>
              <a:gd name="connsiteY11" fmla="*/ 0 h 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9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5108" y="7758"/>
                  <a:pt x="3254203" y="9401"/>
                  <a:pt x="3255095" y="18289"/>
                </a:cubicBezTo>
                <a:cubicBezTo>
                  <a:pt x="3088545" y="23204"/>
                  <a:pt x="2687475" y="7420"/>
                  <a:pt x="2538974" y="18289"/>
                </a:cubicBezTo>
                <a:cubicBezTo>
                  <a:pt x="2390473" y="29158"/>
                  <a:pt x="2137381" y="-8958"/>
                  <a:pt x="1822853" y="18289"/>
                </a:cubicBezTo>
                <a:cubicBezTo>
                  <a:pt x="1508325" y="45536"/>
                  <a:pt x="1466437" y="20386"/>
                  <a:pt x="1171834" y="18289"/>
                </a:cubicBezTo>
                <a:cubicBezTo>
                  <a:pt x="877231" y="16192"/>
                  <a:pt x="561097" y="37644"/>
                  <a:pt x="0" y="18289"/>
                </a:cubicBezTo>
                <a:cubicBezTo>
                  <a:pt x="1" y="11966"/>
                  <a:pt x="-650" y="4858"/>
                  <a:pt x="0" y="0"/>
                </a:cubicBezTo>
                <a:close/>
              </a:path>
              <a:path w="3255095" h="18289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798" y="4582"/>
                  <a:pt x="3254592" y="10328"/>
                  <a:pt x="3255095" y="18289"/>
                </a:cubicBezTo>
                <a:cubicBezTo>
                  <a:pt x="3120743" y="16691"/>
                  <a:pt x="2759628" y="42463"/>
                  <a:pt x="2604076" y="18289"/>
                </a:cubicBezTo>
                <a:cubicBezTo>
                  <a:pt x="2448524" y="-5885"/>
                  <a:pt x="2184336" y="19600"/>
                  <a:pt x="1887955" y="18289"/>
                </a:cubicBezTo>
                <a:cubicBezTo>
                  <a:pt x="1591574" y="16978"/>
                  <a:pt x="1548845" y="6871"/>
                  <a:pt x="1334589" y="18289"/>
                </a:cubicBezTo>
                <a:cubicBezTo>
                  <a:pt x="1120333" y="29707"/>
                  <a:pt x="996014" y="9663"/>
                  <a:pt x="683570" y="18289"/>
                </a:cubicBezTo>
                <a:cubicBezTo>
                  <a:pt x="371126" y="26915"/>
                  <a:pt x="198687" y="16168"/>
                  <a:pt x="0" y="18289"/>
                </a:cubicBezTo>
                <a:cubicBezTo>
                  <a:pt x="-143" y="13096"/>
                  <a:pt x="79" y="445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919AFF9-F4AC-44FA-8BA7-A4EEB643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657" y="640080"/>
            <a:ext cx="5383895" cy="55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A2488-FFD4-4E08-88CC-6D1125DE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2" y="0"/>
            <a:ext cx="9697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9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371</TotalTime>
  <Words>337</Words>
  <Application>Microsoft Office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Profesionālās ievirzes izglītība Ādažu novadā</vt:lpstr>
      <vt:lpstr>Profesionālās ievirzes klases</vt:lpstr>
      <vt:lpstr>PowerPoint Presentation</vt:lpstr>
      <vt:lpstr>Profesionālās ievirzes klases</vt:lpstr>
      <vt:lpstr>Pedagogu skaits</vt:lpstr>
      <vt:lpstr>Indikatīvie rādītāji</vt:lpstr>
      <vt:lpstr>Budžets</vt:lpstr>
      <vt:lpstr>CMMS organizatoriskā struktūra</vt:lpstr>
      <vt:lpstr>PowerPoint Presentation</vt:lpstr>
      <vt:lpstr>Profesionālās ievirze novadā</vt:lpstr>
      <vt:lpstr>Mērķis (stratēģiskais redzējums)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Kristīne Lakševica</dc:creator>
  <cp:lastModifiedBy>Jevgēnija Sviridenkova</cp:lastModifiedBy>
  <cp:revision>54</cp:revision>
  <dcterms:created xsi:type="dcterms:W3CDTF">2022-02-13T15:22:00Z</dcterms:created>
  <dcterms:modified xsi:type="dcterms:W3CDTF">2022-03-01T17:31:58Z</dcterms:modified>
</cp:coreProperties>
</file>