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1" r:id="rId7"/>
    <p:sldId id="264" r:id="rId8"/>
    <p:sldId id="268" r:id="rId9"/>
    <p:sldId id="269" r:id="rId10"/>
    <p:sldId id="272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ksevics, Kaspars" initials="LK" lastIdx="1" clrIdx="0">
    <p:extLst>
      <p:ext uri="{19B8F6BF-5375-455C-9EA6-DF929625EA0E}">
        <p15:presenceInfo xmlns:p15="http://schemas.microsoft.com/office/powerpoint/2012/main" userId="S::kaspars.laksevics@accenture.com::2167bc14-7569-4c12-810e-647113ac29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ĀMMS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575</c:v>
                </c:pt>
                <c:pt idx="1">
                  <c:v>583</c:v>
                </c:pt>
                <c:pt idx="2">
                  <c:v>594</c:v>
                </c:pt>
                <c:pt idx="3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46-4979-85CE-1EE2245FDF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CMMS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132</c:v>
                </c:pt>
                <c:pt idx="1">
                  <c:v>137</c:v>
                </c:pt>
                <c:pt idx="2">
                  <c:v>126</c:v>
                </c:pt>
                <c:pt idx="3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46-4979-85CE-1EE2245FDF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62131455"/>
        <c:axId val="2062124383"/>
        <c:axId val="0"/>
      </c:bar3DChart>
      <c:catAx>
        <c:axId val="2062131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62124383"/>
        <c:crosses val="autoZero"/>
        <c:auto val="1"/>
        <c:lblAlgn val="ctr"/>
        <c:lblOffset val="100"/>
        <c:noMultiLvlLbl val="0"/>
      </c:catAx>
      <c:valAx>
        <c:axId val="206212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621314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ĀMMS, sk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61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3D-45E3-9701-34557C15A7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CMMS, sk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47</c:v>
                </c:pt>
                <c:pt idx="1">
                  <c:v>58</c:v>
                </c:pt>
                <c:pt idx="2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3D-45E3-9701-34557C15A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7823807"/>
        <c:axId val="2037826719"/>
      </c:barChart>
      <c:lineChart>
        <c:grouping val="stack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ĀMMS, %</c:v>
                </c:pt>
              </c:strCache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accent1">
                    <a:lumMod val="40000"/>
                    <a:lumOff val="60000"/>
                  </a:schemeClr>
                </a:solidFill>
              </a:ln>
              <a:effectLst/>
            </c:spPr>
          </c:marker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6.9565217391304349E-2</c:v>
                </c:pt>
                <c:pt idx="1">
                  <c:v>0.10463121783876501</c:v>
                </c:pt>
                <c:pt idx="2">
                  <c:v>6.9023569023569029E-2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D3D-45E3-9701-34557C15A7B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CMMS, %</c:v>
                </c:pt>
              </c:strCache>
            </c:strRef>
          </c:tx>
          <c:spPr>
            <a:ln w="28575" cap="rnd">
              <a:solidFill>
                <a:schemeClr val="accent2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40000"/>
                  <a:lumOff val="60000"/>
                </a:schemeClr>
              </a:solidFill>
              <a:ln w="9525">
                <a:solidFill>
                  <a:schemeClr val="accent2">
                    <a:lumMod val="40000"/>
                    <a:lumOff val="60000"/>
                  </a:schemeClr>
                </a:solidFill>
              </a:ln>
              <a:effectLst/>
            </c:spPr>
          </c:marker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</c:strCache>
            </c:strRef>
          </c:cat>
          <c:val>
            <c:numRef>
              <c:f>Sheet1!$E$2:$E$4</c:f>
              <c:numCache>
                <c:formatCode>0%</c:formatCode>
                <c:ptCount val="3"/>
                <c:pt idx="0">
                  <c:v>0.35606060606060608</c:v>
                </c:pt>
                <c:pt idx="1">
                  <c:v>0.42335766423357662</c:v>
                </c:pt>
                <c:pt idx="2">
                  <c:v>0.2857142857142857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D3D-45E3-9701-34557C15A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48864"/>
        <c:axId val="9229728"/>
      </c:lineChart>
      <c:catAx>
        <c:axId val="2037823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37826719"/>
        <c:crosses val="autoZero"/>
        <c:auto val="1"/>
        <c:lblAlgn val="ctr"/>
        <c:lblOffset val="100"/>
        <c:noMultiLvlLbl val="0"/>
      </c:catAx>
      <c:valAx>
        <c:axId val="2037826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37823807"/>
        <c:crosses val="autoZero"/>
        <c:crossBetween val="between"/>
      </c:valAx>
      <c:valAx>
        <c:axId val="9229728"/>
        <c:scaling>
          <c:orientation val="minMax"/>
          <c:max val="1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248864"/>
        <c:crosses val="max"/>
        <c:crossBetween val="between"/>
      </c:valAx>
      <c:catAx>
        <c:axId val="9248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2297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ĀMMS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92</c:v>
                </c:pt>
                <c:pt idx="1">
                  <c:v>116</c:v>
                </c:pt>
                <c:pt idx="2">
                  <c:v>100</c:v>
                </c:pt>
                <c:pt idx="3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9B-4043-8160-47ED9EA88B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CMMS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54</c:v>
                </c:pt>
                <c:pt idx="1">
                  <c:v>61</c:v>
                </c:pt>
                <c:pt idx="2">
                  <c:v>51</c:v>
                </c:pt>
                <c:pt idx="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9B-4043-8160-47ED9EA88B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24065743"/>
        <c:axId val="2024075311"/>
        <c:axId val="0"/>
      </c:bar3DChart>
      <c:catAx>
        <c:axId val="2024065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24075311"/>
        <c:crosses val="autoZero"/>
        <c:auto val="1"/>
        <c:lblAlgn val="ctr"/>
        <c:lblOffset val="100"/>
        <c:noMultiLvlLbl val="0"/>
      </c:catAx>
      <c:valAx>
        <c:axId val="20240753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24065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ĀMMS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57</c:v>
                </c:pt>
                <c:pt idx="1">
                  <c:v>49</c:v>
                </c:pt>
                <c:pt idx="2">
                  <c:v>72</c:v>
                </c:pt>
                <c:pt idx="3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97-4402-9E33-5E8E75A780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CMMS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</c:v>
                </c:pt>
                <c:pt idx="1">
                  <c:v>10</c:v>
                </c:pt>
                <c:pt idx="2">
                  <c:v>20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97-4402-9E33-5E8E75A780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24065743"/>
        <c:axId val="2024075311"/>
        <c:axId val="0"/>
      </c:bar3DChart>
      <c:catAx>
        <c:axId val="2024065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24075311"/>
        <c:crosses val="autoZero"/>
        <c:auto val="1"/>
        <c:lblAlgn val="ctr"/>
        <c:lblOffset val="100"/>
        <c:noMultiLvlLbl val="0"/>
      </c:catAx>
      <c:valAx>
        <c:axId val="2024075311"/>
        <c:scaling>
          <c:orientation val="minMax"/>
          <c:max val="1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24065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ĀMMS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</c:v>
                </c:pt>
                <c:pt idx="1">
                  <c:v>11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12-4F96-A267-4759FC0719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CMMS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12-4F96-A267-4759FC071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24065743"/>
        <c:axId val="2024075311"/>
        <c:axId val="0"/>
      </c:bar3DChart>
      <c:catAx>
        <c:axId val="2024065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24075311"/>
        <c:crosses val="autoZero"/>
        <c:auto val="1"/>
        <c:lblAlgn val="ctr"/>
        <c:lblOffset val="100"/>
        <c:noMultiLvlLbl val="0"/>
      </c:catAx>
      <c:valAx>
        <c:axId val="2024075311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24065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ĀMMS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58</c:v>
                </c:pt>
                <c:pt idx="1">
                  <c:v>59</c:v>
                </c:pt>
                <c:pt idx="2">
                  <c:v>56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46-4979-85CE-1EE2245FDF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CMMS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  <c:pt idx="3">
                  <c:v>2021./2022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29</c:v>
                </c:pt>
                <c:pt idx="1">
                  <c:v>31</c:v>
                </c:pt>
                <c:pt idx="2">
                  <c:v>28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46-4979-85CE-1EE2245FDF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62131455"/>
        <c:axId val="2062124383"/>
        <c:axId val="0"/>
      </c:bar3DChart>
      <c:catAx>
        <c:axId val="2062131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62124383"/>
        <c:crosses val="autoZero"/>
        <c:auto val="1"/>
        <c:lblAlgn val="ctr"/>
        <c:lblOffset val="100"/>
        <c:noMultiLvlLbl val="0"/>
      </c:catAx>
      <c:valAx>
        <c:axId val="206212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621314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Dalība (ĀMMS)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174</c:v>
                </c:pt>
                <c:pt idx="1">
                  <c:v>97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16-436F-8BE3-276B96BCEF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Laureāti (ĀMMS)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104</c:v>
                </c:pt>
                <c:pt idx="1">
                  <c:v>80</c:v>
                </c:pt>
                <c:pt idx="2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16-436F-8BE3-276B96BCEFD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Dalība (CMMS)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42</c:v>
                </c:pt>
                <c:pt idx="1">
                  <c:v>49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16-436F-8BE3-276B96BCEFD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Laureāti (CMMS)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2018./2019.</c:v>
                </c:pt>
                <c:pt idx="1">
                  <c:v>2019./2020.</c:v>
                </c:pt>
                <c:pt idx="2">
                  <c:v>2020./2021.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17</c:v>
                </c:pt>
                <c:pt idx="1">
                  <c:v>22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16-436F-8BE3-276B96BCEF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6920095"/>
        <c:axId val="1376917599"/>
        <c:axId val="0"/>
      </c:bar3DChart>
      <c:catAx>
        <c:axId val="1376920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76917599"/>
        <c:crosses val="autoZero"/>
        <c:auto val="1"/>
        <c:lblAlgn val="ctr"/>
        <c:lblOffset val="100"/>
        <c:noMultiLvlLbl val="0"/>
      </c:catAx>
      <c:valAx>
        <c:axId val="13769175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76920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1B-436F-964C-5D6883949DD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261B-436F-964C-5D6883949DDF}"/>
              </c:ext>
            </c:extLst>
          </c:dPt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overflow" horzOverflow="overflow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Mākslās</c:v>
                </c:pt>
                <c:pt idx="1">
                  <c:v>Sportā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698</c:v>
                </c:pt>
                <c:pt idx="1">
                  <c:v>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1B-436F-964C-5D6883949D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004589453440625E-3"/>
          <c:y val="4.6458654264737324E-2"/>
          <c:w val="0.97300927537260851"/>
          <c:h val="0.8537817525324407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EA0B-4580-B75B-A129C562B3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769-452C-BFB1-D27A0950AB6C}"/>
              </c:ext>
            </c:extLst>
          </c:dPt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Mākslām</c:v>
                </c:pt>
                <c:pt idx="1">
                  <c:v>Sportam</c:v>
                </c:pt>
              </c:strCache>
            </c:strRef>
          </c:cat>
          <c:val>
            <c:numRef>
              <c:f>Sheet1!$B$2:$B$3</c:f>
              <c:numCache>
                <c:formatCode>[$€-2]\ #,##0.00</c:formatCode>
                <c:ptCount val="2"/>
                <c:pt idx="0">
                  <c:v>809690</c:v>
                </c:pt>
                <c:pt idx="1">
                  <c:v>310517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0B-4580-B75B-A129C562B3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0.69317</cdr:x>
      <cdr:y>2.71401E-7</cdr:y>
    </cdr:from>
    <cdr:to>
      <cdr:x>1</cdr:x>
      <cdr:y>0.0861</cdr:y>
    </cdr:to>
    <cdr:sp macro="" textlink="">
      <cdr:nvSpPr>
        <cdr:cNvPr id="2" name="Callout: Line 1">
          <a:extLst xmlns:a="http://schemas.openxmlformats.org/drawingml/2006/main">
            <a:ext uri="{FF2B5EF4-FFF2-40B4-BE49-F238E27FC236}">
              <a16:creationId xmlns:a16="http://schemas.microsoft.com/office/drawing/2014/main" id="{C78AECE2-9DA8-493E-9667-296E6D67B23D}"/>
            </a:ext>
          </a:extLst>
        </cdr:cNvPr>
        <cdr:cNvSpPr/>
      </cdr:nvSpPr>
      <cdr:spPr>
        <a:xfrm xmlns:a="http://schemas.openxmlformats.org/drawingml/2006/main">
          <a:off x="3575235" y="1"/>
          <a:ext cx="1582552" cy="317256"/>
        </a:xfrm>
        <a:prstGeom xmlns:a="http://schemas.openxmlformats.org/drawingml/2006/main" prst="borderCallout1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lv-LV" sz="1400" dirty="0">
              <a:solidFill>
                <a:schemeClr val="tx1"/>
              </a:solidFill>
            </a:rPr>
            <a:t>Kopā: 1170</a:t>
          </a:r>
          <a:endParaRPr lang="en-US" sz="14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133C1-A696-41ED-B872-0D493CD85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9CBDCA-D9C2-440E-86FA-576A68C3A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41" indent="0" algn="ctr">
              <a:buNone/>
              <a:defRPr sz="2001"/>
            </a:lvl2pPr>
            <a:lvl3pPr marL="914484" indent="0" algn="ctr">
              <a:buNone/>
              <a:defRPr sz="1801"/>
            </a:lvl3pPr>
            <a:lvl4pPr marL="1371725" indent="0" algn="ctr">
              <a:buNone/>
              <a:defRPr sz="1600"/>
            </a:lvl4pPr>
            <a:lvl5pPr marL="1828966" indent="0" algn="ctr">
              <a:buNone/>
              <a:defRPr sz="1600"/>
            </a:lvl5pPr>
            <a:lvl6pPr marL="2286209" indent="0" algn="ctr">
              <a:buNone/>
              <a:defRPr sz="1600"/>
            </a:lvl6pPr>
            <a:lvl7pPr marL="2743449" indent="0" algn="ctr">
              <a:buNone/>
              <a:defRPr sz="1600"/>
            </a:lvl7pPr>
            <a:lvl8pPr marL="3200692" indent="0" algn="ctr">
              <a:buNone/>
              <a:defRPr sz="1600"/>
            </a:lvl8pPr>
            <a:lvl9pPr marL="365793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04BF2-6A71-49BA-9534-073D154BB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C6272-CE31-43F8-901C-2C67B922E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92BB5-C2BB-498C-8401-B3E1290E5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8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21703-E22E-4A47-BFF4-F986ABF18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198E9-CD29-4D74-8996-3CA112F794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2D1DD-D9EA-414A-AA58-B59DDD3C6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7C8E5-DE26-4464-891E-326A53F32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497B5-0B5F-4574-A19C-2FB2CEF5D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86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6D62AF-CE0C-474F-A6B9-41EBC432A6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9920D9-6806-4289-B9BB-074BA48898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63BC3-0D1C-4EA4-956B-3E621CAE8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08404-D153-4F37-ADD2-26BB073B7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49530-81C6-4AA2-AFAF-CB9EF85D1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00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B1F39-DDCE-4BC5-AFC9-224F894A4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F9E9A-392A-4C74-B701-FE187EBEC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F4B48-C598-4A3F-BCC3-27A272D10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86EC8-C7A0-4F9A-8B01-C42DD786A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3E64E-084D-4885-BC86-001C9BE9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36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4662D-FE26-4A7F-870F-0639DDE17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9"/>
            <a:ext cx="10515601" cy="2852737"/>
          </a:xfrm>
        </p:spPr>
        <p:txBody>
          <a:bodyPr anchor="b"/>
          <a:lstStyle>
            <a:lvl1pPr>
              <a:defRPr sz="60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916450-0889-415F-9EC6-E602BC34A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41" indent="0">
              <a:buNone/>
              <a:defRPr sz="2001">
                <a:solidFill>
                  <a:schemeClr val="tx1">
                    <a:tint val="75000"/>
                  </a:schemeClr>
                </a:solidFill>
              </a:defRPr>
            </a:lvl2pPr>
            <a:lvl3pPr marL="914484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7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9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2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4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6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9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1DE7C-FEEC-4E96-A1F3-39D904A83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A02AF-C521-4502-B58F-9A981D433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E0D50-7363-48D9-ACE1-A4317FAB8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58314-2F7F-4601-9E73-E2CF5835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718AB-5D95-48CD-A17A-1BC1556EF9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3ED0D-7A1A-4348-A9E8-BDEF40F0C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86F75-B99A-42FA-A577-2987D094A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37166-C9B8-40AC-8D39-3549ED751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B1A808-13FA-48BB-9F17-548D21B4F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54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91F10-5666-4EAB-9961-83B85094F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65126"/>
            <a:ext cx="1051560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EF7CD-7032-4874-A09F-03B6B9A30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41" indent="0">
              <a:buNone/>
              <a:defRPr sz="2001" b="1"/>
            </a:lvl2pPr>
            <a:lvl3pPr marL="914484" indent="0">
              <a:buNone/>
              <a:defRPr sz="1801" b="1"/>
            </a:lvl3pPr>
            <a:lvl4pPr marL="1371725" indent="0">
              <a:buNone/>
              <a:defRPr sz="1600" b="1"/>
            </a:lvl4pPr>
            <a:lvl5pPr marL="1828966" indent="0">
              <a:buNone/>
              <a:defRPr sz="1600" b="1"/>
            </a:lvl5pPr>
            <a:lvl6pPr marL="2286209" indent="0">
              <a:buNone/>
              <a:defRPr sz="1600" b="1"/>
            </a:lvl6pPr>
            <a:lvl7pPr marL="2743449" indent="0">
              <a:buNone/>
              <a:defRPr sz="1600" b="1"/>
            </a:lvl7pPr>
            <a:lvl8pPr marL="3200692" indent="0">
              <a:buNone/>
              <a:defRPr sz="1600" b="1"/>
            </a:lvl8pPr>
            <a:lvl9pPr marL="365793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22914-8DF2-449A-B576-3588C8C68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64FFD6-DA7E-411A-ABE8-8A5CB01BDD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41" indent="0">
              <a:buNone/>
              <a:defRPr sz="2001" b="1"/>
            </a:lvl2pPr>
            <a:lvl3pPr marL="914484" indent="0">
              <a:buNone/>
              <a:defRPr sz="1801" b="1"/>
            </a:lvl3pPr>
            <a:lvl4pPr marL="1371725" indent="0">
              <a:buNone/>
              <a:defRPr sz="1600" b="1"/>
            </a:lvl4pPr>
            <a:lvl5pPr marL="1828966" indent="0">
              <a:buNone/>
              <a:defRPr sz="1600" b="1"/>
            </a:lvl5pPr>
            <a:lvl6pPr marL="2286209" indent="0">
              <a:buNone/>
              <a:defRPr sz="1600" b="1"/>
            </a:lvl6pPr>
            <a:lvl7pPr marL="2743449" indent="0">
              <a:buNone/>
              <a:defRPr sz="1600" b="1"/>
            </a:lvl7pPr>
            <a:lvl8pPr marL="3200692" indent="0">
              <a:buNone/>
              <a:defRPr sz="1600" b="1"/>
            </a:lvl8pPr>
            <a:lvl9pPr marL="365793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7BF2EB-5097-42EF-BF5D-72CE0B4B41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AABF3A-3D2F-4DC3-90A3-BB941B33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0A55EE-BDDB-422C-821C-76065E235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ADE0FC-CADF-4E04-9B74-184CC666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2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42CA7-DC8B-4C45-8B2A-A28AB7EAE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8BBB49-9124-4378-8741-F55AB34FC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C160FD-8F36-4C21-827E-405E30D30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D2D41B-FE26-464F-84C4-DC7DF7A8B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1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613F46-E09D-460E-83CD-3EBAF0A99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8C51A0-F124-420B-A9DA-E0F2FD051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24B23-447C-4A41-AED1-B3E75D32B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3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60FA6-C182-4318-81ED-1B303B442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D4345-DE6C-47EA-B584-F8C9B83FB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1"/>
            </a:lvl4pPr>
            <a:lvl5pPr>
              <a:defRPr sz="2001"/>
            </a:lvl5pPr>
            <a:lvl6pPr>
              <a:defRPr sz="2001"/>
            </a:lvl6pPr>
            <a:lvl7pPr>
              <a:defRPr sz="2001"/>
            </a:lvl7pPr>
            <a:lvl8pPr>
              <a:defRPr sz="2001"/>
            </a:lvl8pPr>
            <a:lvl9pPr>
              <a:defRPr sz="20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DD8883-BF92-4041-91BC-874C90B1EA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41" indent="0">
              <a:buNone/>
              <a:defRPr sz="1399"/>
            </a:lvl2pPr>
            <a:lvl3pPr marL="914484" indent="0">
              <a:buNone/>
              <a:defRPr sz="1201"/>
            </a:lvl3pPr>
            <a:lvl4pPr marL="1371725" indent="0">
              <a:buNone/>
              <a:defRPr sz="1001"/>
            </a:lvl4pPr>
            <a:lvl5pPr marL="1828966" indent="0">
              <a:buNone/>
              <a:defRPr sz="1001"/>
            </a:lvl5pPr>
            <a:lvl6pPr marL="2286209" indent="0">
              <a:buNone/>
              <a:defRPr sz="1001"/>
            </a:lvl6pPr>
            <a:lvl7pPr marL="2743449" indent="0">
              <a:buNone/>
              <a:defRPr sz="1001"/>
            </a:lvl7pPr>
            <a:lvl8pPr marL="3200692" indent="0">
              <a:buNone/>
              <a:defRPr sz="1001"/>
            </a:lvl8pPr>
            <a:lvl9pPr marL="3657933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8FA258-B46F-4496-8783-7DB6F71C3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A8C4A-DA6A-4CBD-9F14-C9211A147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BCB66-7166-442B-BA58-CEF39A18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19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CBBF8-73E4-4867-9F08-08036DEE8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3DF78-5BA1-47BC-A833-5EB6275773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41" indent="0">
              <a:buNone/>
              <a:defRPr sz="2801"/>
            </a:lvl2pPr>
            <a:lvl3pPr marL="914484" indent="0">
              <a:buNone/>
              <a:defRPr sz="2400"/>
            </a:lvl3pPr>
            <a:lvl4pPr marL="1371725" indent="0">
              <a:buNone/>
              <a:defRPr sz="2001"/>
            </a:lvl4pPr>
            <a:lvl5pPr marL="1828966" indent="0">
              <a:buNone/>
              <a:defRPr sz="2001"/>
            </a:lvl5pPr>
            <a:lvl6pPr marL="2286209" indent="0">
              <a:buNone/>
              <a:defRPr sz="2001"/>
            </a:lvl6pPr>
            <a:lvl7pPr marL="2743449" indent="0">
              <a:buNone/>
              <a:defRPr sz="2001"/>
            </a:lvl7pPr>
            <a:lvl8pPr marL="3200692" indent="0">
              <a:buNone/>
              <a:defRPr sz="2001"/>
            </a:lvl8pPr>
            <a:lvl9pPr marL="3657933" indent="0">
              <a:buNone/>
              <a:defRPr sz="2001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AD111A-0FC8-4853-ACE1-44FF7861F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41" indent="0">
              <a:buNone/>
              <a:defRPr sz="1399"/>
            </a:lvl2pPr>
            <a:lvl3pPr marL="914484" indent="0">
              <a:buNone/>
              <a:defRPr sz="1201"/>
            </a:lvl3pPr>
            <a:lvl4pPr marL="1371725" indent="0">
              <a:buNone/>
              <a:defRPr sz="1001"/>
            </a:lvl4pPr>
            <a:lvl5pPr marL="1828966" indent="0">
              <a:buNone/>
              <a:defRPr sz="1001"/>
            </a:lvl5pPr>
            <a:lvl6pPr marL="2286209" indent="0">
              <a:buNone/>
              <a:defRPr sz="1001"/>
            </a:lvl6pPr>
            <a:lvl7pPr marL="2743449" indent="0">
              <a:buNone/>
              <a:defRPr sz="1001"/>
            </a:lvl7pPr>
            <a:lvl8pPr marL="3200692" indent="0">
              <a:buNone/>
              <a:defRPr sz="1001"/>
            </a:lvl8pPr>
            <a:lvl9pPr marL="3657933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FA7D7-15D9-49BA-95C0-57645A928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58B11-1AE3-43F8-A74A-6C5FE19A4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2B240-36A2-4AB2-87E0-5038E2CD5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43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54F620-65B8-4A05-98A7-D5559B7E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9DF6C3-92B0-4A13-8726-42F4B909D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D0DA92-677C-40FF-A844-CB5D887FC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29348-6C7D-48FE-80B4-5842712F26ED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63587-3ECB-4878-A111-EFE9BEB993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4EBC4-5CB0-451D-87C4-E0C053EDC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2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7AA45-6D30-4CB9-B20C-EB4AC587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0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84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21" indent="-228621" algn="l" defTabSz="914484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862" indent="-228621" algn="l" defTabSz="91448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103" indent="-228621" algn="l" defTabSz="91448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3pPr>
      <a:lvl4pPr marL="1600346" indent="-228621" algn="l" defTabSz="91448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587" indent="-228621" algn="l" defTabSz="91448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828" indent="-228621" algn="l" defTabSz="91448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2071" indent="-228621" algn="l" defTabSz="91448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312" indent="-228621" algn="l" defTabSz="91448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555" indent="-228621" algn="l" defTabSz="91448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8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41" algn="l" defTabSz="91448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84" algn="l" defTabSz="91448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725" algn="l" defTabSz="91448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966" algn="l" defTabSz="91448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209" algn="l" defTabSz="91448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449" algn="l" defTabSz="91448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692" algn="l" defTabSz="91448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933" algn="l" defTabSz="91448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4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221336-2FEC-450D-AD63-2C5C636BB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lv-LV" sz="6600"/>
              <a:t>Profesionālās ievirzes izglītība Ādažu novadā</a:t>
            </a:r>
            <a:endParaRPr lang="en-US" sz="66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018CF1-85B0-4C43-ABCC-D1B3F8E22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/>
          </a:bodyPr>
          <a:lstStyle/>
          <a:p>
            <a:pPr algn="l"/>
            <a:r>
              <a:rPr lang="lv-LV"/>
              <a:t>Mūzikas, mākslas, dejas joma</a:t>
            </a:r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6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FD6AD-BFD8-4B03-9E78-CA97B9E8C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Profesionālās ievirze novadā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C23CD92-6EC1-489E-8087-80B1FD885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Audzēkņu skaits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18EC24E-7C13-4755-B5DB-C70D0B6B95C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72609728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41AB65-A479-4562-9568-2B6491CAAF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Budžets</a:t>
            </a:r>
            <a:endParaRPr lang="en-US"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EA42F775-5547-4E9A-89FE-FB0E8C3AD35C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92832250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llout: Line 13">
            <a:extLst>
              <a:ext uri="{FF2B5EF4-FFF2-40B4-BE49-F238E27FC236}">
                <a16:creationId xmlns:a16="http://schemas.microsoft.com/office/drawing/2014/main" id="{4EE31CF5-CEE6-4E7C-A85A-23365AC819D8}"/>
              </a:ext>
            </a:extLst>
          </p:cNvPr>
          <p:cNvSpPr/>
          <p:nvPr/>
        </p:nvSpPr>
        <p:spPr>
          <a:xfrm>
            <a:off x="9763480" y="2505074"/>
            <a:ext cx="1582552" cy="317256"/>
          </a:xfrm>
          <a:prstGeom prst="borderCallout1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400" dirty="0">
                <a:solidFill>
                  <a:schemeClr val="tx1"/>
                </a:solidFill>
              </a:rPr>
              <a:t>Kopā: € 1,120,207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715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D374157-C83E-46D6-9837-B390A429D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v-LV" sz="5400"/>
              <a:t>Mērķis (stratēģiskais redzējums) ?</a:t>
            </a:r>
            <a:endParaRPr lang="en-US" sz="540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5448C8-4B27-4C6B-AC34-AD3D63685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1900" dirty="0"/>
              <a:t>Kvalitatīvs pakalpojums / Jauna, kvalitatīva pakalpojuma izveidošana;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 dirty="0"/>
              <a:t>Sakārtota un vienota izglītības sistēma, kvalitātes kritēriji;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 dirty="0"/>
              <a:t>Kvalitatīva pārvaldība;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 dirty="0"/>
              <a:t>Sabalansēta profesionāla ievirze novada izglītības sistēmā;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 dirty="0"/>
              <a:t>Sakārtotas finanšu plūsmas;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 dirty="0"/>
              <a:t>Centralizētas funkcijas, efektīva struktūra;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 dirty="0"/>
              <a:t>Efektīva saimniecības un bāzes izmantošana;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 dirty="0"/>
              <a:t>Ieņēmumu palielināšana;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 dirty="0"/>
              <a:t>Ilgtermiņa plānošana un attīstība;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 dirty="0"/>
              <a:t>Lielākas iespēja piesaistīt finansējumu;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900"/>
              <a:t>Pedagogu piesaiste (konkurētspējīgs piedāvājums)</a:t>
            </a:r>
          </a:p>
        </p:txBody>
      </p:sp>
    </p:spTree>
    <p:extLst>
      <p:ext uri="{BB962C8B-B14F-4D97-AF65-F5344CB8AC3E}">
        <p14:creationId xmlns:p14="http://schemas.microsoft.com/office/powerpoint/2010/main" val="1487482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6ED31-795F-4F1C-BA69-315C1A6AD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Profesionālās ievirzes klases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E4290-9C20-4B66-9E8B-D40E29F15C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Audzēkņu skaits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7047074-1D75-4C5E-B86C-E632183C7C5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75626763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07E0A1-2055-4C63-8BBD-C54694DBEC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Atskaitītie audzēkņi</a:t>
            </a:r>
            <a:endParaRPr lang="en-US" dirty="0"/>
          </a:p>
        </p:txBody>
      </p:sp>
      <p:graphicFrame>
        <p:nvGraphicFramePr>
          <p:cNvPr id="12" name="Content Placeholder 9">
            <a:extLst>
              <a:ext uri="{FF2B5EF4-FFF2-40B4-BE49-F238E27FC236}">
                <a16:creationId xmlns:a16="http://schemas.microsoft.com/office/drawing/2014/main" id="{A13360E2-6A94-4761-9BFD-414B73A704D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00841699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3148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EA4881C-5D79-4103-8E44-9F21AE48531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85850032"/>
              </p:ext>
            </p:extLst>
          </p:nvPr>
        </p:nvGraphicFramePr>
        <p:xfrm>
          <a:off x="1447124" y="643466"/>
          <a:ext cx="9297753" cy="594893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4137896">
                  <a:extLst>
                    <a:ext uri="{9D8B030D-6E8A-4147-A177-3AD203B41FA5}">
                      <a16:colId xmlns:a16="http://schemas.microsoft.com/office/drawing/2014/main" val="3689611728"/>
                    </a:ext>
                  </a:extLst>
                </a:gridCol>
                <a:gridCol w="2269630">
                  <a:extLst>
                    <a:ext uri="{9D8B030D-6E8A-4147-A177-3AD203B41FA5}">
                      <a16:colId xmlns:a16="http://schemas.microsoft.com/office/drawing/2014/main" val="3357605153"/>
                    </a:ext>
                  </a:extLst>
                </a:gridCol>
                <a:gridCol w="2890227">
                  <a:extLst>
                    <a:ext uri="{9D8B030D-6E8A-4147-A177-3AD203B41FA5}">
                      <a16:colId xmlns:a16="http://schemas.microsoft.com/office/drawing/2014/main" val="2317591213"/>
                    </a:ext>
                  </a:extLst>
                </a:gridCol>
              </a:tblGrid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Programmas nosaukums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ĀMMS audz. sk.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CMMS audz. sk.</a:t>
                      </a:r>
                      <a:endParaRPr lang="en-US" sz="1600" dirty="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4105393248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Klavierspēle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96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30</a:t>
                      </a:r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1867680921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Vijoles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25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4</a:t>
                      </a:r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3515103094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Ģitāras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25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15</a:t>
                      </a:r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3856659575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Flautas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15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11</a:t>
                      </a:r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2840168654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Klarnetes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3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2</a:t>
                      </a:r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559077035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Saksafona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13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4</a:t>
                      </a:r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1416455887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Trompetes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9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2</a:t>
                      </a:r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2619473388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Sitaminstrumentu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7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7</a:t>
                      </a:r>
                      <a:endParaRPr lang="en-US" sz="1600" dirty="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2978265311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Akordeona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5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357646782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Čella spēle</a:t>
                      </a:r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14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1921116759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Kokles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5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1143694785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Eifonija spēle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2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1520886624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Kora klase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22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259732373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 b="1">
                          <a:solidFill>
                            <a:schemeClr val="bg1"/>
                          </a:solidFill>
                        </a:rPr>
                        <a:t>Kopā mūzikas nodaļā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L="69264" marR="69264" marT="34631" marB="3463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>
                          <a:solidFill>
                            <a:schemeClr val="bg1"/>
                          </a:solidFill>
                        </a:rPr>
                        <a:t>241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L="69264" marR="69264" marT="34631" marB="3463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>
                          <a:solidFill>
                            <a:schemeClr val="bg1"/>
                          </a:solidFill>
                        </a:rPr>
                        <a:t>75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L="69264" marR="69264" marT="34631" marB="34631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664729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 b="1">
                          <a:solidFill>
                            <a:schemeClr val="bg1"/>
                          </a:solidFill>
                        </a:rPr>
                        <a:t>Vizuāli plastiskā māksla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L="69264" marR="69264" marT="34631" marB="3463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>
                          <a:solidFill>
                            <a:schemeClr val="bg1"/>
                          </a:solidFill>
                        </a:rPr>
                        <a:t>284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L="69264" marR="69264" marT="34631" marB="3463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>
                          <a:solidFill>
                            <a:schemeClr val="bg1"/>
                          </a:solidFill>
                        </a:rPr>
                        <a:t>53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L="69264" marR="69264" marT="34631" marB="34631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21891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Dejas pamati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/>
                        <a:t>49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3152595770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 b="1">
                          <a:solidFill>
                            <a:srgbClr val="F8F8F8"/>
                          </a:solidFill>
                        </a:rPr>
                        <a:t>Kopā profesionālās</a:t>
                      </a:r>
                      <a:r>
                        <a:rPr lang="lv-LV" sz="1600" b="1" baseline="0">
                          <a:solidFill>
                            <a:srgbClr val="F8F8F8"/>
                          </a:solidFill>
                        </a:rPr>
                        <a:t> </a:t>
                      </a:r>
                      <a:r>
                        <a:rPr lang="lv-LV" sz="1600" b="1">
                          <a:solidFill>
                            <a:srgbClr val="F8F8F8"/>
                          </a:solidFill>
                        </a:rPr>
                        <a:t>ievirzes klasēs</a:t>
                      </a:r>
                      <a:endParaRPr lang="en-US" sz="1600" b="1">
                        <a:solidFill>
                          <a:srgbClr val="F8F8F8"/>
                        </a:solidFill>
                      </a:endParaRPr>
                    </a:p>
                  </a:txBody>
                  <a:tcPr marL="69264" marR="69264" marT="34631" marB="3463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>
                          <a:solidFill>
                            <a:schemeClr val="bg1"/>
                          </a:solidFill>
                        </a:rPr>
                        <a:t>574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L="69264" marR="69264" marT="34631" marB="3463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>
                          <a:solidFill>
                            <a:schemeClr val="bg1"/>
                          </a:solidFill>
                        </a:rPr>
                        <a:t>128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L="69264" marR="69264" marT="34631" marB="34631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255613"/>
                  </a:ext>
                </a:extLst>
              </a:tr>
              <a:tr h="293215">
                <a:tc>
                  <a:txBody>
                    <a:bodyPr/>
                    <a:lstStyle/>
                    <a:p>
                      <a:r>
                        <a:rPr lang="lv-LV" sz="1600"/>
                        <a:t>Sagatavošanas klase (interešu)</a:t>
                      </a:r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69264" marR="69264" marT="34631" marB="346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15</a:t>
                      </a:r>
                      <a:endParaRPr lang="en-US" sz="1600" dirty="0"/>
                    </a:p>
                  </a:txBody>
                  <a:tcPr marL="69264" marR="69264" marT="34631" marB="34631"/>
                </a:tc>
                <a:extLst>
                  <a:ext uri="{0D108BD9-81ED-4DB2-BD59-A6C34878D82A}">
                    <a16:rowId xmlns:a16="http://schemas.microsoft.com/office/drawing/2014/main" val="2280073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71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FAE216-2503-4CF8-B6D0-62081EBD3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Profesionālās ievirzes klases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6C4DC6-A488-4E0D-B361-8A7B8FE71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3352834" cy="823912"/>
          </a:xfrm>
        </p:spPr>
        <p:txBody>
          <a:bodyPr/>
          <a:lstStyle/>
          <a:p>
            <a:r>
              <a:rPr lang="lv-LV" dirty="0"/>
              <a:t>Uzņemtie audzēkņi</a:t>
            </a: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4324E59-5D0F-4787-AF7F-6B3491290FB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78607516"/>
              </p:ext>
            </p:extLst>
          </p:nvPr>
        </p:nvGraphicFramePr>
        <p:xfrm>
          <a:off x="839788" y="2505075"/>
          <a:ext cx="3352833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7094F-4F08-4C9C-8C0D-F8A6E901D9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19586" y="1681164"/>
            <a:ext cx="3352832" cy="823912"/>
          </a:xfrm>
        </p:spPr>
        <p:txBody>
          <a:bodyPr/>
          <a:lstStyle/>
          <a:p>
            <a:r>
              <a:rPr lang="lv-LV" dirty="0"/>
              <a:t>Absolventi</a:t>
            </a:r>
            <a:endParaRPr lang="en-US" dirty="0"/>
          </a:p>
        </p:txBody>
      </p:sp>
      <p:graphicFrame>
        <p:nvGraphicFramePr>
          <p:cNvPr id="12" name="Content Placeholder 8">
            <a:extLst>
              <a:ext uri="{FF2B5EF4-FFF2-40B4-BE49-F238E27FC236}">
                <a16:creationId xmlns:a16="http://schemas.microsoft.com/office/drawing/2014/main" id="{68C66A06-24CC-4D2D-9D96-9057B370197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33419236"/>
              </p:ext>
            </p:extLst>
          </p:nvPr>
        </p:nvGraphicFramePr>
        <p:xfrm>
          <a:off x="4419583" y="2505075"/>
          <a:ext cx="3352833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C615005-0348-4F1C-846C-2E53178F4A69}"/>
              </a:ext>
            </a:extLst>
          </p:cNvPr>
          <p:cNvSpPr txBox="1">
            <a:spLocks/>
          </p:cNvSpPr>
          <p:nvPr/>
        </p:nvSpPr>
        <p:spPr>
          <a:xfrm>
            <a:off x="7999383" y="1690689"/>
            <a:ext cx="3312300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8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1" indent="0" algn="l" defTabSz="91448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200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84" indent="0" algn="l" defTabSz="91448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25" indent="0" algn="l" defTabSz="91448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66" indent="0" algn="l" defTabSz="91448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09" indent="0" algn="l" defTabSz="91448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49" indent="0" algn="l" defTabSz="91448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692" indent="0" algn="l" defTabSz="91448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33" indent="0" algn="l" defTabSz="91448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Absolventi vidusskolā</a:t>
            </a:r>
            <a:endParaRPr lang="en-US" dirty="0"/>
          </a:p>
        </p:txBody>
      </p:sp>
      <p:graphicFrame>
        <p:nvGraphicFramePr>
          <p:cNvPr id="17" name="Content Placeholder 8">
            <a:extLst>
              <a:ext uri="{FF2B5EF4-FFF2-40B4-BE49-F238E27FC236}">
                <a16:creationId xmlns:a16="http://schemas.microsoft.com/office/drawing/2014/main" id="{E8BC8299-956E-4807-9401-90225B6B75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0382242"/>
              </p:ext>
            </p:extLst>
          </p:nvPr>
        </p:nvGraphicFramePr>
        <p:xfrm>
          <a:off x="7958850" y="2501106"/>
          <a:ext cx="3352833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36996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6ED31-795F-4F1C-BA69-315C1A6AD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Pedagogu skaits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7047074-1D75-4C5E-B86C-E632183C7C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171712"/>
              </p:ext>
            </p:extLst>
          </p:nvPr>
        </p:nvGraphicFramePr>
        <p:xfrm>
          <a:off x="838200" y="1825625"/>
          <a:ext cx="10515601" cy="4351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llout: Line 2">
            <a:extLst>
              <a:ext uri="{FF2B5EF4-FFF2-40B4-BE49-F238E27FC236}">
                <a16:creationId xmlns:a16="http://schemas.microsoft.com/office/drawing/2014/main" id="{75F27061-DD94-407A-AD11-F3496C795A0D}"/>
              </a:ext>
            </a:extLst>
          </p:cNvPr>
          <p:cNvSpPr/>
          <p:nvPr/>
        </p:nvSpPr>
        <p:spPr>
          <a:xfrm>
            <a:off x="9805481" y="2694562"/>
            <a:ext cx="690664" cy="428017"/>
          </a:xfrm>
          <a:prstGeom prst="borderCallout1">
            <a:avLst>
              <a:gd name="adj1" fmla="val 18750"/>
              <a:gd name="adj2" fmla="val -8333"/>
              <a:gd name="adj3" fmla="val 98863"/>
              <a:gd name="adj4" fmla="val -91854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46.8 likmes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Callout: Line 6">
            <a:extLst>
              <a:ext uri="{FF2B5EF4-FFF2-40B4-BE49-F238E27FC236}">
                <a16:creationId xmlns:a16="http://schemas.microsoft.com/office/drawing/2014/main" id="{38FA3E00-F663-49E7-A550-08ECF0734B0E}"/>
              </a:ext>
            </a:extLst>
          </p:cNvPr>
          <p:cNvSpPr/>
          <p:nvPr/>
        </p:nvSpPr>
        <p:spPr>
          <a:xfrm>
            <a:off x="10496145" y="4588213"/>
            <a:ext cx="690664" cy="428017"/>
          </a:xfrm>
          <a:prstGeom prst="borderCallout1">
            <a:avLst>
              <a:gd name="adj1" fmla="val 18750"/>
              <a:gd name="adj2" fmla="val -8333"/>
              <a:gd name="adj3" fmla="val 98863"/>
              <a:gd name="adj4" fmla="val -9185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11.8 likmes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228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CF25C-9E8D-49A0-A5BE-B0426B7F7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Indikatīvie rādītāji</a:t>
            </a:r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73878ED5-1676-44B8-8ED5-5F880BB02B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9815124"/>
              </p:ext>
            </p:extLst>
          </p:nvPr>
        </p:nvGraphicFramePr>
        <p:xfrm>
          <a:off x="838200" y="1825625"/>
          <a:ext cx="10515601" cy="4351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0185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6D8A3A-C195-48C2-A53B-0F5277BF5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Budžets</a:t>
            </a:r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8B894D20-D3C5-4639-B775-05D78000DD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3500209"/>
              </p:ext>
            </p:extLst>
          </p:nvPr>
        </p:nvGraphicFramePr>
        <p:xfrm>
          <a:off x="838200" y="1344707"/>
          <a:ext cx="10515601" cy="2449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309">
                  <a:extLst>
                    <a:ext uri="{9D8B030D-6E8A-4147-A177-3AD203B41FA5}">
                      <a16:colId xmlns:a16="http://schemas.microsoft.com/office/drawing/2014/main" val="1885190590"/>
                    </a:ext>
                  </a:extLst>
                </a:gridCol>
                <a:gridCol w="3137764">
                  <a:extLst>
                    <a:ext uri="{9D8B030D-6E8A-4147-A177-3AD203B41FA5}">
                      <a16:colId xmlns:a16="http://schemas.microsoft.com/office/drawing/2014/main" val="2127941017"/>
                    </a:ext>
                  </a:extLst>
                </a:gridCol>
                <a:gridCol w="3137764">
                  <a:extLst>
                    <a:ext uri="{9D8B030D-6E8A-4147-A177-3AD203B41FA5}">
                      <a16:colId xmlns:a16="http://schemas.microsoft.com/office/drawing/2014/main" val="1172520310"/>
                    </a:ext>
                  </a:extLst>
                </a:gridCol>
                <a:gridCol w="3137764">
                  <a:extLst>
                    <a:ext uri="{9D8B030D-6E8A-4147-A177-3AD203B41FA5}">
                      <a16:colId xmlns:a16="http://schemas.microsoft.com/office/drawing/2014/main" val="2129568998"/>
                    </a:ext>
                  </a:extLst>
                </a:gridCol>
              </a:tblGrid>
              <a:tr h="620560">
                <a:tc>
                  <a:txBody>
                    <a:bodyPr/>
                    <a:lstStyle/>
                    <a:p>
                      <a:r>
                        <a:rPr lang="lv-LV" sz="1700" dirty="0"/>
                        <a:t>ĀMMS</a:t>
                      </a:r>
                      <a:endParaRPr lang="en-US" sz="17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700" dirty="0"/>
                        <a:t>Valsts dotācija</a:t>
                      </a:r>
                      <a:endParaRPr lang="en-US" sz="17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700" dirty="0"/>
                        <a:t>Pašvaldības budžeta plāns</a:t>
                      </a:r>
                      <a:endParaRPr lang="en-US" sz="17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700" noProof="0" dirty="0"/>
                        <a:t>Pašvaldības budžeta izpilde</a:t>
                      </a:r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3627537542"/>
                  </a:ext>
                </a:extLst>
              </a:tr>
              <a:tr h="354603">
                <a:tc>
                  <a:txBody>
                    <a:bodyPr/>
                    <a:lstStyle/>
                    <a:p>
                      <a:r>
                        <a:rPr lang="lv-LV" sz="1800" dirty="0"/>
                        <a:t>2018.g.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 400 067,00 EUR 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539 468,00 EUR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476 114,07 EUR</a:t>
                      </a:r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2577610678"/>
                  </a:ext>
                </a:extLst>
              </a:tr>
              <a:tr h="354603">
                <a:tc>
                  <a:txBody>
                    <a:bodyPr/>
                    <a:lstStyle/>
                    <a:p>
                      <a:r>
                        <a:rPr lang="lv-LV" sz="1800" dirty="0"/>
                        <a:t>2019.g.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 395 920,00 EUR 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574 585,00 EUR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503 664,77 EUR</a:t>
                      </a:r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2569123294"/>
                  </a:ext>
                </a:extLst>
              </a:tr>
              <a:tr h="354603">
                <a:tc>
                  <a:txBody>
                    <a:bodyPr/>
                    <a:lstStyle/>
                    <a:p>
                      <a:r>
                        <a:rPr lang="lv-LV" sz="1800" dirty="0"/>
                        <a:t>2020.g.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 419 969,00 EUR 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656 299,00 EUR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543 276,60 EUR</a:t>
                      </a:r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144086851"/>
                  </a:ext>
                </a:extLst>
              </a:tr>
              <a:tr h="354603">
                <a:tc>
                  <a:txBody>
                    <a:bodyPr/>
                    <a:lstStyle/>
                    <a:p>
                      <a:r>
                        <a:rPr lang="lv-LV" sz="1800" dirty="0"/>
                        <a:t>2021.g.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 431 367,00 EUR 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689 030,00 EUR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609 243,75 EUR</a:t>
                      </a:r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3723164331"/>
                  </a:ext>
                </a:extLst>
              </a:tr>
              <a:tr h="354603">
                <a:tc>
                  <a:txBody>
                    <a:bodyPr/>
                    <a:lstStyle/>
                    <a:p>
                      <a:r>
                        <a:rPr lang="lv-LV" sz="1800" dirty="0"/>
                        <a:t>2022.g.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437 687,00 EUR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646 599,00 EUR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33919202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076A0CB-57E6-4A0D-AA66-A01BFFA1E4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3179861"/>
              </p:ext>
            </p:extLst>
          </p:nvPr>
        </p:nvGraphicFramePr>
        <p:xfrm>
          <a:off x="838200" y="3966884"/>
          <a:ext cx="10515601" cy="25881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02309">
                  <a:extLst>
                    <a:ext uri="{9D8B030D-6E8A-4147-A177-3AD203B41FA5}">
                      <a16:colId xmlns:a16="http://schemas.microsoft.com/office/drawing/2014/main" val="1885190590"/>
                    </a:ext>
                  </a:extLst>
                </a:gridCol>
                <a:gridCol w="3137764">
                  <a:extLst>
                    <a:ext uri="{9D8B030D-6E8A-4147-A177-3AD203B41FA5}">
                      <a16:colId xmlns:a16="http://schemas.microsoft.com/office/drawing/2014/main" val="2127941017"/>
                    </a:ext>
                  </a:extLst>
                </a:gridCol>
                <a:gridCol w="3137764">
                  <a:extLst>
                    <a:ext uri="{9D8B030D-6E8A-4147-A177-3AD203B41FA5}">
                      <a16:colId xmlns:a16="http://schemas.microsoft.com/office/drawing/2014/main" val="1172520310"/>
                    </a:ext>
                  </a:extLst>
                </a:gridCol>
                <a:gridCol w="3137764">
                  <a:extLst>
                    <a:ext uri="{9D8B030D-6E8A-4147-A177-3AD203B41FA5}">
                      <a16:colId xmlns:a16="http://schemas.microsoft.com/office/drawing/2014/main" val="2129568998"/>
                    </a:ext>
                  </a:extLst>
                </a:gridCol>
              </a:tblGrid>
              <a:tr h="715892">
                <a:tc>
                  <a:txBody>
                    <a:bodyPr/>
                    <a:lstStyle/>
                    <a:p>
                      <a:r>
                        <a:rPr lang="lv-LV" sz="1700" dirty="0"/>
                        <a:t>CMMS</a:t>
                      </a:r>
                      <a:endParaRPr lang="en-US" sz="17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700" dirty="0"/>
                        <a:t>Valsts dotācija</a:t>
                      </a:r>
                      <a:endParaRPr lang="en-US" sz="17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700" dirty="0"/>
                        <a:t>Pašvaldības budžeta</a:t>
                      </a:r>
                      <a:r>
                        <a:rPr lang="lv-LV" sz="1700" baseline="0" dirty="0"/>
                        <a:t> plāns</a:t>
                      </a:r>
                      <a:endParaRPr lang="en-US" sz="17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700" noProof="0" dirty="0"/>
                        <a:t>Pašvaldības budžeta izpilde</a:t>
                      </a:r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3627537542"/>
                  </a:ext>
                </a:extLst>
              </a:tr>
              <a:tr h="357943">
                <a:tc>
                  <a:txBody>
                    <a:bodyPr/>
                    <a:lstStyle/>
                    <a:p>
                      <a:r>
                        <a:rPr lang="lv-LV" sz="1800" dirty="0"/>
                        <a:t>2018.g.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dirty="0"/>
                        <a:t>98 416,00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dirty="0"/>
                        <a:t>244 772,00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2577610678"/>
                  </a:ext>
                </a:extLst>
              </a:tr>
              <a:tr h="357943">
                <a:tc>
                  <a:txBody>
                    <a:bodyPr/>
                    <a:lstStyle/>
                    <a:p>
                      <a:r>
                        <a:rPr lang="lv-LV" sz="1800" dirty="0"/>
                        <a:t>2019.g.</a:t>
                      </a:r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dirty="0"/>
                        <a:t>118 055,00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dirty="0"/>
                        <a:t>257 147,00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2569123294"/>
                  </a:ext>
                </a:extLst>
              </a:tr>
              <a:tr h="357943">
                <a:tc>
                  <a:txBody>
                    <a:bodyPr/>
                    <a:lstStyle/>
                    <a:p>
                      <a:r>
                        <a:rPr lang="lv-LV" sz="1800" dirty="0"/>
                        <a:t>2020.g.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dirty="0"/>
                        <a:t>125 993,00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dirty="0"/>
                        <a:t>289 830,</a:t>
                      </a:r>
                      <a:r>
                        <a:rPr lang="lv-LV" sz="1800" baseline="0" dirty="0"/>
                        <a:t>00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144086851"/>
                  </a:ext>
                </a:extLst>
              </a:tr>
              <a:tr h="357943">
                <a:tc>
                  <a:txBody>
                    <a:bodyPr/>
                    <a:lstStyle/>
                    <a:p>
                      <a:r>
                        <a:rPr lang="lv-LV" sz="1800" dirty="0"/>
                        <a:t>2021.g.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dirty="0"/>
                        <a:t>117 486,00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dirty="0"/>
                        <a:t>273 420,00</a:t>
                      </a:r>
                      <a:r>
                        <a:rPr lang="lv-LV" sz="1800" baseline="0" dirty="0"/>
                        <a:t>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3723164331"/>
                  </a:ext>
                </a:extLst>
              </a:tr>
              <a:tr h="409220">
                <a:tc>
                  <a:txBody>
                    <a:bodyPr/>
                    <a:lstStyle/>
                    <a:p>
                      <a:r>
                        <a:rPr lang="lv-LV" sz="1800" dirty="0"/>
                        <a:t>2022.g.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dirty="0"/>
                        <a:t>131 348,00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163 091,00</a:t>
                      </a:r>
                      <a:r>
                        <a:rPr lang="lv-LV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EUR</a:t>
                      </a:r>
                      <a:endParaRPr lang="en-US" sz="18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91441" marR="91441" marT="45719" marB="45719"/>
                </a:tc>
                <a:extLst>
                  <a:ext uri="{0D108BD9-81ED-4DB2-BD59-A6C34878D82A}">
                    <a16:rowId xmlns:a16="http://schemas.microsoft.com/office/drawing/2014/main" val="339192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12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CB3AC3-512D-4D7F-A402-7EF0BEE4D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7"/>
          </a:xfrm>
        </p:spPr>
        <p:txBody>
          <a:bodyPr vert="horz" lIns="91441" tIns="45719" rIns="91441" bIns="45719" rtlCol="0" anchor="b">
            <a:normAutofit/>
          </a:bodyPr>
          <a:lstStyle/>
          <a:p>
            <a:r>
              <a:rPr lang="en-US" sz="4100"/>
              <a:t>CMMS organizatoriskā struktūra</a:t>
            </a:r>
          </a:p>
        </p:txBody>
      </p:sp>
      <p:sp>
        <p:nvSpPr>
          <p:cNvPr id="5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9" y="4409268"/>
            <a:ext cx="3255095" cy="18289"/>
          </a:xfrm>
          <a:custGeom>
            <a:avLst/>
            <a:gdLst>
              <a:gd name="connsiteX0" fmla="*/ 0 w 3255095"/>
              <a:gd name="connsiteY0" fmla="*/ 0 h 18289"/>
              <a:gd name="connsiteX1" fmla="*/ 618468 w 3255095"/>
              <a:gd name="connsiteY1" fmla="*/ 0 h 18289"/>
              <a:gd name="connsiteX2" fmla="*/ 1269487 w 3255095"/>
              <a:gd name="connsiteY2" fmla="*/ 0 h 18289"/>
              <a:gd name="connsiteX3" fmla="*/ 1953057 w 3255095"/>
              <a:gd name="connsiteY3" fmla="*/ 0 h 18289"/>
              <a:gd name="connsiteX4" fmla="*/ 2636627 w 3255095"/>
              <a:gd name="connsiteY4" fmla="*/ 0 h 18289"/>
              <a:gd name="connsiteX5" fmla="*/ 3255095 w 3255095"/>
              <a:gd name="connsiteY5" fmla="*/ 0 h 18289"/>
              <a:gd name="connsiteX6" fmla="*/ 3255095 w 3255095"/>
              <a:gd name="connsiteY6" fmla="*/ 18289 h 18289"/>
              <a:gd name="connsiteX7" fmla="*/ 2538974 w 3255095"/>
              <a:gd name="connsiteY7" fmla="*/ 18289 h 18289"/>
              <a:gd name="connsiteX8" fmla="*/ 1822853 w 3255095"/>
              <a:gd name="connsiteY8" fmla="*/ 18289 h 18289"/>
              <a:gd name="connsiteX9" fmla="*/ 1171834 w 3255095"/>
              <a:gd name="connsiteY9" fmla="*/ 18289 h 18289"/>
              <a:gd name="connsiteX10" fmla="*/ 0 w 3255095"/>
              <a:gd name="connsiteY10" fmla="*/ 18289 h 18289"/>
              <a:gd name="connsiteX11" fmla="*/ 0 w 3255095"/>
              <a:gd name="connsiteY11" fmla="*/ 0 h 18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9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5108" y="7758"/>
                  <a:pt x="3254203" y="9401"/>
                  <a:pt x="3255095" y="18289"/>
                </a:cubicBezTo>
                <a:cubicBezTo>
                  <a:pt x="3088545" y="23204"/>
                  <a:pt x="2687475" y="7420"/>
                  <a:pt x="2538974" y="18289"/>
                </a:cubicBezTo>
                <a:cubicBezTo>
                  <a:pt x="2390473" y="29158"/>
                  <a:pt x="2137381" y="-8958"/>
                  <a:pt x="1822853" y="18289"/>
                </a:cubicBezTo>
                <a:cubicBezTo>
                  <a:pt x="1508325" y="45536"/>
                  <a:pt x="1466437" y="20386"/>
                  <a:pt x="1171834" y="18289"/>
                </a:cubicBezTo>
                <a:cubicBezTo>
                  <a:pt x="877231" y="16192"/>
                  <a:pt x="561097" y="37644"/>
                  <a:pt x="0" y="18289"/>
                </a:cubicBezTo>
                <a:cubicBezTo>
                  <a:pt x="1" y="11966"/>
                  <a:pt x="-650" y="4858"/>
                  <a:pt x="0" y="0"/>
                </a:cubicBezTo>
                <a:close/>
              </a:path>
              <a:path w="3255095" h="18289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798" y="4582"/>
                  <a:pt x="3254592" y="10328"/>
                  <a:pt x="3255095" y="18289"/>
                </a:cubicBezTo>
                <a:cubicBezTo>
                  <a:pt x="3120743" y="16691"/>
                  <a:pt x="2759628" y="42463"/>
                  <a:pt x="2604076" y="18289"/>
                </a:cubicBezTo>
                <a:cubicBezTo>
                  <a:pt x="2448524" y="-5885"/>
                  <a:pt x="2184336" y="19600"/>
                  <a:pt x="1887955" y="18289"/>
                </a:cubicBezTo>
                <a:cubicBezTo>
                  <a:pt x="1591574" y="16978"/>
                  <a:pt x="1548845" y="6871"/>
                  <a:pt x="1334589" y="18289"/>
                </a:cubicBezTo>
                <a:cubicBezTo>
                  <a:pt x="1120333" y="29707"/>
                  <a:pt x="996014" y="9663"/>
                  <a:pt x="683570" y="18289"/>
                </a:cubicBezTo>
                <a:cubicBezTo>
                  <a:pt x="371126" y="26915"/>
                  <a:pt x="198687" y="16168"/>
                  <a:pt x="0" y="18289"/>
                </a:cubicBezTo>
                <a:cubicBezTo>
                  <a:pt x="-143" y="13096"/>
                  <a:pt x="79" y="445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8919AFF9-F4AC-44FA-8BA7-A4EEB6431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657" y="640080"/>
            <a:ext cx="5383895" cy="555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59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7A2488-FFD4-4E08-88CC-6D1125DE6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32" y="0"/>
            <a:ext cx="96973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90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371</TotalTime>
  <Words>337</Words>
  <Application>Microsoft Office PowerPoint</Application>
  <PresentationFormat>Widescreen</PresentationFormat>
  <Paragraphs>124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Profesionālās ievirzes izglītība Ādažu novadā</vt:lpstr>
      <vt:lpstr>Profesionālās ievirzes klases</vt:lpstr>
      <vt:lpstr>PowerPoint Presentation</vt:lpstr>
      <vt:lpstr>Profesionālās ievirzes klases</vt:lpstr>
      <vt:lpstr>Pedagogu skaits</vt:lpstr>
      <vt:lpstr>Indikatīvie rādītāji</vt:lpstr>
      <vt:lpstr>Budžets</vt:lpstr>
      <vt:lpstr>CMMS organizatoriskā struktūra</vt:lpstr>
      <vt:lpstr>PowerPoint Presentation</vt:lpstr>
      <vt:lpstr>Profesionālās ievirze novadā</vt:lpstr>
      <vt:lpstr>Mērķis (stratēģiskais redzējums)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Kristīne Lakševica</dc:creator>
  <cp:lastModifiedBy>Jevgēnija Sviridenkova</cp:lastModifiedBy>
  <cp:revision>54</cp:revision>
  <dcterms:created xsi:type="dcterms:W3CDTF">2022-02-13T15:22:00Z</dcterms:created>
  <dcterms:modified xsi:type="dcterms:W3CDTF">2022-03-01T17:31:58Z</dcterms:modified>
</cp:coreProperties>
</file>