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4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5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6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851" r:id="rId2"/>
  </p:sldMasterIdLst>
  <p:notesMasterIdLst>
    <p:notesMasterId r:id="rId20"/>
  </p:notesMasterIdLst>
  <p:sldIdLst>
    <p:sldId id="431" r:id="rId3"/>
    <p:sldId id="291" r:id="rId4"/>
    <p:sldId id="293" r:id="rId5"/>
    <p:sldId id="296" r:id="rId6"/>
    <p:sldId id="442" r:id="rId7"/>
    <p:sldId id="306" r:id="rId8"/>
    <p:sldId id="297" r:id="rId9"/>
    <p:sldId id="298" r:id="rId10"/>
    <p:sldId id="304" r:id="rId11"/>
    <p:sldId id="299" r:id="rId12"/>
    <p:sldId id="300" r:id="rId13"/>
    <p:sldId id="301" r:id="rId14"/>
    <p:sldId id="307" r:id="rId15"/>
    <p:sldId id="302" r:id="rId16"/>
    <p:sldId id="303" r:id="rId17"/>
    <p:sldId id="308" r:id="rId18"/>
    <p:sldId id="441" r:id="rId19"/>
  </p:sldIdLst>
  <p:sldSz cx="12192000" cy="6858000"/>
  <p:notesSz cx="6797675" cy="99266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5B46"/>
    <a:srgbClr val="828847"/>
    <a:srgbClr val="404040"/>
    <a:srgbClr val="FFD966"/>
    <a:srgbClr val="FFFFFF"/>
    <a:srgbClr val="D3A983"/>
    <a:srgbClr val="7395AD"/>
    <a:srgbClr val="595959"/>
    <a:srgbClr val="ED7E30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256" autoAdjust="0"/>
  </p:normalViewPr>
  <p:slideViewPr>
    <p:cSldViewPr snapToGrid="0">
      <p:cViewPr varScale="1">
        <p:scale>
          <a:sx n="123" d="100"/>
          <a:sy n="123" d="100"/>
        </p:scale>
        <p:origin x="114" y="24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AppData\Local\Temp\pid-15056\Bud&#382;eta%20atskaite%202023_II%20cet.-7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AppData\Local\Temp\pid-15056\Bud&#382;eta%20atskaite%202023_II%20cet.-6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AppData\Local\Temp\pid-15056\Bud&#382;eta%20atskaite%202023_II%20cet.-4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AppData\Local\Temp\pid-15056\Bud&#382;eta%20atskaite%202023_II%20cet.-4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AppData\Local\Temp\pid-15056\Bud&#382;eta%20atskaite%202023_II%20cet.-4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\Downloads\Bud&#382;eta%20atskaite%202023_I%20cet.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Ieņēmumi!$G$41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7395AD"/>
            </a:solidFill>
            <a:ln>
              <a:noFill/>
            </a:ln>
            <a:effectLst/>
            <a:sp3d>
              <a:contourClr>
                <a:srgbClr val="828847"/>
              </a:contourClr>
            </a:sp3d>
          </c:spPr>
          <c:invertIfNegative val="0"/>
          <c:dLbls>
            <c:dLbl>
              <c:idx val="0"/>
              <c:layout>
                <c:manualLayout>
                  <c:x val="1.6173753781797504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669 848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B15F-4F90-8339-E7961524AC15}"/>
                </c:ext>
              </c:extLst>
            </c:dLbl>
            <c:dLbl>
              <c:idx val="2"/>
              <c:layout>
                <c:manualLayout>
                  <c:x val="1.6173753781797334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3 779 449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B15F-4F90-8339-E7961524AC15}"/>
                </c:ext>
              </c:extLst>
            </c:dLbl>
            <c:dLbl>
              <c:idx val="3"/>
              <c:layout>
                <c:manualLayout>
                  <c:x val="1.0393137743710406E-2"/>
                  <c:y val="-5.7425596076895193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4 862 506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B15F-4F90-8339-E7961524AC15}"/>
                </c:ext>
              </c:extLst>
            </c:dLbl>
            <c:dLbl>
              <c:idx val="4"/>
              <c:layout>
                <c:manualLayout>
                  <c:x val="1.3863217527255004E-2"/>
                  <c:y val="-2.8712798038447596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3 186 600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B15F-4F90-8339-E7961524AC15}"/>
                </c:ext>
              </c:extLst>
            </c:dLbl>
            <c:dLbl>
              <c:idx val="5"/>
              <c:layout>
                <c:manualLayout>
                  <c:x val="8.0868768908987521E-3"/>
                  <c:y val="-1.288761467249856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12 498 403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3300-4CEF-A3E5-CD69562F8C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Ieņēmumi!$F$42:$F$47</c:f>
              <c:strCache>
                <c:ptCount val="6"/>
                <c:pt idx="0">
                  <c:v>Ielu un ceļu uzturēšana </c:v>
                </c:pt>
                <c:pt idx="1">
                  <c:v>Vides aizsardzība</c:v>
                </c:pt>
                <c:pt idx="2">
                  <c:v>Saimnieciskā darbība</c:v>
                </c:pt>
                <c:pt idx="3">
                  <c:v>Teritoriju un ēku apsaimniekošana</c:v>
                </c:pt>
                <c:pt idx="4">
                  <c:v>Investīciju projekti</c:v>
                </c:pt>
                <c:pt idx="5">
                  <c:v>Kopā</c:v>
                </c:pt>
              </c:strCache>
            </c:strRef>
          </c:cat>
          <c:val>
            <c:numRef>
              <c:f>Ieņēmumi!$G$42:$G$47</c:f>
              <c:numCache>
                <c:formatCode>#,##0</c:formatCode>
                <c:ptCount val="6"/>
                <c:pt idx="0">
                  <c:v>669848</c:v>
                </c:pt>
                <c:pt idx="1">
                  <c:v>0</c:v>
                </c:pt>
                <c:pt idx="2">
                  <c:v>3779449</c:v>
                </c:pt>
                <c:pt idx="3">
                  <c:v>4862506</c:v>
                </c:pt>
                <c:pt idx="4">
                  <c:v>3186600</c:v>
                </c:pt>
                <c:pt idx="5">
                  <c:v>12498403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5F-4F90-8339-E7961524AC15}"/>
            </c:ext>
          </c:extLst>
        </c:ser>
        <c:ser>
          <c:idx val="1"/>
          <c:order val="1"/>
          <c:tx>
            <c:strRef>
              <c:f>Ieņēmumi!$H$41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D3A98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0397413145441211E-2"/>
                  <c:y val="-1.862411286294773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334 924 (50%)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B15F-4F90-8339-E7961524AC15}"/>
                </c:ext>
              </c:extLst>
            </c:dLbl>
            <c:dLbl>
              <c:idx val="2"/>
              <c:layout>
                <c:manualLayout>
                  <c:x val="1.1552681272712502E-2"/>
                  <c:y val="-1.346018905037032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1 151 301 (30%)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B15F-4F90-8339-E7961524AC15}"/>
                </c:ext>
              </c:extLst>
            </c:dLbl>
            <c:dLbl>
              <c:idx val="3"/>
              <c:layout>
                <c:manualLayout>
                  <c:x val="9.2421450181700022E-3"/>
                  <c:y val="-2.285721332601631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2 515 919 (52%)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B15F-4F90-8339-E7961524AC15}"/>
                </c:ext>
              </c:extLst>
            </c:dLbl>
            <c:dLbl>
              <c:idx val="4"/>
              <c:layout>
                <c:manualLayout>
                  <c:x val="0"/>
                  <c:y val="-3.1323414252153771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20 268 (2%)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39D5-464B-B096-84EA37C1BDA1}"/>
                </c:ext>
              </c:extLst>
            </c:dLbl>
            <c:dLbl>
              <c:idx val="5"/>
              <c:layout>
                <c:manualLayout>
                  <c:x val="4.6210725090850011E-3"/>
                  <c:y val="-1.933142200874786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4 022 412 (32.2%)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3300-4CEF-A3E5-CD69562F8C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Ieņēmumi!$F$42:$F$47</c:f>
              <c:strCache>
                <c:ptCount val="6"/>
                <c:pt idx="0">
                  <c:v>Ielu un ceļu uzturēšana </c:v>
                </c:pt>
                <c:pt idx="1">
                  <c:v>Vides aizsardzība</c:v>
                </c:pt>
                <c:pt idx="2">
                  <c:v>Saimnieciskā darbība</c:v>
                </c:pt>
                <c:pt idx="3">
                  <c:v>Teritoriju un ēku apsaimniekošana</c:v>
                </c:pt>
                <c:pt idx="4">
                  <c:v>Investīciju projekti</c:v>
                </c:pt>
                <c:pt idx="5">
                  <c:v>Kopā</c:v>
                </c:pt>
              </c:strCache>
            </c:strRef>
          </c:cat>
          <c:val>
            <c:numRef>
              <c:f>Ieņēmumi!$H$42:$H$47</c:f>
              <c:numCache>
                <c:formatCode>#,##0</c:formatCode>
                <c:ptCount val="6"/>
                <c:pt idx="0">
                  <c:v>334924</c:v>
                </c:pt>
                <c:pt idx="1">
                  <c:v>0</c:v>
                </c:pt>
                <c:pt idx="2">
                  <c:v>1151301</c:v>
                </c:pt>
                <c:pt idx="3">
                  <c:v>2515919</c:v>
                </c:pt>
                <c:pt idx="4">
                  <c:v>20268</c:v>
                </c:pt>
                <c:pt idx="5">
                  <c:v>4022412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15F-4F90-8339-E7961524AC1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74001104"/>
        <c:axId val="374001496"/>
        <c:axId val="0"/>
      </c:bar3DChart>
      <c:catAx>
        <c:axId val="3740011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374001496"/>
        <c:crosses val="autoZero"/>
        <c:auto val="1"/>
        <c:lblAlgn val="ctr"/>
        <c:lblOffset val="100"/>
        <c:noMultiLvlLbl val="0"/>
      </c:catAx>
      <c:valAx>
        <c:axId val="3740014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740011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 dirty="0">
                <a:solidFill>
                  <a:srgbClr val="404040"/>
                </a:solidFill>
                <a:latin typeface="Montserrat" panose="00000500000000000000" pitchFamily="2" charset="-70"/>
                <a:cs typeface="Mongolian Baiti" panose="03000500000000000000" pitchFamily="66" charset="0"/>
              </a:rPr>
              <a:t>DEBITORI PA</a:t>
            </a:r>
            <a:r>
              <a:rPr lang="lv-LV" b="1" baseline="0" dirty="0">
                <a:solidFill>
                  <a:srgbClr val="404040"/>
                </a:solidFill>
                <a:latin typeface="Montserrat" panose="00000500000000000000" pitchFamily="2" charset="-70"/>
                <a:cs typeface="Mongolian Baiti" panose="03000500000000000000" pitchFamily="66" charset="0"/>
              </a:rPr>
              <a:t> MĒNEŠIEM</a:t>
            </a:r>
            <a:endParaRPr lang="lv-LV" b="1" dirty="0">
              <a:solidFill>
                <a:srgbClr val="404040"/>
              </a:solidFill>
              <a:latin typeface="Montserrat" panose="00000500000000000000" pitchFamily="2" charset="-70"/>
              <a:cs typeface="Mongolian Baiti" panose="03000500000000000000" pitchFamily="66" charset="0"/>
            </a:endParaRPr>
          </a:p>
        </c:rich>
      </c:tx>
      <c:layout>
        <c:manualLayout>
          <c:xMode val="edge"/>
          <c:yMode val="edge"/>
          <c:x val="0.31139355337312646"/>
          <c:y val="3.527400242124606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9.3517522672577194E-2"/>
          <c:y val="9.394886810100285E-2"/>
          <c:w val="0.88211114687433767"/>
          <c:h val="0.755281529495686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'Debitori pa mēnešiem'!$A$3</c:f>
              <c:strCache>
                <c:ptCount val="1"/>
                <c:pt idx="0">
                  <c:v>Siltumapgādes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</c:spPr>
          <c:invertIfNegative val="0"/>
          <c:cat>
            <c:strRef>
              <c:f>'Debitori pa mēnešiem'!$B$2:$G$2</c:f>
              <c:strCache>
                <c:ptCount val="6"/>
                <c:pt idx="0">
                  <c:v>janvāris</c:v>
                </c:pt>
                <c:pt idx="1">
                  <c:v>februāris</c:v>
                </c:pt>
                <c:pt idx="2">
                  <c:v>marts</c:v>
                </c:pt>
                <c:pt idx="3">
                  <c:v>aprīlis</c:v>
                </c:pt>
                <c:pt idx="4">
                  <c:v>maijs</c:v>
                </c:pt>
                <c:pt idx="5">
                  <c:v>jūnijs</c:v>
                </c:pt>
              </c:strCache>
            </c:strRef>
          </c:cat>
          <c:val>
            <c:numRef>
              <c:f>'Debitori pa mēnešiem'!$B$3:$G$3</c:f>
              <c:numCache>
                <c:formatCode>#,##0</c:formatCode>
                <c:ptCount val="6"/>
                <c:pt idx="0">
                  <c:v>429651</c:v>
                </c:pt>
                <c:pt idx="1">
                  <c:v>159487</c:v>
                </c:pt>
                <c:pt idx="2">
                  <c:v>171371</c:v>
                </c:pt>
                <c:pt idx="3">
                  <c:v>110252</c:v>
                </c:pt>
                <c:pt idx="4">
                  <c:v>75450</c:v>
                </c:pt>
                <c:pt idx="5">
                  <c:v>58025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4E-45EF-AA0F-E827EBEBB275}"/>
            </c:ext>
          </c:extLst>
        </c:ser>
        <c:ser>
          <c:idx val="1"/>
          <c:order val="1"/>
          <c:tx>
            <c:strRef>
              <c:f>'Debitori pa mēnešiem'!$A$4</c:f>
              <c:strCache>
                <c:ptCount val="1"/>
                <c:pt idx="0">
                  <c:v>Ūdensapgādes 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</c:spPr>
          <c:invertIfNegative val="0"/>
          <c:cat>
            <c:strRef>
              <c:f>'Debitori pa mēnešiem'!$B$2:$G$2</c:f>
              <c:strCache>
                <c:ptCount val="6"/>
                <c:pt idx="0">
                  <c:v>janvāris</c:v>
                </c:pt>
                <c:pt idx="1">
                  <c:v>februāris</c:v>
                </c:pt>
                <c:pt idx="2">
                  <c:v>marts</c:v>
                </c:pt>
                <c:pt idx="3">
                  <c:v>aprīlis</c:v>
                </c:pt>
                <c:pt idx="4">
                  <c:v>maijs</c:v>
                </c:pt>
                <c:pt idx="5">
                  <c:v>jūnijs</c:v>
                </c:pt>
              </c:strCache>
            </c:strRef>
          </c:cat>
          <c:val>
            <c:numRef>
              <c:f>'Debitori pa mēnešiem'!$B$4:$G$4</c:f>
              <c:numCache>
                <c:formatCode>#,##0</c:formatCode>
                <c:ptCount val="6"/>
                <c:pt idx="0">
                  <c:v>39241</c:v>
                </c:pt>
                <c:pt idx="1">
                  <c:v>40392</c:v>
                </c:pt>
                <c:pt idx="2">
                  <c:v>41017</c:v>
                </c:pt>
                <c:pt idx="3">
                  <c:v>41042</c:v>
                </c:pt>
                <c:pt idx="4">
                  <c:v>44122</c:v>
                </c:pt>
                <c:pt idx="5">
                  <c:v>47798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14E-45EF-AA0F-E827EBEBB275}"/>
            </c:ext>
          </c:extLst>
        </c:ser>
        <c:ser>
          <c:idx val="2"/>
          <c:order val="2"/>
          <c:tx>
            <c:strRef>
              <c:f>'Debitori pa mēnešiem'!$A$5</c:f>
              <c:strCache>
                <c:ptCount val="1"/>
                <c:pt idx="0">
                  <c:v>Kanalizācija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'Debitori pa mēnešiem'!$B$2:$G$2</c:f>
              <c:strCache>
                <c:ptCount val="6"/>
                <c:pt idx="0">
                  <c:v>janvāris</c:v>
                </c:pt>
                <c:pt idx="1">
                  <c:v>februāris</c:v>
                </c:pt>
                <c:pt idx="2">
                  <c:v>marts</c:v>
                </c:pt>
                <c:pt idx="3">
                  <c:v>aprīlis</c:v>
                </c:pt>
                <c:pt idx="4">
                  <c:v>maijs</c:v>
                </c:pt>
                <c:pt idx="5">
                  <c:v>jūnijs</c:v>
                </c:pt>
              </c:strCache>
            </c:strRef>
          </c:cat>
          <c:val>
            <c:numRef>
              <c:f>'Debitori pa mēnešiem'!$B$5:$G$5</c:f>
              <c:numCache>
                <c:formatCode>#,##0</c:formatCode>
                <c:ptCount val="6"/>
                <c:pt idx="0">
                  <c:v>62403</c:v>
                </c:pt>
                <c:pt idx="1">
                  <c:v>64327</c:v>
                </c:pt>
                <c:pt idx="2">
                  <c:v>65255</c:v>
                </c:pt>
                <c:pt idx="3">
                  <c:v>63281</c:v>
                </c:pt>
                <c:pt idx="4">
                  <c:v>67187</c:v>
                </c:pt>
                <c:pt idx="5">
                  <c:v>71592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14E-45EF-AA0F-E827EBEBB275}"/>
            </c:ext>
          </c:extLst>
        </c:ser>
        <c:ser>
          <c:idx val="3"/>
          <c:order val="3"/>
          <c:tx>
            <c:strRef>
              <c:f>'Debitori pa mēnešiem'!$A$6</c:f>
              <c:strCache>
                <c:ptCount val="1"/>
                <c:pt idx="0">
                  <c:v>Pārējie debitori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'Debitori pa mēnešiem'!$B$2:$G$2</c:f>
              <c:strCache>
                <c:ptCount val="6"/>
                <c:pt idx="0">
                  <c:v>janvāris</c:v>
                </c:pt>
                <c:pt idx="1">
                  <c:v>februāris</c:v>
                </c:pt>
                <c:pt idx="2">
                  <c:v>marts</c:v>
                </c:pt>
                <c:pt idx="3">
                  <c:v>aprīlis</c:v>
                </c:pt>
                <c:pt idx="4">
                  <c:v>maijs</c:v>
                </c:pt>
                <c:pt idx="5">
                  <c:v>jūnijs</c:v>
                </c:pt>
              </c:strCache>
            </c:strRef>
          </c:cat>
          <c:val>
            <c:numRef>
              <c:f>'Debitori pa mēnešiem'!$B$6:$G$6</c:f>
              <c:numCache>
                <c:formatCode>#,##0</c:formatCode>
                <c:ptCount val="6"/>
                <c:pt idx="0">
                  <c:v>11532</c:v>
                </c:pt>
                <c:pt idx="1">
                  <c:v>11440</c:v>
                </c:pt>
                <c:pt idx="2">
                  <c:v>13439</c:v>
                </c:pt>
                <c:pt idx="3">
                  <c:v>11863</c:v>
                </c:pt>
                <c:pt idx="4">
                  <c:v>12430</c:v>
                </c:pt>
                <c:pt idx="5">
                  <c:v>24689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14E-45EF-AA0F-E827EBEBB2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-15"/>
        <c:axId val="423615872"/>
        <c:axId val="423617312"/>
      </c:barChart>
      <c:lineChart>
        <c:grouping val="standard"/>
        <c:varyColors val="0"/>
        <c:ser>
          <c:idx val="4"/>
          <c:order val="4"/>
          <c:tx>
            <c:strRef>
              <c:f>'Debitori pa mēnešiem'!$A$7</c:f>
              <c:strCache>
                <c:ptCount val="1"/>
                <c:pt idx="0">
                  <c:v>Kopā:</c:v>
                </c:pt>
              </c:strCache>
            </c:strRef>
          </c:tx>
          <c:spPr>
            <a:ln w="28575" cap="rnd">
              <a:solidFill>
                <a:schemeClr val="tx1">
                  <a:lumMod val="65000"/>
                  <a:lumOff val="35000"/>
                </a:schemeClr>
              </a:solidFill>
              <a:round/>
            </a:ln>
            <a:effectLst/>
          </c:spPr>
          <c:marker>
            <c:symbol val="diamond"/>
            <c:size val="9"/>
            <c:spPr>
              <a:solidFill>
                <a:schemeClr val="bg2">
                  <a:lumMod val="25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542 827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B14E-45EF-AA0F-E827EBEBB275}"/>
                </c:ext>
              </c:extLst>
            </c:dLbl>
            <c:dLbl>
              <c:idx val="1"/>
              <c:layout>
                <c:manualLayout>
                  <c:x val="-6.4251689376315535E-2"/>
                  <c:y val="2.122807046868442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275 646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B14E-45EF-AA0F-E827EBEBB275}"/>
                </c:ext>
              </c:extLst>
            </c:dLbl>
            <c:dLbl>
              <c:idx val="2"/>
              <c:layout>
                <c:manualLayout>
                  <c:x val="-7.7545142350725599E-2"/>
                  <c:y val="4.052631634930675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291 082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B14E-45EF-AA0F-E827EBEBB275}"/>
                </c:ext>
              </c:extLst>
            </c:dLbl>
            <c:dLbl>
              <c:idx val="3"/>
              <c:layout>
                <c:manualLayout>
                  <c:x val="-0.12185665226542594"/>
                  <c:y val="2.508771964480894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226 438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B14E-45EF-AA0F-E827EBEBB275}"/>
                </c:ext>
              </c:extLst>
            </c:dLbl>
            <c:dLbl>
              <c:idx val="4"/>
              <c:layout>
                <c:manualLayout>
                  <c:x val="-5.7604962889110531E-2"/>
                  <c:y val="2.508771964480901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199 189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B14E-45EF-AA0F-E827EBEBB275}"/>
                </c:ext>
              </c:extLst>
            </c:dLbl>
            <c:dLbl>
              <c:idx val="5"/>
              <c:layout>
                <c:manualLayout>
                  <c:x val="-1.6247365944432294E-16"/>
                  <c:y val="2.894736882093347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202 104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B14E-45EF-AA0F-E827EBEBB27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'Debitori pa mēnešiem'!$B$2:$G$2</c:f>
              <c:strCache>
                <c:ptCount val="6"/>
                <c:pt idx="0">
                  <c:v>janvāris</c:v>
                </c:pt>
                <c:pt idx="1">
                  <c:v>februāris</c:v>
                </c:pt>
                <c:pt idx="2">
                  <c:v>marts</c:v>
                </c:pt>
                <c:pt idx="3">
                  <c:v>aprīlis</c:v>
                </c:pt>
                <c:pt idx="4">
                  <c:v>maijs</c:v>
                </c:pt>
                <c:pt idx="5">
                  <c:v>jūnijs</c:v>
                </c:pt>
              </c:strCache>
            </c:strRef>
          </c:cat>
          <c:val>
            <c:numRef>
              <c:f>'Debitori pa mēnešiem'!$B$7:$G$7</c:f>
              <c:numCache>
                <c:formatCode>#,##0</c:formatCode>
                <c:ptCount val="6"/>
                <c:pt idx="0">
                  <c:v>542827</c:v>
                </c:pt>
                <c:pt idx="1">
                  <c:v>275646</c:v>
                </c:pt>
                <c:pt idx="2">
                  <c:v>291082</c:v>
                </c:pt>
                <c:pt idx="3">
                  <c:v>226438</c:v>
                </c:pt>
                <c:pt idx="4">
                  <c:v>199189</c:v>
                </c:pt>
                <c:pt idx="5">
                  <c:v>202104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B14E-45EF-AA0F-E827EBEBB2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3615872"/>
        <c:axId val="423617312"/>
      </c:lineChart>
      <c:catAx>
        <c:axId val="423615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423617312"/>
        <c:crosses val="autoZero"/>
        <c:auto val="1"/>
        <c:lblAlgn val="ctr"/>
        <c:lblOffset val="100"/>
        <c:noMultiLvlLbl val="0"/>
      </c:catAx>
      <c:valAx>
        <c:axId val="423617312"/>
        <c:scaling>
          <c:orientation val="minMax"/>
          <c:max val="550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23615872"/>
        <c:crosses val="autoZero"/>
        <c:crossBetween val="between"/>
        <c:majorUnit val="5000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r>
              <a:rPr lang="lv-LV" b="1" i="0">
                <a:latin typeface="Montserrat" panose="00000500000000000000" pitchFamily="2" charset="-70"/>
              </a:rPr>
              <a:t>ŠAUBĪGIE</a:t>
            </a:r>
            <a:r>
              <a:rPr lang="lv-LV" b="1" i="0" baseline="0">
                <a:latin typeface="Montserrat" panose="00000500000000000000" pitchFamily="2" charset="-70"/>
              </a:rPr>
              <a:t> DEBITORI</a:t>
            </a:r>
            <a:endParaRPr lang="lv-LV" b="1" i="0">
              <a:latin typeface="Montserrat" panose="00000500000000000000" pitchFamily="2" charset="-7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2.7725267800882167E-2"/>
          <c:y val="0.11482452235319945"/>
          <c:w val="0.94454946439823562"/>
          <c:h val="0.688017180768175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Debitori!$E$2</c:f>
              <c:strCache>
                <c:ptCount val="1"/>
                <c:pt idx="0">
                  <c:v>Maksājumi kavēti 180-vairāk d</c:v>
                </c:pt>
              </c:strCache>
            </c:strRef>
          </c:tx>
          <c:spPr>
            <a:solidFill>
              <a:srgbClr val="595959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15 515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A1E9-4BA6-BD65-9AAF309EC14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3 287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A1E9-4BA6-BD65-9AAF309EC146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6 063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A1E9-4BA6-BD65-9AAF309EC146}"/>
                </c:ext>
              </c:extLst>
            </c:dLbl>
            <c:dLbl>
              <c:idx val="3"/>
              <c:layout>
                <c:manualLayout>
                  <c:x val="-2.3148148148148997E-3"/>
                  <c:y val="-6.4025586035768205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8 638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A1E9-4BA6-BD65-9AAF309EC1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Debitori!$A$3:$A$6</c:f>
              <c:strCache>
                <c:ptCount val="4"/>
                <c:pt idx="0">
                  <c:v>Siltumapgādes</c:v>
                </c:pt>
                <c:pt idx="1">
                  <c:v>Ūdensapgādes </c:v>
                </c:pt>
                <c:pt idx="2">
                  <c:v>Kanalizācija</c:v>
                </c:pt>
                <c:pt idx="3">
                  <c:v>Pārējie debitori</c:v>
                </c:pt>
              </c:strCache>
            </c:strRef>
          </c:cat>
          <c:val>
            <c:numRef>
              <c:f>Debitori!$E$3:$E$6</c:f>
              <c:numCache>
                <c:formatCode>#,##0</c:formatCode>
                <c:ptCount val="4"/>
                <c:pt idx="0">
                  <c:v>15515</c:v>
                </c:pt>
                <c:pt idx="1">
                  <c:v>3287</c:v>
                </c:pt>
                <c:pt idx="2">
                  <c:v>6063</c:v>
                </c:pt>
                <c:pt idx="3">
                  <c:v>8638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1E9-4BA6-BD65-9AAF309EC146}"/>
            </c:ext>
          </c:extLst>
        </c:ser>
        <c:ser>
          <c:idx val="1"/>
          <c:order val="1"/>
          <c:tx>
            <c:strRef>
              <c:f>Debitori!$G$2</c:f>
              <c:strCache>
                <c:ptCount val="1"/>
                <c:pt idx="0">
                  <c:v>Tai skaitā piespiedu izpildē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3148148148148147E-2"/>
                  <c:y val="-1.600639650894190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9 369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A1E9-4BA6-BD65-9AAF309EC146}"/>
                </c:ext>
              </c:extLst>
            </c:dLbl>
            <c:dLbl>
              <c:idx val="1"/>
              <c:layout>
                <c:manualLayout>
                  <c:x val="2.0833333333333332E-2"/>
                  <c:y val="-1.280511720715364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2 161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A1E9-4BA6-BD65-9AAF309EC146}"/>
                </c:ext>
              </c:extLst>
            </c:dLbl>
            <c:dLbl>
              <c:idx val="2"/>
              <c:layout>
                <c:manualLayout>
                  <c:x val="2.7777777777777776E-2"/>
                  <c:y val="-1.280511720715352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3 594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A1E9-4BA6-BD65-9AAF309EC146}"/>
                </c:ext>
              </c:extLst>
            </c:dLbl>
            <c:dLbl>
              <c:idx val="3"/>
              <c:layout>
                <c:manualLayout>
                  <c:x val="1.3888888888888888E-2"/>
                  <c:y val="-6.4025586035768205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7375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A1E9-4BA6-BD65-9AAF309EC1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Debitori!$A$3:$A$6</c:f>
              <c:strCache>
                <c:ptCount val="4"/>
                <c:pt idx="0">
                  <c:v>Siltumapgādes</c:v>
                </c:pt>
                <c:pt idx="1">
                  <c:v>Ūdensapgādes </c:v>
                </c:pt>
                <c:pt idx="2">
                  <c:v>Kanalizācija</c:v>
                </c:pt>
                <c:pt idx="3">
                  <c:v>Pārējie debitori</c:v>
                </c:pt>
              </c:strCache>
            </c:strRef>
          </c:cat>
          <c:val>
            <c:numRef>
              <c:f>Debitori!$G$3:$G$6</c:f>
              <c:numCache>
                <c:formatCode>#,##0</c:formatCode>
                <c:ptCount val="4"/>
                <c:pt idx="0">
                  <c:v>9369</c:v>
                </c:pt>
                <c:pt idx="1">
                  <c:v>2161</c:v>
                </c:pt>
                <c:pt idx="2">
                  <c:v>3594</c:v>
                </c:pt>
                <c:pt idx="3">
                  <c:v>7375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1E9-4BA6-BD65-9AAF309EC14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69467448"/>
        <c:axId val="369467840"/>
      </c:barChart>
      <c:catAx>
        <c:axId val="369467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369467840"/>
        <c:crosses val="autoZero"/>
        <c:auto val="1"/>
        <c:lblAlgn val="ctr"/>
        <c:lblOffset val="100"/>
        <c:noMultiLvlLbl val="0"/>
      </c:catAx>
      <c:valAx>
        <c:axId val="369467840"/>
        <c:scaling>
          <c:orientation val="minMax"/>
          <c:max val="3500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crossAx val="369467448"/>
        <c:crosses val="autoZero"/>
        <c:crossBetween val="between"/>
      </c:valAx>
      <c:spPr>
        <a:noFill/>
        <a:ln>
          <a:solidFill>
            <a:schemeClr val="bg2">
              <a:lumMod val="90000"/>
            </a:schemeClr>
          </a:solidFill>
        </a:ln>
        <a:effectLst/>
      </c:spPr>
    </c:plotArea>
    <c:legend>
      <c:legendPos val="b"/>
      <c:layout>
        <c:manualLayout>
          <c:xMode val="edge"/>
          <c:yMode val="edge"/>
          <c:x val="0"/>
          <c:y val="0.92037156528370179"/>
          <c:w val="1"/>
          <c:h val="6.711834390598855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en-US" sz="14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r>
              <a:rPr lang="en-US" sz="1400" b="1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Montserrat" panose="00000500000000000000" pitchFamily="2" charset="-70"/>
                <a:ea typeface="+mn-ea"/>
                <a:cs typeface="+mn-cs"/>
              </a:rPr>
              <a:t>DEBITORU SADALĪJUMS</a:t>
            </a:r>
          </a:p>
        </c:rich>
      </c:tx>
      <c:layout>
        <c:manualLayout>
          <c:xMode val="edge"/>
          <c:yMode val="edge"/>
          <c:x val="0.3479715865623591"/>
          <c:y val="2.216072436927274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en-US" sz="1400" b="1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1.9024869876426865E-2"/>
          <c:y val="0.10941592141388518"/>
          <c:w val="0.96195026024714625"/>
          <c:h val="0.6804402666004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Debitori!$A$4</c:f>
              <c:strCache>
                <c:ptCount val="1"/>
                <c:pt idx="0">
                  <c:v>Siltumapgādes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6.9181345005188645E-3"/>
                  <c:y val="-1.216931153557313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25 248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924B-4881-BCBC-2093E186C58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10 740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924B-4881-BCBC-2093E186C586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6 522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924B-4881-BCBC-2093E186C586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15 515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924B-4881-BCBC-2093E186C5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Debitori!$B$3:$E$3</c:f>
              <c:strCache>
                <c:ptCount val="4"/>
                <c:pt idx="0">
                  <c:v>Apmaksas termiņš  31.07.2023</c:v>
                </c:pt>
                <c:pt idx="1">
                  <c:v>Maksājumi kavēti 1-89 d</c:v>
                </c:pt>
                <c:pt idx="2">
                  <c:v>Maksājumi kavēti  90-179 d</c:v>
                </c:pt>
                <c:pt idx="3">
                  <c:v>Maksājumi kavēti 180-vairāk d</c:v>
                </c:pt>
              </c:strCache>
            </c:strRef>
          </c:cat>
          <c:val>
            <c:numRef>
              <c:f>Debitori!$B$4:$E$4</c:f>
              <c:numCache>
                <c:formatCode>#,##0</c:formatCode>
                <c:ptCount val="4"/>
                <c:pt idx="0">
                  <c:v>25248</c:v>
                </c:pt>
                <c:pt idx="1">
                  <c:v>10740</c:v>
                </c:pt>
                <c:pt idx="2">
                  <c:v>6522</c:v>
                </c:pt>
                <c:pt idx="3">
                  <c:v>15515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4B-4881-BCBC-2093E186C586}"/>
            </c:ext>
          </c:extLst>
        </c:ser>
        <c:ser>
          <c:idx val="1"/>
          <c:order val="1"/>
          <c:tx>
            <c:strRef>
              <c:f>Debitori!$A$5</c:f>
              <c:strCache>
                <c:ptCount val="1"/>
                <c:pt idx="0">
                  <c:v>Ūdensapgādes </c:v>
                </c:pt>
              </c:strCache>
            </c:strRef>
          </c:tx>
          <c:spPr>
            <a:solidFill>
              <a:srgbClr val="7395AD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9.1269836516798073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24 585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924B-4881-BCBC-2093E186C58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19 292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924B-4881-BCBC-2093E186C586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3 287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924B-4881-BCBC-2093E186C5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Debitori!$B$3:$E$3</c:f>
              <c:strCache>
                <c:ptCount val="4"/>
                <c:pt idx="0">
                  <c:v>Apmaksas termiņš  31.07.2023</c:v>
                </c:pt>
                <c:pt idx="1">
                  <c:v>Maksājumi kavēti 1-89 d</c:v>
                </c:pt>
                <c:pt idx="2">
                  <c:v>Maksājumi kavēti  90-179 d</c:v>
                </c:pt>
                <c:pt idx="3">
                  <c:v>Maksājumi kavēti 180-vairāk d</c:v>
                </c:pt>
              </c:strCache>
            </c:strRef>
          </c:cat>
          <c:val>
            <c:numRef>
              <c:f>Debitori!$B$5:$E$5</c:f>
              <c:numCache>
                <c:formatCode>#,##0</c:formatCode>
                <c:ptCount val="4"/>
                <c:pt idx="0">
                  <c:v>24585</c:v>
                </c:pt>
                <c:pt idx="1">
                  <c:v>19292</c:v>
                </c:pt>
                <c:pt idx="2">
                  <c:v>634</c:v>
                </c:pt>
                <c:pt idx="3">
                  <c:v>3287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24B-4881-BCBC-2093E186C586}"/>
            </c:ext>
          </c:extLst>
        </c:ser>
        <c:ser>
          <c:idx val="2"/>
          <c:order val="2"/>
          <c:tx>
            <c:strRef>
              <c:f>Debitori!$A$6</c:f>
              <c:strCache>
                <c:ptCount val="1"/>
                <c:pt idx="0">
                  <c:v>Kanalizācija</c:v>
                </c:pt>
              </c:strCache>
            </c:strRef>
          </c:tx>
          <c:spPr>
            <a:solidFill>
              <a:srgbClr val="D3A983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34 058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924B-4881-BCBC-2093E186C58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30 852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924B-4881-BCBC-2093E186C586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6 063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924B-4881-BCBC-2093E186C5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Debitori!$B$3:$E$3</c:f>
              <c:strCache>
                <c:ptCount val="4"/>
                <c:pt idx="0">
                  <c:v>Apmaksas termiņš  31.07.2023</c:v>
                </c:pt>
                <c:pt idx="1">
                  <c:v>Maksājumi kavēti 1-89 d</c:v>
                </c:pt>
                <c:pt idx="2">
                  <c:v>Maksājumi kavēti  90-179 d</c:v>
                </c:pt>
                <c:pt idx="3">
                  <c:v>Maksājumi kavēti 180-vairāk d</c:v>
                </c:pt>
              </c:strCache>
            </c:strRef>
          </c:cat>
          <c:val>
            <c:numRef>
              <c:f>Debitori!$B$6:$E$6</c:f>
              <c:numCache>
                <c:formatCode>#,##0</c:formatCode>
                <c:ptCount val="4"/>
                <c:pt idx="0">
                  <c:v>34058</c:v>
                </c:pt>
                <c:pt idx="1">
                  <c:v>30852</c:v>
                </c:pt>
                <c:pt idx="2">
                  <c:v>616</c:v>
                </c:pt>
                <c:pt idx="3">
                  <c:v>6063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24B-4881-BCBC-2093E186C586}"/>
            </c:ext>
          </c:extLst>
        </c:ser>
        <c:ser>
          <c:idx val="3"/>
          <c:order val="3"/>
          <c:tx>
            <c:strRef>
              <c:f>Debitori!$A$7</c:f>
              <c:strCache>
                <c:ptCount val="1"/>
                <c:pt idx="0">
                  <c:v>Pārējie debitori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16 057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924B-4881-BCBC-2093E186C586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8 638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924B-4881-BCBC-2093E186C5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Debitori!$B$3:$E$3</c:f>
              <c:strCache>
                <c:ptCount val="4"/>
                <c:pt idx="0">
                  <c:v>Apmaksas termiņš  31.07.2023</c:v>
                </c:pt>
                <c:pt idx="1">
                  <c:v>Maksājumi kavēti 1-89 d</c:v>
                </c:pt>
                <c:pt idx="2">
                  <c:v>Maksājumi kavēti  90-179 d</c:v>
                </c:pt>
                <c:pt idx="3">
                  <c:v>Maksājumi kavēti 180-vairāk d</c:v>
                </c:pt>
              </c:strCache>
            </c:strRef>
          </c:cat>
          <c:val>
            <c:numRef>
              <c:f>Debitori!$B$7:$E$7</c:f>
              <c:numCache>
                <c:formatCode>General</c:formatCode>
                <c:ptCount val="4"/>
                <c:pt idx="0" formatCode="#,##0">
                  <c:v>16057</c:v>
                </c:pt>
                <c:pt idx="3" formatCode="#,##0">
                  <c:v>8638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24B-4881-BCBC-2093E186C58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461131752"/>
        <c:axId val="461132144"/>
      </c:barChart>
      <c:catAx>
        <c:axId val="461131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461132144"/>
        <c:crosses val="autoZero"/>
        <c:auto val="1"/>
        <c:lblAlgn val="ctr"/>
        <c:lblOffset val="100"/>
        <c:noMultiLvlLbl val="0"/>
      </c:catAx>
      <c:valAx>
        <c:axId val="461132144"/>
        <c:scaling>
          <c:orientation val="minMax"/>
          <c:max val="35000"/>
          <c:min val="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crossAx val="461131752"/>
        <c:crosses val="autoZero"/>
        <c:crossBetween val="between"/>
      </c:valAx>
      <c:spPr>
        <a:noFill/>
        <a:ln w="6350">
          <a:solidFill>
            <a:schemeClr val="bg2">
              <a:lumMod val="90000"/>
            </a:schemeClr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Izdevumi!$B$7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  <a:sp3d/>
          </c:spPr>
          <c:invertIfNegative val="0"/>
          <c:dPt>
            <c:idx val="6"/>
            <c:invertIfNegative val="0"/>
            <c:bubble3D val="0"/>
            <c:spPr>
              <a:solidFill>
                <a:srgbClr val="828847"/>
              </a:solidFill>
              <a:ln>
                <a:solidFill>
                  <a:srgbClr val="595959"/>
                </a:solidFill>
              </a:ln>
              <a:effectLst/>
              <a:sp3d>
                <a:contourClr>
                  <a:srgbClr val="595959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2750-4F6F-A1E9-CD20CD4375CA}"/>
              </c:ext>
            </c:extLst>
          </c:dPt>
          <c:dLbls>
            <c:dLbl>
              <c:idx val="0"/>
              <c:layout>
                <c:manualLayout>
                  <c:x val="6.038647342995169E-3"/>
                  <c:y val="-1.2742392028398967E-16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2 739 676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2750-4F6F-A1E9-CD20CD4375CA}"/>
                </c:ext>
              </c:extLst>
            </c:dLbl>
            <c:dLbl>
              <c:idx val="1"/>
              <c:layout>
                <c:manualLayout>
                  <c:x val="6.038647342995169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1 860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2750-4F6F-A1E9-CD20CD4375CA}"/>
                </c:ext>
              </c:extLst>
            </c:dLbl>
            <c:dLbl>
              <c:idx val="2"/>
              <c:layout>
                <c:manualLayout>
                  <c:x val="9.6618357487922701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5 858 298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2750-4F6F-A1E9-CD20CD4375CA}"/>
                </c:ext>
              </c:extLst>
            </c:dLbl>
            <c:dLbl>
              <c:idx val="3"/>
              <c:layout>
                <c:manualLayout>
                  <c:x val="4.830917874396135E-3"/>
                  <c:y val="-6.3711960141994836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737 649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2750-4F6F-A1E9-CD20CD4375CA}"/>
                </c:ext>
              </c:extLst>
            </c:dLbl>
            <c:dLbl>
              <c:idx val="4"/>
              <c:layout>
                <c:manualLayout>
                  <c:x val="4.830917874396135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113 765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2750-4F6F-A1E9-CD20CD4375CA}"/>
                </c:ext>
              </c:extLst>
            </c:dLbl>
            <c:dLbl>
              <c:idx val="5"/>
              <c:layout>
                <c:manualLayout>
                  <c:x val="9.6618357487922701E-3"/>
                  <c:y val="-3.3981689615475049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3 165 056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2750-4F6F-A1E9-CD20CD4375CA}"/>
                </c:ext>
              </c:extLst>
            </c:dLbl>
            <c:dLbl>
              <c:idx val="6"/>
              <c:layout>
                <c:manualLayout>
                  <c:x val="1.570048309178744E-2"/>
                  <c:y val="-3.707136237256719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12 616 304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2750-4F6F-A1E9-CD20CD4375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Izdevumi!$A$8:$A$14</c:f>
              <c:strCache>
                <c:ptCount val="7"/>
                <c:pt idx="0">
                  <c:v>Atlīdzība</c:v>
                </c:pt>
                <c:pt idx="1">
                  <c:v>Komandējumi un dienesta braucieni</c:v>
                </c:pt>
                <c:pt idx="2">
                  <c:v>Pakalpojumi</c:v>
                </c:pt>
                <c:pt idx="3">
                  <c:v>Krājumi </c:v>
                </c:pt>
                <c:pt idx="4">
                  <c:v>Budžeta iestāžu nodokļu maksājumi</c:v>
                </c:pt>
                <c:pt idx="5">
                  <c:v>Pamatlīdzekļi</c:v>
                </c:pt>
                <c:pt idx="6">
                  <c:v>Kopā</c:v>
                </c:pt>
              </c:strCache>
            </c:strRef>
          </c:cat>
          <c:val>
            <c:numRef>
              <c:f>Izdevumi!$B$8:$B$14</c:f>
              <c:numCache>
                <c:formatCode>#,##0</c:formatCode>
                <c:ptCount val="7"/>
                <c:pt idx="0">
                  <c:v>2739676</c:v>
                </c:pt>
                <c:pt idx="1">
                  <c:v>1860</c:v>
                </c:pt>
                <c:pt idx="2">
                  <c:v>5858298</c:v>
                </c:pt>
                <c:pt idx="3">
                  <c:v>737649</c:v>
                </c:pt>
                <c:pt idx="4">
                  <c:v>113765</c:v>
                </c:pt>
                <c:pt idx="5">
                  <c:v>3165056</c:v>
                </c:pt>
                <c:pt idx="6">
                  <c:v>12616304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50-4F6F-A1E9-CD20CD4375CA}"/>
            </c:ext>
          </c:extLst>
        </c:ser>
        <c:ser>
          <c:idx val="1"/>
          <c:order val="1"/>
          <c:tx>
            <c:strRef>
              <c:f>Izdevumi!$C$7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  <a:sp3d>
              <a:contourClr>
                <a:schemeClr val="bg1"/>
              </a:contourClr>
            </a:sp3d>
          </c:spPr>
          <c:invertIfNegative val="0"/>
          <c:dPt>
            <c:idx val="6"/>
            <c:invertIfNegative val="0"/>
            <c:bubble3D val="0"/>
            <c:spPr>
              <a:solidFill>
                <a:srgbClr val="C95B46"/>
              </a:solidFill>
              <a:ln>
                <a:noFill/>
              </a:ln>
              <a:effectLst/>
              <a:sp3d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2750-4F6F-A1E9-CD20CD4375CA}"/>
              </c:ext>
            </c:extLst>
          </c:dPt>
          <c:dLbls>
            <c:dLbl>
              <c:idx val="0"/>
              <c:layout>
                <c:manualLayout>
                  <c:x val="6.038647342995169E-3"/>
                  <c:y val="-3.830697351649752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1 229 244 (45%)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2750-4F6F-A1E9-CD20CD4375CA}"/>
                </c:ext>
              </c:extLst>
            </c:dLbl>
            <c:dLbl>
              <c:idx val="2"/>
              <c:layout>
                <c:manualLayout>
                  <c:x val="8.4541062801931927E-3"/>
                  <c:y val="-6.9504759434177166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1 695 252 (29%)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2750-4F6F-A1E9-CD20CD4375CA}"/>
                </c:ext>
              </c:extLst>
            </c:dLbl>
            <c:dLbl>
              <c:idx val="3"/>
              <c:layout>
                <c:manualLayout>
                  <c:x val="7.2463768115941588E-3"/>
                  <c:y val="-1.095876616464528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336 570 (46%)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2750-4F6F-A1E9-CD20CD4375CA}"/>
                </c:ext>
              </c:extLst>
            </c:dLbl>
            <c:dLbl>
              <c:idx val="4"/>
              <c:layout>
                <c:manualLayout>
                  <c:x val="6.038647342995169E-3"/>
                  <c:y val="-1.090481854735720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37 184 (33%)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2750-4F6F-A1E9-CD20CD4375CA}"/>
                </c:ext>
              </c:extLst>
            </c:dLbl>
            <c:dLbl>
              <c:idx val="5"/>
              <c:layout>
                <c:manualLayout>
                  <c:x val="8.4541062801932361E-3"/>
                  <c:y val="-1.095882013821488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64 551 (2%)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2750-4F6F-A1E9-CD20CD4375CA}"/>
                </c:ext>
              </c:extLst>
            </c:dLbl>
            <c:dLbl>
              <c:idx val="6"/>
              <c:layout>
                <c:manualLayout>
                  <c:x val="7.2463768115941588E-3"/>
                  <c:y val="-1.826479753052184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3 362 831 (27%)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2750-4F6F-A1E9-CD20CD4375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Izdevumi!$A$8:$A$14</c:f>
              <c:strCache>
                <c:ptCount val="7"/>
                <c:pt idx="0">
                  <c:v>Atlīdzība</c:v>
                </c:pt>
                <c:pt idx="1">
                  <c:v>Komandējumi un dienesta braucieni</c:v>
                </c:pt>
                <c:pt idx="2">
                  <c:v>Pakalpojumi</c:v>
                </c:pt>
                <c:pt idx="3">
                  <c:v>Krājumi </c:v>
                </c:pt>
                <c:pt idx="4">
                  <c:v>Budžeta iestāžu nodokļu maksājumi</c:v>
                </c:pt>
                <c:pt idx="5">
                  <c:v>Pamatlīdzekļi</c:v>
                </c:pt>
                <c:pt idx="6">
                  <c:v>Kopā</c:v>
                </c:pt>
              </c:strCache>
            </c:strRef>
          </c:cat>
          <c:val>
            <c:numRef>
              <c:f>Izdevumi!$C$8:$C$14</c:f>
              <c:numCache>
                <c:formatCode>#,##0</c:formatCode>
                <c:ptCount val="7"/>
                <c:pt idx="0">
                  <c:v>1229244</c:v>
                </c:pt>
                <c:pt idx="1">
                  <c:v>30</c:v>
                </c:pt>
                <c:pt idx="2">
                  <c:v>1695252</c:v>
                </c:pt>
                <c:pt idx="3">
                  <c:v>336570</c:v>
                </c:pt>
                <c:pt idx="4">
                  <c:v>37184</c:v>
                </c:pt>
                <c:pt idx="5">
                  <c:v>64551.31</c:v>
                </c:pt>
                <c:pt idx="6">
                  <c:v>3362831.31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750-4F6F-A1E9-CD20CD4375C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shape val="box"/>
        <c:axId val="374002280"/>
        <c:axId val="374002672"/>
        <c:axId val="0"/>
      </c:bar3DChart>
      <c:catAx>
        <c:axId val="3740022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374002672"/>
        <c:crosses val="autoZero"/>
        <c:auto val="1"/>
        <c:lblAlgn val="ctr"/>
        <c:lblOffset val="100"/>
        <c:noMultiLvlLbl val="0"/>
      </c:catAx>
      <c:valAx>
        <c:axId val="3740026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740022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r>
              <a:rPr lang="lv-LV" b="1" dirty="0">
                <a:latin typeface="Montserrat" panose="00000500000000000000" pitchFamily="2" charset="-70"/>
              </a:rPr>
              <a:t>TERITORIJU</a:t>
            </a:r>
            <a:r>
              <a:rPr lang="lv-LV" b="1" baseline="0" dirty="0">
                <a:latin typeface="Montserrat" panose="00000500000000000000" pitchFamily="2" charset="-70"/>
              </a:rPr>
              <a:t> UN ĪPAŠUMU APSAIMNIEKŠANA</a:t>
            </a:r>
            <a:endParaRPr lang="lv-LV" b="1" dirty="0">
              <a:latin typeface="Montserrat" panose="00000500000000000000" pitchFamily="2" charset="-70"/>
            </a:endParaRPr>
          </a:p>
        </c:rich>
      </c:tx>
      <c:layout>
        <c:manualLayout>
          <c:xMode val="edge"/>
          <c:yMode val="edge"/>
          <c:x val="0.19908748941114227"/>
          <c:y val="7.547169811320754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1340550077194185"/>
          <c:y val="0.13029288059877356"/>
          <c:w val="0.64124370771525341"/>
          <c:h val="0.76801971321574403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'EKK pašvaldības funkijas JAUNS'!$C$7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1 659 217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6-8AA0-48FC-AAFB-E5C3AEC1049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515 707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4-8AA0-48FC-AAFB-E5C3AEC1049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283800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8AA0-48FC-AAFB-E5C3AEC1049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680 241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8AA0-48FC-AAFB-E5C3AEC10499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115 000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8AA0-48FC-AAFB-E5C3AEC10499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519 948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8AA0-48FC-AAFB-E5C3AEC10499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dirty="0"/>
                      <a:t>36 410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8AA0-48FC-AAFB-E5C3AEC10499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 dirty="0"/>
                      <a:t>42 000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8AA0-48FC-AAFB-E5C3AEC10499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 dirty="0"/>
                      <a:t>140 591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8AA0-48FC-AAFB-E5C3AEC10499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 dirty="0"/>
                      <a:t>49 720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8AA0-48FC-AAFB-E5C3AEC1049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'EKK pašvaldības funkijas JAUNS'!$B$8:$B$18</c:f>
              <c:strCache>
                <c:ptCount val="11"/>
                <c:pt idx="0">
                  <c:v>Atalgojums</c:v>
                </c:pt>
                <c:pt idx="1">
                  <c:v>Darba devēja VSAOI</c:v>
                </c:pt>
                <c:pt idx="2">
                  <c:v>Izdevumi par apkuri</c:v>
                </c:pt>
                <c:pt idx="3">
                  <c:v>Izdevumi par elektroenerģiju</c:v>
                </c:pt>
                <c:pt idx="4">
                  <c:v>Izdevumi par atkritumu izvešanu</c:v>
                </c:pt>
                <c:pt idx="5">
                  <c:v>Remontdarbi un iestāžu uzturēšana
(t.sk.ventilāciju apkope, telpu remonts)</c:v>
                </c:pt>
                <c:pt idx="6">
                  <c:v>Inventārs</c:v>
                </c:pt>
                <c:pt idx="7">
                  <c:v>Degviela</c:v>
                </c:pt>
                <c:pt idx="8">
                  <c:v>Energomateriāli 
(t.sk. Ziemassvētku rotājumi) </c:v>
                </c:pt>
                <c:pt idx="9">
                  <c:v>Remonta un uzturēšanas materiāli 
(t.sk. a/m rezerves daļas)</c:v>
                </c:pt>
                <c:pt idx="10">
                  <c:v>Pamatlīdzekļi</c:v>
                </c:pt>
              </c:strCache>
            </c:strRef>
          </c:cat>
          <c:val>
            <c:numRef>
              <c:f>'EKK pašvaldības funkijas JAUNS'!$C$8:$C$18</c:f>
              <c:numCache>
                <c:formatCode>#,##0</c:formatCode>
                <c:ptCount val="11"/>
                <c:pt idx="0">
                  <c:v>1659217</c:v>
                </c:pt>
                <c:pt idx="1">
                  <c:v>515707</c:v>
                </c:pt>
                <c:pt idx="2">
                  <c:v>283800</c:v>
                </c:pt>
                <c:pt idx="3">
                  <c:v>680241</c:v>
                </c:pt>
                <c:pt idx="4">
                  <c:v>115000</c:v>
                </c:pt>
                <c:pt idx="5">
                  <c:v>519948</c:v>
                </c:pt>
                <c:pt idx="6">
                  <c:v>36410</c:v>
                </c:pt>
                <c:pt idx="7">
                  <c:v>190405</c:v>
                </c:pt>
                <c:pt idx="8">
                  <c:v>42000</c:v>
                </c:pt>
                <c:pt idx="9">
                  <c:v>140591</c:v>
                </c:pt>
                <c:pt idx="10">
                  <c:v>49720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A0-48FC-AAFB-E5C3AEC10499}"/>
            </c:ext>
          </c:extLst>
        </c:ser>
        <c:ser>
          <c:idx val="1"/>
          <c:order val="1"/>
          <c:tx>
            <c:strRef>
              <c:f>'EKK pašvaldības funkijas JAUNS'!$D$7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8406960207920384E-3"/>
                  <c:y val="-7.8074170461938843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747 238 (45%)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5-8AA0-48FC-AAFB-E5C3AEC10499}"/>
                </c:ext>
              </c:extLst>
            </c:dLbl>
            <c:dLbl>
              <c:idx val="1"/>
              <c:layout>
                <c:manualLayout>
                  <c:x val="0"/>
                  <c:y val="-2.6024723487312949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224 576 (44%)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8AA0-48FC-AAFB-E5C3AEC10499}"/>
                </c:ext>
              </c:extLst>
            </c:dLbl>
            <c:dLbl>
              <c:idx val="2"/>
              <c:layout>
                <c:manualLayout>
                  <c:x val="0"/>
                  <c:y val="-5.204944697462589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85 227 (30%)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8AA0-48FC-AAFB-E5C3AEC1049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151 103 (22%)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8AA0-48FC-AAFB-E5C3AEC10499}"/>
                </c:ext>
              </c:extLst>
            </c:dLbl>
            <c:dLbl>
              <c:idx val="4"/>
              <c:layout>
                <c:manualLayout>
                  <c:x val="-6.749140776253967E-17"/>
                  <c:y val="-5.204944697462685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37 023 (32%)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8AA0-48FC-AAFB-E5C3AEC10499}"/>
                </c:ext>
              </c:extLst>
            </c:dLbl>
            <c:dLbl>
              <c:idx val="5"/>
              <c:layout>
                <c:manualLayout>
                  <c:x val="-6.749140776253967E-17"/>
                  <c:y val="-5.204944697462589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160 594(31%)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8AA0-48FC-AAFB-E5C3AEC10499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dirty="0"/>
                      <a:t>23 060 (63%)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8AA0-48FC-AAFB-E5C3AEC10499}"/>
                </c:ext>
              </c:extLst>
            </c:dLbl>
            <c:dLbl>
              <c:idx val="7"/>
              <c:layout>
                <c:manualLayout>
                  <c:x val="0"/>
                  <c:y val="-7.8074170461938843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92 141 (48%)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8AA0-48FC-AAFB-E5C3AEC10499}"/>
                </c:ext>
              </c:extLst>
            </c:dLbl>
            <c:dLbl>
              <c:idx val="8"/>
              <c:layout>
                <c:manualLayout>
                  <c:x val="3.6813920415840768E-3"/>
                  <c:y val="-7.80741704619393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4 369 (10%)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8AA0-48FC-AAFB-E5C3AEC10499}"/>
                </c:ext>
              </c:extLst>
            </c:dLbl>
            <c:dLbl>
              <c:idx val="9"/>
              <c:layout>
                <c:manualLayout>
                  <c:x val="3.6813920415840768E-3"/>
                  <c:y val="-5.204944697462589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73 505 (52%)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8AA0-48FC-AAFB-E5C3AEC10499}"/>
                </c:ext>
              </c:extLst>
            </c:dLbl>
            <c:dLbl>
              <c:idx val="10"/>
              <c:layout>
                <c:manualLayout>
                  <c:x val="1.8406960207920384E-3"/>
                  <c:y val="-7.8074170461938965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28 084 (56%)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8AA0-48FC-AAFB-E5C3AEC1049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'EKK pašvaldības funkijas JAUNS'!$B$8:$B$18</c:f>
              <c:strCache>
                <c:ptCount val="11"/>
                <c:pt idx="0">
                  <c:v>Atalgojums</c:v>
                </c:pt>
                <c:pt idx="1">
                  <c:v>Darba devēja VSAOI</c:v>
                </c:pt>
                <c:pt idx="2">
                  <c:v>Izdevumi par apkuri</c:v>
                </c:pt>
                <c:pt idx="3">
                  <c:v>Izdevumi par elektroenerģiju</c:v>
                </c:pt>
                <c:pt idx="4">
                  <c:v>Izdevumi par atkritumu izvešanu</c:v>
                </c:pt>
                <c:pt idx="5">
                  <c:v>Remontdarbi un iestāžu uzturēšana
(t.sk.ventilāciju apkope, telpu remonts)</c:v>
                </c:pt>
                <c:pt idx="6">
                  <c:v>Inventārs</c:v>
                </c:pt>
                <c:pt idx="7">
                  <c:v>Degviela</c:v>
                </c:pt>
                <c:pt idx="8">
                  <c:v>Energomateriāli 
(t.sk. Ziemassvētku rotājumi) </c:v>
                </c:pt>
                <c:pt idx="9">
                  <c:v>Remonta un uzturēšanas materiāli 
(t.sk. a/m rezerves daļas)</c:v>
                </c:pt>
                <c:pt idx="10">
                  <c:v>Pamatlīdzekļi</c:v>
                </c:pt>
              </c:strCache>
            </c:strRef>
          </c:cat>
          <c:val>
            <c:numRef>
              <c:f>'EKK pašvaldības funkijas JAUNS'!$D$8:$D$18</c:f>
              <c:numCache>
                <c:formatCode>#,##0</c:formatCode>
                <c:ptCount val="11"/>
                <c:pt idx="0">
                  <c:v>747238</c:v>
                </c:pt>
                <c:pt idx="1">
                  <c:v>224576</c:v>
                </c:pt>
                <c:pt idx="2">
                  <c:v>85227</c:v>
                </c:pt>
                <c:pt idx="3">
                  <c:v>151103</c:v>
                </c:pt>
                <c:pt idx="4">
                  <c:v>37023</c:v>
                </c:pt>
                <c:pt idx="5">
                  <c:v>160594</c:v>
                </c:pt>
                <c:pt idx="6">
                  <c:v>23060</c:v>
                </c:pt>
                <c:pt idx="7">
                  <c:v>92141</c:v>
                </c:pt>
                <c:pt idx="8">
                  <c:v>4369</c:v>
                </c:pt>
                <c:pt idx="9">
                  <c:v>73505</c:v>
                </c:pt>
                <c:pt idx="10">
                  <c:v>28084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AA0-48FC-AAFB-E5C3AEC1049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37288224"/>
        <c:axId val="437414496"/>
        <c:axId val="0"/>
      </c:bar3DChart>
      <c:catAx>
        <c:axId val="4372882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437414496"/>
        <c:crosses val="autoZero"/>
        <c:auto val="1"/>
        <c:lblAlgn val="ctr"/>
        <c:lblOffset val="100"/>
        <c:noMultiLvlLbl val="0"/>
      </c:catAx>
      <c:valAx>
        <c:axId val="437414496"/>
        <c:scaling>
          <c:orientation val="minMax"/>
          <c:max val="18000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437288224"/>
        <c:crosses val="autoZero"/>
        <c:crossBetween val="between"/>
        <c:majorUnit val="400000"/>
      </c:valAx>
      <c:spPr>
        <a:noFill/>
        <a:ln>
          <a:solidFill>
            <a:schemeClr val="bg2">
              <a:lumMod val="90000"/>
            </a:schemeClr>
          </a:solidFill>
        </a:ln>
        <a:effectLst/>
      </c:spPr>
    </c:plotArea>
    <c:legend>
      <c:legendPos val="b"/>
      <c:layout>
        <c:manualLayout>
          <c:xMode val="edge"/>
          <c:yMode val="edge"/>
          <c:x val="0.25677202211618011"/>
          <c:y val="0.95297844763548989"/>
          <c:w val="0.48645595576763984"/>
          <c:h val="4.70215523645100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r>
              <a:rPr lang="lv-LV" b="1">
                <a:latin typeface="Montserrat" panose="00000500000000000000" pitchFamily="2" charset="-70"/>
              </a:rPr>
              <a:t>CEĻU</a:t>
            </a:r>
            <a:r>
              <a:rPr lang="lv-LV" b="1" baseline="0">
                <a:latin typeface="Montserrat" panose="00000500000000000000" pitchFamily="2" charset="-70"/>
              </a:rPr>
              <a:t> UN IELU UZTURĒŠANA </a:t>
            </a:r>
            <a:endParaRPr lang="lv-LV" b="1">
              <a:latin typeface="Montserrat" panose="00000500000000000000" pitchFamily="2" charset="-70"/>
            </a:endParaRPr>
          </a:p>
        </c:rich>
      </c:tx>
      <c:layout>
        <c:manualLayout>
          <c:xMode val="edge"/>
          <c:yMode val="edge"/>
          <c:x val="0.22717159767145459"/>
          <c:y val="5.98568762866359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41843585344996875"/>
          <c:y val="0.10704442277766234"/>
          <c:w val="0.47811614154649262"/>
          <c:h val="0.769599797048099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'EKK pašvaldības funkijas JAUNS'!$C$40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5420562449837591E-2"/>
                  <c:y val="5.2049457640553007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25 000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4873-477D-AA6B-F0198F32EF43}"/>
                </c:ext>
              </c:extLst>
            </c:dLbl>
            <c:dLbl>
              <c:idx val="1"/>
              <c:layout>
                <c:manualLayout>
                  <c:x val="1.271225028099017E-2"/>
                  <c:y val="-7.8074186460830456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493 398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4873-477D-AA6B-F0198F32EF43}"/>
                </c:ext>
              </c:extLst>
            </c:dLbl>
            <c:dLbl>
              <c:idx val="2"/>
              <c:layout>
                <c:manualLayout>
                  <c:x val="1.5420562449837638E-2"/>
                  <c:y val="-5.2049457640553484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183 263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4873-477D-AA6B-F0198F32EF43}"/>
                </c:ext>
              </c:extLst>
            </c:dLbl>
            <c:dLbl>
              <c:idx val="3"/>
              <c:layout>
                <c:manualLayout>
                  <c:x val="7.7102812249188191E-3"/>
                  <c:y val="-2.60247288202769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3 000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4873-477D-AA6B-F0198F32EF4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'EKK pašvaldības funkijas JAUNS'!$B$41:$B$44</c:f>
              <c:strCache>
                <c:ptCount val="4"/>
                <c:pt idx="0">
                  <c:v>Remontdarbi
(lietuskanalizācijas uzturēšana)</c:v>
                </c:pt>
                <c:pt idx="1">
                  <c:v>Ceļu un ielu kārtējais
remonts un uzturēšana</c:v>
                </c:pt>
                <c:pt idx="2">
                  <c:v>Krājumi, materiāli</c:v>
                </c:pt>
                <c:pt idx="3">
                  <c:v>Inventārs</c:v>
                </c:pt>
              </c:strCache>
            </c:strRef>
          </c:cat>
          <c:val>
            <c:numRef>
              <c:f>'EKK pašvaldības funkijas JAUNS'!$C$41:$C$44</c:f>
              <c:numCache>
                <c:formatCode>#,##0</c:formatCode>
                <c:ptCount val="4"/>
                <c:pt idx="0">
                  <c:v>25000</c:v>
                </c:pt>
                <c:pt idx="1">
                  <c:v>493398</c:v>
                </c:pt>
                <c:pt idx="2">
                  <c:v>183263</c:v>
                </c:pt>
                <c:pt idx="3">
                  <c:v>3000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73-477D-AA6B-F0198F32EF43}"/>
            </c:ext>
          </c:extLst>
        </c:ser>
        <c:ser>
          <c:idx val="1"/>
          <c:order val="1"/>
          <c:tx>
            <c:strRef>
              <c:f>'EKK pašvaldības funkijas JAUNS'!$D$40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D57D2A4B-FBED-4BB4-BCC0-5ADF88FB9A54}" type="VALUE">
                      <a:rPr lang="en-US" smtClean="0"/>
                      <a:pPr/>
                      <a:t>[VALUE]</a:t>
                    </a:fld>
                    <a:r>
                      <a:rPr lang="en-US"/>
                      <a:t> (2%)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4873-477D-AA6B-F0198F32EF43}"/>
                </c:ext>
              </c:extLst>
            </c:dLbl>
            <c:dLbl>
              <c:idx val="1"/>
              <c:layout>
                <c:manualLayout>
                  <c:x val="1.2850468708198032E-2"/>
                  <c:y val="-7.8074186460830456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144 252 (29%)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4873-477D-AA6B-F0198F32EF43}"/>
                </c:ext>
              </c:extLst>
            </c:dLbl>
            <c:dLbl>
              <c:idx val="2"/>
              <c:layout>
                <c:manualLayout>
                  <c:x val="1.5420562449837544E-2"/>
                  <c:y val="-7.8074186460829979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96 693 (53%)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4873-477D-AA6B-F0198F32EF4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B1D3BF81-200F-4770-B45A-DDDCA2406CFA}" type="VALUE">
                      <a:rPr lang="en-US" smtClean="0"/>
                      <a:pPr/>
                      <a:t>[VALUE]</a:t>
                    </a:fld>
                    <a:r>
                      <a:rPr lang="en-US"/>
                      <a:t> (13%)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4873-477D-AA6B-F0198F32EF4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'EKK pašvaldības funkijas JAUNS'!$B$41:$B$44</c:f>
              <c:strCache>
                <c:ptCount val="4"/>
                <c:pt idx="0">
                  <c:v>Remontdarbi
(lietuskanalizācijas uzturēšana)</c:v>
                </c:pt>
                <c:pt idx="1">
                  <c:v>Ceļu un ielu kārtējais
remonts un uzturēšana</c:v>
                </c:pt>
                <c:pt idx="2">
                  <c:v>Krājumi, materiāli</c:v>
                </c:pt>
                <c:pt idx="3">
                  <c:v>Inventārs</c:v>
                </c:pt>
              </c:strCache>
            </c:strRef>
          </c:cat>
          <c:val>
            <c:numRef>
              <c:f>'EKK pašvaldības funkijas JAUNS'!$D$41:$D$44</c:f>
              <c:numCache>
                <c:formatCode>#,##0</c:formatCode>
                <c:ptCount val="4"/>
                <c:pt idx="0">
                  <c:v>424</c:v>
                </c:pt>
                <c:pt idx="1">
                  <c:v>144252</c:v>
                </c:pt>
                <c:pt idx="2">
                  <c:v>96693</c:v>
                </c:pt>
                <c:pt idx="3">
                  <c:v>400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873-477D-AA6B-F0198F32EF4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39024752"/>
        <c:axId val="439025144"/>
        <c:axId val="0"/>
      </c:bar3DChart>
      <c:catAx>
        <c:axId val="4390247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439025144"/>
        <c:crosses val="autoZero"/>
        <c:auto val="1"/>
        <c:lblAlgn val="ctr"/>
        <c:lblOffset val="100"/>
        <c:noMultiLvlLbl val="0"/>
      </c:catAx>
      <c:valAx>
        <c:axId val="439025144"/>
        <c:scaling>
          <c:orientation val="minMax"/>
          <c:max val="5000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439024752"/>
        <c:crosses val="autoZero"/>
        <c:crossBetween val="between"/>
        <c:majorUnit val="200000"/>
        <c:minorUnit val="20000"/>
      </c:valAx>
      <c:spPr>
        <a:noFill/>
        <a:ln w="3175">
          <a:solidFill>
            <a:schemeClr val="bg2">
              <a:lumMod val="90000"/>
            </a:schemeClr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400" b="1" dirty="0">
                <a:latin typeface="Montserrat" panose="00000500000000000000" pitchFamily="2" charset="-70"/>
              </a:rPr>
              <a:t>PIRMSSKOLAS IZGLĪTĪBAS IESTĀDES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45835105986521901"/>
          <c:y val="9.5858777441969703E-2"/>
          <c:w val="0.47687637696236518"/>
          <c:h val="0.74719132492532947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'EKK pašvaldības funkijas JAUNS'!$C$21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143 000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BBCD-408E-B1C2-63AB16E6F8D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43 109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BBCD-408E-B1C2-63AB16E6F8D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3 800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BBCD-408E-B1C2-63AB16E6F8D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33 201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BBCD-408E-B1C2-63AB16E6F8D9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39 000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BBCD-408E-B1C2-63AB16E6F8D9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30 417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BBCD-408E-B1C2-63AB16E6F8D9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dirty="0"/>
                      <a:t>19 621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BBCD-408E-B1C2-63AB16E6F8D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'EKK pašvaldības funkijas JAUNS'!$B$22:$B$28</c:f>
              <c:strCache>
                <c:ptCount val="7"/>
                <c:pt idx="0">
                  <c:v>Atalgojums</c:v>
                </c:pt>
                <c:pt idx="1">
                  <c:v>Darba devēja VSAOI</c:v>
                </c:pt>
                <c:pt idx="2">
                  <c:v>Izdevumi par atkritumu izvešanu</c:v>
                </c:pt>
                <c:pt idx="3">
                  <c:v>Remontdarbi un iestāžu uzturēšana
(t.sk.ventilāciju apkope, telpu remonts)</c:v>
                </c:pt>
                <c:pt idx="4">
                  <c:v>Kurināmais (PII Piejūra granulas)</c:v>
                </c:pt>
                <c:pt idx="5">
                  <c:v>Krājumi, materiāli, energopreces</c:v>
                </c:pt>
                <c:pt idx="6">
                  <c:v>Pamatlīdzekļi 
(t.sk.PII Riekstiņš siltumtrases pārbūve)</c:v>
                </c:pt>
              </c:strCache>
            </c:strRef>
          </c:cat>
          <c:val>
            <c:numRef>
              <c:f>'EKK pašvaldības funkijas JAUNS'!$C$22:$C$28</c:f>
              <c:numCache>
                <c:formatCode>#,##0</c:formatCode>
                <c:ptCount val="7"/>
                <c:pt idx="0">
                  <c:v>143000</c:v>
                </c:pt>
                <c:pt idx="1">
                  <c:v>43109</c:v>
                </c:pt>
                <c:pt idx="2">
                  <c:v>3800</c:v>
                </c:pt>
                <c:pt idx="3">
                  <c:v>33201</c:v>
                </c:pt>
                <c:pt idx="4">
                  <c:v>39000</c:v>
                </c:pt>
                <c:pt idx="5">
                  <c:v>30417</c:v>
                </c:pt>
                <c:pt idx="6">
                  <c:v>19621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CD-408E-B1C2-63AB16E6F8D9}"/>
            </c:ext>
          </c:extLst>
        </c:ser>
        <c:ser>
          <c:idx val="1"/>
          <c:order val="1"/>
          <c:tx>
            <c:strRef>
              <c:f>'EKK pašvaldības funkijas JAUNS'!$D$21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7.6786601463987156E-17"/>
                  <c:y val="-5.62798571289296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70 132 (49%)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BBCD-408E-B1C2-63AB16E6F8D9}"/>
                </c:ext>
              </c:extLst>
            </c:dLbl>
            <c:dLbl>
              <c:idx val="1"/>
              <c:layout>
                <c:manualLayout>
                  <c:x val="-4.1884084641469702E-3"/>
                  <c:y val="-8.4419785693395453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19 406 (45%)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BBCD-408E-B1C2-63AB16E6F8D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1 883 (50%)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BBCD-408E-B1C2-63AB16E6F8D9}"/>
                </c:ext>
              </c:extLst>
            </c:dLbl>
            <c:dLbl>
              <c:idx val="3"/>
              <c:layout>
                <c:manualLayout>
                  <c:x val="-4.1884084641468939E-3"/>
                  <c:y val="-8.4419785693394429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10 846 (33%)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BBCD-408E-B1C2-63AB16E6F8D9}"/>
                </c:ext>
              </c:extLst>
            </c:dLbl>
            <c:dLbl>
              <c:idx val="4"/>
              <c:layout>
                <c:manualLayout>
                  <c:x val="-2.0942042320734469E-3"/>
                  <c:y val="-8.4419785693394429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15 435 (40%)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BBCD-408E-B1C2-63AB16E6F8D9}"/>
                </c:ext>
              </c:extLst>
            </c:dLbl>
            <c:dLbl>
              <c:idx val="5"/>
              <c:layout>
                <c:manualLayout>
                  <c:x val="-2.0942042320734469E-3"/>
                  <c:y val="-8.441978569339469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10 414 (34%)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BBCD-408E-B1C2-63AB16E6F8D9}"/>
                </c:ext>
              </c:extLst>
            </c:dLbl>
            <c:dLbl>
              <c:idx val="6"/>
              <c:layout>
                <c:manualLayout>
                  <c:x val="-4.1884084641468939E-3"/>
                  <c:y val="-8.441978569339469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1 176 (6%)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BBCD-408E-B1C2-63AB16E6F8D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'EKK pašvaldības funkijas JAUNS'!$B$22:$B$28</c:f>
              <c:strCache>
                <c:ptCount val="7"/>
                <c:pt idx="0">
                  <c:v>Atalgojums</c:v>
                </c:pt>
                <c:pt idx="1">
                  <c:v>Darba devēja VSAOI</c:v>
                </c:pt>
                <c:pt idx="2">
                  <c:v>Izdevumi par atkritumu izvešanu</c:v>
                </c:pt>
                <c:pt idx="3">
                  <c:v>Remontdarbi un iestāžu uzturēšana
(t.sk.ventilāciju apkope, telpu remonts)</c:v>
                </c:pt>
                <c:pt idx="4">
                  <c:v>Kurināmais (PII Piejūra granulas)</c:v>
                </c:pt>
                <c:pt idx="5">
                  <c:v>Krājumi, materiāli, energopreces</c:v>
                </c:pt>
                <c:pt idx="6">
                  <c:v>Pamatlīdzekļi 
(t.sk.PII Riekstiņš siltumtrases pārbūve)</c:v>
                </c:pt>
              </c:strCache>
            </c:strRef>
          </c:cat>
          <c:val>
            <c:numRef>
              <c:f>'EKK pašvaldības funkijas JAUNS'!$D$22:$D$28</c:f>
              <c:numCache>
                <c:formatCode>#,##0</c:formatCode>
                <c:ptCount val="7"/>
                <c:pt idx="0">
                  <c:v>70132</c:v>
                </c:pt>
                <c:pt idx="1">
                  <c:v>19406</c:v>
                </c:pt>
                <c:pt idx="2">
                  <c:v>1883</c:v>
                </c:pt>
                <c:pt idx="3">
                  <c:v>10846</c:v>
                </c:pt>
                <c:pt idx="4">
                  <c:v>15435</c:v>
                </c:pt>
                <c:pt idx="5">
                  <c:v>10414</c:v>
                </c:pt>
                <c:pt idx="6">
                  <c:v>1176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BCD-408E-B1C2-63AB16E6F8D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37415280"/>
        <c:axId val="437415672"/>
        <c:axId val="0"/>
      </c:bar3DChart>
      <c:catAx>
        <c:axId val="4374152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437415672"/>
        <c:crosses val="autoZero"/>
        <c:auto val="1"/>
        <c:lblAlgn val="ctr"/>
        <c:lblOffset val="100"/>
        <c:noMultiLvlLbl val="0"/>
      </c:catAx>
      <c:valAx>
        <c:axId val="4374156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37415280"/>
        <c:crosses val="autoZero"/>
        <c:crossBetween val="between"/>
      </c:valAx>
      <c:spPr>
        <a:noFill/>
        <a:ln>
          <a:solidFill>
            <a:schemeClr val="bg2">
              <a:lumMod val="90000"/>
            </a:schemeClr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400" b="1" dirty="0">
                <a:solidFill>
                  <a:srgbClr val="595959"/>
                </a:solidFill>
                <a:latin typeface="Montserrat" panose="00000500000000000000" pitchFamily="2" charset="-70"/>
              </a:rPr>
              <a:t>CARNIKAVAS PAMATSKOLA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46593895956461112"/>
          <c:y val="8.719300888955854E-2"/>
          <c:w val="0.46972919711334676"/>
          <c:h val="0.759892403548733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'EKK pašvaldības funkijas JAUNS'!$C$31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83 490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4C57-4466-97B4-38B249D8C626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25 263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4C57-4466-97B4-38B249D8C626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1 924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4C57-4466-97B4-38B249D8C626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115 635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4C57-4466-97B4-38B249D8C626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12 429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4C57-4466-97B4-38B249D8C6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'EKK pašvaldības funkijas JAUNS'!$B$32:$B$37</c:f>
              <c:strCache>
                <c:ptCount val="6"/>
                <c:pt idx="0">
                  <c:v>Atalgojums</c:v>
                </c:pt>
                <c:pt idx="1">
                  <c:v>Piemaksa par virsstundu darbu (izpildē 3500 eur neplānotas virsstundas)</c:v>
                </c:pt>
                <c:pt idx="2">
                  <c:v>Darba devēja VSAOI</c:v>
                </c:pt>
                <c:pt idx="3">
                  <c:v>Izdevumi par atkritumu izvešanu</c:v>
                </c:pt>
                <c:pt idx="4">
                  <c:v>Remontdarbi un iestāžu uzturēšana (t.sk.ventilāciju apkope, telpu remonts)</c:v>
                </c:pt>
                <c:pt idx="5">
                  <c:v>Krājumi, materiāli, energopreces</c:v>
                </c:pt>
              </c:strCache>
            </c:strRef>
          </c:cat>
          <c:val>
            <c:numRef>
              <c:f>'EKK pašvaldības funkijas JAUNS'!$C$32:$C$37</c:f>
              <c:numCache>
                <c:formatCode>#,##0</c:formatCode>
                <c:ptCount val="6"/>
                <c:pt idx="0">
                  <c:v>83490</c:v>
                </c:pt>
                <c:pt idx="1">
                  <c:v>880</c:v>
                </c:pt>
                <c:pt idx="2">
                  <c:v>25263</c:v>
                </c:pt>
                <c:pt idx="3">
                  <c:v>1924</c:v>
                </c:pt>
                <c:pt idx="4">
                  <c:v>115635</c:v>
                </c:pt>
                <c:pt idx="5">
                  <c:v>12429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57-4466-97B4-38B249D8C626}"/>
            </c:ext>
          </c:extLst>
        </c:ser>
        <c:ser>
          <c:idx val="1"/>
          <c:order val="1"/>
          <c:tx>
            <c:strRef>
              <c:f>'EKK pašvaldības funkijas JAUNS'!$D$31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7.8136568522379461E-17"/>
                  <c:y val="-2.813992856446481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37 366 (45%)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4C57-4466-97B4-38B249D8C62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4 360 (495%)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4C57-4466-97B4-38B249D8C626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11 402 (45%)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4C57-4466-97B4-38B249D8C626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1 058 (55%)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4C57-4466-97B4-38B249D8C626}"/>
                </c:ext>
              </c:extLst>
            </c:dLbl>
            <c:dLbl>
              <c:idx val="4"/>
              <c:layout>
                <c:manualLayout>
                  <c:x val="-1.5627313704475892E-16"/>
                  <c:y val="-5.62798571289296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65 689 (57%)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4C57-4466-97B4-38B249D8C626}"/>
                </c:ext>
              </c:extLst>
            </c:dLbl>
            <c:dLbl>
              <c:idx val="5"/>
              <c:layout>
                <c:manualLayout>
                  <c:x val="0"/>
                  <c:y val="-5.62798571289296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3 537 (28%)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4C57-4466-97B4-38B249D8C6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'EKK pašvaldības funkijas JAUNS'!$B$32:$B$37</c:f>
              <c:strCache>
                <c:ptCount val="6"/>
                <c:pt idx="0">
                  <c:v>Atalgojums</c:v>
                </c:pt>
                <c:pt idx="1">
                  <c:v>Piemaksa par virsstundu darbu (izpildē 3500 eur neplānotas virsstundas)</c:v>
                </c:pt>
                <c:pt idx="2">
                  <c:v>Darba devēja VSAOI</c:v>
                </c:pt>
                <c:pt idx="3">
                  <c:v>Izdevumi par atkritumu izvešanu</c:v>
                </c:pt>
                <c:pt idx="4">
                  <c:v>Remontdarbi un iestāžu uzturēšana (t.sk.ventilāciju apkope, telpu remonts)</c:v>
                </c:pt>
                <c:pt idx="5">
                  <c:v>Krājumi, materiāli, energopreces</c:v>
                </c:pt>
              </c:strCache>
            </c:strRef>
          </c:cat>
          <c:val>
            <c:numRef>
              <c:f>'EKK pašvaldības funkijas JAUNS'!$D$32:$D$37</c:f>
              <c:numCache>
                <c:formatCode>#,##0</c:formatCode>
                <c:ptCount val="6"/>
                <c:pt idx="0">
                  <c:v>37366</c:v>
                </c:pt>
                <c:pt idx="1">
                  <c:v>4360</c:v>
                </c:pt>
                <c:pt idx="2">
                  <c:v>11402</c:v>
                </c:pt>
                <c:pt idx="3">
                  <c:v>1058</c:v>
                </c:pt>
                <c:pt idx="4">
                  <c:v>65689</c:v>
                </c:pt>
                <c:pt idx="5">
                  <c:v>3537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C57-4466-97B4-38B249D8C62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56626232"/>
        <c:axId val="556632712"/>
        <c:axId val="0"/>
      </c:bar3DChart>
      <c:catAx>
        <c:axId val="5566262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556632712"/>
        <c:crosses val="autoZero"/>
        <c:auto val="1"/>
        <c:lblAlgn val="ctr"/>
        <c:lblOffset val="100"/>
        <c:noMultiLvlLbl val="0"/>
      </c:catAx>
      <c:valAx>
        <c:axId val="556632712"/>
        <c:scaling>
          <c:orientation val="minMax"/>
          <c:max val="1200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556626232"/>
        <c:crosses val="autoZero"/>
        <c:crossBetween val="between"/>
        <c:majorUnit val="40000"/>
      </c:valAx>
      <c:spPr>
        <a:noFill/>
        <a:ln>
          <a:solidFill>
            <a:schemeClr val="bg2">
              <a:lumMod val="90000"/>
            </a:schemeClr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5523227572977741"/>
          <c:y val="1.290068805334599E-2"/>
          <c:w val="0.69937097914218693"/>
          <c:h val="0.89136552811706704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Kopsavilkums!$C$5</c:f>
              <c:strCache>
                <c:ptCount val="1"/>
                <c:pt idx="0">
                  <c:v>Ieņēmumu plāns EUR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374 848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4-1EDC-4B87-B462-A93DB186670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295 000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5-1EDC-4B87-B462-A93DB186670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3 162 474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1EDC-4B87-B462-A93DB186670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229 613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7-1EDC-4B87-B462-A93DB186670A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387 362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B-1EDC-4B87-B462-A93DB186670A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dirty="0"/>
                      <a:t>4 338 534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E-1EDC-4B87-B462-A93DB186670A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 dirty="0"/>
                      <a:t>523 972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21-1EDC-4B87-B462-A93DB186670A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 dirty="0"/>
                      <a:t>1 337 120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24-1EDC-4B87-B462-A93DB186670A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 dirty="0"/>
                      <a:t>645 000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C394-42BF-8EFF-148C4D02608F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 dirty="0"/>
                      <a:t>1 204 480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C394-42BF-8EFF-148C4D02608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rgbClr val="40404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Kopsavilkums!$A$6:$A$16</c:f>
              <c:strCache>
                <c:ptCount val="11"/>
                <c:pt idx="0">
                  <c:v>Ielu un ceļu uzturēšana  - Valsts mērķdotācija</c:v>
                </c:pt>
                <c:pt idx="1">
                  <c:v>Ielu un ceļu uzturēšana - Pašvaldības finansējums</c:v>
                </c:pt>
                <c:pt idx="2">
                  <c:v>Vides aizsardzība - Valsts mērķdotācija</c:v>
                </c:pt>
                <c:pt idx="3">
                  <c:v>Siltumapgāde  - saimnieciskā darbība</c:v>
                </c:pt>
                <c:pt idx="4">
                  <c:v>Ūdensapgāde - saimnieciskā darbība</c:v>
                </c:pt>
                <c:pt idx="5">
                  <c:v>Attīrīšana - saimnieciskā darbība</c:v>
                </c:pt>
                <c:pt idx="6">
                  <c:v>Teritorijas un ēku apsaimniekošana </c:v>
                </c:pt>
                <c:pt idx="7">
                  <c:v>Izglītības iestāžu apsaimniekošana</c:v>
                </c:pt>
                <c:pt idx="8">
                  <c:v>Investīciju projekti</c:v>
                </c:pt>
                <c:pt idx="9">
                  <c:v>Kalngales NAI pārbūve</c:v>
                </c:pt>
                <c:pt idx="10">
                  <c:v>Katlu mājas pārbūve Carnikavā, Tulpju iela 5</c:v>
                </c:pt>
              </c:strCache>
            </c:strRef>
          </c:cat>
          <c:val>
            <c:numRef>
              <c:f>Kopsavilkums!$C$6:$C$16</c:f>
              <c:numCache>
                <c:formatCode>#,##0</c:formatCode>
                <c:ptCount val="11"/>
                <c:pt idx="0">
                  <c:v>374848</c:v>
                </c:pt>
                <c:pt idx="1">
                  <c:v>295000</c:v>
                </c:pt>
                <c:pt idx="2">
                  <c:v>0</c:v>
                </c:pt>
                <c:pt idx="3">
                  <c:v>3162474</c:v>
                </c:pt>
                <c:pt idx="4">
                  <c:v>229613</c:v>
                </c:pt>
                <c:pt idx="5">
                  <c:v>387362</c:v>
                </c:pt>
                <c:pt idx="6">
                  <c:v>4338534</c:v>
                </c:pt>
                <c:pt idx="7">
                  <c:v>523972</c:v>
                </c:pt>
                <c:pt idx="8">
                  <c:v>1337120</c:v>
                </c:pt>
                <c:pt idx="9">
                  <c:v>645000</c:v>
                </c:pt>
                <c:pt idx="10">
                  <c:v>1204480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DC-4B87-B462-A93DB186670A}"/>
            </c:ext>
          </c:extLst>
        </c:ser>
        <c:ser>
          <c:idx val="1"/>
          <c:order val="1"/>
          <c:tx>
            <c:strRef>
              <c:f>Kopsavilkums!$D$5</c:f>
              <c:strCache>
                <c:ptCount val="1"/>
                <c:pt idx="0">
                  <c:v>Ieņēmumu izpilde EUR</c:v>
                </c:pt>
              </c:strCache>
            </c:strRef>
          </c:tx>
          <c:spPr>
            <a:solidFill>
              <a:srgbClr val="C95B46"/>
            </a:solidFill>
            <a:ln>
              <a:solidFill>
                <a:srgbClr val="C95B46"/>
              </a:solidFill>
            </a:ln>
            <a:effectLst/>
            <a:sp3d>
              <a:contourClr>
                <a:srgbClr val="C95B46"/>
              </a:contourClr>
            </a:sp3d>
          </c:spPr>
          <c:invertIfNegative val="0"/>
          <c:dLbls>
            <c:dLbl>
              <c:idx val="0"/>
              <c:layout>
                <c:manualLayout>
                  <c:x val="4.852320907967303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187 424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1EDC-4B87-B462-A93DB186670A}"/>
                </c:ext>
              </c:extLst>
            </c:dLbl>
            <c:dLbl>
              <c:idx val="1"/>
              <c:layout>
                <c:manualLayout>
                  <c:x val="3.6661980193530765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147 500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1EDC-4B87-B462-A93DB186670A}"/>
                </c:ext>
              </c:extLst>
            </c:dLbl>
            <c:dLbl>
              <c:idx val="3"/>
              <c:layout>
                <c:manualLayout>
                  <c:x val="0.39249884677779995"/>
                  <c:y val="-2.265563260056335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887 717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1EDC-4B87-B462-A93DB186670A}"/>
                </c:ext>
              </c:extLst>
            </c:dLbl>
            <c:dLbl>
              <c:idx val="4"/>
              <c:layout>
                <c:manualLayout>
                  <c:x val="3.1270512518011495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101 232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8-1EDC-4B87-B462-A93DB186670A}"/>
                </c:ext>
              </c:extLst>
            </c:dLbl>
            <c:dLbl>
              <c:idx val="5"/>
              <c:layout>
                <c:manualLayout>
                  <c:x val="5.3914676755192265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162 352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C-1EDC-4B87-B462-A93DB186670A}"/>
                </c:ext>
              </c:extLst>
            </c:dLbl>
            <c:dLbl>
              <c:idx val="6"/>
              <c:layout>
                <c:manualLayout>
                  <c:x val="0.48415379726162688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2 253 935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F-1EDC-4B87-B462-A93DB186670A}"/>
                </c:ext>
              </c:extLst>
            </c:dLbl>
            <c:dLbl>
              <c:idx val="7"/>
              <c:layout>
                <c:manualLayout>
                  <c:x val="6.0384437965815378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261984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22-1EDC-4B87-B462-A93DB186670A}"/>
                </c:ext>
              </c:extLst>
            </c:dLbl>
            <c:dLbl>
              <c:idx val="8"/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800" b="1" i="0" u="none" strike="noStrike" kern="1200" baseline="0">
                        <a:solidFill>
                          <a:srgbClr val="40404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 b="1" i="0" u="none" strike="noStrike" kern="1200" baseline="0" dirty="0">
                        <a:solidFill>
                          <a:srgbClr val="404040"/>
                        </a:solidFill>
                      </a:rPr>
                      <a:t>20 268</a:t>
                    </a: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800" b="1">
                        <a:solidFill>
                          <a:srgbClr val="404040"/>
                        </a:solidFill>
                      </a:defRPr>
                    </a:pP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sz="800" b="1" i="0" u="none" strike="noStrike" kern="1200" baseline="0">
                      <a:solidFill>
                        <a:srgbClr val="40404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0283831480890134E-2"/>
                      <c:h val="4.4246450468900238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A89C-406E-B390-5142462B44A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rgbClr val="40404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Kopsavilkums!$A$6:$A$16</c:f>
              <c:strCache>
                <c:ptCount val="11"/>
                <c:pt idx="0">
                  <c:v>Ielu un ceļu uzturēšana  - Valsts mērķdotācija</c:v>
                </c:pt>
                <c:pt idx="1">
                  <c:v>Ielu un ceļu uzturēšana - Pašvaldības finansējums</c:v>
                </c:pt>
                <c:pt idx="2">
                  <c:v>Vides aizsardzība - Valsts mērķdotācija</c:v>
                </c:pt>
                <c:pt idx="3">
                  <c:v>Siltumapgāde  - saimnieciskā darbība</c:v>
                </c:pt>
                <c:pt idx="4">
                  <c:v>Ūdensapgāde - saimnieciskā darbība</c:v>
                </c:pt>
                <c:pt idx="5">
                  <c:v>Attīrīšana - saimnieciskā darbība</c:v>
                </c:pt>
                <c:pt idx="6">
                  <c:v>Teritorijas un ēku apsaimniekošana </c:v>
                </c:pt>
                <c:pt idx="7">
                  <c:v>Izglītības iestāžu apsaimniekošana</c:v>
                </c:pt>
                <c:pt idx="8">
                  <c:v>Investīciju projekti</c:v>
                </c:pt>
                <c:pt idx="9">
                  <c:v>Kalngales NAI pārbūve</c:v>
                </c:pt>
                <c:pt idx="10">
                  <c:v>Katlu mājas pārbūve Carnikavā, Tulpju iela 5</c:v>
                </c:pt>
              </c:strCache>
            </c:strRef>
          </c:cat>
          <c:val>
            <c:numRef>
              <c:f>Kopsavilkums!$D$6:$D$16</c:f>
              <c:numCache>
                <c:formatCode>#,##0</c:formatCode>
                <c:ptCount val="11"/>
                <c:pt idx="0">
                  <c:v>187424</c:v>
                </c:pt>
                <c:pt idx="1">
                  <c:v>147500</c:v>
                </c:pt>
                <c:pt idx="2">
                  <c:v>0</c:v>
                </c:pt>
                <c:pt idx="3">
                  <c:v>887717</c:v>
                </c:pt>
                <c:pt idx="4">
                  <c:v>101232</c:v>
                </c:pt>
                <c:pt idx="5">
                  <c:v>162352</c:v>
                </c:pt>
                <c:pt idx="6">
                  <c:v>2253935</c:v>
                </c:pt>
                <c:pt idx="7">
                  <c:v>261984</c:v>
                </c:pt>
                <c:pt idx="8">
                  <c:v>20268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EDC-4B87-B462-A93DB186670A}"/>
            </c:ext>
          </c:extLst>
        </c:ser>
        <c:ser>
          <c:idx val="2"/>
          <c:order val="2"/>
          <c:tx>
            <c:strRef>
              <c:f>Kopsavilkums!$E$5</c:f>
              <c:strCache>
                <c:ptCount val="1"/>
                <c:pt idx="0">
                  <c:v>Izdevumu plāns EUR</c:v>
                </c:pt>
              </c:strCache>
            </c:strRef>
          </c:tx>
          <c:spPr>
            <a:solidFill>
              <a:srgbClr val="7395AD"/>
            </a:solidFill>
            <a:ln>
              <a:solidFill>
                <a:srgbClr val="7395AD"/>
              </a:solidFill>
            </a:ln>
            <a:effectLst/>
            <a:sp3d>
              <a:contourClr>
                <a:srgbClr val="7395AD"/>
              </a:contourClr>
            </a:sp3d>
          </c:spPr>
          <c:invertIfNegative val="0"/>
          <c:dLbls>
            <c:dLbl>
              <c:idx val="0"/>
              <c:layout>
                <c:manualLayout>
                  <c:x val="0"/>
                  <c:y val="-2.265563260056335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381 661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1EDC-4B87-B462-A93DB186670A}"/>
                </c:ext>
              </c:extLst>
            </c:dLbl>
            <c:dLbl>
              <c:idx val="1"/>
              <c:layout>
                <c:manualLayout>
                  <c:x val="1.0782935351038065E-3"/>
                  <c:y val="2.265563260056335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295 000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1EDC-4B87-B462-A93DB186670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4 689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99FA-449D-B0A7-4ACE188A00EE}"/>
                </c:ext>
              </c:extLst>
            </c:dLbl>
            <c:dLbl>
              <c:idx val="3"/>
              <c:layout>
                <c:manualLayout>
                  <c:x val="4.3131741404153845E-3"/>
                  <c:y val="-4.5311265201125883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3 162 474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1EDC-4B87-B462-A93DB186670A}"/>
                </c:ext>
              </c:extLst>
            </c:dLbl>
            <c:dLbl>
              <c:idx val="4"/>
              <c:layout>
                <c:manualLayout>
                  <c:x val="2.1565870702076923E-3"/>
                  <c:y val="-8.3069693240547383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229 613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9-1EDC-4B87-B462-A93DB186670A}"/>
                </c:ext>
              </c:extLst>
            </c:dLbl>
            <c:dLbl>
              <c:idx val="5"/>
              <c:layout>
                <c:manualLayout>
                  <c:x val="5.3914676755192304E-3"/>
                  <c:y val="2.265563260056335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387 362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1EDC-4B87-B462-A93DB186670A}"/>
                </c:ext>
              </c:extLst>
            </c:dLbl>
            <c:dLbl>
              <c:idx val="6"/>
              <c:layout>
                <c:manualLayout>
                  <c:x val="3.2348806053115382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4 350 728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1EDC-4B87-B462-A93DB186670A}"/>
                </c:ext>
              </c:extLst>
            </c:dLbl>
            <c:dLbl>
              <c:idx val="7"/>
              <c:layout>
                <c:manualLayout>
                  <c:x val="-3.9536972885989752E-17"/>
                  <c:y val="-4.1534846620273692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560 177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1EDC-4B87-B462-A93DB186670A}"/>
                </c:ext>
              </c:extLst>
            </c:dLbl>
            <c:dLbl>
              <c:idx val="8"/>
              <c:layout>
                <c:manualLayout>
                  <c:x val="0"/>
                  <c:y val="-2.2655632600563774E-3"/>
                </c:manualLayout>
              </c:layout>
              <c:tx>
                <c:rich>
                  <a:bodyPr/>
                  <a:lstStyle/>
                  <a:p>
                    <a:r>
                      <a:rPr lang="en-US" sz="800" b="1" i="0" u="none" strike="noStrike" kern="1200" baseline="0" dirty="0">
                        <a:solidFill>
                          <a:srgbClr val="404040"/>
                        </a:solidFill>
                      </a:rPr>
                      <a:t>1 395 120</a:t>
                    </a:r>
                    <a:endParaRPr lang="en-US" sz="8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1EDC-4B87-B462-A93DB186670A}"/>
                </c:ext>
              </c:extLst>
            </c:dLbl>
            <c:dLbl>
              <c:idx val="9"/>
              <c:layout>
                <c:manualLayout>
                  <c:x val="0"/>
                  <c:y val="-2.265563260056335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645 000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99FA-449D-B0A7-4ACE188A00EE}"/>
                </c:ext>
              </c:extLst>
            </c:dLbl>
            <c:dLbl>
              <c:idx val="10"/>
              <c:layout>
                <c:manualLayout>
                  <c:x val="-7.9073945771979504E-17"/>
                  <c:y val="-4.5311265201126716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800" b="1" i="0" u="none" strike="noStrike" kern="1200" baseline="0">
                        <a:solidFill>
                          <a:srgbClr val="404040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800" dirty="0">
                        <a:solidFill>
                          <a:srgbClr val="404040"/>
                        </a:solidFill>
                        <a:latin typeface="+mn-lt"/>
                        <a:cs typeface="Times New Roman" panose="02020603050405020304" pitchFamily="18" charset="0"/>
                      </a:rPr>
                      <a:t>1 204 480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rgbClr val="404040"/>
                      </a:solidFill>
                      <a:latin typeface="+mn-lt"/>
                      <a:ea typeface="+mn-ea"/>
                      <a:cs typeface="Times New Roman" panose="02020603050405020304" pitchFamily="18" charset="0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99FA-449D-B0A7-4ACE188A00E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rgbClr val="40404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Kopsavilkums!$A$6:$A$16</c:f>
              <c:strCache>
                <c:ptCount val="11"/>
                <c:pt idx="0">
                  <c:v>Ielu un ceļu uzturēšana  - Valsts mērķdotācija</c:v>
                </c:pt>
                <c:pt idx="1">
                  <c:v>Ielu un ceļu uzturēšana - Pašvaldības finansējums</c:v>
                </c:pt>
                <c:pt idx="2">
                  <c:v>Vides aizsardzība - Valsts mērķdotācija</c:v>
                </c:pt>
                <c:pt idx="3">
                  <c:v>Siltumapgāde  - saimnieciskā darbība</c:v>
                </c:pt>
                <c:pt idx="4">
                  <c:v>Ūdensapgāde - saimnieciskā darbība</c:v>
                </c:pt>
                <c:pt idx="5">
                  <c:v>Attīrīšana - saimnieciskā darbība</c:v>
                </c:pt>
                <c:pt idx="6">
                  <c:v>Teritorijas un ēku apsaimniekošana </c:v>
                </c:pt>
                <c:pt idx="7">
                  <c:v>Izglītības iestāžu apsaimniekošana</c:v>
                </c:pt>
                <c:pt idx="8">
                  <c:v>Investīciju projekti</c:v>
                </c:pt>
                <c:pt idx="9">
                  <c:v>Kalngales NAI pārbūve</c:v>
                </c:pt>
                <c:pt idx="10">
                  <c:v>Katlu mājas pārbūve Carnikavā, Tulpju iela 5</c:v>
                </c:pt>
              </c:strCache>
            </c:strRef>
          </c:cat>
          <c:val>
            <c:numRef>
              <c:f>Kopsavilkums!$E$6:$E$16</c:f>
              <c:numCache>
                <c:formatCode>#,##0</c:formatCode>
                <c:ptCount val="11"/>
                <c:pt idx="0">
                  <c:v>381661</c:v>
                </c:pt>
                <c:pt idx="1">
                  <c:v>295000</c:v>
                </c:pt>
                <c:pt idx="2">
                  <c:v>4689</c:v>
                </c:pt>
                <c:pt idx="3">
                  <c:v>3162474</c:v>
                </c:pt>
                <c:pt idx="4">
                  <c:v>229613</c:v>
                </c:pt>
                <c:pt idx="5">
                  <c:v>387362</c:v>
                </c:pt>
                <c:pt idx="6">
                  <c:v>4350728</c:v>
                </c:pt>
                <c:pt idx="7">
                  <c:v>560177</c:v>
                </c:pt>
                <c:pt idx="8">
                  <c:v>1395120</c:v>
                </c:pt>
                <c:pt idx="9">
                  <c:v>645000</c:v>
                </c:pt>
                <c:pt idx="10">
                  <c:v>1204480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EDC-4B87-B462-A93DB186670A}"/>
            </c:ext>
          </c:extLst>
        </c:ser>
        <c:ser>
          <c:idx val="3"/>
          <c:order val="3"/>
          <c:tx>
            <c:strRef>
              <c:f>Kopsavilkums!$F$5</c:f>
              <c:strCache>
                <c:ptCount val="1"/>
                <c:pt idx="0">
                  <c:v>Izdevumu izpilde EUR</c:v>
                </c:pt>
              </c:strCache>
            </c:strRef>
          </c:tx>
          <c:spPr>
            <a:solidFill>
              <a:srgbClr val="ECD9C8"/>
            </a:solidFill>
            <a:ln>
              <a:solidFill>
                <a:srgbClr val="ECD9C8"/>
              </a:solidFill>
            </a:ln>
            <a:effectLst/>
            <a:sp3d>
              <a:contourClr>
                <a:srgbClr val="ECD9C8"/>
              </a:contourClr>
            </a:sp3d>
          </c:spPr>
          <c:invertIfNegative val="0"/>
          <c:dLbls>
            <c:dLbl>
              <c:idx val="0"/>
              <c:layout>
                <c:manualLayout>
                  <c:x val="5.2836383220088497E-2"/>
                  <c:y val="-2.265563260056335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100 740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99FA-449D-B0A7-4ACE188A00EE}"/>
                </c:ext>
              </c:extLst>
            </c:dLbl>
            <c:dLbl>
              <c:idx val="1"/>
              <c:layout>
                <c:manualLayout>
                  <c:x val="3.558368665842692E-2"/>
                  <c:y val="-8.3069693240547383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141 028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99FA-449D-B0A7-4ACE188A00EE}"/>
                </c:ext>
              </c:extLst>
            </c:dLbl>
            <c:dLbl>
              <c:idx val="3"/>
              <c:layout>
                <c:manualLayout>
                  <c:x val="0.36877638900551535"/>
                  <c:y val="-6.7966897801690074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986 791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99FA-449D-B0A7-4ACE188A00EE}"/>
                </c:ext>
              </c:extLst>
            </c:dLbl>
            <c:dLbl>
              <c:idx val="4"/>
              <c:layout>
                <c:manualLayout>
                  <c:x val="3.5583686658426879E-2"/>
                  <c:y val="-8.3069693240547383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81 112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99FA-449D-B0A7-4ACE188A00EE}"/>
                </c:ext>
              </c:extLst>
            </c:dLbl>
            <c:dLbl>
              <c:idx val="5"/>
              <c:layout>
                <c:manualLayout>
                  <c:x val="6.0384437965815378E-2"/>
                  <c:y val="-8.3069693240547383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120 343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99FA-449D-B0A7-4ACE188A00EE}"/>
                </c:ext>
              </c:extLst>
            </c:dLbl>
            <c:dLbl>
              <c:idx val="6"/>
              <c:layout>
                <c:manualLayout>
                  <c:x val="0.55424287704337682"/>
                  <c:y val="-9.062253040225343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1 656 086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99FA-449D-B0A7-4ACE188A00EE}"/>
                </c:ext>
              </c:extLst>
            </c:dLbl>
            <c:dLbl>
              <c:idx val="7"/>
              <c:layout>
                <c:manualLayout>
                  <c:x val="6.9010786246646152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256 323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99FA-449D-B0A7-4ACE188A00EE}"/>
                </c:ext>
              </c:extLst>
            </c:dLbl>
            <c:dLbl>
              <c:idx val="8"/>
              <c:layout>
                <c:manualLayout>
                  <c:x val="0"/>
                  <c:y val="-2.2654740646523967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800" b="1" i="0" u="none" strike="noStrike" kern="1200" baseline="0">
                        <a:solidFill>
                          <a:srgbClr val="40404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800" b="1"/>
                      <a:t>20 268</a:t>
                    </a:r>
                    <a:endParaRPr lang="en-US" sz="800" b="1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rgbClr val="40404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0283831480890134E-2"/>
                      <c:h val="1.9857751169797721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A-99FA-449D-B0A7-4ACE188A00E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Kopsavilkums!$A$6:$A$16</c:f>
              <c:strCache>
                <c:ptCount val="11"/>
                <c:pt idx="0">
                  <c:v>Ielu un ceļu uzturēšana  - Valsts mērķdotācija</c:v>
                </c:pt>
                <c:pt idx="1">
                  <c:v>Ielu un ceļu uzturēšana - Pašvaldības finansējums</c:v>
                </c:pt>
                <c:pt idx="2">
                  <c:v>Vides aizsardzība - Valsts mērķdotācija</c:v>
                </c:pt>
                <c:pt idx="3">
                  <c:v>Siltumapgāde  - saimnieciskā darbība</c:v>
                </c:pt>
                <c:pt idx="4">
                  <c:v>Ūdensapgāde - saimnieciskā darbība</c:v>
                </c:pt>
                <c:pt idx="5">
                  <c:v>Attīrīšana - saimnieciskā darbība</c:v>
                </c:pt>
                <c:pt idx="6">
                  <c:v>Teritorijas un ēku apsaimniekošana </c:v>
                </c:pt>
                <c:pt idx="7">
                  <c:v>Izglītības iestāžu apsaimniekošana</c:v>
                </c:pt>
                <c:pt idx="8">
                  <c:v>Investīciju projekti</c:v>
                </c:pt>
                <c:pt idx="9">
                  <c:v>Kalngales NAI pārbūve</c:v>
                </c:pt>
                <c:pt idx="10">
                  <c:v>Katlu mājas pārbūve Carnikavā, Tulpju iela 5</c:v>
                </c:pt>
              </c:strCache>
            </c:strRef>
          </c:cat>
          <c:val>
            <c:numRef>
              <c:f>Kopsavilkums!$F$6:$F$16</c:f>
              <c:numCache>
                <c:formatCode>#,##0</c:formatCode>
                <c:ptCount val="11"/>
                <c:pt idx="0">
                  <c:v>100740</c:v>
                </c:pt>
                <c:pt idx="1">
                  <c:v>141028</c:v>
                </c:pt>
                <c:pt idx="2">
                  <c:v>140</c:v>
                </c:pt>
                <c:pt idx="3">
                  <c:v>986791</c:v>
                </c:pt>
                <c:pt idx="4">
                  <c:v>81112</c:v>
                </c:pt>
                <c:pt idx="5">
                  <c:v>120343.31</c:v>
                </c:pt>
                <c:pt idx="6">
                  <c:v>1656086</c:v>
                </c:pt>
                <c:pt idx="7">
                  <c:v>256323</c:v>
                </c:pt>
                <c:pt idx="8">
                  <c:v>20268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394-42BF-8EFF-148C4D02608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shape val="box"/>
        <c:axId val="297431904"/>
        <c:axId val="296279480"/>
        <c:axId val="0"/>
      </c:bar3DChart>
      <c:catAx>
        <c:axId val="2974319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Montserrat" panose="00000500000000000000" pitchFamily="2" charset="-70"/>
                <a:ea typeface="+mn-ea"/>
                <a:cs typeface="Times New Roman" panose="02020603050405020304" pitchFamily="18" charset="0"/>
              </a:defRPr>
            </a:pPr>
            <a:endParaRPr lang="lv-LV"/>
          </a:p>
        </c:txPr>
        <c:crossAx val="296279480"/>
        <c:crosses val="autoZero"/>
        <c:auto val="1"/>
        <c:lblAlgn val="ctr"/>
        <c:lblOffset val="100"/>
        <c:noMultiLvlLbl val="0"/>
      </c:catAx>
      <c:valAx>
        <c:axId val="2962794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97431904"/>
        <c:crosses val="autoZero"/>
        <c:crossBetween val="between"/>
      </c:valAx>
      <c:spPr>
        <a:noFill/>
        <a:ln w="44450" cap="rnd">
          <a:noFill/>
        </a:ln>
        <a:effectLst/>
      </c:spPr>
    </c:plotArea>
    <c:legend>
      <c:legendPos val="b"/>
      <c:layout>
        <c:manualLayout>
          <c:xMode val="edge"/>
          <c:yMode val="edge"/>
          <c:x val="0.13932995858588682"/>
          <c:y val="0.95453460514086652"/>
          <c:w val="0.75435046866287947"/>
          <c:h val="4.546539485913370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819219613838164"/>
          <c:y val="7.8236918973837943E-2"/>
          <c:w val="0.94377495532473332"/>
          <c:h val="0.8759005111760223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'Naudas atlikums'!$E$13</c:f>
              <c:strCache>
                <c:ptCount val="1"/>
                <c:pt idx="0">
                  <c:v>Beigu atlikums EUR</c:v>
                </c:pt>
              </c:strCache>
            </c:strRef>
          </c:tx>
          <c:spPr>
            <a:solidFill>
              <a:srgbClr val="595959"/>
            </a:solidFill>
            <a:ln>
              <a:noFill/>
            </a:ln>
            <a:effectLst/>
            <a:sp3d/>
          </c:spPr>
          <c:invertIfNegative val="0"/>
          <c:dPt>
            <c:idx val="3"/>
            <c:invertIfNegative val="0"/>
            <c:bubble3D val="0"/>
            <c:spPr>
              <a:solidFill>
                <a:srgbClr val="C95B46"/>
              </a:solidFill>
              <a:ln>
                <a:solidFill>
                  <a:srgbClr val="C95B46"/>
                </a:solidFill>
              </a:ln>
              <a:effectLst/>
              <a:sp3d>
                <a:contourClr>
                  <a:srgbClr val="C95B46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0-6BA7-4EB9-9C07-7EACFDC4F82B}"/>
              </c:ext>
            </c:extLst>
          </c:dPt>
          <c:dLbls>
            <c:dLbl>
              <c:idx val="0"/>
              <c:layout>
                <c:manualLayout>
                  <c:x val="6.648936170212766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93</a:t>
                    </a:r>
                    <a:r>
                      <a:rPr lang="en-US" baseline="0" dirty="0"/>
                      <a:t> 497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6BA7-4EB9-9C07-7EACFDC4F82B}"/>
                </c:ext>
              </c:extLst>
            </c:dLbl>
            <c:dLbl>
              <c:idx val="1"/>
              <c:layout>
                <c:manualLayout>
                  <c:x val="1.218971631205673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BA7-4EB9-9C07-7EACFDC4F82B}"/>
                </c:ext>
              </c:extLst>
            </c:dLbl>
            <c:dLbl>
              <c:idx val="2"/>
              <c:layout>
                <c:manualLayout>
                  <c:x val="7.7570921985815602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4 549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6BA7-4EB9-9C07-7EACFDC4F82B}"/>
                </c:ext>
              </c:extLst>
            </c:dLbl>
            <c:dLbl>
              <c:idx val="3"/>
              <c:layout>
                <c:manualLayout>
                  <c:x val="-0.12730243410398168"/>
                  <c:y val="-3.7986966598934123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-62 975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6BA7-4EB9-9C07-7EACFDC4F82B}"/>
                </c:ext>
              </c:extLst>
            </c:dLbl>
            <c:dLbl>
              <c:idx val="4"/>
              <c:layout>
                <c:manualLayout>
                  <c:x val="1.551418439716312E-2"/>
                  <c:y val="0"/>
                </c:manualLayout>
              </c:layout>
              <c:tx>
                <c:rich>
                  <a:bodyPr rot="0" spcFirstLastPara="1" vertOverflow="overflow" horzOverflow="overflow" vert="horz" wrap="square" lIns="38100" tIns="19050" rIns="38100" bIns="19050" anchor="ctr" anchorCtr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200" b="1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r>
                      <a:rPr lang="en-US" sz="1200" dirty="0"/>
                      <a:t>34 312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overflow" horzOverflow="overflow" vert="horz" wrap="square" lIns="38100" tIns="19050" rIns="38100" bIns="19050" anchor="ctr" anchorCtr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sz="1200" b="1" i="0" u="none" strike="noStrike" kern="1200" baseline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showDataLabelsRange val="0"/>
                </c:ext>
                <c:ext xmlns:c16="http://schemas.microsoft.com/office/drawing/2014/chart" uri="{C3380CC4-5D6E-409C-BE32-E72D297353CC}">
                  <c16:uniqueId val="{00000005-6BA7-4EB9-9C07-7EACFDC4F82B}"/>
                </c:ext>
              </c:extLst>
            </c:dLbl>
            <c:dLbl>
              <c:idx val="5"/>
              <c:layout>
                <c:manualLayout>
                  <c:x val="1.4406028368794245E-2"/>
                  <c:y val="-9.2404846509822529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108 750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6BA7-4EB9-9C07-7EACFDC4F82B}"/>
                </c:ext>
              </c:extLst>
            </c:dLbl>
            <c:dLbl>
              <c:idx val="6"/>
              <c:layout>
                <c:manualLayout>
                  <c:x val="1.9946808510638299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668 043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6BA7-4EB9-9C07-7EACFDC4F82B}"/>
                </c:ext>
              </c:extLst>
            </c:dLbl>
            <c:dLbl>
              <c:idx val="7"/>
              <c:layout>
                <c:manualLayout>
                  <c:x val="1.6622340425531915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41 866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6BA7-4EB9-9C07-7EACFDC4F8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19050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'Naudas atlikums'!$A$14:$A$24</c:f>
              <c:strCache>
                <c:ptCount val="11"/>
                <c:pt idx="0">
                  <c:v>Ielu un ceļu uzturēšana  - Valsts mērķdotācija</c:v>
                </c:pt>
                <c:pt idx="1">
                  <c:v>Ielu un ceļu uzturēšana - Pašvaldības finansējums</c:v>
                </c:pt>
                <c:pt idx="2">
                  <c:v>Vides aizsardzība - Valsts mērķdotācija</c:v>
                </c:pt>
                <c:pt idx="3">
                  <c:v>Siltumapgāde  - saimnieciskā darbība</c:v>
                </c:pt>
                <c:pt idx="4">
                  <c:v>Ūdensapgāde - saimnieciskā darbība</c:v>
                </c:pt>
                <c:pt idx="5">
                  <c:v>Attīrīšana - saimnieciskā darbība</c:v>
                </c:pt>
                <c:pt idx="6">
                  <c:v>Teritorijas un ēku apsaimniekošana </c:v>
                </c:pt>
                <c:pt idx="7">
                  <c:v>Izglītības iestāžu apsaimniekošana</c:v>
                </c:pt>
                <c:pt idx="8">
                  <c:v>Investīciju projekti</c:v>
                </c:pt>
                <c:pt idx="9">
                  <c:v>Kalngales NAI pārbūve</c:v>
                </c:pt>
                <c:pt idx="10">
                  <c:v>Katlu mājas pārbūve Carnikavā, Tulpju iela 5</c:v>
                </c:pt>
              </c:strCache>
            </c:strRef>
          </c:cat>
          <c:val>
            <c:numRef>
              <c:f>'Naudas atlikums'!$E$14:$E$24</c:f>
              <c:numCache>
                <c:formatCode>#,##0</c:formatCode>
                <c:ptCount val="11"/>
                <c:pt idx="0">
                  <c:v>93497</c:v>
                </c:pt>
                <c:pt idx="1">
                  <c:v>6472</c:v>
                </c:pt>
                <c:pt idx="2">
                  <c:v>4549</c:v>
                </c:pt>
                <c:pt idx="3">
                  <c:v>-62975</c:v>
                </c:pt>
                <c:pt idx="4">
                  <c:v>34312</c:v>
                </c:pt>
                <c:pt idx="5">
                  <c:v>108749.69</c:v>
                </c:pt>
                <c:pt idx="6">
                  <c:v>668043</c:v>
                </c:pt>
                <c:pt idx="7">
                  <c:v>41866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BA7-4EB9-9C07-7EACFDC4F82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shape val="box"/>
        <c:axId val="374180320"/>
        <c:axId val="374397736"/>
        <c:axId val="0"/>
      </c:bar3DChart>
      <c:catAx>
        <c:axId val="374180320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374397736"/>
        <c:crosses val="autoZero"/>
        <c:auto val="1"/>
        <c:lblAlgn val="ctr"/>
        <c:lblOffset val="100"/>
        <c:tickLblSkip val="1"/>
        <c:tickMarkSkip val="10"/>
        <c:noMultiLvlLbl val="0"/>
      </c:catAx>
      <c:valAx>
        <c:axId val="374397736"/>
        <c:scaling>
          <c:orientation val="minMax"/>
          <c:min val="-1000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374180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lv-LV" sz="1400" dirty="0">
                <a:solidFill>
                  <a:srgbClr val="404040"/>
                </a:solidFill>
                <a:latin typeface="Montserrat" panose="00000500000000000000" pitchFamily="2" charset="-70"/>
              </a:rPr>
              <a:t>DEBTORU PARĀDI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3186127650193101E-2"/>
          <c:y val="0.16932987089707457"/>
          <c:w val="0.88462469475982797"/>
          <c:h val="0.5730176116574157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Debitori!$F$2</c:f>
              <c:strCache>
                <c:ptCount val="1"/>
                <c:pt idx="0">
                  <c:v>Pavisam kopā EUR</c:v>
                </c:pt>
              </c:strCache>
            </c:strRef>
          </c:tx>
          <c:spPr>
            <a:solidFill>
              <a:srgbClr val="7395AD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2.6483385529584307E-17"/>
                  <c:y val="-3.38504685905855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58 025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8792-4865-A04C-6611EB3CCE1F}"/>
                </c:ext>
              </c:extLst>
            </c:dLbl>
            <c:dLbl>
              <c:idx val="1"/>
              <c:layout>
                <c:manualLayout>
                  <c:x val="4.3336949674768139E-3"/>
                  <c:y val="-4.889512129751259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47 798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8792-4865-A04C-6611EB3CCE1F}"/>
                </c:ext>
              </c:extLst>
            </c:dLbl>
            <c:dLbl>
              <c:idx val="2"/>
              <c:layout>
                <c:manualLayout>
                  <c:x val="-1.0593354211833723E-16"/>
                  <c:y val="-3.38504685905855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71 589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8792-4865-A04C-6611EB3CCE1F}"/>
                </c:ext>
              </c:extLst>
            </c:dLbl>
            <c:dLbl>
              <c:idx val="3"/>
              <c:layout>
                <c:manualLayout>
                  <c:x val="0"/>
                  <c:y val="-3.38504685905855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24 695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8792-4865-A04C-6611EB3CCE1F}"/>
                </c:ext>
              </c:extLst>
            </c:dLbl>
            <c:dLbl>
              <c:idx val="4"/>
              <c:layout>
                <c:manualLayout>
                  <c:x val="0"/>
                  <c:y val="-3.008930541385381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202 107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8792-4865-A04C-6611EB3CCE1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Debitori!$A$3:$A$7</c:f>
              <c:strCache>
                <c:ptCount val="5"/>
                <c:pt idx="0">
                  <c:v>Siltumapgādes</c:v>
                </c:pt>
                <c:pt idx="1">
                  <c:v>Ūdensapgādes </c:v>
                </c:pt>
                <c:pt idx="2">
                  <c:v>Kanalizācija</c:v>
                </c:pt>
                <c:pt idx="3">
                  <c:v>Pārējie debitori</c:v>
                </c:pt>
                <c:pt idx="4">
                  <c:v>Kopā EUR</c:v>
                </c:pt>
              </c:strCache>
            </c:strRef>
          </c:cat>
          <c:val>
            <c:numRef>
              <c:f>Debitori!$F$3:$F$7</c:f>
              <c:numCache>
                <c:formatCode>#,##0</c:formatCode>
                <c:ptCount val="5"/>
                <c:pt idx="0">
                  <c:v>58025</c:v>
                </c:pt>
                <c:pt idx="1">
                  <c:v>47798</c:v>
                </c:pt>
                <c:pt idx="2">
                  <c:v>71589</c:v>
                </c:pt>
                <c:pt idx="3">
                  <c:v>24695</c:v>
                </c:pt>
                <c:pt idx="4">
                  <c:v>202107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792-4865-A04C-6611EB3CCE1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74398520"/>
        <c:axId val="374398912"/>
        <c:axId val="0"/>
      </c:bar3DChart>
      <c:catAx>
        <c:axId val="374398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2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374398912"/>
        <c:crosses val="autoZero"/>
        <c:auto val="1"/>
        <c:lblAlgn val="ctr"/>
        <c:lblOffset val="100"/>
        <c:noMultiLvlLbl val="0"/>
      </c:catAx>
      <c:valAx>
        <c:axId val="374398912"/>
        <c:scaling>
          <c:orientation val="minMax"/>
          <c:max val="250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743985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A450BD-68D1-40F9-8570-F2E67B80A823}" type="datetimeFigureOut">
              <a:rPr lang="lv-LV" smtClean="0"/>
              <a:t>25.07.2023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D23CE6-85A1-4374-B09E-1FDCEE7367C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32249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973751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259303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15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742008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16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709159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19220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419571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85980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365776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894642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786764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492459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24088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E0B74-42FE-00AF-29AB-44AD5B29B7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D83FBF-9187-3E83-28C7-877AADC370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9C4B0B-38CA-2ECE-7939-842C4AB3D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16D81-8DF6-410F-AAE0-C963E3396CA2}" type="datetime1">
              <a:rPr lang="lv-LV" smtClean="0"/>
              <a:t>25.07.2023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4348B7-3AA4-7D33-7079-56654C366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807D0B-0957-8825-75B5-3684355DE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0706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E9586-EDE3-FB9E-EF7F-4546B4645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E87A7E-2DD1-4E27-7978-CEB92BF5AB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842F14-2939-346F-37A4-F4CFF5E89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905ED-80CB-4131-AF6A-18CE0C023BE6}" type="datetime1">
              <a:rPr lang="lv-LV" smtClean="0"/>
              <a:t>25.07.2023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6C94D7-61FB-C664-FCDC-53B2289F9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00C153-9A0A-B471-069F-F3850FB1C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42018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5C0F67-6693-E3C1-4A92-C2580CA775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EC0FB9-2444-62F7-E4F7-8DCA6739B7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6687DF-B808-98AE-1556-DC8B62F2B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71B6D-CBB8-47F6-8F4E-9C7C848E8D70}" type="datetime1">
              <a:rPr lang="lv-LV" smtClean="0"/>
              <a:t>25.07.2023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9273EA-9A4A-27DF-56DD-B73F36493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2F604-233E-B639-B224-5D5DCC378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264449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541C8-3AEE-92D0-6BC7-43B9298F4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5853E-7624-0FE6-9FFF-82B092C16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6A15C-33BA-109B-C718-857CACB99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DBD1-BBC6-144F-BB04-668AE50EEAA2}" type="datetime1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F34E3-512D-C7E8-C9A1-C78861BE7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7C26C-60F9-7124-6965-208FDD90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940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5D27-CFB8-6153-AFDF-92C8AF72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23432-3351-EE92-DC29-797117BD9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66F2B-CBAE-511B-DF3A-726E8FE20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FE41-FDFF-8047-B79B-356A78FD3E08}" type="datetime1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8B86A-7330-3189-51EC-BC8929C52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7A196-DFA2-AAF7-EC91-6BC8AA594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2567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A6080-85A1-2BCE-DD4A-744EDE674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DCFDBD-BC6E-47B5-E97C-F392EFE33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650B6-31BE-D0E5-FBBD-D6C76947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4E0E-0A54-0C4A-A6CD-2D1CE1D43E84}" type="datetime1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3D1AE-D253-228A-7B9E-C7AC2A943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22A7-AC36-79E5-5420-725C999A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847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8E326-4237-8C99-A138-C1AD8BB9E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63024-7751-26EA-428C-2497E4D11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FAC09D-1B7E-3147-32EF-ED6BCB15D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949EF-83E8-87AD-CBA1-DAC812DA5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60-2641-914D-8720-24CB9E1544F8}" type="datetime1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8BB95-20DC-906F-19A8-2F37569E0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908B5-0AAB-EE31-068F-43822183C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8724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3844F-BA58-53F9-0B1E-A3AE12488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BB852-EB59-4733-F019-52D320C33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1A709-738A-0ACA-8E91-C7EAE6E69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12C7B-5E80-8DB1-4700-6C29C2D72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01D052-34EE-7525-5892-BA95E22BE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8A356C-9086-F788-A384-04A08B872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618D-AFDF-4441-B6AC-AB7256007DBD}" type="datetime1">
              <a:rPr lang="en-US" smtClean="0"/>
              <a:t>7/25/2023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5E61E3-D88C-E4D3-B411-2D18686F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F31C9-BBD9-6921-93CF-46488A81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6525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0E216-8084-B633-9437-CBA62A0AA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91758F-5162-D689-4336-005E6C00D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66EA-52B9-B847-AD9B-694F049B33E6}" type="datetime1">
              <a:rPr lang="en-US" smtClean="0"/>
              <a:t>7/25/2023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B3810-4CF9-82A3-8E86-847DD431F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C755D-5FC6-111E-7F40-7D492478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6416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33EF83-3619-4F9B-E568-FE7EED132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490-1998-4A44-A624-42F54DBDC226}" type="datetime1">
              <a:rPr lang="en-US" smtClean="0"/>
              <a:t>7/25/2023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42AA65-086E-6BC2-BF9E-C82C5EEA6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7080E-3244-9936-7994-24FEB990A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3181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556D6-553C-1328-806D-78813C4F0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23D2-74A7-7103-2CEB-12001FA2E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0250-889D-60F7-4147-A5FED3A264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86620-40C3-9948-9875-F0890D755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FAB0-4578-A449-A906-ABE38DB7018B}" type="datetime1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E6BF5-E51A-4DAF-8676-D9C8C961F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DB26A9-C2C1-690A-C2BC-BF351780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891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6314-E403-AFC0-1A46-E422809C9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37EE6-FB5F-41CF-42C4-432E050254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ED0677-CA8C-B2FA-39B2-900F9B2F4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F3EF7-E8DF-4E52-B6AD-253C52C52CA8}" type="datetime1">
              <a:rPr lang="lv-LV" smtClean="0"/>
              <a:t>25.07.2023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C73EE2-F365-3491-DBB8-308173BC6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7D289E-FEC5-7A12-9ADE-C8E5E92F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231382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927AA-DC63-A17E-AC4E-58AA75E6E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19806E-8F6B-C676-3F01-A45287EFF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C2FCF3-9663-C5C5-FA78-B176809D05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0C00F-2371-269C-218C-4EB909E1D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1D72-1054-794F-87B7-D0056D5203D5}" type="datetime1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46921E-EAFD-D74A-0F32-ED7C19A8E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1CAB2-07BA-9CE5-EC9C-2236DBE1E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9631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CECC4-E968-3D5F-03A5-A4E8DD09E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C209E-3B70-2EEE-3172-85E0E4BC3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690F4-4792-117B-6615-1DA3855E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B9F0-4552-AC48-AA4F-42211AD280FC}" type="datetime1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5E789-7E16-BCEA-D165-29D3EA95E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CF779-A07C-29D5-7113-0D73DB7D8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9892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F72C63-D56C-29F1-9C66-0F53431B7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B5D915-09E9-64BF-214D-C4117A112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2A7ED-2898-66C5-8B14-CAF10E38C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F4B85-EE1C-824B-90CF-74BDD2F38CBA}" type="datetime1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0F789-33AC-09E2-11AD-9629C7886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D5682-811F-8F9D-7DA1-21B71EA85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156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075F0-D03F-7D4C-8920-B75381E3A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9ED87A-6B2E-A384-BB0A-DC7B1AB5E4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27EED9-6EA9-6B1D-AC62-B2FA28A21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87D45-E41D-4212-8A26-E3C173054877}" type="datetime1">
              <a:rPr lang="lv-LV" smtClean="0"/>
              <a:t>25.07.2023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D37290-706C-0ECC-6C0D-CECE87C2F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F73C53-BF5D-AC95-D18F-69F746998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77675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8D109-BC65-8082-92AD-0BBBFA1AE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6393C-68CA-0190-914D-C7FCAE4742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F2F66C-46ED-BF47-DAFE-240427C72B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F65CF9-9586-48D7-1F1C-DE1F43CFA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5B477-112D-4307-A93A-665A33B331BD}" type="datetime1">
              <a:rPr lang="lv-LV" smtClean="0"/>
              <a:t>25.07.2023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FFEE6D-B7AE-08EE-B7D5-934F774FD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61D4B1-821D-1AD9-5C56-5336DBE74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73680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CBD99-046B-F283-0274-35597AC4D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6FE475-D2C2-F72A-B491-EE0030372D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CDBBC9-2CD5-D0AB-C7EE-60062375A7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B28232-B2A5-BBCF-BF2A-F7D734A3FD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22D294-8D10-F9D2-C1C5-AC55AE31FF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382BEC-DC39-DC38-D907-F99A4B68A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66927-ED67-407D-AEE1-274E266042EF}" type="datetime1">
              <a:rPr lang="lv-LV" smtClean="0"/>
              <a:t>25.07.2023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C2AE56-7099-9C1D-A10B-A64857AAE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F0379A-692B-DA95-FD86-183585A0C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5136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57BF3-D731-79DD-A036-17E0E3EA7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4DFAB8-E6DF-82BF-552B-BC9C92AB1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324D5-D005-4D1B-9A66-ACD77F9F9B5C}" type="datetime1">
              <a:rPr lang="lv-LV" smtClean="0"/>
              <a:t>25.07.2023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5EE640-674F-49BB-9BC9-33C153915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459F49-7744-6378-BAC4-7E7FB7C9E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0684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802B5D-7988-0ABF-FA2E-8B96707B0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7530C-B699-4AE7-BBA8-90C10021A480}" type="datetime1">
              <a:rPr lang="lv-LV" smtClean="0"/>
              <a:t>25.07.2023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E4BB0A-06B3-BB94-9272-C64AF3873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6F7BB2-FF1C-370B-72B6-39DC2E1FB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92572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07FBC-D597-9E97-0501-61D29D95C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619E5-6BFE-0A8D-328C-1974AE1E66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CBDC9E-9EAD-744A-D7AC-3CC7EB0FD3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4B36F2-EA2D-2DE9-2EA7-08CAECFC8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AFDF4-A49F-44C9-98E7-6F170D8B2905}" type="datetime1">
              <a:rPr lang="lv-LV" smtClean="0"/>
              <a:t>25.07.2023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856CA8-8871-76F2-CE0B-78C95A7CD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DBE963-7499-E9F4-F980-7DD0708A9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96798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5DE7A-58EA-343D-0ADA-178933C53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D2F11A-201D-63A6-CACE-5B7543D420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A2E388-0DE3-470C-08E2-ECC702389A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852D74-2B9B-118C-08D9-B4E3146FA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445E3-80CD-4080-B052-024292CF15BC}" type="datetime1">
              <a:rPr lang="lv-LV" smtClean="0"/>
              <a:t>25.07.2023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8D0BBA-8464-CBF5-79AC-00635F915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4E383B-E8A5-7BCF-6B06-C7F4B0AF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44269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E8E53C-282A-2B9F-BED9-440A07EED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85427F-D370-343D-8DF1-8741CBA52A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EC96DC-B0D8-3E38-33D6-90DC9E0A4C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D9554-4469-46EB-8880-1422571CEACE}" type="datetime1">
              <a:rPr lang="lv-LV" smtClean="0"/>
              <a:t>25.07.2023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87327A-A985-9CBF-C38F-6E355821A9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8FADE1-E8C3-9C18-8A29-7A533E6C8A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83095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916EE-EC74-18A7-E5A4-450427377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9A7A5-BDBE-5F10-6794-A795F3BF6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F1445-A891-5DDD-B88C-909AC5DB6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800B1-4C03-4D41-B773-165D95B0D0CA}" type="datetime1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F3E9B-179C-D21C-7EF0-0D4601B54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E1A7A-0032-9C2B-8E90-115F829F0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097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</p:sldLayoutIdLst>
  <p:hf sldNum="0" hdr="0" dt="0"/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chart" Target="../charts/char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06254985-7120-C57B-662F-36B1141C0B14}"/>
              </a:ext>
            </a:extLst>
          </p:cNvPr>
          <p:cNvSpPr txBox="1"/>
          <p:nvPr/>
        </p:nvSpPr>
        <p:spPr>
          <a:xfrm>
            <a:off x="-3180" y="4191000"/>
            <a:ext cx="12195180" cy="20085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52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P/A CARNIKAVAS KOMUNĀLSERVISA</a:t>
            </a:r>
            <a:b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BUDŽETA IZPILDE </a:t>
            </a:r>
            <a:b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lv-LV" altLang="lv-LV" sz="3600" b="1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PAR PIRMO PUSGADU</a:t>
            </a:r>
            <a:endParaRPr kumimoji="0" lang="en-US" sz="3600" b="1" i="0" u="none" strike="noStrike" kern="1200" cap="all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anose="00000500000000000000" pitchFamily="2" charset="-70"/>
              <a:ea typeface="+mn-ea"/>
              <a:cs typeface="+mn-cs"/>
            </a:endParaRPr>
          </a:p>
        </p:txBody>
      </p:sp>
      <p:sp>
        <p:nvSpPr>
          <p:cNvPr id="12" name="TextBox 2">
            <a:extLst>
              <a:ext uri="{FF2B5EF4-FFF2-40B4-BE49-F238E27FC236}">
                <a16:creationId xmlns:a16="http://schemas.microsoft.com/office/drawing/2014/main" id="{38DEB83C-A5E3-EA35-A943-63321E881E12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GUNĀRS DZENIS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  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19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.0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7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.2023.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B2A215-8386-9EDE-5A19-F94513F13E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376" y="380401"/>
            <a:ext cx="5160684" cy="252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556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54926-D707-E9CF-1B42-7463AB279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079" y="21847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DEBITORI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9A1857-0726-653E-3AC4-C0372C4D7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86849" y="6492875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10</a:t>
            </a:fld>
            <a:endParaRPr lang="lv-LV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AFFE6F-8301-56BB-84F6-ECF4132CCBA8}"/>
              </a:ext>
            </a:extLst>
          </p:cNvPr>
          <p:cNvSpPr txBox="1"/>
          <p:nvPr/>
        </p:nvSpPr>
        <p:spPr>
          <a:xfrm>
            <a:off x="358339" y="1377886"/>
            <a:ext cx="116014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2" charset="-70"/>
              </a:rPr>
              <a:t>Debitori, kuriem vēl nav iestājies apmaksas termiņš veido 49% (99 948EUR);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2" charset="-70"/>
              </a:rPr>
              <a:t>Debitoru parādi, kas kavēti līdz 3 mēnešiem, veido 30% (60 884EUR);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2" charset="-70"/>
              </a:rPr>
              <a:t>Debitoru parādi, kas kavēti 6 mēnešus un vairāk, veido 17% (33 509 EUR) no tiem 67% (22 499 EUR) atrodas piespiedu izpildē</a:t>
            </a:r>
            <a:r>
              <a:rPr lang="lv-LV" sz="1400" i="1" dirty="0">
                <a:latin typeface="Montserrat" panose="00000500000000000000" pitchFamily="2" charset="-70"/>
              </a:rPr>
              <a:t>.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00000000-0008-0000-05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4727842"/>
              </p:ext>
            </p:extLst>
          </p:nvPr>
        </p:nvGraphicFramePr>
        <p:xfrm>
          <a:off x="7153275" y="2465089"/>
          <a:ext cx="5038725" cy="41744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00000000-0008-0000-07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1335677"/>
              </p:ext>
            </p:extLst>
          </p:nvPr>
        </p:nvGraphicFramePr>
        <p:xfrm>
          <a:off x="0" y="2465090"/>
          <a:ext cx="7343020" cy="42352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34C96ABD-C483-E625-D93E-94798A95F257}"/>
              </a:ext>
            </a:extLst>
          </p:cNvPr>
          <p:cNvSpPr/>
          <p:nvPr/>
        </p:nvSpPr>
        <p:spPr>
          <a:xfrm>
            <a:off x="5161795" y="3870035"/>
            <a:ext cx="2181225" cy="2529411"/>
          </a:xfrm>
          <a:prstGeom prst="ellipse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8" name="Graphic 7" descr="Back RTL">
            <a:extLst>
              <a:ext uri="{FF2B5EF4-FFF2-40B4-BE49-F238E27FC236}">
                <a16:creationId xmlns:a16="http://schemas.microsoft.com/office/drawing/2014/main" id="{E18F07D5-8B47-62B2-1CF4-63C755CAC18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673539">
            <a:off x="6329657" y="3194358"/>
            <a:ext cx="1228724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6806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9161A-2836-6727-39C8-B1BDE0EC3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IEPIRKUMI II CETURKSNĪ</a:t>
            </a:r>
            <a:endParaRPr lang="lv-LV" b="1" dirty="0">
              <a:solidFill>
                <a:srgbClr val="58585B"/>
              </a:solidFill>
              <a:latin typeface="Montserrat" panose="00000500000000000000" pitchFamily="2" charset="-7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B10FBF-6BA7-96CF-4FCD-29F19EFFC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288162"/>
            <a:ext cx="10515600" cy="1797938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lv-LV" sz="1400" dirty="0">
                <a:latin typeface="Montserrat" panose="00000500000000000000" pitchFamily="2" charset="-70"/>
              </a:rPr>
              <a:t>Otrajā ceturksnī izsludināti 16 iepirkumi. Aktuālā informācija uz 06.07.2023 :</a:t>
            </a: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lv-LV" sz="1300" dirty="0">
                <a:latin typeface="Montserrat" panose="00000500000000000000" pitchFamily="2" charset="-70"/>
              </a:rPr>
              <a:t>Kopumā noslēgti 10 līgumi </a:t>
            </a:r>
            <a:r>
              <a:rPr lang="lv-LV" sz="1100" i="1" dirty="0">
                <a:latin typeface="Montserrat" panose="00000500000000000000" pitchFamily="2" charset="-70"/>
              </a:rPr>
              <a:t>(par </a:t>
            </a:r>
            <a:r>
              <a:rPr lang="lv-LV" sz="1100" dirty="0">
                <a:solidFill>
                  <a:srgbClr val="000000"/>
                </a:solidFill>
                <a:latin typeface="Montserrat" panose="00000500000000000000" pitchFamily="2" charset="-70"/>
              </a:rPr>
              <a:t>t</a:t>
            </a:r>
            <a:r>
              <a:rPr lang="lv-LV" sz="11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-70"/>
              </a:rPr>
              <a:t>raktortehnikas apkopi, ceļu un ielu auditu ar reģistrāciju zemes grāmatā kā inženierbūvi, horizontālo apzīmējumu uzklāšanu, traktortehnikas piekabi, ceļu seguma uzturēšanu, stāvvietas maksas pakalpojumu iekasēšanu, </a:t>
            </a:r>
            <a:r>
              <a:rPr lang="lv-LV" sz="1100" b="0" i="0" u="none" strike="noStrike" dirty="0" err="1">
                <a:solidFill>
                  <a:srgbClr val="000000"/>
                </a:solidFill>
                <a:effectLst/>
                <a:latin typeface="Montserrat" panose="00000500000000000000" pitchFamily="2" charset="-70"/>
              </a:rPr>
              <a:t>pretputekļa</a:t>
            </a:r>
            <a:r>
              <a:rPr lang="lv-LV" sz="11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-70"/>
              </a:rPr>
              <a:t> iegādi, </a:t>
            </a:r>
            <a:r>
              <a:rPr lang="lv-LV" sz="1100" b="0" i="0" u="none" strike="noStrike" dirty="0" err="1">
                <a:solidFill>
                  <a:srgbClr val="000000"/>
                </a:solidFill>
                <a:effectLst/>
                <a:latin typeface="Montserrat" panose="00000500000000000000" pitchFamily="2" charset="-70"/>
              </a:rPr>
              <a:t>pretputekļa</a:t>
            </a:r>
            <a:r>
              <a:rPr lang="lv-LV" sz="11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-70"/>
              </a:rPr>
              <a:t> apstrādi, ceļu uzturēšanas materiālu piegādi, </a:t>
            </a:r>
            <a:r>
              <a:rPr lang="lv-LV" sz="1100" b="0" i="0" u="none" strike="noStrike" dirty="0" err="1">
                <a:solidFill>
                  <a:srgbClr val="000000"/>
                </a:solidFill>
                <a:effectLst/>
                <a:latin typeface="Montserrat" panose="00000500000000000000" pitchFamily="2" charset="-70"/>
              </a:rPr>
              <a:t>elektromateriālu</a:t>
            </a:r>
            <a:r>
              <a:rPr lang="lv-LV" sz="11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-70"/>
              </a:rPr>
              <a:t>, ielas apgaismojuma gaismekļu un balstu piegādi</a:t>
            </a:r>
            <a:r>
              <a:rPr lang="lv-LV" sz="1100" i="1" dirty="0">
                <a:effectLst/>
                <a:latin typeface="Montserrat" panose="00000500000000000000" pitchFamily="2" charset="-70"/>
                <a:cs typeface="Times New Roman" panose="02020603050405020304" pitchFamily="18" charset="0"/>
              </a:rPr>
              <a:t>) </a:t>
            </a:r>
            <a:r>
              <a:rPr lang="lv-LV" sz="1100" dirty="0">
                <a:effectLst/>
                <a:latin typeface="Montserrat" panose="00000500000000000000" pitchFamily="2" charset="-70"/>
                <a:cs typeface="Times New Roman" panose="02020603050405020304" pitchFamily="18" charset="0"/>
              </a:rPr>
              <a:t>un </a:t>
            </a:r>
            <a:r>
              <a:rPr lang="lv-LV" sz="1300" dirty="0">
                <a:effectLst/>
                <a:latin typeface="Montserrat" panose="00000500000000000000" pitchFamily="2" charset="-70"/>
                <a:cs typeface="Times New Roman" panose="02020603050405020304" pitchFamily="18" charset="0"/>
              </a:rPr>
              <a:t>1 līgums noslēgšanas procesā </a:t>
            </a:r>
            <a:r>
              <a:rPr lang="lv-LV" sz="1100" dirty="0">
                <a:effectLst/>
                <a:latin typeface="Montserrat" panose="00000500000000000000" pitchFamily="2" charset="-70"/>
                <a:cs typeface="Times New Roman" panose="02020603050405020304" pitchFamily="18" charset="0"/>
              </a:rPr>
              <a:t>(par </a:t>
            </a:r>
            <a:r>
              <a:rPr lang="lv-LV" sz="1100" dirty="0">
                <a:solidFill>
                  <a:srgbClr val="000000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d</a:t>
            </a:r>
            <a:r>
              <a:rPr lang="pt-BR" sz="11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-70"/>
              </a:rPr>
              <a:t>abas gāzes piegād</a:t>
            </a:r>
            <a:r>
              <a:rPr lang="lv-LV" sz="11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-70"/>
              </a:rPr>
              <a:t>i</a:t>
            </a:r>
            <a:r>
              <a:rPr lang="pt-BR" sz="11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-70"/>
              </a:rPr>
              <a:t> Ādažu novadam</a:t>
            </a:r>
            <a:r>
              <a:rPr lang="lv-LV" sz="1100" dirty="0">
                <a:effectLst/>
                <a:latin typeface="Montserrat" panose="00000500000000000000" pitchFamily="2" charset="-70"/>
                <a:cs typeface="Times New Roman" panose="02020603050405020304" pitchFamily="18" charset="0"/>
              </a:rPr>
              <a:t>)</a:t>
            </a:r>
            <a:r>
              <a:rPr lang="lv-LV" sz="1100" i="1" dirty="0">
                <a:effectLst/>
                <a:latin typeface="Montserrat" panose="00000500000000000000" pitchFamily="2" charset="-70"/>
                <a:cs typeface="Times New Roman" panose="02020603050405020304" pitchFamily="18" charset="0"/>
              </a:rPr>
              <a:t>;</a:t>
            </a:r>
            <a:endParaRPr lang="lv-LV" sz="1100" i="1" dirty="0">
              <a:latin typeface="Montserrat" panose="00000500000000000000" pitchFamily="2" charset="-70"/>
            </a:endParaRPr>
          </a:p>
          <a:p>
            <a:pPr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lv-LV" sz="1300" dirty="0">
                <a:latin typeface="Montserrat" panose="00000500000000000000" pitchFamily="2" charset="-70"/>
              </a:rPr>
              <a:t>Uz jūlija sākumu piedāvājumu vērtēšana 3 iepirkumos </a:t>
            </a:r>
            <a:r>
              <a:rPr lang="lv-LV" sz="1100" i="1" dirty="0">
                <a:latin typeface="Montserrat" panose="00000500000000000000" pitchFamily="2" charset="-70"/>
              </a:rPr>
              <a:t>(</a:t>
            </a:r>
            <a:r>
              <a:rPr lang="lv-LV" sz="1100" dirty="0">
                <a:latin typeface="Montserrat" panose="00000500000000000000" pitchFamily="2" charset="-70"/>
              </a:rPr>
              <a:t>par </a:t>
            </a:r>
            <a:r>
              <a:rPr lang="lv-LV" sz="1100" b="0" u="none" strike="noStrike" dirty="0" err="1">
                <a:solidFill>
                  <a:srgbClr val="000000"/>
                </a:solidFill>
                <a:effectLst/>
                <a:latin typeface="Montserrat" panose="00000500000000000000" pitchFamily="2" charset="-70"/>
              </a:rPr>
              <a:t>Kalngales</a:t>
            </a:r>
            <a:r>
              <a:rPr lang="lv-LV" sz="1100" b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-70"/>
              </a:rPr>
              <a:t> NAI pārbūves </a:t>
            </a:r>
            <a:r>
              <a:rPr lang="lv-LV" sz="1100" b="0" u="none" strike="noStrike" dirty="0" err="1">
                <a:solidFill>
                  <a:srgbClr val="000000"/>
                </a:solidFill>
                <a:effectLst/>
                <a:latin typeface="Montserrat" panose="00000500000000000000" pitchFamily="2" charset="-70"/>
              </a:rPr>
              <a:t>I.kārtu</a:t>
            </a:r>
            <a:r>
              <a:rPr lang="lv-LV" sz="1100" b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-70"/>
              </a:rPr>
              <a:t>, Transportlīdzekļu apkopi, Ūdenssaimniecības  un siltumapgādes pamatlīdzekļu novērtēšanu</a:t>
            </a:r>
            <a:r>
              <a:rPr lang="lv-LV" sz="1200" dirty="0">
                <a:effectLst/>
                <a:latin typeface="Montserrat" panose="00000500000000000000" pitchFamily="2" charset="-70"/>
                <a:cs typeface="Times New Roman" panose="02020603050405020304" pitchFamily="18" charset="0"/>
              </a:rPr>
              <a:t>);</a:t>
            </a:r>
            <a:endParaRPr lang="lv-LV" sz="1200" dirty="0">
              <a:latin typeface="Montserrat" panose="00000500000000000000" pitchFamily="2" charset="-70"/>
            </a:endParaRPr>
          </a:p>
          <a:p>
            <a:pPr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lv-LV" sz="1300" dirty="0">
                <a:latin typeface="Montserrat" panose="00000500000000000000" pitchFamily="2" charset="-70"/>
                <a:cs typeface="Times New Roman" panose="02020603050405020304" pitchFamily="18" charset="0"/>
              </a:rPr>
              <a:t>Izbeigts 1 iepirkums </a:t>
            </a:r>
            <a:r>
              <a:rPr lang="lv-LV" sz="1050" i="1" dirty="0">
                <a:latin typeface="Montserrat" panose="00000500000000000000" pitchFamily="2" charset="-70"/>
                <a:cs typeface="Times New Roman" panose="02020603050405020304" pitchFamily="18" charset="0"/>
              </a:rPr>
              <a:t>(par p</a:t>
            </a:r>
            <a:r>
              <a:rPr lang="lv-LV" sz="1050" b="0" i="1" u="none" strike="noStrike" dirty="0">
                <a:solidFill>
                  <a:schemeClr val="tx1"/>
                </a:solidFill>
                <a:effectLst/>
                <a:latin typeface="Montserrat" panose="00000500000000000000" pitchFamily="2" charset="-70"/>
              </a:rPr>
              <a:t>āreju uz atjaunojamiem energoresursiem katlu mājā Tulpju ielā 5, Carnikavā (projektēšana, būvdarbi un autoruzraudzība);</a:t>
            </a:r>
          </a:p>
          <a:p>
            <a:pPr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lv-LV" sz="13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-70"/>
              </a:rPr>
              <a:t>Iesniegta sūdzība IUB par 1 ie</a:t>
            </a:r>
            <a:r>
              <a:rPr lang="lv-LV" sz="1300" dirty="0">
                <a:solidFill>
                  <a:srgbClr val="000000"/>
                </a:solidFill>
                <a:latin typeface="Montserrat" panose="00000500000000000000" pitchFamily="2" charset="-70"/>
              </a:rPr>
              <a:t>pirkumu </a:t>
            </a:r>
            <a:r>
              <a:rPr lang="lv-LV" sz="1050" dirty="0">
                <a:solidFill>
                  <a:srgbClr val="000000"/>
                </a:solidFill>
                <a:latin typeface="Montserrat" panose="00000500000000000000" pitchFamily="2" charset="-70"/>
              </a:rPr>
              <a:t>(par g</a:t>
            </a:r>
            <a:r>
              <a:rPr lang="lv-LV" sz="105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-70"/>
              </a:rPr>
              <a:t>rants ceļu greiderēšanu</a:t>
            </a:r>
            <a:r>
              <a:rPr lang="lv-LV" sz="1050" dirty="0">
                <a:solidFill>
                  <a:srgbClr val="000000"/>
                </a:solidFill>
                <a:latin typeface="Montserrat" panose="00000500000000000000" pitchFamily="2" charset="-70"/>
              </a:rPr>
              <a:t>).</a:t>
            </a:r>
            <a:endParaRPr lang="lv-LV" sz="1050" b="0" i="1" u="none" strike="noStrike" dirty="0">
              <a:solidFill>
                <a:schemeClr val="tx1"/>
              </a:solidFill>
              <a:effectLst/>
              <a:latin typeface="Montserrat" panose="00000500000000000000" pitchFamily="2" charset="-70"/>
            </a:endParaRPr>
          </a:p>
          <a:p>
            <a:pPr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endParaRPr lang="lv-LV" sz="1000" i="1" dirty="0">
              <a:latin typeface="Montserrat" panose="00000500000000000000" pitchFamily="2" charset="-7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108006-6412-E671-40DB-5AAA43F30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0215" y="6492875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11</a:t>
            </a:fld>
            <a:endParaRPr lang="lv-LV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2B90514-55F8-F72E-79A1-6073AD2C16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9139348"/>
              </p:ext>
            </p:extLst>
          </p:nvPr>
        </p:nvGraphicFramePr>
        <p:xfrm>
          <a:off x="89699" y="3009900"/>
          <a:ext cx="12012598" cy="3782314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477951">
                  <a:extLst>
                    <a:ext uri="{9D8B030D-6E8A-4147-A177-3AD203B41FA5}">
                      <a16:colId xmlns:a16="http://schemas.microsoft.com/office/drawing/2014/main" val="1300737449"/>
                    </a:ext>
                  </a:extLst>
                </a:gridCol>
                <a:gridCol w="1138817">
                  <a:extLst>
                    <a:ext uri="{9D8B030D-6E8A-4147-A177-3AD203B41FA5}">
                      <a16:colId xmlns:a16="http://schemas.microsoft.com/office/drawing/2014/main" val="3174083009"/>
                    </a:ext>
                  </a:extLst>
                </a:gridCol>
                <a:gridCol w="1400175">
                  <a:extLst>
                    <a:ext uri="{9D8B030D-6E8A-4147-A177-3AD203B41FA5}">
                      <a16:colId xmlns:a16="http://schemas.microsoft.com/office/drawing/2014/main" val="1907893355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815825706"/>
                    </a:ext>
                  </a:extLst>
                </a:gridCol>
                <a:gridCol w="1209675">
                  <a:extLst>
                    <a:ext uri="{9D8B030D-6E8A-4147-A177-3AD203B41FA5}">
                      <a16:colId xmlns:a16="http://schemas.microsoft.com/office/drawing/2014/main" val="1836080169"/>
                    </a:ext>
                  </a:extLst>
                </a:gridCol>
                <a:gridCol w="733425">
                  <a:extLst>
                    <a:ext uri="{9D8B030D-6E8A-4147-A177-3AD203B41FA5}">
                      <a16:colId xmlns:a16="http://schemas.microsoft.com/office/drawing/2014/main" val="2768091204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888490267"/>
                    </a:ext>
                  </a:extLst>
                </a:gridCol>
                <a:gridCol w="5071355">
                  <a:extLst>
                    <a:ext uri="{9D8B030D-6E8A-4147-A177-3AD203B41FA5}">
                      <a16:colId xmlns:a16="http://schemas.microsoft.com/office/drawing/2014/main" val="172827161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 err="1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Nr.p.k</a:t>
                      </a: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Plānotais iepirkuma izsludināšanas termiņš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nosaukums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summa (EUR bez PVN)</a:t>
                      </a:r>
                      <a:endParaRPr lang="lv-LV" sz="10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Budžeta summa (EUR ar PVN)</a:t>
                      </a:r>
                      <a:endParaRPr lang="lv-LV" sz="10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veids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veids 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 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extLst>
                  <a:ext uri="{0D108BD9-81ED-4DB2-BD59-A6C34878D82A}">
                    <a16:rowId xmlns:a16="http://schemas.microsoft.com/office/drawing/2014/main" val="2579423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b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0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janvāris</a:t>
                      </a:r>
                      <a:endParaRPr lang="fr-FR" sz="100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(2023/2)</a:t>
                      </a:r>
                      <a:endParaRPr lang="fr-FR" sz="100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marts</a:t>
                      </a:r>
                      <a:endParaRPr lang="fr-FR" sz="100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(2023/12)</a:t>
                      </a:r>
                      <a:endParaRPr lang="fr-FR" sz="100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marts</a:t>
                      </a:r>
                      <a:endParaRPr lang="fr-FR" sz="100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(2023/15)</a:t>
                      </a:r>
                      <a:endParaRPr lang="fr-FR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Traktortehnikas apkope  (</a:t>
                      </a:r>
                      <a:r>
                        <a:rPr lang="lv-LV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</a:rPr>
                        <a:t>atkārtoti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13 027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13 027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15 762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9.pants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pakalpojums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I.cet</a:t>
                      </a:r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2023/2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lv-LV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</a:rPr>
                        <a:t>IZBEIGTS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, jo viens pretendents neatbilst kvalifikācijas prasībām, otram ir neizpildītas nodokļu saistības nodokļu jomā.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2023/12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lv-LV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</a:rPr>
                        <a:t>IZBEIGTS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, jo vienīgais pretendents 1.daļā neatbilsts kvalifikācijas prasībai (pārāk tālu), 2.un 3.daļās piedāvājumi nav iesniegti.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2023/15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piedāvājumi atvērti (rīkota sarunu procedūra PIL 9.panta ietvaros)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II.cet</a:t>
                      </a:r>
                      <a:r>
                        <a:rPr lang="lv-LV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. </a:t>
                      </a:r>
                      <a:endParaRPr lang="lv-LV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2" charset="-70"/>
                        </a:rPr>
                        <a:t>LĪGUMI NOSLĒGTI</a:t>
                      </a:r>
                      <a:r>
                        <a:rPr lang="lv-LV" sz="1000" b="0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SIA “Tehnika AZ” (</a:t>
                      </a:r>
                      <a:r>
                        <a:rPr lang="lv-LV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Kioti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un </a:t>
                      </a:r>
                      <a:r>
                        <a:rPr lang="lv-LV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Kubota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, kopā 7822,32 EUR bez PVN) un SIA “</a:t>
                      </a:r>
                      <a:r>
                        <a:rPr lang="lv-LV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Mallen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” (2 </a:t>
                      </a:r>
                      <a:r>
                        <a:rPr lang="lv-LV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Kubotas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par 5206,61 EUR bez PVN)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16957576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2.</a:t>
                      </a:r>
                      <a:b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0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februāris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(2023/10)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Ceļu un ielu audits ar reģistrāciju zemes grāmatā kā inženierbūves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63 636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>
                          <a:solidFill>
                            <a:srgbClr val="00B0F0"/>
                          </a:solidFill>
                          <a:effectLst/>
                          <a:latin typeface="Montserrat" panose="00000500000000000000" pitchFamily="2" charset="-70"/>
                        </a:rPr>
                        <a:t>39 750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77 000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AK LV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pakalpojums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I.cet</a:t>
                      </a:r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PIEDĀVĀJUMU VĒRTĒŠANA.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29.03.2023.,10.00 Piedāvājumi atvērti.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II.cet</a:t>
                      </a:r>
                      <a:r>
                        <a:rPr lang="lv-LV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.</a:t>
                      </a:r>
                      <a:endParaRPr lang="lv-LV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2" charset="-70"/>
                        </a:rPr>
                        <a:t>LĪGUMS NOSLĒGTS 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ar SIA “Ceļu inženieri” par 39 750 </a:t>
                      </a:r>
                      <a:r>
                        <a:rPr lang="lv-LV" sz="10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euro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bez PVN.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21051371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3.</a:t>
                      </a:r>
                      <a:b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0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strike="sng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aprīlis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marts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(2023/14)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Horizontālie apzīmējumu uzklāšana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12 396</a:t>
                      </a:r>
                      <a:endParaRPr lang="pl-PL" sz="100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(37 190 uz 3 gadiem)</a:t>
                      </a:r>
                      <a:endParaRPr lang="pl-PL" sz="100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37 190</a:t>
                      </a:r>
                      <a:endParaRPr lang="pl-PL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15 000 (45000 uz 3 gadiem)</a:t>
                      </a:r>
                      <a:endParaRPr lang="pl-PL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9.pants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būvdarbi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I.cet</a:t>
                      </a:r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IZSLUDINĀTS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, termiņš – 06.04.2023.pl.10.00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II.cet</a:t>
                      </a:r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2" charset="-70"/>
                        </a:rPr>
                        <a:t>LĪGUMS NOSLĒGTS</a:t>
                      </a:r>
                      <a:r>
                        <a:rPr lang="lv-LV" sz="1000" b="0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ar SIA “Line R” par 37 190,- EUR bez PVN.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28337481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41905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996CC-01B7-A837-2FD7-978AC76F0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IEPIRKUMI II CETURKSNĪ</a:t>
            </a:r>
            <a:endParaRPr lang="lv-LV" sz="3600" b="1" dirty="0">
              <a:solidFill>
                <a:srgbClr val="595959"/>
              </a:solidFill>
              <a:latin typeface="Montserrat" panose="00000500000000000000" pitchFamily="2" charset="-7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8EC6FF2-3837-5744-BE19-B62D13D15D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0182886"/>
              </p:ext>
            </p:extLst>
          </p:nvPr>
        </p:nvGraphicFramePr>
        <p:xfrm>
          <a:off x="224458" y="1381823"/>
          <a:ext cx="11743083" cy="5111052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600904">
                  <a:extLst>
                    <a:ext uri="{9D8B030D-6E8A-4147-A177-3AD203B41FA5}">
                      <a16:colId xmlns:a16="http://schemas.microsoft.com/office/drawing/2014/main" val="4055029824"/>
                    </a:ext>
                  </a:extLst>
                </a:gridCol>
                <a:gridCol w="1522629">
                  <a:extLst>
                    <a:ext uri="{9D8B030D-6E8A-4147-A177-3AD203B41FA5}">
                      <a16:colId xmlns:a16="http://schemas.microsoft.com/office/drawing/2014/main" val="2140111292"/>
                    </a:ext>
                  </a:extLst>
                </a:gridCol>
                <a:gridCol w="1581191">
                  <a:extLst>
                    <a:ext uri="{9D8B030D-6E8A-4147-A177-3AD203B41FA5}">
                      <a16:colId xmlns:a16="http://schemas.microsoft.com/office/drawing/2014/main" val="1205885550"/>
                    </a:ext>
                  </a:extLst>
                </a:gridCol>
                <a:gridCol w="1259097">
                  <a:extLst>
                    <a:ext uri="{9D8B030D-6E8A-4147-A177-3AD203B41FA5}">
                      <a16:colId xmlns:a16="http://schemas.microsoft.com/office/drawing/2014/main" val="3531504803"/>
                    </a:ext>
                  </a:extLst>
                </a:gridCol>
                <a:gridCol w="1171253">
                  <a:extLst>
                    <a:ext uri="{9D8B030D-6E8A-4147-A177-3AD203B41FA5}">
                      <a16:colId xmlns:a16="http://schemas.microsoft.com/office/drawing/2014/main" val="600235530"/>
                    </a:ext>
                  </a:extLst>
                </a:gridCol>
                <a:gridCol w="868679">
                  <a:extLst>
                    <a:ext uri="{9D8B030D-6E8A-4147-A177-3AD203B41FA5}">
                      <a16:colId xmlns:a16="http://schemas.microsoft.com/office/drawing/2014/main" val="2497123531"/>
                    </a:ext>
                  </a:extLst>
                </a:gridCol>
                <a:gridCol w="1044367">
                  <a:extLst>
                    <a:ext uri="{9D8B030D-6E8A-4147-A177-3AD203B41FA5}">
                      <a16:colId xmlns:a16="http://schemas.microsoft.com/office/drawing/2014/main" val="1942509599"/>
                    </a:ext>
                  </a:extLst>
                </a:gridCol>
                <a:gridCol w="3694963">
                  <a:extLst>
                    <a:ext uri="{9D8B030D-6E8A-4147-A177-3AD203B41FA5}">
                      <a16:colId xmlns:a16="http://schemas.microsoft.com/office/drawing/2014/main" val="2571352310"/>
                    </a:ext>
                  </a:extLst>
                </a:gridCol>
              </a:tblGrid>
              <a:tr h="5176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 dirty="0" err="1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Nr.p.k</a:t>
                      </a: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.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Plānotais iepirkuma izsludināšanas termiņš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nosaukums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summa (EUR bez PVN)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Budžeta summa (EUR ar PVN)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veids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veids 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 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extLst>
                  <a:ext uri="{0D108BD9-81ED-4DB2-BD59-A6C34878D82A}">
                    <a16:rowId xmlns:a16="http://schemas.microsoft.com/office/drawing/2014/main" val="3333207886"/>
                  </a:ext>
                </a:extLst>
              </a:tr>
              <a:tr h="1721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b="1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4.</a:t>
                      </a:r>
                      <a:endParaRPr lang="lv-LV" sz="1000" b="1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marts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(2023/16)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Jūnijs (2023/34)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Transportlīdzekļu apkope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40 000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48 400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9.pants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pakalpojums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I.cet</a:t>
                      </a:r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2023/16 </a:t>
                      </a:r>
                      <a:r>
                        <a:rPr lang="lv-LV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</a:rPr>
                        <a:t>IZBEIGTS, 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, jo diviem pretendentiem ir nodokļu parādi, savukārt trešais iesniedza piedāvājumu, kuru parakstīja persona, kurai nav </a:t>
                      </a:r>
                      <a:r>
                        <a:rPr lang="lv-LV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paraksttiesību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II.cet</a:t>
                      </a:r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. 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2023/34 </a:t>
                      </a:r>
                      <a:r>
                        <a:rPr lang="lv-LV" sz="1000" b="1" i="0" u="none" strike="noStrike" dirty="0">
                          <a:solidFill>
                            <a:srgbClr val="ED7E30"/>
                          </a:solidFill>
                          <a:effectLst/>
                          <a:latin typeface="Montserrat" panose="00000500000000000000" pitchFamily="2" charset="-70"/>
                        </a:rPr>
                        <a:t>PIEDĀVĀJUMU VĒRTĒŠANA.</a:t>
                      </a:r>
                      <a:endParaRPr lang="lv-LV" sz="1000" dirty="0">
                        <a:solidFill>
                          <a:srgbClr val="ED7E3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454383177"/>
                  </a:ext>
                </a:extLst>
              </a:tr>
              <a:tr h="172101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5.</a:t>
                      </a:r>
                      <a:b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0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marts</a:t>
                      </a:r>
                      <a:endParaRPr lang="fr-FR" sz="10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(2023/17)</a:t>
                      </a:r>
                      <a:endParaRPr lang="fr-FR" sz="10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Aprīlis</a:t>
                      </a:r>
                      <a:endParaRPr lang="fr-FR" sz="10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(2023/25)</a:t>
                      </a:r>
                      <a:endParaRPr lang="fr-FR" sz="10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Maijs</a:t>
                      </a:r>
                      <a:endParaRPr lang="fr-FR" sz="10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(2023/28)</a:t>
                      </a:r>
                      <a:endParaRPr lang="fr-FR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Piekabe traktortehnikai KIOTI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12 396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</a:rPr>
                        <a:t>13 500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15 000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9.pants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piegāde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I.cet</a:t>
                      </a:r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2023/17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lv-LV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</a:rPr>
                        <a:t>IZBEIGTS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, jo nav iesniegts neviens piedāvājums.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2023/25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lv-LV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</a:rPr>
                        <a:t>IZBEIGTS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, jo vienīgajam pretendentam bija nodokļu parādi.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II.cet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. 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2023/28 </a:t>
                      </a:r>
                      <a:r>
                        <a:rPr lang="lv-LV" sz="10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2" charset="-70"/>
                        </a:rPr>
                        <a:t>LĪGUMS NOSLĒGTS</a:t>
                      </a:r>
                      <a:r>
                        <a:rPr lang="lv-LV" sz="1000" b="0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ar SIA “</a:t>
                      </a:r>
                      <a:r>
                        <a:rPr lang="lv-LV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DigiLat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” par 13 500 </a:t>
                      </a:r>
                      <a:r>
                        <a:rPr lang="lv-LV" sz="10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euro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bez PVN.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val="26224052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6.</a:t>
                      </a:r>
                      <a:b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0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strike="sng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februāris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strike="sng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marts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aprīlis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(2023/18)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Grants ceļu greiderēšana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26 446</a:t>
                      </a:r>
                      <a:endParaRPr lang="pl-PL" sz="10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(79 338 uz 3 gadiem)</a:t>
                      </a:r>
                      <a:endParaRPr lang="pl-PL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32 000</a:t>
                      </a:r>
                      <a:endParaRPr lang="pl-PL" sz="100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(96 000 uz 3 gadiem)</a:t>
                      </a:r>
                      <a:endParaRPr lang="pl-PL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apspriede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AK LV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pakalpojums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II.cet</a:t>
                      </a:r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2023/18 </a:t>
                      </a:r>
                      <a:r>
                        <a:rPr lang="lv-LV" sz="1000" b="1" i="0" u="none" strike="noStrike" dirty="0">
                          <a:solidFill>
                            <a:srgbClr val="ED7E30"/>
                          </a:solidFill>
                          <a:effectLst/>
                          <a:latin typeface="Montserrat" panose="00000500000000000000" pitchFamily="2" charset="-70"/>
                        </a:rPr>
                        <a:t>LĒMUMS PIEŅEMTS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. Iesniegta sūdzība IUB.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40621139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7.</a:t>
                      </a:r>
                      <a:b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0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strike="sng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Februāris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aprīlis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(2023/19)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Ceļu segumu uzturēšana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171 074 (gadā)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513 222 (uz 3 gadiem)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</a:rPr>
                        <a:t>648 000 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(uz 3 gadiem)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207 000 (gadā)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621 000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(uz 3 gadiem)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AK LV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būvdarbi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II.cet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. 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2023/28 </a:t>
                      </a:r>
                      <a:r>
                        <a:rPr lang="lv-LV" sz="10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2" charset="-70"/>
                        </a:rPr>
                        <a:t>LĪGUMS NOSLĒGTS</a:t>
                      </a:r>
                      <a:r>
                        <a:rPr lang="lv-LV" sz="1000" b="0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ar SIA “GLUDI LM” par 648 000 </a:t>
                      </a:r>
                      <a:r>
                        <a:rPr lang="lv-LV" sz="10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euro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bez PVN.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30605743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8.</a:t>
                      </a:r>
                      <a:b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0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 b="0" i="0" strike="sng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Marts</a:t>
                      </a:r>
                      <a:endParaRPr lang="fr-FR" sz="100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aprīlis</a:t>
                      </a:r>
                      <a:endParaRPr lang="fr-FR" sz="100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(2023/20)</a:t>
                      </a:r>
                      <a:endParaRPr lang="fr-FR" sz="100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Aprīlis (2023/24)</a:t>
                      </a:r>
                      <a:endParaRPr lang="fr-FR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Stāvvietu maksas pakalpojumu iekasēšana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ienākumi līdz 40 000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nav izdevumu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9.pants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pakalpojums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II.cet</a:t>
                      </a:r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2023/20 </a:t>
                      </a:r>
                      <a:r>
                        <a:rPr lang="lv-LV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</a:rPr>
                        <a:t>PĀRTRAUKTS</a:t>
                      </a:r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, 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lai precizētu prasības.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2023/24 </a:t>
                      </a:r>
                      <a:r>
                        <a:rPr lang="lv-LV" sz="10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2" charset="-70"/>
                        </a:rPr>
                        <a:t>LĪGUMS NOSLĒGTS</a:t>
                      </a:r>
                      <a:r>
                        <a:rPr lang="lv-LV" sz="1000" b="0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SIA “EUROPARK LATVIA”</a:t>
                      </a:r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ar procentu likmi 8,8%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3164141527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ED015B-AC1E-DA97-1008-F7CB95439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5974" y="6454426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12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2873287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996CC-01B7-A837-2FD7-978AC76F0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59454"/>
          </a:xfrm>
        </p:spPr>
        <p:txBody>
          <a:bodyPr>
            <a:normAutofit fontScale="90000"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IEPIRKUMI II CETURKSNĪ</a:t>
            </a:r>
            <a:endParaRPr lang="lv-LV" sz="3600" b="1" dirty="0">
              <a:solidFill>
                <a:srgbClr val="595959"/>
              </a:solidFill>
              <a:latin typeface="Montserrat" panose="00000500000000000000" pitchFamily="2" charset="-7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8EC6FF2-3837-5744-BE19-B62D13D15D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8475514"/>
              </p:ext>
            </p:extLst>
          </p:nvPr>
        </p:nvGraphicFramePr>
        <p:xfrm>
          <a:off x="82826" y="863028"/>
          <a:ext cx="11937723" cy="5994972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610864">
                  <a:extLst>
                    <a:ext uri="{9D8B030D-6E8A-4147-A177-3AD203B41FA5}">
                      <a16:colId xmlns:a16="http://schemas.microsoft.com/office/drawing/2014/main" val="4055029824"/>
                    </a:ext>
                  </a:extLst>
                </a:gridCol>
                <a:gridCol w="1544685">
                  <a:extLst>
                    <a:ext uri="{9D8B030D-6E8A-4147-A177-3AD203B41FA5}">
                      <a16:colId xmlns:a16="http://schemas.microsoft.com/office/drawing/2014/main" val="2140111292"/>
                    </a:ext>
                  </a:extLst>
                </a:gridCol>
                <a:gridCol w="2562225">
                  <a:extLst>
                    <a:ext uri="{9D8B030D-6E8A-4147-A177-3AD203B41FA5}">
                      <a16:colId xmlns:a16="http://schemas.microsoft.com/office/drawing/2014/main" val="1205885550"/>
                    </a:ext>
                  </a:extLst>
                </a:gridCol>
                <a:gridCol w="981075">
                  <a:extLst>
                    <a:ext uri="{9D8B030D-6E8A-4147-A177-3AD203B41FA5}">
                      <a16:colId xmlns:a16="http://schemas.microsoft.com/office/drawing/2014/main" val="3531504803"/>
                    </a:ext>
                  </a:extLst>
                </a:gridCol>
                <a:gridCol w="1085850">
                  <a:extLst>
                    <a:ext uri="{9D8B030D-6E8A-4147-A177-3AD203B41FA5}">
                      <a16:colId xmlns:a16="http://schemas.microsoft.com/office/drawing/2014/main" val="600235530"/>
                    </a:ext>
                  </a:extLst>
                </a:gridCol>
                <a:gridCol w="857250">
                  <a:extLst>
                    <a:ext uri="{9D8B030D-6E8A-4147-A177-3AD203B41FA5}">
                      <a16:colId xmlns:a16="http://schemas.microsoft.com/office/drawing/2014/main" val="2497123531"/>
                    </a:ext>
                  </a:extLst>
                </a:gridCol>
                <a:gridCol w="1019175">
                  <a:extLst>
                    <a:ext uri="{9D8B030D-6E8A-4147-A177-3AD203B41FA5}">
                      <a16:colId xmlns:a16="http://schemas.microsoft.com/office/drawing/2014/main" val="1942509599"/>
                    </a:ext>
                  </a:extLst>
                </a:gridCol>
                <a:gridCol w="3276599">
                  <a:extLst>
                    <a:ext uri="{9D8B030D-6E8A-4147-A177-3AD203B41FA5}">
                      <a16:colId xmlns:a16="http://schemas.microsoft.com/office/drawing/2014/main" val="2571352310"/>
                    </a:ext>
                  </a:extLst>
                </a:gridCol>
              </a:tblGrid>
              <a:tr h="5176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 dirty="0" err="1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Nr.p.k</a:t>
                      </a: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.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Plānotais iepirkuma izsludināšanas termiņš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nosaukums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summa (EUR bez PVN)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Budžeta summa (EUR ar PVN)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veids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veids 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 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extLst>
                  <a:ext uri="{0D108BD9-81ED-4DB2-BD59-A6C34878D82A}">
                    <a16:rowId xmlns:a16="http://schemas.microsoft.com/office/drawing/2014/main" val="3333207886"/>
                  </a:ext>
                </a:extLst>
              </a:tr>
              <a:tr h="172101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9.</a:t>
                      </a:r>
                      <a:b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0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Aprīlis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(2023/22)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Maijs (2023/29)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Pretputekļa iegāde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26 446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26 446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 rowSpan="2"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45 000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9.pants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prece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II.cet</a:t>
                      </a:r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2023/22 </a:t>
                      </a:r>
                      <a:r>
                        <a:rPr lang="lv-LV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</a:rPr>
                        <a:t>IZBEIGTS</a:t>
                      </a:r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, 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jo vienīgajam pretendenta nodokļu parādi.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2023/29 </a:t>
                      </a:r>
                      <a:r>
                        <a:rPr lang="lv-LV" sz="10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2" charset="-70"/>
                        </a:rPr>
                        <a:t>LĪGUMS NOSLĒGTS</a:t>
                      </a:r>
                      <a:r>
                        <a:rPr lang="lv-LV" sz="1000" b="0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ar SIA “</a:t>
                      </a:r>
                      <a:r>
                        <a:rPr lang="lv-LV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Viamix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” par 26 446 </a:t>
                      </a:r>
                      <a:r>
                        <a:rPr lang="lv-LV" sz="10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euro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bez PVN.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548208131"/>
                  </a:ext>
                </a:extLst>
              </a:tr>
              <a:tr h="172101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10.</a:t>
                      </a:r>
                      <a:b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0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Aprīlis (2023/23)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Pretputekļa apstrāde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10 270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10 270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 v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9.pants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pakalpojums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II.cet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. 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2023/23 </a:t>
                      </a:r>
                      <a:r>
                        <a:rPr lang="lv-LV" sz="10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2" charset="-70"/>
                        </a:rPr>
                        <a:t>LĪGUMS NOSLĒGTS</a:t>
                      </a:r>
                      <a:r>
                        <a:rPr lang="lv-LV" sz="1000" b="0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ar </a:t>
                      </a:r>
                      <a:r>
                        <a:rPr lang="lv-LV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ar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SIA “</a:t>
                      </a:r>
                      <a:r>
                        <a:rPr lang="lv-LV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Viamix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” par 10270 </a:t>
                      </a:r>
                      <a:r>
                        <a:rPr lang="lv-LV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euro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bez PVN..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3046910257"/>
                  </a:ext>
                </a:extLst>
              </a:tr>
              <a:tr h="172101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11.</a:t>
                      </a:r>
                      <a:b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0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strike="sng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Marts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aprīlis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(2023/21)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Kalngales NAI pārbūve I.kārta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strike="sng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495 867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600 000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600 000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apspriede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AK LV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būvdarbi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II.cet</a:t>
                      </a:r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. 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2023/21 </a:t>
                      </a:r>
                      <a:r>
                        <a:rPr lang="lv-LV" sz="1000" b="1" i="0" u="none" strike="noStrike" dirty="0">
                          <a:solidFill>
                            <a:srgbClr val="ED7E30"/>
                          </a:solidFill>
                          <a:effectLst/>
                          <a:latin typeface="Montserrat" panose="00000500000000000000" pitchFamily="2" charset="-70"/>
                        </a:rPr>
                        <a:t>PIEDĀVĀJUMU VĒRTĒŠANA.</a:t>
                      </a:r>
                      <a:endParaRPr lang="lv-LV" sz="1000" dirty="0">
                        <a:solidFill>
                          <a:srgbClr val="ED7E3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3700619572"/>
                  </a:ext>
                </a:extLst>
              </a:tr>
              <a:tr h="172101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12.</a:t>
                      </a:r>
                      <a:b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0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maijs</a:t>
                      </a:r>
                      <a:endParaRPr lang="lv-LV" sz="10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(2023/26)</a:t>
                      </a:r>
                      <a:endParaRPr lang="lv-LV" sz="10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Maijs (2023/31)</a:t>
                      </a:r>
                      <a:endParaRPr lang="lv-LV" sz="10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Ceļu uzturēšanas materiālu piegāde</a:t>
                      </a:r>
                      <a:endParaRPr lang="lv-LV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27 650</a:t>
                      </a:r>
                      <a:endParaRPr lang="lv-LV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41 999</a:t>
                      </a:r>
                      <a:endParaRPr lang="lv-LV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35 000</a:t>
                      </a:r>
                      <a:endParaRPr lang="lv-LV" sz="10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9.pants</a:t>
                      </a:r>
                      <a:endParaRPr lang="lv-LV" sz="100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piegāde</a:t>
                      </a:r>
                      <a:endParaRPr lang="lv-LV" sz="100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sng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Tika sasniegta līgumcena pirms termiņa.</a:t>
                      </a:r>
                      <a:endParaRPr lang="lv-LV" sz="1000" u="sng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II.cet</a:t>
                      </a:r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2023/26</a:t>
                      </a:r>
                      <a:r>
                        <a:rPr lang="lv-LV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lv-LV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</a:rPr>
                        <a:t>IZBEIGTS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, jo vienīgajam pretendentam ir neatbilstoša pieredze.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2023/31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lv-LV" sz="10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2" charset="-70"/>
                        </a:rPr>
                        <a:t>LĪGUMS NOSLĒGTS</a:t>
                      </a:r>
                      <a:r>
                        <a:rPr lang="lv-LV" sz="1000" b="0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ar zemnieku saimniecību “</a:t>
                      </a:r>
                      <a:r>
                        <a:rPr lang="lv-LV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Šinkas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” par 41 999 </a:t>
                      </a:r>
                      <a:r>
                        <a:rPr lang="lv-LV" sz="10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euro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bez PVN.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26224052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13.</a:t>
                      </a:r>
                      <a:b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0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Maijs</a:t>
                      </a:r>
                      <a:endParaRPr lang="lv-LV" sz="10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(2023/27/KF)</a:t>
                      </a:r>
                      <a:endParaRPr lang="lv-LV" sz="10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  <a:p>
                      <a:pPr fontAlgn="ctr"/>
                      <a:br>
                        <a:rPr lang="lv-LV" sz="1000" b="0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0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Pāreja uz atjaunojamiem energoresursiem katlu mājā Tulpju ielā 5, Carnikavā (projektēšana, būvdarbi un autoruzraudzība)</a:t>
                      </a:r>
                      <a:endParaRPr lang="lv-LV" sz="10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951 539</a:t>
                      </a:r>
                      <a:endParaRPr lang="lv-LV" sz="1000" b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1 204 480</a:t>
                      </a:r>
                      <a:endParaRPr lang="lv-LV" sz="1000" b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SPS vadlīnijas</a:t>
                      </a:r>
                      <a:endParaRPr lang="lv-LV" sz="1000" b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būvdarbi</a:t>
                      </a:r>
                      <a:endParaRPr lang="lv-LV" sz="1000" b="0" dirty="0">
                        <a:solidFill>
                          <a:schemeClr val="tx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sng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70"/>
                        </a:rPr>
                        <a:t>Iepirkums, kas sludināts 2022.gadā – pārtraukts</a:t>
                      </a:r>
                      <a:r>
                        <a:rPr lang="lv-LV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</a:rPr>
                        <a:t>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II.cet</a:t>
                      </a:r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2023/27/KF</a:t>
                      </a:r>
                      <a:r>
                        <a:rPr lang="lv-LV" sz="1000" b="0" i="0" u="none" strike="noStrike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lv-LV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</a:rPr>
                        <a:t>IZBEIGTS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, jo nebija iesniegts neviens piedāvājums.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40621139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14.</a:t>
                      </a:r>
                      <a:b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0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strike="sng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Aprīlis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Maijs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(2023/30)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Elektromateriālu, ielas apgaismojuma gaismekļu un balstu piegāde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32 400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32 400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39 204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9.pants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piegāde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II.cet</a:t>
                      </a:r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2023/30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lv-LV" sz="10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2" charset="-70"/>
                        </a:rPr>
                        <a:t>LĪGUMS NOSLĒGTS</a:t>
                      </a:r>
                      <a:r>
                        <a:rPr lang="lv-LV" sz="1000" b="0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ar SIA “ELEKTRO LV” par 32 400 </a:t>
                      </a:r>
                      <a:r>
                        <a:rPr lang="lv-LV" sz="10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euro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bez PVN.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30605743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15.</a:t>
                      </a:r>
                      <a:b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0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Maijs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(2023/32)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jūnijs (2023/33)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Ūdenssaimniecības  un siltumapgādes pamatlīdzekļu novērtēšana (ārpakalpojums)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20 661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25 000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9.pants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pakalpojums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II.cet</a:t>
                      </a:r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2023/32 </a:t>
                      </a:r>
                      <a:r>
                        <a:rPr lang="lv-LV" sz="1000" b="1" i="0" u="none" strike="noStrike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</a:rPr>
                        <a:t>PĀRTRAUKTS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, lai precizētu pamatlīdzekļu sarakstus.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2023/33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</a:t>
                      </a:r>
                      <a:r>
                        <a:rPr lang="lv-LV" sz="1000" b="1" i="0" u="none" strike="noStrike" dirty="0">
                          <a:solidFill>
                            <a:srgbClr val="ED7E30"/>
                          </a:solidFill>
                          <a:effectLst/>
                          <a:latin typeface="Montserrat" panose="00000500000000000000" pitchFamily="2" charset="-70"/>
                        </a:rPr>
                        <a:t>PIEDĀVĀJUMU VĒRTĒŠANA.</a:t>
                      </a:r>
                      <a:r>
                        <a:rPr lang="lv-LV" sz="1000" b="0" i="0" u="none" strike="noStrike" dirty="0">
                          <a:solidFill>
                            <a:srgbClr val="ED7E30"/>
                          </a:solidFill>
                          <a:effectLst/>
                          <a:latin typeface="Montserrat" panose="00000500000000000000" pitchFamily="2" charset="-70"/>
                        </a:rPr>
                        <a:t>.</a:t>
                      </a:r>
                      <a:endParaRPr lang="lv-LV" sz="1000" dirty="0">
                        <a:solidFill>
                          <a:srgbClr val="ED7E3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31641415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16.</a:t>
                      </a:r>
                      <a:b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0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strike="sng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Maijs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jūnijs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Dabas gāzes piegāde Ādažu novadam</a:t>
                      </a:r>
                      <a:endParaRPr lang="pt-BR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(atkarībā no situācijas tirgū)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(atkarībā no situācijas tirgū)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SPSIL 3.pants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piegāde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II.cet.</a:t>
                      </a:r>
                      <a:endParaRPr lang="pt-BR" sz="10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0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2" charset="-70"/>
                        </a:rPr>
                        <a:t>LĪGUMA SLĒGŠANAS PROCESS.</a:t>
                      </a:r>
                      <a:endParaRPr lang="pt-BR" sz="10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2078309242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ED015B-AC1E-DA97-1008-F7CB95439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5974" y="6454426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13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682208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E78BE-C11D-D986-9FB0-DF850FCD8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lv-LV" sz="3600" b="1" dirty="0">
                <a:solidFill>
                  <a:srgbClr val="595959"/>
                </a:solidFill>
                <a:latin typeface="Montserrat" panose="00000500000000000000" pitchFamily="2" charset="-70"/>
              </a:rPr>
              <a:t>CENU APTAUJAS </a:t>
            </a:r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II CETURKSNĪ</a:t>
            </a:r>
            <a:endParaRPr lang="lv-LV" sz="3600" b="1" dirty="0">
              <a:solidFill>
                <a:srgbClr val="595959"/>
              </a:solidFill>
              <a:latin typeface="Montserrat" panose="00000500000000000000" pitchFamily="2" charset="-7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71723D56-9915-99F9-A161-2390BE9DEF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0023858"/>
              </p:ext>
            </p:extLst>
          </p:nvPr>
        </p:nvGraphicFramePr>
        <p:xfrm>
          <a:off x="219075" y="2948069"/>
          <a:ext cx="11687176" cy="3866134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450533">
                  <a:extLst>
                    <a:ext uri="{9D8B030D-6E8A-4147-A177-3AD203B41FA5}">
                      <a16:colId xmlns:a16="http://schemas.microsoft.com/office/drawing/2014/main" val="4285456180"/>
                    </a:ext>
                  </a:extLst>
                </a:gridCol>
                <a:gridCol w="1698719">
                  <a:extLst>
                    <a:ext uri="{9D8B030D-6E8A-4147-A177-3AD203B41FA5}">
                      <a16:colId xmlns:a16="http://schemas.microsoft.com/office/drawing/2014/main" val="466436167"/>
                    </a:ext>
                  </a:extLst>
                </a:gridCol>
                <a:gridCol w="1812503">
                  <a:extLst>
                    <a:ext uri="{9D8B030D-6E8A-4147-A177-3AD203B41FA5}">
                      <a16:colId xmlns:a16="http://schemas.microsoft.com/office/drawing/2014/main" val="3533158067"/>
                    </a:ext>
                  </a:extLst>
                </a:gridCol>
                <a:gridCol w="940917">
                  <a:extLst>
                    <a:ext uri="{9D8B030D-6E8A-4147-A177-3AD203B41FA5}">
                      <a16:colId xmlns:a16="http://schemas.microsoft.com/office/drawing/2014/main" val="3518427658"/>
                    </a:ext>
                  </a:extLst>
                </a:gridCol>
                <a:gridCol w="1267761">
                  <a:extLst>
                    <a:ext uri="{9D8B030D-6E8A-4147-A177-3AD203B41FA5}">
                      <a16:colId xmlns:a16="http://schemas.microsoft.com/office/drawing/2014/main" val="360459029"/>
                    </a:ext>
                  </a:extLst>
                </a:gridCol>
                <a:gridCol w="822064">
                  <a:extLst>
                    <a:ext uri="{9D8B030D-6E8A-4147-A177-3AD203B41FA5}">
                      <a16:colId xmlns:a16="http://schemas.microsoft.com/office/drawing/2014/main" val="3842735853"/>
                    </a:ext>
                  </a:extLst>
                </a:gridCol>
                <a:gridCol w="1010247">
                  <a:extLst>
                    <a:ext uri="{9D8B030D-6E8A-4147-A177-3AD203B41FA5}">
                      <a16:colId xmlns:a16="http://schemas.microsoft.com/office/drawing/2014/main" val="1693690314"/>
                    </a:ext>
                  </a:extLst>
                </a:gridCol>
                <a:gridCol w="3684432">
                  <a:extLst>
                    <a:ext uri="{9D8B030D-6E8A-4147-A177-3AD203B41FA5}">
                      <a16:colId xmlns:a16="http://schemas.microsoft.com/office/drawing/2014/main" val="3050851458"/>
                    </a:ext>
                  </a:extLst>
                </a:gridCol>
              </a:tblGrid>
              <a:tr h="3818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Nr. p.k.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07" marR="345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Plānotais cenu aptaujas izsludināšanas termiņš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07" marR="345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Cenu aptaujas nosaukums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07" marR="345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Summa (EUR bez PVN)</a:t>
                      </a:r>
                      <a:endParaRPr lang="lv-LV" sz="10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07" marR="345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Budžeta summa (EUR ar PVN)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07" marR="345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veids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07" marR="345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veids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07" marR="345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 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07" marR="34507" marT="0" marB="0" anchor="ctr"/>
                </a:tc>
                <a:extLst>
                  <a:ext uri="{0D108BD9-81ED-4DB2-BD59-A6C34878D82A}">
                    <a16:rowId xmlns:a16="http://schemas.microsoft.com/office/drawing/2014/main" val="1462413808"/>
                  </a:ext>
                </a:extLst>
              </a:tr>
              <a:tr h="238995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b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0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februāris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Tāmju sagatavošana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līdz 9999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9999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Nav zināms (nav paredzēts)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Cenu aptauja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pakalpojums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I.cet</a:t>
                      </a:r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LĪGUMA SASKAŅOŠANA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ar SIA “KG Būve” (2% izmaksas procentuāli no kopējām būvniecības izmaksām (bez PVN))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II.cet</a:t>
                      </a:r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2" charset="-70"/>
                        </a:rPr>
                        <a:t>LĪGUMS NOSLĒGTS 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ar SIA “KG Būve” par 9999 </a:t>
                      </a:r>
                      <a:r>
                        <a:rPr lang="lv-LV" sz="10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euro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bez PVN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3047412426"/>
                  </a:ext>
                </a:extLst>
              </a:tr>
              <a:tr h="238995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 startAt="2"/>
                      </a:pPr>
                      <a:b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0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strike="sng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marts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aprīlis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de-DE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Traktortehnikas Massey Ferguson un New Holland tehniskā apkope</a:t>
                      </a:r>
                      <a:endParaRPr lang="de-DE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līdz 9999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fontAlgn="ctr"/>
                      <a:br>
                        <a:rPr lang="lv-LV" sz="1000">
                          <a:effectLst/>
                          <a:latin typeface="Montserrat" panose="00000500000000000000" pitchFamily="2" charset="-70"/>
                        </a:rPr>
                      </a:b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Cenu aptauja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pakalpojums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2" charset="-70"/>
                        </a:rPr>
                        <a:t>LĪGUMS NOSLĒGTS 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ar SIA ’’STOKKER’’ par 9999 bez PVN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2696089669"/>
                  </a:ext>
                </a:extLst>
              </a:tr>
              <a:tr h="385843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 startAt="3"/>
                      </a:pPr>
                      <a:br>
                        <a:rPr lang="lv-LV" sz="1000" b="1" i="0" u="none" strike="noStrike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000" b="1" i="0" u="none" strike="noStrike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aprīlis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Asenizācijas un pazemes cauruļvadu augstspiediena skalošanas pakalpojumi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3719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4500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Cenu aptauja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pakalpojums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0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2" charset="-70"/>
                        </a:rPr>
                        <a:t>LĪGUMS NOSLĒGTS </a:t>
                      </a:r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ar SIA “Asmāra” par 3719 </a:t>
                      </a:r>
                      <a:r>
                        <a:rPr lang="pt-BR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euro</a:t>
                      </a:r>
                      <a:r>
                        <a:rPr lang="pt-B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bez PVN</a:t>
                      </a:r>
                      <a:endParaRPr lang="pt-BR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2848769430"/>
                  </a:ext>
                </a:extLst>
              </a:tr>
              <a:tr h="284877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 startAt="4"/>
                      </a:pPr>
                      <a:br>
                        <a:rPr lang="lv-LV" sz="1000" b="1" i="0" u="none" strike="noStrike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000" b="1" i="0" u="none" strike="noStrike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aprīlis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Futbola laukumu kopšana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6611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8000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Cenu aptauja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pakalpojums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Carnikavas stadions rekonstrukcijas stadijā, tādēļ ārpakalpojuma futbola laukuma kopšanas pasākumi netika veikti.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4172831582"/>
                  </a:ext>
                </a:extLst>
              </a:tr>
              <a:tr h="301971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5.</a:t>
                      </a:r>
                      <a:b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0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aprīlis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Pieturvietu remonts 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3690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4465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Cenu aptauja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būvdarbi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-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449558893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1FD2B9-074B-6655-999B-72E8D2A8F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565900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14</a:t>
            </a:fld>
            <a:endParaRPr lang="lv-LV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77E801-B157-B2AD-BA89-1001C322F94D}"/>
              </a:ext>
            </a:extLst>
          </p:cNvPr>
          <p:cNvSpPr txBox="1"/>
          <p:nvPr/>
        </p:nvSpPr>
        <p:spPr>
          <a:xfrm>
            <a:off x="714375" y="1501519"/>
            <a:ext cx="10639425" cy="2177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lv-LV" sz="1200" dirty="0">
                <a:latin typeface="Montserrat" panose="00000500000000000000" pitchFamily="2" charset="-70"/>
              </a:rPr>
              <a:t>Kopumā otrajā ceturksnī izsludinātas 14 cenu aptaujas. Aktuālā informācija uz 06.07.2023: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2" charset="-70"/>
              </a:rPr>
              <a:t>Līgumi noslēgti 8 cenu aptaujās </a:t>
            </a:r>
            <a:r>
              <a:rPr lang="lv-LV" sz="1100" dirty="0">
                <a:latin typeface="Montserrat" panose="00000500000000000000" pitchFamily="2" charset="-70"/>
              </a:rPr>
              <a:t>(</a:t>
            </a:r>
            <a:r>
              <a:rPr lang="lv-LV" sz="1050" i="1" dirty="0">
                <a:latin typeface="Montserrat" panose="00000500000000000000" pitchFamily="2" charset="-70"/>
              </a:rPr>
              <a:t>par tāmju sagatavošanu, </a:t>
            </a:r>
            <a:r>
              <a:rPr lang="lv-LV" sz="1050" i="1" dirty="0">
                <a:solidFill>
                  <a:srgbClr val="000000"/>
                </a:solidFill>
                <a:latin typeface="Montserrat" panose="00000500000000000000" pitchFamily="2" charset="-70"/>
              </a:rPr>
              <a:t>a</a:t>
            </a:r>
            <a:r>
              <a:rPr lang="lv-LV" sz="1050" b="0" i="1" u="none" strike="noStrike" dirty="0">
                <a:solidFill>
                  <a:srgbClr val="000000"/>
                </a:solidFill>
                <a:effectLst/>
                <a:latin typeface="Montserrat" panose="00000500000000000000" pitchFamily="2" charset="-70"/>
              </a:rPr>
              <a:t>senizācijas un pazemes cauruļvadu augstspiediena skalošanas pakalpojumiem, </a:t>
            </a:r>
            <a:r>
              <a:rPr lang="lv-LV" sz="1050" i="1" dirty="0" err="1">
                <a:solidFill>
                  <a:srgbClr val="000000"/>
                </a:solidFill>
                <a:latin typeface="Montserrat" panose="00000500000000000000" pitchFamily="2" charset="-70"/>
              </a:rPr>
              <a:t>s</a:t>
            </a:r>
            <a:r>
              <a:rPr lang="lv-LV" sz="1050" b="0" i="1" u="none" strike="noStrike" dirty="0" err="1">
                <a:solidFill>
                  <a:srgbClr val="000000"/>
                </a:solidFill>
                <a:effectLst/>
                <a:latin typeface="Montserrat" panose="00000500000000000000" pitchFamily="2" charset="-70"/>
              </a:rPr>
              <a:t>iltummaiņa</a:t>
            </a:r>
            <a:r>
              <a:rPr lang="lv-LV" sz="1050" b="0" i="1" u="none" strike="noStrike" dirty="0">
                <a:solidFill>
                  <a:srgbClr val="000000"/>
                </a:solidFill>
                <a:effectLst/>
                <a:latin typeface="Montserrat" panose="00000500000000000000" pitchFamily="2" charset="-70"/>
              </a:rPr>
              <a:t> uzstādīšanu peldbaseina tehniskajā telpā, 2 alumīniju durvju izgatavošanu un uzstādīšanu Stacijas 7, Liftu dispečerizāciju Gaujas 33A, pārvietojamo tualešu iegādi, kultūras centra Gaujas 33A jumta remontu Mākslas skolas daļā un par traktortehnikas tehnisko apkopi</a:t>
            </a:r>
            <a:r>
              <a:rPr lang="lv-LV" sz="1100" i="1" dirty="0">
                <a:latin typeface="Montserrat" panose="00000500000000000000" pitchFamily="2" charset="-70"/>
              </a:rPr>
              <a:t>);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2" charset="-70"/>
              </a:rPr>
              <a:t>Cenu aptauja notiek par </a:t>
            </a:r>
            <a:r>
              <a:rPr lang="lv-LV" sz="12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-70"/>
              </a:rPr>
              <a:t>Gaujas iela 33A telpu remontu, grīdas līstu nomaiņa (330m) un skatuves grīdu atjaunošana;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lv-LV" sz="1200" dirty="0">
                <a:solidFill>
                  <a:srgbClr val="000000"/>
                </a:solidFill>
                <a:latin typeface="Montserrat" panose="00000500000000000000" pitchFamily="2" charset="-70"/>
              </a:rPr>
              <a:t>Cenu aptauja atlikta par j</a:t>
            </a:r>
            <a:r>
              <a:rPr lang="lv-LV" sz="1200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-70"/>
              </a:rPr>
              <a:t>aunas membrānas ieklāšanu peldbaseinā.</a:t>
            </a:r>
            <a:endParaRPr lang="lv-LV" sz="1200" dirty="0">
              <a:effectLst/>
              <a:latin typeface="Montserrat" panose="00000500000000000000" pitchFamily="2" charset="-70"/>
            </a:endParaRP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endParaRPr lang="lv-LV" sz="1200" b="0" i="0" u="none" strike="noStrike" dirty="0">
              <a:solidFill>
                <a:srgbClr val="000000"/>
              </a:solidFill>
              <a:effectLst/>
              <a:latin typeface="Montserrat" panose="00000500000000000000" pitchFamily="2" charset="-70"/>
            </a:endParaRP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endParaRPr lang="lv-LV" sz="1200" dirty="0">
              <a:effectLst/>
              <a:latin typeface="Montserrat" panose="00000500000000000000" pitchFamily="2" charset="-70"/>
            </a:endParaRP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endParaRPr lang="lv-LV" sz="1200" dirty="0">
              <a:latin typeface="Montserrat" panose="00000500000000000000" pitchFamily="2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23128292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0A1B3-2C89-5033-F51B-C39A13FDA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95959"/>
                </a:solidFill>
                <a:latin typeface="Montserrat" panose="00000500000000000000" pitchFamily="2" charset="-70"/>
              </a:rPr>
              <a:t>CENU APTAUJAS </a:t>
            </a:r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II CETURKSNĪ</a:t>
            </a:r>
            <a:endParaRPr lang="lv-LV" sz="3600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95980E2F-E8B5-D7FD-7380-02AEBC24BA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3569182"/>
              </p:ext>
            </p:extLst>
          </p:nvPr>
        </p:nvGraphicFramePr>
        <p:xfrm>
          <a:off x="257175" y="1792605"/>
          <a:ext cx="11610975" cy="4246372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518848">
                  <a:extLst>
                    <a:ext uri="{9D8B030D-6E8A-4147-A177-3AD203B41FA5}">
                      <a16:colId xmlns:a16="http://schemas.microsoft.com/office/drawing/2014/main" val="3488154158"/>
                    </a:ext>
                  </a:extLst>
                </a:gridCol>
                <a:gridCol w="1341232">
                  <a:extLst>
                    <a:ext uri="{9D8B030D-6E8A-4147-A177-3AD203B41FA5}">
                      <a16:colId xmlns:a16="http://schemas.microsoft.com/office/drawing/2014/main" val="3357810527"/>
                    </a:ext>
                  </a:extLst>
                </a:gridCol>
                <a:gridCol w="2415228">
                  <a:extLst>
                    <a:ext uri="{9D8B030D-6E8A-4147-A177-3AD203B41FA5}">
                      <a16:colId xmlns:a16="http://schemas.microsoft.com/office/drawing/2014/main" val="3465652962"/>
                    </a:ext>
                  </a:extLst>
                </a:gridCol>
                <a:gridCol w="935839">
                  <a:extLst>
                    <a:ext uri="{9D8B030D-6E8A-4147-A177-3AD203B41FA5}">
                      <a16:colId xmlns:a16="http://schemas.microsoft.com/office/drawing/2014/main" val="2760905290"/>
                    </a:ext>
                  </a:extLst>
                </a:gridCol>
                <a:gridCol w="866883">
                  <a:extLst>
                    <a:ext uri="{9D8B030D-6E8A-4147-A177-3AD203B41FA5}">
                      <a16:colId xmlns:a16="http://schemas.microsoft.com/office/drawing/2014/main" val="1427762328"/>
                    </a:ext>
                  </a:extLst>
                </a:gridCol>
                <a:gridCol w="1073753">
                  <a:extLst>
                    <a:ext uri="{9D8B030D-6E8A-4147-A177-3AD203B41FA5}">
                      <a16:colId xmlns:a16="http://schemas.microsoft.com/office/drawing/2014/main" val="3790705168"/>
                    </a:ext>
                  </a:extLst>
                </a:gridCol>
                <a:gridCol w="1290473">
                  <a:extLst>
                    <a:ext uri="{9D8B030D-6E8A-4147-A177-3AD203B41FA5}">
                      <a16:colId xmlns:a16="http://schemas.microsoft.com/office/drawing/2014/main" val="59433800"/>
                    </a:ext>
                  </a:extLst>
                </a:gridCol>
                <a:gridCol w="3168719">
                  <a:extLst>
                    <a:ext uri="{9D8B030D-6E8A-4147-A177-3AD203B41FA5}">
                      <a16:colId xmlns:a16="http://schemas.microsoft.com/office/drawing/2014/main" val="330227797"/>
                    </a:ext>
                  </a:extLst>
                </a:gridCol>
              </a:tblGrid>
              <a:tr h="5661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Nr. p.k.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07" marR="345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Plānotais cenu aptaujas izsludināšanas termiņš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07" marR="345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Cenu aptaujas nosaukums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07" marR="345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Summa (EUR bez PVN)</a:t>
                      </a:r>
                      <a:endParaRPr lang="lv-LV" sz="10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07" marR="345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Budžeta summa (EUR ar PVN)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07" marR="345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veids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07" marR="345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veids</a:t>
                      </a:r>
                      <a:endParaRPr lang="lv-LV" sz="10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07" marR="345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 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07" marR="34507" marT="0" marB="0" anchor="ctr"/>
                </a:tc>
                <a:extLst>
                  <a:ext uri="{0D108BD9-81ED-4DB2-BD59-A6C34878D82A}">
                    <a16:rowId xmlns:a16="http://schemas.microsoft.com/office/drawing/2014/main" val="3564260173"/>
                  </a:ext>
                </a:extLst>
              </a:tr>
              <a:tr h="566166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6</a:t>
                      </a:r>
                      <a:b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0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aprīlis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Pārvietojamo tualešu iegāde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3417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4135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Cenu aptauja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prece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Pārvietojamās tualetes (3 </a:t>
                      </a:r>
                      <a:r>
                        <a:rPr lang="lv-LV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gb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) tika iegādātas, pamatojoties uz cenu aptaujas rezultātu apkopojumu no SIA `</a:t>
                      </a:r>
                      <a:r>
                        <a:rPr lang="lv-LV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PlastForm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` par 1605,00 EUR bez PVN. Atlikušās divas tika iegādātas projekta “Piekrastes apsaimniekošanas </a:t>
                      </a:r>
                      <a:r>
                        <a:rPr lang="lv-LV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prakstisko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aktivitāšu realizēšana” ietvaros, ko sedza Ādažu dome.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317531858"/>
                  </a:ext>
                </a:extLst>
              </a:tr>
              <a:tr h="566166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7.</a:t>
                      </a: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aprīlis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Jaunas membrānas ieklāšana peldbaseinā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6198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7500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Cenu aptauja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būvdarbi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Atlikts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26039047"/>
                  </a:ext>
                </a:extLst>
              </a:tr>
              <a:tr h="566166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8.</a:t>
                      </a:r>
                      <a:b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0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aprīlis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Siltummaiņa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uzstādīšana peldbaseina tehniskajā telpā (peldbaseina ūdens uzsildīšana ar gāzi).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6198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7500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Cenu aptauja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būvdarbi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0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2" charset="-70"/>
                        </a:rPr>
                        <a:t>LĪGUMS NOSLĒGTS 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ar SIA </a:t>
                      </a:r>
                      <a:r>
                        <a:rPr lang="lv-LV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Uniserviss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par summu Eur14988,79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87661459"/>
                  </a:ext>
                </a:extLst>
              </a:tr>
              <a:tr h="566166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9.</a:t>
                      </a:r>
                      <a:b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0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maijs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alumīniju durvju izgatavošana un uzstādīšana Stacijas 7(2durvis) 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4958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6000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Cenu aptauja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būvdarbi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Veikta cenu aptauja un </a:t>
                      </a:r>
                      <a:r>
                        <a:rPr lang="pt-BR" sz="10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2" charset="-70"/>
                        </a:rPr>
                        <a:t>LĪGUMS NOSLĒGTS 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ar SIA </a:t>
                      </a:r>
                      <a:r>
                        <a:rPr lang="lv-LV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Sekura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stils par summu </a:t>
                      </a:r>
                      <a:r>
                        <a:rPr lang="lv-LV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Eur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6836,50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3601520370"/>
                  </a:ext>
                </a:extLst>
              </a:tr>
              <a:tr h="566166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10.</a:t>
                      </a:r>
                      <a:b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0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maijs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Liftu dispečerizācija Gaujas 33A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3719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4500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Cenu aptauja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pakalpojums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Liftu dispečerizācija </a:t>
                      </a:r>
                      <a:r>
                        <a:rPr lang="pt-BR" sz="10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2" charset="-70"/>
                        </a:rPr>
                        <a:t>LĪGUMS NOSLĒGTS 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ar </a:t>
                      </a:r>
                      <a:r>
                        <a:rPr lang="lv-LV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uznēmuma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SIA </a:t>
                      </a:r>
                      <a:r>
                        <a:rPr lang="lv-LV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Civinity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 ietvaros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958070707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3E5BD2-EF59-864E-E0F0-78FC1868C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15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69399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0A1B3-2C89-5033-F51B-C39A13FDA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95959"/>
                </a:solidFill>
                <a:latin typeface="Montserrat" panose="00000500000000000000" pitchFamily="2" charset="-70"/>
              </a:rPr>
              <a:t>CENU APTAUJAS </a:t>
            </a:r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II CETURKSNĪ</a:t>
            </a:r>
            <a:endParaRPr lang="lv-LV" sz="3600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95980E2F-E8B5-D7FD-7380-02AEBC24BA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7653750"/>
              </p:ext>
            </p:extLst>
          </p:nvPr>
        </p:nvGraphicFramePr>
        <p:xfrm>
          <a:off x="257175" y="1792605"/>
          <a:ext cx="11610975" cy="3088132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518848">
                  <a:extLst>
                    <a:ext uri="{9D8B030D-6E8A-4147-A177-3AD203B41FA5}">
                      <a16:colId xmlns:a16="http://schemas.microsoft.com/office/drawing/2014/main" val="3488154158"/>
                    </a:ext>
                  </a:extLst>
                </a:gridCol>
                <a:gridCol w="1341232">
                  <a:extLst>
                    <a:ext uri="{9D8B030D-6E8A-4147-A177-3AD203B41FA5}">
                      <a16:colId xmlns:a16="http://schemas.microsoft.com/office/drawing/2014/main" val="3357810527"/>
                    </a:ext>
                  </a:extLst>
                </a:gridCol>
                <a:gridCol w="2415228">
                  <a:extLst>
                    <a:ext uri="{9D8B030D-6E8A-4147-A177-3AD203B41FA5}">
                      <a16:colId xmlns:a16="http://schemas.microsoft.com/office/drawing/2014/main" val="3465652962"/>
                    </a:ext>
                  </a:extLst>
                </a:gridCol>
                <a:gridCol w="935839">
                  <a:extLst>
                    <a:ext uri="{9D8B030D-6E8A-4147-A177-3AD203B41FA5}">
                      <a16:colId xmlns:a16="http://schemas.microsoft.com/office/drawing/2014/main" val="2760905290"/>
                    </a:ext>
                  </a:extLst>
                </a:gridCol>
                <a:gridCol w="866883">
                  <a:extLst>
                    <a:ext uri="{9D8B030D-6E8A-4147-A177-3AD203B41FA5}">
                      <a16:colId xmlns:a16="http://schemas.microsoft.com/office/drawing/2014/main" val="1427762328"/>
                    </a:ext>
                  </a:extLst>
                </a:gridCol>
                <a:gridCol w="1073753">
                  <a:extLst>
                    <a:ext uri="{9D8B030D-6E8A-4147-A177-3AD203B41FA5}">
                      <a16:colId xmlns:a16="http://schemas.microsoft.com/office/drawing/2014/main" val="3790705168"/>
                    </a:ext>
                  </a:extLst>
                </a:gridCol>
                <a:gridCol w="1290473">
                  <a:extLst>
                    <a:ext uri="{9D8B030D-6E8A-4147-A177-3AD203B41FA5}">
                      <a16:colId xmlns:a16="http://schemas.microsoft.com/office/drawing/2014/main" val="59433800"/>
                    </a:ext>
                  </a:extLst>
                </a:gridCol>
                <a:gridCol w="3168719">
                  <a:extLst>
                    <a:ext uri="{9D8B030D-6E8A-4147-A177-3AD203B41FA5}">
                      <a16:colId xmlns:a16="http://schemas.microsoft.com/office/drawing/2014/main" val="330227797"/>
                    </a:ext>
                  </a:extLst>
                </a:gridCol>
              </a:tblGrid>
              <a:tr h="5661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Nr. p.k.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07" marR="345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Plānotais cenu aptaujas izsludināšanas termiņš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07" marR="345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Cenu aptaujas nosaukums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07" marR="345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Summa (EUR bez PVN)</a:t>
                      </a:r>
                      <a:endParaRPr lang="lv-LV" sz="10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07" marR="345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Budžeta summa (EUR ar PVN)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07" marR="345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veids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07" marR="345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veids</a:t>
                      </a:r>
                      <a:endParaRPr lang="lv-LV" sz="100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07" marR="3450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0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 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507" marR="34507" marT="0" marB="0" anchor="ctr"/>
                </a:tc>
                <a:extLst>
                  <a:ext uri="{0D108BD9-81ED-4DB2-BD59-A6C34878D82A}">
                    <a16:rowId xmlns:a16="http://schemas.microsoft.com/office/drawing/2014/main" val="3564260173"/>
                  </a:ext>
                </a:extLst>
              </a:tr>
              <a:tr h="566166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11.</a:t>
                      </a:r>
                      <a:b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0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maijs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Kultūras centra Gaujas 33A jumta remonts Mākslas skolas daļā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10 860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13 140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Cenu aptauja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būvdarbi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Veikta cenu aptauja. </a:t>
                      </a:r>
                      <a:r>
                        <a:rPr lang="pt-BR" sz="10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2" charset="-70"/>
                        </a:rPr>
                        <a:t>LĪGUMS NOSLĒGTS 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ar SIA Frontons par summu Eur13139,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317531858"/>
                  </a:ext>
                </a:extLst>
              </a:tr>
              <a:tr h="566166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12.</a:t>
                      </a:r>
                      <a:b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0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maijs/jūnijs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Ielu apgaismojuma remonts (neparedzētie darbi)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8264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10 000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Cenu aptauja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pakalpojums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Cenu aptauja ir atlikta pēc situācijas</a:t>
                      </a:r>
                      <a:endParaRPr lang="lv-LV" sz="4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126039047"/>
                  </a:ext>
                </a:extLst>
              </a:tr>
              <a:tr h="566166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13.</a:t>
                      </a:r>
                      <a:b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0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jūnijs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Video novērošanas kameru iegāde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4545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5499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Cenu aptauja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piegāde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70"/>
                          <a:ea typeface="+mn-ea"/>
                          <a:cs typeface="+mn-cs"/>
                        </a:rPr>
                        <a:t>Veikta daļēja kameru iegāde, pēc faktiskās nepieciešamības</a:t>
                      </a:r>
                      <a:endParaRPr lang="lv-LV" sz="4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87661459"/>
                  </a:ext>
                </a:extLst>
              </a:tr>
              <a:tr h="566166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14.</a:t>
                      </a:r>
                      <a:b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0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jūnijs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Gaujas iela 33A telpu remonts, grīdas līstu nomaiņa 1. un 2. stāvā (330m) un skatuves grīdu atjaunošana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16 983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20 550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Cenu aptauja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būvdarbi</a:t>
                      </a:r>
                      <a:endParaRPr lang="lv-LV" sz="100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Sagatavotas specifikācijas cenu aptaujas izsludināšanai par MMSK telpu remontu. </a:t>
                      </a:r>
                      <a:r>
                        <a:rPr lang="lv-LV" sz="1000" b="1" i="0" u="none" strike="noStrike" cap="all" baseline="0" dirty="0">
                          <a:solidFill>
                            <a:srgbClr val="ED7E30"/>
                          </a:solidFill>
                          <a:effectLst/>
                          <a:latin typeface="Montserrat" panose="00000500000000000000" pitchFamily="2" charset="-70"/>
                        </a:rPr>
                        <a:t>Izsludināta cenu aptauja </a:t>
                      </a:r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par skatuves grīdas atjaunošanu.</a:t>
                      </a:r>
                      <a:endParaRPr lang="lv-LV" sz="1000" dirty="0"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extLst>
                  <a:ext uri="{0D108BD9-81ED-4DB2-BD59-A6C34878D82A}">
                    <a16:rowId xmlns:a16="http://schemas.microsoft.com/office/drawing/2014/main" val="3601520370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3E5BD2-EF59-864E-E0F0-78FC1868C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16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292643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CFCB85BE-8443-54E6-377B-0D2895F60974}"/>
              </a:ext>
            </a:extLst>
          </p:cNvPr>
          <p:cNvSpPr txBox="1"/>
          <p:nvPr/>
        </p:nvSpPr>
        <p:spPr>
          <a:xfrm>
            <a:off x="1574800" y="2449957"/>
            <a:ext cx="8893177" cy="7434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1" i="0" u="none" strike="noStrike" kern="1200" cap="all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Paldies par uzmanību!</a:t>
            </a:r>
            <a:endParaRPr kumimoji="0" lang="en-US" altLang="x-none" sz="3334" b="1" i="1" u="none" strike="noStrike" kern="1200" cap="all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Montserrat Medium" pitchFamily="2" charset="77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CC2B34-072D-EC58-F50A-01C9280DCCCA}"/>
              </a:ext>
            </a:extLst>
          </p:cNvPr>
          <p:cNvSpPr txBox="1"/>
          <p:nvPr/>
        </p:nvSpPr>
        <p:spPr>
          <a:xfrm>
            <a:off x="2106613" y="4296715"/>
            <a:ext cx="78295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lv-LV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PAŠVALDĪBAS AĢENTŪRA</a:t>
            </a:r>
            <a:br>
              <a:rPr kumimoji="0" lang="lv-LV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</a:rPr>
            </a:br>
            <a:r>
              <a:rPr kumimoji="0" lang="en-US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kumimoji="0" lang="lv-LV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“CARNIKAVAS KOMUNĀLSERVISS”</a:t>
            </a:r>
            <a:endParaRPr lang="lv-LV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560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C8A51-FDB5-83FF-8D31-886371181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95959"/>
                </a:solidFill>
                <a:latin typeface="Montserrat" panose="00000500000000000000" pitchFamily="2" charset="-70"/>
              </a:rPr>
              <a:t>BUDŽETA PLĀNS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78E921-6E31-A9BB-CDC1-C91F13A23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2</a:t>
            </a:fld>
            <a:endParaRPr lang="lv-LV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1660605" y="1531236"/>
            <a:ext cx="90714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>
                <a:latin typeface="Montserrat" panose="00000500000000000000" pitchFamily="50" charset="-70"/>
              </a:rPr>
              <a:t>Aģentūras 2023. gada budžeta plāns veido </a:t>
            </a:r>
            <a:r>
              <a:rPr lang="lv-LV" sz="1400" b="1" dirty="0">
                <a:latin typeface="Montserrat" panose="00000500000000000000" pitchFamily="50" charset="-70"/>
              </a:rPr>
              <a:t>12 498 403 EUR,</a:t>
            </a:r>
            <a:r>
              <a:rPr lang="lv-LV" sz="1400" dirty="0">
                <a:latin typeface="Montserrat" panose="00000500000000000000" pitchFamily="50" charset="-70"/>
              </a:rPr>
              <a:t> no tiem pirmajā pusgadā saņemti </a:t>
            </a:r>
            <a:r>
              <a:rPr lang="lv-LV" sz="1400" b="1" dirty="0">
                <a:latin typeface="Montserrat" panose="00000500000000000000" pitchFamily="50" charset="-70"/>
              </a:rPr>
              <a:t>32.2% </a:t>
            </a:r>
            <a:r>
              <a:rPr lang="lv-LV" sz="1400" dirty="0">
                <a:latin typeface="Montserrat" panose="00000500000000000000" pitchFamily="50" charset="-70"/>
              </a:rPr>
              <a:t>(4 022 412 EUR).</a:t>
            </a:r>
          </a:p>
          <a:p>
            <a:pPr algn="just"/>
            <a:r>
              <a:rPr lang="lv-LV" sz="1400" dirty="0">
                <a:latin typeface="Montserrat" panose="00000500000000000000" pitchFamily="50" charset="-70"/>
              </a:rPr>
              <a:t>Budžeta plāna izpilde sastāv no: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Ielu un ceļu uzturēšanas (valsts un pašvaldības finansējums) - saņemti 50% no plānotā;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Teritorijas un ēku apsaimniekošanas (t.sk. izglītības iestādes) – saņemti 52% no plānotā;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Saimnieciskās darbības (ūdens, kanalizācija, apkure) - saņemti 30% no plānotā.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394BBDB-3D20-1E95-01F9-0F95BB49FF54}"/>
              </a:ext>
            </a:extLst>
          </p:cNvPr>
          <p:cNvGrpSpPr/>
          <p:nvPr/>
        </p:nvGrpSpPr>
        <p:grpSpPr>
          <a:xfrm>
            <a:off x="699771" y="2916231"/>
            <a:ext cx="10993119" cy="3941769"/>
            <a:chOff x="699771" y="2916231"/>
            <a:chExt cx="10993119" cy="3941769"/>
          </a:xfrm>
        </p:grpSpPr>
        <p:graphicFrame>
          <p:nvGraphicFramePr>
            <p:cNvPr id="11" name="Chart 10">
              <a:extLst>
                <a:ext uri="{FF2B5EF4-FFF2-40B4-BE49-F238E27FC236}">
                  <a16:creationId xmlns:a16="http://schemas.microsoft.com/office/drawing/2014/main" id="{00000000-0008-0000-0000-000007000000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991604973"/>
                </p:ext>
              </p:extLst>
            </p:nvPr>
          </p:nvGraphicFramePr>
          <p:xfrm>
            <a:off x="699771" y="2916231"/>
            <a:ext cx="10993119" cy="394176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7869B00-1887-F64B-CD4E-42307E871F6B}"/>
                </a:ext>
              </a:extLst>
            </p:cNvPr>
            <p:cNvSpPr txBox="1"/>
            <p:nvPr/>
          </p:nvSpPr>
          <p:spPr>
            <a:xfrm>
              <a:off x="2799197" y="3298195"/>
              <a:ext cx="619125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100" b="1" u="sng" dirty="0">
                  <a:latin typeface="Montserrat" panose="00000500000000000000" pitchFamily="2" charset="-70"/>
                </a:rPr>
                <a:t>KOPĀ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66518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77F57-CA7E-F7EB-8F2E-95973321D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95959"/>
                </a:solidFill>
                <a:latin typeface="Montserrat" panose="00000500000000000000" pitchFamily="2" charset="-70"/>
              </a:rPr>
              <a:t>IZDEVUMI KOPĀ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2D1CAF-F3B8-B21E-56F9-4918A3B88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3</a:t>
            </a:fld>
            <a:endParaRPr lang="lv-LV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1477818" y="1403158"/>
            <a:ext cx="973755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>
                <a:latin typeface="Montserrat" panose="00000500000000000000" pitchFamily="50" charset="-70"/>
              </a:rPr>
              <a:t>Aģentūras 2023. gada budžeta plānotie izdevumi veido </a:t>
            </a:r>
            <a:r>
              <a:rPr lang="lv-LV" sz="1400" b="1" dirty="0">
                <a:latin typeface="Montserrat" panose="00000500000000000000" pitchFamily="50" charset="-70"/>
              </a:rPr>
              <a:t>12 616 304 EUR</a:t>
            </a:r>
            <a:r>
              <a:rPr lang="lv-LV" sz="1400" dirty="0">
                <a:latin typeface="Montserrat" panose="00000500000000000000" pitchFamily="50" charset="-70"/>
              </a:rPr>
              <a:t>, no tiem pirmajā pusgadā apgūti </a:t>
            </a:r>
            <a:r>
              <a:rPr lang="lv-LV" sz="1400" b="1" dirty="0">
                <a:latin typeface="Montserrat" panose="00000500000000000000" pitchFamily="50" charset="-70"/>
              </a:rPr>
              <a:t>27% </a:t>
            </a:r>
            <a:r>
              <a:rPr lang="lv-LV" sz="1400" dirty="0">
                <a:latin typeface="Montserrat" panose="00000500000000000000" pitchFamily="50" charset="-70"/>
              </a:rPr>
              <a:t>(3 362 831EUR). </a:t>
            </a:r>
          </a:p>
          <a:p>
            <a:pPr algn="just"/>
            <a:r>
              <a:rPr lang="lv-LV" sz="1400" dirty="0">
                <a:latin typeface="Montserrat" panose="00000500000000000000" pitchFamily="50" charset="-70"/>
              </a:rPr>
              <a:t>Izpilde sastāv no: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Pakalpojumiem, kas veido 29% no plānotās izpildes;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Atlīdzības, kas veido 45% no plānotās  izpildes;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Krājumiem, kas veido 46% no plānotās  izpildes;</a:t>
            </a:r>
          </a:p>
          <a:p>
            <a:pPr algn="just"/>
            <a:r>
              <a:rPr lang="lv-LV" sz="1400" dirty="0">
                <a:latin typeface="Montserrat" panose="00000500000000000000" pitchFamily="50" charset="-70"/>
              </a:rPr>
              <a:t>Tabulā apskatāma izdevumu izpilde attiecībā pret plānu.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C453AE8-8836-E2F9-6878-774202BEDCBB}"/>
              </a:ext>
            </a:extLst>
          </p:cNvPr>
          <p:cNvGrpSpPr/>
          <p:nvPr/>
        </p:nvGrpSpPr>
        <p:grpSpPr>
          <a:xfrm>
            <a:off x="699771" y="2862209"/>
            <a:ext cx="10515600" cy="4073525"/>
            <a:chOff x="699771" y="2769845"/>
            <a:chExt cx="10515600" cy="4073525"/>
          </a:xfrm>
        </p:grpSpPr>
        <p:graphicFrame>
          <p:nvGraphicFramePr>
            <p:cNvPr id="9" name="Chart 8">
              <a:extLst>
                <a:ext uri="{FF2B5EF4-FFF2-40B4-BE49-F238E27FC236}">
                  <a16:creationId xmlns:a16="http://schemas.microsoft.com/office/drawing/2014/main" id="{00000000-0008-0000-0100-000004000000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407178264"/>
                </p:ext>
              </p:extLst>
            </p:nvPr>
          </p:nvGraphicFramePr>
          <p:xfrm>
            <a:off x="699771" y="2769845"/>
            <a:ext cx="10515600" cy="40735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A71B88C-A421-4427-0D62-FDB5E4B8F515}"/>
                </a:ext>
              </a:extLst>
            </p:cNvPr>
            <p:cNvSpPr txBox="1"/>
            <p:nvPr/>
          </p:nvSpPr>
          <p:spPr>
            <a:xfrm>
              <a:off x="2873087" y="3125491"/>
              <a:ext cx="619125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100" b="1" u="sng" dirty="0">
                  <a:latin typeface="Montserrat" panose="00000500000000000000" pitchFamily="2" charset="-70"/>
                </a:rPr>
                <a:t>KOPĀ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7719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33067-EEBD-4B85-3481-EEE5C9016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716" y="365125"/>
            <a:ext cx="10793083" cy="428505"/>
          </a:xfrm>
        </p:spPr>
        <p:txBody>
          <a:bodyPr>
            <a:noAutofit/>
          </a:bodyPr>
          <a:lstStyle/>
          <a:p>
            <a:pPr algn="ctr"/>
            <a:br>
              <a:rPr lang="lv-LV" sz="2400" b="1" cap="all" dirty="0">
                <a:solidFill>
                  <a:srgbClr val="58585B"/>
                </a:solidFill>
                <a:latin typeface="Montserrat" panose="00000500000000000000" pitchFamily="2" charset="-70"/>
              </a:rPr>
            </a:br>
            <a:br>
              <a:rPr lang="lv-LV" sz="2400" b="1" cap="all" dirty="0">
                <a:solidFill>
                  <a:srgbClr val="58585B"/>
                </a:solidFill>
                <a:latin typeface="Montserrat" panose="00000500000000000000" pitchFamily="2" charset="-70"/>
              </a:rPr>
            </a:br>
            <a:r>
              <a:rPr lang="lv-LV" sz="2400" b="1" cap="all" dirty="0">
                <a:solidFill>
                  <a:srgbClr val="58585B"/>
                </a:solidFill>
                <a:latin typeface="Montserrat" panose="00000500000000000000" pitchFamily="2" charset="-70"/>
              </a:rPr>
              <a:t>IZDEVUMI pa Ekonomiskās klasifikācijas kodiem - PAŠVALDĪBAS FUNKCIJAS</a:t>
            </a:r>
            <a:br>
              <a:rPr lang="lv-LV" sz="2400" b="1" cap="all" dirty="0">
                <a:solidFill>
                  <a:srgbClr val="58585B"/>
                </a:solidFill>
                <a:latin typeface="Montserrat" panose="00000500000000000000" pitchFamily="2" charset="-70"/>
              </a:rPr>
            </a:br>
            <a:endParaRPr lang="lv-LV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292955" y="1175402"/>
            <a:ext cx="68190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200" dirty="0">
                <a:latin typeface="Montserrat" panose="00000500000000000000" pitchFamily="50" charset="-70"/>
              </a:rPr>
              <a:t>Teritorijas un īpašuma apsaimniekošanas izmaksas sastāv no: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Atalgojums veido 45% no plānotajām izmaksām;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Izdevumi par apkuri veido 30% no plānotajām izmaksām;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Izdevumi par elektroenerģiju veido 22% no plānotajām izmaksām;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Remontdarbi un iestāžu uzturēšana veido 31% no plānotajām izmaksām;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Atkritumu izvešana veido 32% no plānotajām izmaksām.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0016204"/>
              </p:ext>
            </p:extLst>
          </p:nvPr>
        </p:nvGraphicFramePr>
        <p:xfrm>
          <a:off x="0" y="1978025"/>
          <a:ext cx="7250546" cy="4879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0000000-0008-0000-02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6102969"/>
              </p:ext>
            </p:extLst>
          </p:nvPr>
        </p:nvGraphicFramePr>
        <p:xfrm>
          <a:off x="7250546" y="2082800"/>
          <a:ext cx="4941454" cy="48799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65CF6769-02C0-97C2-C629-B724E5339F4D}"/>
              </a:ext>
            </a:extLst>
          </p:cNvPr>
          <p:cNvSpPr txBox="1"/>
          <p:nvPr/>
        </p:nvSpPr>
        <p:spPr>
          <a:xfrm>
            <a:off x="7329055" y="1217530"/>
            <a:ext cx="47844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200" dirty="0">
                <a:latin typeface="Montserrat" panose="00000500000000000000" pitchFamily="50" charset="-70"/>
              </a:rPr>
              <a:t>Ceļu un ielu uzturēšanas izmaksas sastāv no: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Krājumi, materiāli veido 53% no plānotajām izmaksām;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Ceļu un ielu kārtējais remonts un uzturēšana veido 29% no plānotajām izmaksām.</a:t>
            </a:r>
            <a:endParaRPr lang="lv-LV" sz="1200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9998FAF-47B5-15D4-37DE-4835CE442AA7}"/>
              </a:ext>
            </a:extLst>
          </p:cNvPr>
          <p:cNvCxnSpPr>
            <a:cxnSpLocks/>
          </p:cNvCxnSpPr>
          <p:nvPr/>
        </p:nvCxnSpPr>
        <p:spPr>
          <a:xfrm>
            <a:off x="7268970" y="1175402"/>
            <a:ext cx="0" cy="1187647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7984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33067-EEBD-4B85-3481-EEE5C9016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716" y="365125"/>
            <a:ext cx="10793083" cy="428505"/>
          </a:xfrm>
        </p:spPr>
        <p:txBody>
          <a:bodyPr>
            <a:noAutofit/>
          </a:bodyPr>
          <a:lstStyle/>
          <a:p>
            <a:pPr algn="ctr"/>
            <a:br>
              <a:rPr lang="lv-LV" sz="2400" b="1" cap="all" dirty="0">
                <a:solidFill>
                  <a:srgbClr val="58585B"/>
                </a:solidFill>
                <a:latin typeface="Montserrat" panose="00000500000000000000" pitchFamily="2" charset="-70"/>
              </a:rPr>
            </a:br>
            <a:br>
              <a:rPr lang="lv-LV" sz="2400" b="1" cap="all" dirty="0">
                <a:solidFill>
                  <a:srgbClr val="58585B"/>
                </a:solidFill>
                <a:latin typeface="Montserrat" panose="00000500000000000000" pitchFamily="2" charset="-70"/>
              </a:rPr>
            </a:br>
            <a:r>
              <a:rPr lang="lv-LV" sz="2400" b="1" cap="all" dirty="0">
                <a:solidFill>
                  <a:srgbClr val="58585B"/>
                </a:solidFill>
                <a:latin typeface="Montserrat" panose="00000500000000000000" pitchFamily="2" charset="-70"/>
              </a:rPr>
              <a:t>IZDEVUMI pa Ekonomiskās klasifikācijas kodiem - PAŠVALDĪBAS FUNKCIJAS</a:t>
            </a:r>
            <a:br>
              <a:rPr lang="lv-LV" sz="2400" b="1" cap="all" dirty="0">
                <a:solidFill>
                  <a:srgbClr val="58585B"/>
                </a:solidFill>
                <a:latin typeface="Montserrat" panose="00000500000000000000" pitchFamily="2" charset="-70"/>
              </a:rPr>
            </a:br>
            <a:endParaRPr lang="lv-LV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521310" y="1119791"/>
            <a:ext cx="54325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200" dirty="0">
                <a:latin typeface="Montserrat" panose="00000500000000000000" pitchFamily="50" charset="-70"/>
              </a:rPr>
              <a:t>Pirmsskolas izglītības iestāžu izmaksas: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Darbinieku mēnešalgas veido 49% no plānotajām izmaksām;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Remontdarbi un iestāžu uzturēšana veido 33% no plānotajām izmaksām</a:t>
            </a:r>
            <a:r>
              <a:rPr lang="lv-LV" sz="1200" b="1" dirty="0">
                <a:latin typeface="Montserrat" panose="00000500000000000000" pitchFamily="50" charset="-70"/>
              </a:rPr>
              <a:t>;</a:t>
            </a:r>
            <a:endParaRPr lang="lv-LV" sz="1200" dirty="0">
              <a:latin typeface="Montserrat" panose="00000500000000000000" pitchFamily="50" charset="-7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Krājumi, materiāli veido 34% no plānotajām izmaksām;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PII ‘’Piejūra’’ kurināmais materiāls – granulas veido 40% no plānotajām izmaksām.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2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0094350"/>
              </p:ext>
            </p:extLst>
          </p:nvPr>
        </p:nvGraphicFramePr>
        <p:xfrm>
          <a:off x="205414" y="2367276"/>
          <a:ext cx="6064356" cy="4513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0C74253A-EBD1-7364-6CB6-C211BF6DC3A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4402877"/>
              </p:ext>
            </p:extLst>
          </p:nvPr>
        </p:nvGraphicFramePr>
        <p:xfrm>
          <a:off x="6232418" y="2381877"/>
          <a:ext cx="5959582" cy="4513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6B3D73DD-8CF7-6801-9CAB-F97BC7205BD1}"/>
              </a:ext>
            </a:extLst>
          </p:cNvPr>
          <p:cNvSpPr txBox="1"/>
          <p:nvPr/>
        </p:nvSpPr>
        <p:spPr>
          <a:xfrm>
            <a:off x="6307122" y="4959857"/>
            <a:ext cx="2692401" cy="57708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lv-LV" sz="1050" b="1" u="sng" dirty="0">
                <a:solidFill>
                  <a:srgbClr val="C00000"/>
                </a:solidFill>
                <a:latin typeface="Montserrat" panose="00000500000000000000" pitchFamily="2" charset="-70"/>
              </a:rPr>
              <a:t>Piemaksa par </a:t>
            </a:r>
            <a:r>
              <a:rPr lang="lv-LV" sz="1050" b="1" u="sng" dirty="0" err="1">
                <a:solidFill>
                  <a:srgbClr val="C00000"/>
                </a:solidFill>
                <a:latin typeface="Montserrat" panose="00000500000000000000" pitchFamily="2" charset="-70"/>
              </a:rPr>
              <a:t>virstundu</a:t>
            </a:r>
            <a:r>
              <a:rPr lang="lv-LV" sz="1050" b="1" u="sng" dirty="0">
                <a:solidFill>
                  <a:srgbClr val="C00000"/>
                </a:solidFill>
                <a:latin typeface="Montserrat" panose="00000500000000000000" pitchFamily="2" charset="-70"/>
              </a:rPr>
              <a:t> darbu (izpildē 3500 </a:t>
            </a:r>
            <a:r>
              <a:rPr lang="lv-LV" sz="1050" b="1" u="sng" dirty="0" err="1">
                <a:solidFill>
                  <a:srgbClr val="C00000"/>
                </a:solidFill>
                <a:latin typeface="Montserrat" panose="00000500000000000000" pitchFamily="2" charset="-70"/>
              </a:rPr>
              <a:t>eur</a:t>
            </a:r>
            <a:r>
              <a:rPr lang="lv-LV" sz="1050" b="1" u="sng" dirty="0">
                <a:solidFill>
                  <a:srgbClr val="C00000"/>
                </a:solidFill>
                <a:latin typeface="Montserrat" panose="00000500000000000000" pitchFamily="2" charset="-70"/>
              </a:rPr>
              <a:t> neplānotas virsstundas)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A4C7DB-C2B9-1E32-FFC2-1053354001CA}"/>
              </a:ext>
            </a:extLst>
          </p:cNvPr>
          <p:cNvSpPr txBox="1"/>
          <p:nvPr/>
        </p:nvSpPr>
        <p:spPr>
          <a:xfrm>
            <a:off x="6449996" y="1119791"/>
            <a:ext cx="55244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200" dirty="0">
                <a:latin typeface="Montserrat" panose="00000500000000000000" pitchFamily="2" charset="-70"/>
              </a:rPr>
              <a:t>Carnikavas pamatskolas izmaksas: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2" charset="-70"/>
              </a:rPr>
              <a:t>Remontdarbi un iestāžu uzturēšana veido 57% no plānotajām izmaksām;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2" charset="-70"/>
              </a:rPr>
              <a:t>Piemaksa par virsstundu darbu, kas </a:t>
            </a:r>
            <a:r>
              <a:rPr lang="lv-LV" sz="1200" b="1" dirty="0">
                <a:latin typeface="Montserrat" panose="00000500000000000000" pitchFamily="2" charset="-70"/>
              </a:rPr>
              <a:t>pārsniedz</a:t>
            </a:r>
            <a:r>
              <a:rPr lang="lv-LV" sz="1200" dirty="0">
                <a:latin typeface="Montserrat" panose="00000500000000000000" pitchFamily="2" charset="-70"/>
              </a:rPr>
              <a:t> par 495% no plānotajām izmaksām.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59E3CBC-4112-A641-7586-FD2869451251}"/>
              </a:ext>
            </a:extLst>
          </p:cNvPr>
          <p:cNvCxnSpPr>
            <a:cxnSpLocks/>
          </p:cNvCxnSpPr>
          <p:nvPr/>
        </p:nvCxnSpPr>
        <p:spPr>
          <a:xfrm>
            <a:off x="6232418" y="1181100"/>
            <a:ext cx="0" cy="110997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1224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677EE-8EA1-2DE4-45F8-B9DD34FD7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2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Pašvaldības iestāžu uzturēšanas izmaksas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11BEF1-18D1-CE1C-F209-3036152C5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6</a:t>
            </a:fld>
            <a:endParaRPr lang="lv-LV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B261C2D-95C6-EDA9-7A6E-893EFFEA56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0025273"/>
              </p:ext>
            </p:extLst>
          </p:nvPr>
        </p:nvGraphicFramePr>
        <p:xfrm>
          <a:off x="92363" y="1710250"/>
          <a:ext cx="12007274" cy="4972020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2817092">
                  <a:extLst>
                    <a:ext uri="{9D8B030D-6E8A-4147-A177-3AD203B41FA5}">
                      <a16:colId xmlns:a16="http://schemas.microsoft.com/office/drawing/2014/main" val="1009362219"/>
                    </a:ext>
                  </a:extLst>
                </a:gridCol>
                <a:gridCol w="628072">
                  <a:extLst>
                    <a:ext uri="{9D8B030D-6E8A-4147-A177-3AD203B41FA5}">
                      <a16:colId xmlns:a16="http://schemas.microsoft.com/office/drawing/2014/main" val="1517401257"/>
                    </a:ext>
                  </a:extLst>
                </a:gridCol>
                <a:gridCol w="822037">
                  <a:extLst>
                    <a:ext uri="{9D8B030D-6E8A-4147-A177-3AD203B41FA5}">
                      <a16:colId xmlns:a16="http://schemas.microsoft.com/office/drawing/2014/main" val="3369721005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val="1517229379"/>
                    </a:ext>
                  </a:extLst>
                </a:gridCol>
                <a:gridCol w="775854">
                  <a:extLst>
                    <a:ext uri="{9D8B030D-6E8A-4147-A177-3AD203B41FA5}">
                      <a16:colId xmlns:a16="http://schemas.microsoft.com/office/drawing/2014/main" val="1659966059"/>
                    </a:ext>
                  </a:extLst>
                </a:gridCol>
                <a:gridCol w="762170">
                  <a:extLst>
                    <a:ext uri="{9D8B030D-6E8A-4147-A177-3AD203B41FA5}">
                      <a16:colId xmlns:a16="http://schemas.microsoft.com/office/drawing/2014/main" val="32409581"/>
                    </a:ext>
                  </a:extLst>
                </a:gridCol>
                <a:gridCol w="657690">
                  <a:extLst>
                    <a:ext uri="{9D8B030D-6E8A-4147-A177-3AD203B41FA5}">
                      <a16:colId xmlns:a16="http://schemas.microsoft.com/office/drawing/2014/main" val="3965489870"/>
                    </a:ext>
                  </a:extLst>
                </a:gridCol>
                <a:gridCol w="693240">
                  <a:extLst>
                    <a:ext uri="{9D8B030D-6E8A-4147-A177-3AD203B41FA5}">
                      <a16:colId xmlns:a16="http://schemas.microsoft.com/office/drawing/2014/main" val="2139415304"/>
                    </a:ext>
                  </a:extLst>
                </a:gridCol>
                <a:gridCol w="835442">
                  <a:extLst>
                    <a:ext uri="{9D8B030D-6E8A-4147-A177-3AD203B41FA5}">
                      <a16:colId xmlns:a16="http://schemas.microsoft.com/office/drawing/2014/main" val="1741633575"/>
                    </a:ext>
                  </a:extLst>
                </a:gridCol>
                <a:gridCol w="755454">
                  <a:extLst>
                    <a:ext uri="{9D8B030D-6E8A-4147-A177-3AD203B41FA5}">
                      <a16:colId xmlns:a16="http://schemas.microsoft.com/office/drawing/2014/main" val="96451639"/>
                    </a:ext>
                  </a:extLst>
                </a:gridCol>
                <a:gridCol w="693240">
                  <a:extLst>
                    <a:ext uri="{9D8B030D-6E8A-4147-A177-3AD203B41FA5}">
                      <a16:colId xmlns:a16="http://schemas.microsoft.com/office/drawing/2014/main" val="1462556533"/>
                    </a:ext>
                  </a:extLst>
                </a:gridCol>
                <a:gridCol w="684352">
                  <a:extLst>
                    <a:ext uri="{9D8B030D-6E8A-4147-A177-3AD203B41FA5}">
                      <a16:colId xmlns:a16="http://schemas.microsoft.com/office/drawing/2014/main" val="2847079029"/>
                    </a:ext>
                  </a:extLst>
                </a:gridCol>
                <a:gridCol w="693240">
                  <a:extLst>
                    <a:ext uri="{9D8B030D-6E8A-4147-A177-3AD203B41FA5}">
                      <a16:colId xmlns:a16="http://schemas.microsoft.com/office/drawing/2014/main" val="963914639"/>
                    </a:ext>
                  </a:extLst>
                </a:gridCol>
                <a:gridCol w="524373">
                  <a:extLst>
                    <a:ext uri="{9D8B030D-6E8A-4147-A177-3AD203B41FA5}">
                      <a16:colId xmlns:a16="http://schemas.microsoft.com/office/drawing/2014/main" val="891050980"/>
                    </a:ext>
                  </a:extLst>
                </a:gridCol>
              </a:tblGrid>
              <a:tr h="592912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 dirty="0">
                          <a:effectLst/>
                          <a:latin typeface="Montserrat" panose="00000500000000000000" pitchFamily="2" charset="-70"/>
                        </a:rPr>
                        <a:t>Objekts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 dirty="0">
                          <a:effectLst/>
                          <a:latin typeface="Montserrat" panose="00000500000000000000" pitchFamily="2" charset="-70"/>
                        </a:rPr>
                        <a:t>2221/2321 Apkure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 dirty="0">
                          <a:effectLst/>
                          <a:latin typeface="Montserrat" panose="00000500000000000000" pitchFamily="2" charset="-70"/>
                        </a:rPr>
                        <a:t>2222     Ūdens un kanalizācija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  <a:latin typeface="Montserrat" panose="00000500000000000000" pitchFamily="2" charset="-70"/>
                        </a:rPr>
                        <a:t>2223 Elektro-   enerģija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 dirty="0">
                          <a:effectLst/>
                          <a:latin typeface="Montserrat" panose="00000500000000000000" pitchFamily="2" charset="-70"/>
                        </a:rPr>
                        <a:t>2224 Atkritumu izvešana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2229 Komunālie pakalpojumi</a:t>
                      </a: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 dirty="0">
                          <a:effectLst/>
                          <a:latin typeface="Montserrat" panose="00000500000000000000" pitchFamily="2" charset="-70"/>
                        </a:rPr>
                        <a:t>2241    Telpu remonts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 dirty="0">
                          <a:effectLst/>
                          <a:latin typeface="Montserrat" panose="00000500000000000000" pitchFamily="2" charset="-70"/>
                        </a:rPr>
                        <a:t>2243    Iekārtu remonts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  <a:latin typeface="Montserrat" panose="00000500000000000000" pitchFamily="2" charset="-70"/>
                        </a:rPr>
                        <a:t>2244 Nekustamā īpašuma uzturēšana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  <a:latin typeface="Montserrat" panose="00000500000000000000" pitchFamily="2" charset="-70"/>
                        </a:rPr>
                        <a:t>2264   Iekārtu,  inventāra  noma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  <a:latin typeface="Montserrat" panose="00000500000000000000" pitchFamily="2" charset="-70"/>
                        </a:rPr>
                        <a:t>2312 Inventārs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  <a:latin typeface="Montserrat" panose="00000500000000000000" pitchFamily="2" charset="-70"/>
                        </a:rPr>
                        <a:t>2329         Elektro-   materiāli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  <a:latin typeface="Montserrat" panose="00000500000000000000" pitchFamily="2" charset="-70"/>
                        </a:rPr>
                        <a:t>2359 Dažādi materiāli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  <a:latin typeface="Montserrat" panose="00000500000000000000" pitchFamily="2" charset="-70"/>
                        </a:rPr>
                        <a:t>Kopā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5775081"/>
                  </a:ext>
                </a:extLst>
              </a:tr>
              <a:tr h="148228"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Stacijas 7, Carnikava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4389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755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8729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2093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576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491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2138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719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1555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21445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6076771"/>
                  </a:ext>
                </a:extLst>
              </a:tr>
              <a:tr h="148228"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Stacijas 5, Carnikava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6051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466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3937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358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358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35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4149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15355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465283"/>
                  </a:ext>
                </a:extLst>
              </a:tr>
              <a:tr h="148228"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Gaujas iela 33A, Ādaži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67899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2927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22231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1928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1203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64859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219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330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3373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164970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9300442"/>
                  </a:ext>
                </a:extLst>
              </a:tr>
              <a:tr h="148228"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Gaujas iela 16, Ādaži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10068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261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1591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1975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617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121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581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367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887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16468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3923833"/>
                  </a:ext>
                </a:extLst>
              </a:tr>
              <a:tr h="148228"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Pirmā iela 42a, Ādaži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10928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369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5832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947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410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296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1055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167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27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1612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21643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1052304"/>
                  </a:ext>
                </a:extLst>
              </a:tr>
              <a:tr h="148228"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Garā iela 20, Carnikava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4066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1914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25456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81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1597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34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652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1550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35386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2521272"/>
                  </a:ext>
                </a:extLst>
              </a:tr>
              <a:tr h="148228"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Jūras iela 4, Carnikava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1978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606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213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2812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3621890"/>
                  </a:ext>
                </a:extLst>
              </a:tr>
              <a:tr h="148228"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PII Riekstiņš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1045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5063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2556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148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670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1521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3874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14877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9198978"/>
                  </a:ext>
                </a:extLst>
              </a:tr>
              <a:tr h="148228"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PII Piejūra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15435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838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1336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1005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567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3795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22976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3689355"/>
                  </a:ext>
                </a:extLst>
              </a:tr>
              <a:tr h="148228"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Carnikavas pamatskola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1058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5152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53826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3069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63105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4881064"/>
                  </a:ext>
                </a:extLst>
              </a:tr>
              <a:tr h="203075"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Kultūras nams Ozolaine, Carnikava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813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29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102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1200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4671055"/>
                  </a:ext>
                </a:extLst>
              </a:tr>
              <a:tr h="148228"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Novadpētniecības centrs, Carnikava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48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479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82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651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1068856"/>
                  </a:ext>
                </a:extLst>
              </a:tr>
              <a:tr h="148228"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Ielu apgaismojums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71560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1722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73282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3269669"/>
                  </a:ext>
                </a:extLst>
              </a:tr>
              <a:tr h="148228"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Polderi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28510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28510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7354036"/>
                  </a:ext>
                </a:extLst>
              </a:tr>
              <a:tr h="148228"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Stadions, Smilšu iela 1, Rožu iela, Pumpu trase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2937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9226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430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3119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15712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1448859"/>
                  </a:ext>
                </a:extLst>
              </a:tr>
              <a:tr h="148228"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Kapi Siguļi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808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81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920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3695602"/>
                  </a:ext>
                </a:extLst>
              </a:tr>
              <a:tr h="148228"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Kapi Baltezers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11749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229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303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2153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14433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0245357"/>
                  </a:ext>
                </a:extLst>
              </a:tr>
              <a:tr h="148228"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Angāri Carnikavas pagasts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5090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4773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472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277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1354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12052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8393857"/>
                  </a:ext>
                </a:extLst>
              </a:tr>
              <a:tr h="148228"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Angārs Elīzes iela 10, Kadaga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5947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1963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7910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646653"/>
                  </a:ext>
                </a:extLst>
              </a:tr>
              <a:tr h="148228"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Stāvlaukumi, Carnikavas pagasts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943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2334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3277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2176868"/>
                  </a:ext>
                </a:extLst>
              </a:tr>
              <a:tr h="148228"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Līgo laukums, Ādaži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734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734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1324804"/>
                  </a:ext>
                </a:extLst>
              </a:tr>
              <a:tr h="148228"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Carnikavas parks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161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190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387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9101484"/>
                  </a:ext>
                </a:extLst>
              </a:tr>
              <a:tr h="148228"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Sabiedriskās tualetes Ādažu novads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606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444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85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161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1147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2443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8402813"/>
                  </a:ext>
                </a:extLst>
              </a:tr>
              <a:tr h="148228"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Sociālie dzīvokļi Carnikavas pagasts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482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1568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2952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1802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6819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353732"/>
                  </a:ext>
                </a:extLst>
              </a:tr>
              <a:tr h="148228"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Īres dzīvokļi Ādažu pagasts</a:t>
                      </a:r>
                    </a:p>
                  </a:txBody>
                  <a:tcPr marL="7620" marR="7620" marT="7620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</a:t>
                      </a:r>
                    </a:p>
                  </a:txBody>
                  <a:tcPr marL="7620" marR="7620" marT="7620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1032</a:t>
                      </a:r>
                    </a:p>
                  </a:txBody>
                  <a:tcPr marL="7620" marR="7620" marT="7620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1055</a:t>
                      </a:r>
                    </a:p>
                  </a:txBody>
                  <a:tcPr marL="7620" marR="7620" marT="7620" marB="0" anchor="b">
                    <a:solidFill>
                      <a:srgbClr val="FFD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8594604"/>
                  </a:ext>
                </a:extLst>
              </a:tr>
              <a:tr h="148228"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KOPĀ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120813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5559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153406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30368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1514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30639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15316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143771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2361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3835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6378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34461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548422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41404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1173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192D9B5-F9AE-8EC7-DC5F-CCC29C9C6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268" y="22135"/>
            <a:ext cx="10677319" cy="780599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BUDŽETA</a:t>
            </a:r>
            <a:r>
              <a:rPr lang="lv-LV" sz="3600" b="1" baseline="0" dirty="0">
                <a:solidFill>
                  <a:srgbClr val="58585B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 IZPILDES KOPSAVILKUMS</a:t>
            </a:r>
            <a:endParaRPr lang="lv-LV" sz="3600" dirty="0">
              <a:solidFill>
                <a:srgbClr val="58585B"/>
              </a:solidFill>
              <a:latin typeface="Montserrat" panose="00000500000000000000" pitchFamily="2" charset="-7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5B5943-1963-3EFB-8A7E-12373F24E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7</a:t>
            </a:fld>
            <a:endParaRPr lang="lv-LV"/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00000000-0008-0000-03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0673158"/>
              </p:ext>
            </p:extLst>
          </p:nvPr>
        </p:nvGraphicFramePr>
        <p:xfrm>
          <a:off x="164277" y="1156961"/>
          <a:ext cx="11777869" cy="56056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871268" y="825959"/>
            <a:ext cx="10515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>
                <a:latin typeface="Montserrat" panose="00000500000000000000" pitchFamily="50" charset="-70"/>
              </a:rPr>
              <a:t>Kopsavilkumā apkopoti dati par budžeta ieņēmumu un izdevumu plānu un izpildi pa struktūrām.</a:t>
            </a:r>
          </a:p>
        </p:txBody>
      </p:sp>
    </p:spTree>
    <p:extLst>
      <p:ext uri="{BB962C8B-B14F-4D97-AF65-F5344CB8AC3E}">
        <p14:creationId xmlns:p14="http://schemas.microsoft.com/office/powerpoint/2010/main" val="4121266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BA025-963A-4CC6-7E81-892AD7A46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014" y="199162"/>
            <a:ext cx="10499785" cy="853262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NAUDAS</a:t>
            </a:r>
            <a:r>
              <a:rPr lang="lv-LV" sz="3600" b="1" baseline="0" dirty="0">
                <a:solidFill>
                  <a:srgbClr val="58585B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 LĪDZEKĻU ATLIKUMS</a:t>
            </a:r>
            <a:endParaRPr lang="lv-LV" sz="3600" dirty="0">
              <a:solidFill>
                <a:srgbClr val="58585B"/>
              </a:solidFill>
              <a:latin typeface="Montserrat" panose="00000500000000000000" pitchFamily="2" charset="-7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F2A232-AB97-5B3E-BA2E-822DB87A4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75531" y="6476275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8</a:t>
            </a:fld>
            <a:endParaRPr lang="lv-LV" dirty="0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291651"/>
              </p:ext>
            </p:extLst>
          </p:nvPr>
        </p:nvGraphicFramePr>
        <p:xfrm>
          <a:off x="365760" y="1741040"/>
          <a:ext cx="11460480" cy="5039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1081271" y="1091057"/>
            <a:ext cx="10515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400" dirty="0">
                <a:latin typeface="Montserrat" panose="00000500000000000000" pitchFamily="50" charset="-70"/>
              </a:rPr>
              <a:t>Naudas līdzekļu atlikumu veido: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Teritorijas un ēku apsaimniekošanai saņemtais finansējums;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Ielu un ceļu uzturēšanai saņemtais finansējums;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Saimnieciskās darbības ieņēmumi, kur siltumapgādes atlikums uz ceturkšņa beigām ir negatīvs .</a:t>
            </a:r>
          </a:p>
        </p:txBody>
      </p:sp>
    </p:spTree>
    <p:extLst>
      <p:ext uri="{BB962C8B-B14F-4D97-AF65-F5344CB8AC3E}">
        <p14:creationId xmlns:p14="http://schemas.microsoft.com/office/powerpoint/2010/main" val="18939606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66CE7-3C2C-66D1-977D-A76920632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265" y="105250"/>
            <a:ext cx="5246255" cy="1325563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DEBITORI</a:t>
            </a:r>
            <a:endParaRPr lang="lv-LV" sz="3600" cap="al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93DE82-566F-6976-545D-F454DEBC2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605732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9</a:t>
            </a:fld>
            <a:endParaRPr lang="lv-LV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701F7F-4A54-801A-38DB-E5F3B9DC6E27}"/>
              </a:ext>
            </a:extLst>
          </p:cNvPr>
          <p:cNvSpPr txBox="1"/>
          <p:nvPr/>
        </p:nvSpPr>
        <p:spPr>
          <a:xfrm>
            <a:off x="404324" y="1439226"/>
            <a:ext cx="589153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latin typeface="Montserrat" panose="00000500000000000000" pitchFamily="2" charset="-70"/>
              </a:rPr>
              <a:t>Pirmajā pusgadā kopējais debitoru parāds veido 200 tūkst. </a:t>
            </a:r>
            <a:r>
              <a:rPr lang="lv-LV" sz="1400" i="1" dirty="0">
                <a:latin typeface="Montserrat" panose="00000500000000000000" pitchFamily="2" charset="-70"/>
              </a:rPr>
              <a:t>eiro</a:t>
            </a:r>
            <a:r>
              <a:rPr lang="lv-LV" sz="1400" dirty="0">
                <a:latin typeface="Montserrat" panose="00000500000000000000" pitchFamily="2" charset="-7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2" charset="-70"/>
              </a:rPr>
              <a:t>Siltumapgādes debitori veido 29% (58 025 EUR);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2" charset="-70"/>
              </a:rPr>
              <a:t>Ūdensapgādes debitori veido 24% (47 798 EUR);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2" charset="-70"/>
              </a:rPr>
              <a:t>Kanalizācijas debitori veido 35% (71 589 EUR);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2" charset="-70"/>
              </a:rPr>
              <a:t>Pārējie debitori veido 12% (24 695 EUR).</a:t>
            </a:r>
          </a:p>
          <a:p>
            <a:r>
              <a:rPr lang="lv-LV" sz="1400" dirty="0">
                <a:latin typeface="Montserrat" panose="00000500000000000000" pitchFamily="2" charset="-70"/>
              </a:rPr>
              <a:t>Debitoru kopējai parāds pirmajā pusgadā samazinās.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00000000-0008-0000-0500-000005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5312684"/>
              </p:ext>
            </p:extLst>
          </p:nvPr>
        </p:nvGraphicFramePr>
        <p:xfrm>
          <a:off x="0" y="2908207"/>
          <a:ext cx="6295862" cy="4062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A137381-6DFE-CD14-F263-8C45D79A19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5859088"/>
              </p:ext>
            </p:extLst>
          </p:nvPr>
        </p:nvGraphicFramePr>
        <p:xfrm>
          <a:off x="6295862" y="277091"/>
          <a:ext cx="5732145" cy="6580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052672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45004</TotalTime>
  <Words>3318</Words>
  <Application>Microsoft Office PowerPoint</Application>
  <PresentationFormat>Widescreen</PresentationFormat>
  <Paragraphs>1019</Paragraphs>
  <Slides>17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Montserrat</vt:lpstr>
      <vt:lpstr>Montserrat Medium</vt:lpstr>
      <vt:lpstr>Wingdings</vt:lpstr>
      <vt:lpstr>Office Theme</vt:lpstr>
      <vt:lpstr>1_Office Theme</vt:lpstr>
      <vt:lpstr>PowerPoint Presentation</vt:lpstr>
      <vt:lpstr>BUDŽETA PLĀNS</vt:lpstr>
      <vt:lpstr>IZDEVUMI KOPĀ</vt:lpstr>
      <vt:lpstr>  IZDEVUMI pa Ekonomiskās klasifikācijas kodiem - PAŠVALDĪBAS FUNKCIJAS </vt:lpstr>
      <vt:lpstr>  IZDEVUMI pa Ekonomiskās klasifikācijas kodiem - PAŠVALDĪBAS FUNKCIJAS </vt:lpstr>
      <vt:lpstr>Pašvaldības iestāžu uzturēšanas izmaksas</vt:lpstr>
      <vt:lpstr>BUDŽETA IZPILDES KOPSAVILKUMS</vt:lpstr>
      <vt:lpstr>NAUDAS LĪDZEKĻU ATLIKUMS</vt:lpstr>
      <vt:lpstr>DEBITORI</vt:lpstr>
      <vt:lpstr>DEBITORI</vt:lpstr>
      <vt:lpstr>IEPIRKUMI II CETURKSNĪ</vt:lpstr>
      <vt:lpstr>IEPIRKUMI II CETURKSNĪ</vt:lpstr>
      <vt:lpstr>IEPIRKUMI II CETURKSNĪ</vt:lpstr>
      <vt:lpstr>CENU APTAUJAS II CETURKSNĪ</vt:lpstr>
      <vt:lpstr>CENU APTAUJAS II CETURKSNĪ</vt:lpstr>
      <vt:lpstr>CENU APTAUJAS II CETURKSNĪ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</dc:creator>
  <cp:lastModifiedBy>Linda Pavlovska</cp:lastModifiedBy>
  <cp:revision>213</cp:revision>
  <cp:lastPrinted>2023-04-17T13:39:24Z</cp:lastPrinted>
  <dcterms:created xsi:type="dcterms:W3CDTF">2022-12-08T15:15:20Z</dcterms:created>
  <dcterms:modified xsi:type="dcterms:W3CDTF">2023-07-25T11:44:41Z</dcterms:modified>
</cp:coreProperties>
</file>