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1" r:id="rId2"/>
  </p:sldMasterIdLst>
  <p:notesMasterIdLst>
    <p:notesMasterId r:id="rId20"/>
  </p:notesMasterIdLst>
  <p:sldIdLst>
    <p:sldId id="431" r:id="rId3"/>
    <p:sldId id="291" r:id="rId4"/>
    <p:sldId id="293" r:id="rId5"/>
    <p:sldId id="296" r:id="rId6"/>
    <p:sldId id="442" r:id="rId7"/>
    <p:sldId id="306" r:id="rId8"/>
    <p:sldId id="297" r:id="rId9"/>
    <p:sldId id="298" r:id="rId10"/>
    <p:sldId id="304" r:id="rId11"/>
    <p:sldId id="299" r:id="rId12"/>
    <p:sldId id="300" r:id="rId13"/>
    <p:sldId id="301" r:id="rId14"/>
    <p:sldId id="307" r:id="rId15"/>
    <p:sldId id="302" r:id="rId16"/>
    <p:sldId id="303" r:id="rId17"/>
    <p:sldId id="308" r:id="rId18"/>
    <p:sldId id="441" r:id="rId19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B46"/>
    <a:srgbClr val="828847"/>
    <a:srgbClr val="404040"/>
    <a:srgbClr val="FFD966"/>
    <a:srgbClr val="FFFFFF"/>
    <a:srgbClr val="D3A983"/>
    <a:srgbClr val="7395AD"/>
    <a:srgbClr val="595959"/>
    <a:srgbClr val="ED7E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123" d="100"/>
          <a:sy n="123" d="100"/>
        </p:scale>
        <p:origin x="114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5056\Bud&#382;eta%20atskaite%202023_II%20cet.-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5056\Bud&#382;eta%20atskaite%202023_II%20cet.-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5056\Bud&#382;eta%20atskaite%202023_II%20cet.-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5056\Bud&#382;eta%20atskaite%202023_II%20cet.-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5056\Bud&#382;eta%20atskaite%202023_II%20cet.-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3_I%20cet.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Ieņēmumi!$G$41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  <a:sp3d>
              <a:contourClr>
                <a:srgbClr val="828847"/>
              </a:contourClr>
            </a:sp3d>
          </c:spPr>
          <c:invertIfNegative val="0"/>
          <c:dLbls>
            <c:dLbl>
              <c:idx val="0"/>
              <c:layout>
                <c:manualLayout>
                  <c:x val="1.61737537817975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669 848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15F-4F90-8339-E7961524AC15}"/>
                </c:ext>
              </c:extLst>
            </c:dLbl>
            <c:dLbl>
              <c:idx val="2"/>
              <c:layout>
                <c:manualLayout>
                  <c:x val="1.61737537817973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3 779 449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15F-4F90-8339-E7961524AC15}"/>
                </c:ext>
              </c:extLst>
            </c:dLbl>
            <c:dLbl>
              <c:idx val="3"/>
              <c:layout>
                <c:manualLayout>
                  <c:x val="1.0393137743710406E-2"/>
                  <c:y val="-5.742559607689519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4 862 506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15F-4F90-8339-E7961524AC15}"/>
                </c:ext>
              </c:extLst>
            </c:dLbl>
            <c:dLbl>
              <c:idx val="4"/>
              <c:layout>
                <c:manualLayout>
                  <c:x val="1.3863217527255004E-2"/>
                  <c:y val="-2.871279803844759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3 186 600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5F-4F90-8339-E7961524AC15}"/>
                </c:ext>
              </c:extLst>
            </c:dLbl>
            <c:dLbl>
              <c:idx val="5"/>
              <c:layout>
                <c:manualLayout>
                  <c:x val="8.0868768908987521E-3"/>
                  <c:y val="-1.28876146724985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12 498 403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00-4CEF-A3E5-CD69562F8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Ieņēmumi!$F$42:$F$47</c:f>
              <c:strCache>
                <c:ptCount val="6"/>
                <c:pt idx="0">
                  <c:v>Ielu un ceļu uzturēšana </c:v>
                </c:pt>
                <c:pt idx="1">
                  <c:v>Vides aizsardzība</c:v>
                </c:pt>
                <c:pt idx="2">
                  <c:v>Saimnieciskā darbība</c:v>
                </c:pt>
                <c:pt idx="3">
                  <c:v>Teritoriju un ēku apsaimniekošana</c:v>
                </c:pt>
                <c:pt idx="4">
                  <c:v>Investīciju projekti</c:v>
                </c:pt>
                <c:pt idx="5">
                  <c:v>Kopā</c:v>
                </c:pt>
              </c:strCache>
            </c:strRef>
          </c:cat>
          <c:val>
            <c:numRef>
              <c:f>Ieņēmumi!$G$42:$G$47</c:f>
              <c:numCache>
                <c:formatCode>#,##0</c:formatCode>
                <c:ptCount val="6"/>
                <c:pt idx="0">
                  <c:v>669848</c:v>
                </c:pt>
                <c:pt idx="1">
                  <c:v>0</c:v>
                </c:pt>
                <c:pt idx="2">
                  <c:v>3779449</c:v>
                </c:pt>
                <c:pt idx="3">
                  <c:v>4862506</c:v>
                </c:pt>
                <c:pt idx="4">
                  <c:v>3186600</c:v>
                </c:pt>
                <c:pt idx="5">
                  <c:v>12498403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F-4F90-8339-E7961524AC15}"/>
            </c:ext>
          </c:extLst>
        </c:ser>
        <c:ser>
          <c:idx val="1"/>
          <c:order val="1"/>
          <c:tx>
            <c:strRef>
              <c:f>Ieņēmumi!$H$41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397413145441211E-2"/>
                  <c:y val="-1.86241128629477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334 924 (50%)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5F-4F90-8339-E7961524AC15}"/>
                </c:ext>
              </c:extLst>
            </c:dLbl>
            <c:dLbl>
              <c:idx val="2"/>
              <c:layout>
                <c:manualLayout>
                  <c:x val="1.1552681272712502E-2"/>
                  <c:y val="-1.3460189050370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1 151 301 (30%)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15F-4F90-8339-E7961524AC15}"/>
                </c:ext>
              </c:extLst>
            </c:dLbl>
            <c:dLbl>
              <c:idx val="3"/>
              <c:layout>
                <c:manualLayout>
                  <c:x val="9.2421450181700022E-3"/>
                  <c:y val="-2.28572133260163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2 515 919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5F-4F90-8339-E7961524AC15}"/>
                </c:ext>
              </c:extLst>
            </c:dLbl>
            <c:dLbl>
              <c:idx val="4"/>
              <c:layout>
                <c:manualLayout>
                  <c:x val="0"/>
                  <c:y val="-3.13234142521537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20 268 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D5-464B-B096-84EA37C1BDA1}"/>
                </c:ext>
              </c:extLst>
            </c:dLbl>
            <c:dLbl>
              <c:idx val="5"/>
              <c:layout>
                <c:manualLayout>
                  <c:x val="4.6210725090850011E-3"/>
                  <c:y val="-1.93314220087478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4 022 412 (32.2%)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00-4CEF-A3E5-CD69562F8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Ieņēmumi!$F$42:$F$47</c:f>
              <c:strCache>
                <c:ptCount val="6"/>
                <c:pt idx="0">
                  <c:v>Ielu un ceļu uzturēšana </c:v>
                </c:pt>
                <c:pt idx="1">
                  <c:v>Vides aizsardzība</c:v>
                </c:pt>
                <c:pt idx="2">
                  <c:v>Saimnieciskā darbība</c:v>
                </c:pt>
                <c:pt idx="3">
                  <c:v>Teritoriju un ēku apsaimniekošana</c:v>
                </c:pt>
                <c:pt idx="4">
                  <c:v>Investīciju projekti</c:v>
                </c:pt>
                <c:pt idx="5">
                  <c:v>Kopā</c:v>
                </c:pt>
              </c:strCache>
            </c:strRef>
          </c:cat>
          <c:val>
            <c:numRef>
              <c:f>Ieņēmumi!$H$42:$H$47</c:f>
              <c:numCache>
                <c:formatCode>#,##0</c:formatCode>
                <c:ptCount val="6"/>
                <c:pt idx="0">
                  <c:v>334924</c:v>
                </c:pt>
                <c:pt idx="1">
                  <c:v>0</c:v>
                </c:pt>
                <c:pt idx="2">
                  <c:v>1151301</c:v>
                </c:pt>
                <c:pt idx="3">
                  <c:v>2515919</c:v>
                </c:pt>
                <c:pt idx="4">
                  <c:v>20268</c:v>
                </c:pt>
                <c:pt idx="5">
                  <c:v>4022412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F-4F90-8339-E7961524AC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4001104"/>
        <c:axId val="374001496"/>
        <c:axId val="0"/>
      </c:bar3DChart>
      <c:catAx>
        <c:axId val="37400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4001496"/>
        <c:crosses val="autoZero"/>
        <c:auto val="1"/>
        <c:lblAlgn val="ctr"/>
        <c:lblOffset val="100"/>
        <c:noMultiLvlLbl val="0"/>
      </c:catAx>
      <c:valAx>
        <c:axId val="374001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400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solidFill>
                  <a:srgbClr val="404040"/>
                </a:solidFill>
                <a:latin typeface="Montserrat" panose="00000500000000000000" pitchFamily="2" charset="-70"/>
                <a:cs typeface="Mongolian Baiti" panose="03000500000000000000" pitchFamily="66" charset="0"/>
              </a:rPr>
              <a:t>DEBITORI PA</a:t>
            </a:r>
            <a:r>
              <a:rPr lang="lv-LV" b="1" baseline="0" dirty="0">
                <a:solidFill>
                  <a:srgbClr val="404040"/>
                </a:solidFill>
                <a:latin typeface="Montserrat" panose="00000500000000000000" pitchFamily="2" charset="-70"/>
                <a:cs typeface="Mongolian Baiti" panose="03000500000000000000" pitchFamily="66" charset="0"/>
              </a:rPr>
              <a:t> MĒNEŠIEM</a:t>
            </a:r>
            <a:endParaRPr lang="lv-LV" b="1" dirty="0">
              <a:solidFill>
                <a:srgbClr val="404040"/>
              </a:solidFill>
              <a:latin typeface="Montserrat" panose="00000500000000000000" pitchFamily="2" charset="-70"/>
              <a:cs typeface="Mongolian Baiti" panose="03000500000000000000" pitchFamily="66" charset="0"/>
            </a:endParaRPr>
          </a:p>
        </c:rich>
      </c:tx>
      <c:layout>
        <c:manualLayout>
          <c:xMode val="edge"/>
          <c:yMode val="edge"/>
          <c:x val="0.31139355337312646"/>
          <c:y val="3.5274002421246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9.3517522672577194E-2"/>
          <c:y val="9.394886810100285E-2"/>
          <c:w val="0.88211114687433767"/>
          <c:h val="0.75528152949568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'Debitori pa mēnešiem'!$A$3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cat>
            <c:strRef>
              <c:f>'Debitori pa mēnešiem'!$B$2:$G$2</c:f>
              <c:strCache>
                <c:ptCount val="6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</c:strCache>
            </c:strRef>
          </c:cat>
          <c:val>
            <c:numRef>
              <c:f>'Debitori pa mēnešiem'!$B$3:$G$3</c:f>
              <c:numCache>
                <c:formatCode>#,##0</c:formatCode>
                <c:ptCount val="6"/>
                <c:pt idx="0">
                  <c:v>429651</c:v>
                </c:pt>
                <c:pt idx="1">
                  <c:v>159487</c:v>
                </c:pt>
                <c:pt idx="2">
                  <c:v>171371</c:v>
                </c:pt>
                <c:pt idx="3">
                  <c:v>110252</c:v>
                </c:pt>
                <c:pt idx="4">
                  <c:v>75450</c:v>
                </c:pt>
                <c:pt idx="5">
                  <c:v>58025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E-45EF-AA0F-E827EBEBB275}"/>
            </c:ext>
          </c:extLst>
        </c:ser>
        <c:ser>
          <c:idx val="1"/>
          <c:order val="1"/>
          <c:tx>
            <c:strRef>
              <c:f>'Debitori pa mēnešiem'!$A$4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</c:spPr>
          <c:invertIfNegative val="0"/>
          <c:cat>
            <c:strRef>
              <c:f>'Debitori pa mēnešiem'!$B$2:$G$2</c:f>
              <c:strCache>
                <c:ptCount val="6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</c:strCache>
            </c:strRef>
          </c:cat>
          <c:val>
            <c:numRef>
              <c:f>'Debitori pa mēnešiem'!$B$4:$G$4</c:f>
              <c:numCache>
                <c:formatCode>#,##0</c:formatCode>
                <c:ptCount val="6"/>
                <c:pt idx="0">
                  <c:v>39241</c:v>
                </c:pt>
                <c:pt idx="1">
                  <c:v>40392</c:v>
                </c:pt>
                <c:pt idx="2">
                  <c:v>41017</c:v>
                </c:pt>
                <c:pt idx="3">
                  <c:v>41042</c:v>
                </c:pt>
                <c:pt idx="4">
                  <c:v>44122</c:v>
                </c:pt>
                <c:pt idx="5">
                  <c:v>47798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E-45EF-AA0F-E827EBEBB275}"/>
            </c:ext>
          </c:extLst>
        </c:ser>
        <c:ser>
          <c:idx val="2"/>
          <c:order val="2"/>
          <c:tx>
            <c:strRef>
              <c:f>'Debitori pa mēnešiem'!$A$5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'Debitori pa mēnešiem'!$B$2:$G$2</c:f>
              <c:strCache>
                <c:ptCount val="6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</c:strCache>
            </c:strRef>
          </c:cat>
          <c:val>
            <c:numRef>
              <c:f>'Debitori pa mēnešiem'!$B$5:$G$5</c:f>
              <c:numCache>
                <c:formatCode>#,##0</c:formatCode>
                <c:ptCount val="6"/>
                <c:pt idx="0">
                  <c:v>62403</c:v>
                </c:pt>
                <c:pt idx="1">
                  <c:v>64327</c:v>
                </c:pt>
                <c:pt idx="2">
                  <c:v>65255</c:v>
                </c:pt>
                <c:pt idx="3">
                  <c:v>63281</c:v>
                </c:pt>
                <c:pt idx="4">
                  <c:v>67187</c:v>
                </c:pt>
                <c:pt idx="5">
                  <c:v>71592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E-45EF-AA0F-E827EBEBB275}"/>
            </c:ext>
          </c:extLst>
        </c:ser>
        <c:ser>
          <c:idx val="3"/>
          <c:order val="3"/>
          <c:tx>
            <c:strRef>
              <c:f>'Debitori pa mēnešiem'!$A$6</c:f>
              <c:strCache>
                <c:ptCount val="1"/>
                <c:pt idx="0">
                  <c:v>Pārējie debitori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'Debitori pa mēnešiem'!$B$2:$G$2</c:f>
              <c:strCache>
                <c:ptCount val="6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</c:strCache>
            </c:strRef>
          </c:cat>
          <c:val>
            <c:numRef>
              <c:f>'Debitori pa mēnešiem'!$B$6:$G$6</c:f>
              <c:numCache>
                <c:formatCode>#,##0</c:formatCode>
                <c:ptCount val="6"/>
                <c:pt idx="0">
                  <c:v>11532</c:v>
                </c:pt>
                <c:pt idx="1">
                  <c:v>11440</c:v>
                </c:pt>
                <c:pt idx="2">
                  <c:v>13439</c:v>
                </c:pt>
                <c:pt idx="3">
                  <c:v>11863</c:v>
                </c:pt>
                <c:pt idx="4">
                  <c:v>12430</c:v>
                </c:pt>
                <c:pt idx="5">
                  <c:v>24689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E-45EF-AA0F-E827EBEB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5"/>
        <c:axId val="423615872"/>
        <c:axId val="423617312"/>
      </c:barChart>
      <c:lineChart>
        <c:grouping val="standard"/>
        <c:varyColors val="0"/>
        <c:ser>
          <c:idx val="4"/>
          <c:order val="4"/>
          <c:tx>
            <c:strRef>
              <c:f>'Debitori pa mēnešiem'!$A$7</c:f>
              <c:strCache>
                <c:ptCount val="1"/>
                <c:pt idx="0">
                  <c:v>Kopā: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bg2">
                  <a:lumMod val="2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542 827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14E-45EF-AA0F-E827EBEBB275}"/>
                </c:ext>
              </c:extLst>
            </c:dLbl>
            <c:dLbl>
              <c:idx val="1"/>
              <c:layout>
                <c:manualLayout>
                  <c:x val="-6.4251689376315535E-2"/>
                  <c:y val="2.12280704686844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275 646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4E-45EF-AA0F-E827EBEBB275}"/>
                </c:ext>
              </c:extLst>
            </c:dLbl>
            <c:dLbl>
              <c:idx val="2"/>
              <c:layout>
                <c:manualLayout>
                  <c:x val="-7.7545142350725599E-2"/>
                  <c:y val="4.05263163493067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291 082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14E-45EF-AA0F-E827EBEBB275}"/>
                </c:ext>
              </c:extLst>
            </c:dLbl>
            <c:dLbl>
              <c:idx val="3"/>
              <c:layout>
                <c:manualLayout>
                  <c:x val="-0.12185665226542594"/>
                  <c:y val="2.50877196448089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226 438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14E-45EF-AA0F-E827EBEBB275}"/>
                </c:ext>
              </c:extLst>
            </c:dLbl>
            <c:dLbl>
              <c:idx val="4"/>
              <c:layout>
                <c:manualLayout>
                  <c:x val="-5.7604962889110531E-2"/>
                  <c:y val="2.50877196448090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199 189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14E-45EF-AA0F-E827EBEBB275}"/>
                </c:ext>
              </c:extLst>
            </c:dLbl>
            <c:dLbl>
              <c:idx val="5"/>
              <c:layout>
                <c:manualLayout>
                  <c:x val="-1.6247365944432294E-16"/>
                  <c:y val="2.89473688209334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202 104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14E-45EF-AA0F-E827EBEBB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 pa mēnešiem'!$B$2:$G$2</c:f>
              <c:strCache>
                <c:ptCount val="6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</c:strCache>
            </c:strRef>
          </c:cat>
          <c:val>
            <c:numRef>
              <c:f>'Debitori pa mēnešiem'!$B$7:$G$7</c:f>
              <c:numCache>
                <c:formatCode>#,##0</c:formatCode>
                <c:ptCount val="6"/>
                <c:pt idx="0">
                  <c:v>542827</c:v>
                </c:pt>
                <c:pt idx="1">
                  <c:v>275646</c:v>
                </c:pt>
                <c:pt idx="2">
                  <c:v>291082</c:v>
                </c:pt>
                <c:pt idx="3">
                  <c:v>226438</c:v>
                </c:pt>
                <c:pt idx="4">
                  <c:v>199189</c:v>
                </c:pt>
                <c:pt idx="5">
                  <c:v>202104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4E-45EF-AA0F-E827EBEB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615872"/>
        <c:axId val="423617312"/>
      </c:lineChart>
      <c:catAx>
        <c:axId val="4236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23617312"/>
        <c:crosses val="autoZero"/>
        <c:auto val="1"/>
        <c:lblAlgn val="ctr"/>
        <c:lblOffset val="100"/>
        <c:noMultiLvlLbl val="0"/>
      </c:catAx>
      <c:valAx>
        <c:axId val="423617312"/>
        <c:scaling>
          <c:orientation val="minMax"/>
          <c:max val="5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3615872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i="0">
                <a:latin typeface="Montserrat" panose="00000500000000000000" pitchFamily="2" charset="-70"/>
              </a:rPr>
              <a:t>ŠAUBĪGIE</a:t>
            </a:r>
            <a:r>
              <a:rPr lang="lv-LV" b="1" i="0" baseline="0">
                <a:latin typeface="Montserrat" panose="00000500000000000000" pitchFamily="2" charset="-70"/>
              </a:rPr>
              <a:t> DEBITORI</a:t>
            </a:r>
            <a:endParaRPr lang="lv-LV" b="1" i="0"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7725267800882167E-2"/>
          <c:y val="0.11482452235319945"/>
          <c:w val="0.94454946439823562"/>
          <c:h val="0.68801718076817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Debitori!$E$2</c:f>
              <c:strCache>
                <c:ptCount val="1"/>
                <c:pt idx="0">
                  <c:v>Maksājumi kavēti 180-vairāk d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15 515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E9-4BA6-BD65-9AAF309EC1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3 287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E9-4BA6-BD65-9AAF309EC14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6 063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E9-4BA6-BD65-9AAF309EC146}"/>
                </c:ext>
              </c:extLst>
            </c:dLbl>
            <c:dLbl>
              <c:idx val="3"/>
              <c:layout>
                <c:manualLayout>
                  <c:x val="-2.3148148148148997E-3"/>
                  <c:y val="-6.40255860357682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8 638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E9-4BA6-BD65-9AAF309EC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Debitori!$A$3:$A$6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</c:strCache>
            </c:strRef>
          </c:cat>
          <c:val>
            <c:numRef>
              <c:f>Debitori!$E$3:$E$6</c:f>
              <c:numCache>
                <c:formatCode>#,##0</c:formatCode>
                <c:ptCount val="4"/>
                <c:pt idx="0">
                  <c:v>15515</c:v>
                </c:pt>
                <c:pt idx="1">
                  <c:v>3287</c:v>
                </c:pt>
                <c:pt idx="2">
                  <c:v>6063</c:v>
                </c:pt>
                <c:pt idx="3">
                  <c:v>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9-4BA6-BD65-9AAF309EC146}"/>
            </c:ext>
          </c:extLst>
        </c:ser>
        <c:ser>
          <c:idx val="1"/>
          <c:order val="1"/>
          <c:tx>
            <c:strRef>
              <c:f>Debitori!$G$2</c:f>
              <c:strCache>
                <c:ptCount val="1"/>
                <c:pt idx="0">
                  <c:v>Tai skaitā piespiedu izpildē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1.60063965089419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9 369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E9-4BA6-BD65-9AAF309EC146}"/>
                </c:ext>
              </c:extLst>
            </c:dLbl>
            <c:dLbl>
              <c:idx val="1"/>
              <c:layout>
                <c:manualLayout>
                  <c:x val="2.0833333333333332E-2"/>
                  <c:y val="-1.28051172071536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2 161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E9-4BA6-BD65-9AAF309EC146}"/>
                </c:ext>
              </c:extLst>
            </c:dLbl>
            <c:dLbl>
              <c:idx val="2"/>
              <c:layout>
                <c:manualLayout>
                  <c:x val="2.7777777777777776E-2"/>
                  <c:y val="-1.28051172071535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3 594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E9-4BA6-BD65-9AAF309EC146}"/>
                </c:ext>
              </c:extLst>
            </c:dLbl>
            <c:dLbl>
              <c:idx val="3"/>
              <c:layout>
                <c:manualLayout>
                  <c:x val="1.3888888888888888E-2"/>
                  <c:y val="-6.40255860357682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E9-4BA6-BD65-9AAF309EC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Debitori!$A$3:$A$6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</c:strCache>
            </c:strRef>
          </c:cat>
          <c:val>
            <c:numRef>
              <c:f>Debitori!$G$3:$G$6</c:f>
              <c:numCache>
                <c:formatCode>#,##0</c:formatCode>
                <c:ptCount val="4"/>
                <c:pt idx="0">
                  <c:v>9369</c:v>
                </c:pt>
                <c:pt idx="1">
                  <c:v>2161</c:v>
                </c:pt>
                <c:pt idx="2">
                  <c:v>3594</c:v>
                </c:pt>
                <c:pt idx="3">
                  <c:v>7375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E9-4BA6-BD65-9AAF309EC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467448"/>
        <c:axId val="369467840"/>
      </c:barChart>
      <c:catAx>
        <c:axId val="36946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69467840"/>
        <c:crosses val="autoZero"/>
        <c:auto val="1"/>
        <c:lblAlgn val="ctr"/>
        <c:lblOffset val="100"/>
        <c:noMultiLvlLbl val="0"/>
      </c:catAx>
      <c:valAx>
        <c:axId val="369467840"/>
        <c:scaling>
          <c:orientation val="minMax"/>
          <c:max val="3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69467448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037156528370179"/>
          <c:w val="1"/>
          <c:h val="6.711834390598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rPr>
              <a:t>DEBITORU SADALĪJUMS</a:t>
            </a:r>
          </a:p>
        </c:rich>
      </c:tx>
      <c:layout>
        <c:manualLayout>
          <c:xMode val="edge"/>
          <c:yMode val="edge"/>
          <c:x val="0.3479715865623591"/>
          <c:y val="2.216072436927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1.9024869876426865E-2"/>
          <c:y val="0.10941592141388518"/>
          <c:w val="0.96195026024714625"/>
          <c:h val="0.68044026660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Debitori!$A$4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181345005188645E-3"/>
                  <c:y val="-1.2169311535573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25 248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24B-4881-BCBC-2093E186C5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10 740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24B-4881-BCBC-2093E186C5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6 522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24B-4881-BCBC-2093E186C5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15 515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24B-4881-BCBC-2093E186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31.07.2023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Debitori!$B$4:$E$4</c:f>
              <c:numCache>
                <c:formatCode>#,##0</c:formatCode>
                <c:ptCount val="4"/>
                <c:pt idx="0">
                  <c:v>25248</c:v>
                </c:pt>
                <c:pt idx="1">
                  <c:v>10740</c:v>
                </c:pt>
                <c:pt idx="2">
                  <c:v>6522</c:v>
                </c:pt>
                <c:pt idx="3">
                  <c:v>15515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B-4881-BCBC-2093E186C586}"/>
            </c:ext>
          </c:extLst>
        </c:ser>
        <c:ser>
          <c:idx val="1"/>
          <c:order val="1"/>
          <c:tx>
            <c:strRef>
              <c:f>Debitori!$A$5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12698365167980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24 585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24B-4881-BCBC-2093E186C5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19 292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24B-4881-BCBC-2093E186C5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3 287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24B-4881-BCBC-2093E186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31.07.2023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Debitori!$B$5:$E$5</c:f>
              <c:numCache>
                <c:formatCode>#,##0</c:formatCode>
                <c:ptCount val="4"/>
                <c:pt idx="0">
                  <c:v>24585</c:v>
                </c:pt>
                <c:pt idx="1">
                  <c:v>19292</c:v>
                </c:pt>
                <c:pt idx="2">
                  <c:v>634</c:v>
                </c:pt>
                <c:pt idx="3">
                  <c:v>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B-4881-BCBC-2093E186C586}"/>
            </c:ext>
          </c:extLst>
        </c:ser>
        <c:ser>
          <c:idx val="2"/>
          <c:order val="2"/>
          <c:tx>
            <c:strRef>
              <c:f>Debitori!$A$6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34 058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24B-4881-BCBC-2093E186C5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30 852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4B-4881-BCBC-2093E186C5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6 063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24B-4881-BCBC-2093E186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31.07.2023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Debitori!$B$6:$E$6</c:f>
              <c:numCache>
                <c:formatCode>#,##0</c:formatCode>
                <c:ptCount val="4"/>
                <c:pt idx="0">
                  <c:v>34058</c:v>
                </c:pt>
                <c:pt idx="1">
                  <c:v>30852</c:v>
                </c:pt>
                <c:pt idx="2">
                  <c:v>616</c:v>
                </c:pt>
                <c:pt idx="3">
                  <c:v>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B-4881-BCBC-2093E186C586}"/>
            </c:ext>
          </c:extLst>
        </c:ser>
        <c:ser>
          <c:idx val="3"/>
          <c:order val="3"/>
          <c:tx>
            <c:strRef>
              <c:f>Debitori!$A$7</c:f>
              <c:strCache>
                <c:ptCount val="1"/>
                <c:pt idx="0">
                  <c:v>Pārējie debitori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16 057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24B-4881-BCBC-2093E186C5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8 638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24B-4881-BCBC-2093E186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31.07.2023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Debitori!$B$7:$E$7</c:f>
              <c:numCache>
                <c:formatCode>General</c:formatCode>
                <c:ptCount val="4"/>
                <c:pt idx="0" formatCode="#,##0">
                  <c:v>16057</c:v>
                </c:pt>
                <c:pt idx="3" formatCode="#,##0">
                  <c:v>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B-4881-BCBC-2093E186C5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131752"/>
        <c:axId val="461132144"/>
      </c:barChart>
      <c:catAx>
        <c:axId val="46113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61132144"/>
        <c:crosses val="autoZero"/>
        <c:auto val="1"/>
        <c:lblAlgn val="ctr"/>
        <c:lblOffset val="100"/>
        <c:noMultiLvlLbl val="0"/>
      </c:catAx>
      <c:valAx>
        <c:axId val="461132144"/>
        <c:scaling>
          <c:orientation val="minMax"/>
          <c:max val="35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461131752"/>
        <c:crosses val="autoZero"/>
        <c:crossBetween val="between"/>
      </c:valAx>
      <c:spPr>
        <a:noFill/>
        <a:ln w="6350"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2 739 676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1 860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5 858 298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737 649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750-4F6F-A1E9-CD20CD4375CA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113 765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3 165 056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1.570048309178744E-2"/>
                  <c:y val="-3.70713623725671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12 616 304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</c:v>
                </c:pt>
                <c:pt idx="3">
                  <c:v>Krājumi </c:v>
                </c:pt>
                <c:pt idx="4">
                  <c:v>Budžeta iestāžu nodokļu maksājumi</c:v>
                </c:pt>
                <c:pt idx="5">
                  <c:v>Pamatlīdzekļi</c:v>
                </c:pt>
                <c:pt idx="6">
                  <c:v>Kopā</c:v>
                </c:pt>
              </c:strCache>
            </c:strRef>
          </c:cat>
          <c:val>
            <c:numRef>
              <c:f>Izdevumi!$B$8:$B$14</c:f>
              <c:numCache>
                <c:formatCode>#,##0</c:formatCode>
                <c:ptCount val="7"/>
                <c:pt idx="0">
                  <c:v>2739676</c:v>
                </c:pt>
                <c:pt idx="1">
                  <c:v>1860</c:v>
                </c:pt>
                <c:pt idx="2">
                  <c:v>5858298</c:v>
                </c:pt>
                <c:pt idx="3">
                  <c:v>737649</c:v>
                </c:pt>
                <c:pt idx="4">
                  <c:v>113765</c:v>
                </c:pt>
                <c:pt idx="5">
                  <c:v>3165056</c:v>
                </c:pt>
                <c:pt idx="6">
                  <c:v>12616304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1 229 244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1 695 252 (29%)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336 570 (46%)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37 184 (33%)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64 551 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3 362 831 (27%)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</c:v>
                </c:pt>
                <c:pt idx="3">
                  <c:v>Krājumi </c:v>
                </c:pt>
                <c:pt idx="4">
                  <c:v>Budžeta iestāžu nodokļu maksājumi</c:v>
                </c:pt>
                <c:pt idx="5">
                  <c:v>Pamatlīdzekļi</c:v>
                </c:pt>
                <c:pt idx="6">
                  <c:v>Kopā</c:v>
                </c:pt>
              </c:strCache>
            </c:strRef>
          </c:cat>
          <c:val>
            <c:numRef>
              <c:f>Izdevumi!$C$8:$C$14</c:f>
              <c:numCache>
                <c:formatCode>#,##0</c:formatCode>
                <c:ptCount val="7"/>
                <c:pt idx="0">
                  <c:v>1229244</c:v>
                </c:pt>
                <c:pt idx="1">
                  <c:v>30</c:v>
                </c:pt>
                <c:pt idx="2">
                  <c:v>1695252</c:v>
                </c:pt>
                <c:pt idx="3">
                  <c:v>336570</c:v>
                </c:pt>
                <c:pt idx="4">
                  <c:v>37184</c:v>
                </c:pt>
                <c:pt idx="5">
                  <c:v>64551.31</c:v>
                </c:pt>
                <c:pt idx="6">
                  <c:v>3362831.31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374002280"/>
        <c:axId val="374002672"/>
        <c:axId val="0"/>
      </c:bar3DChart>
      <c:catAx>
        <c:axId val="374002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4002672"/>
        <c:crosses val="autoZero"/>
        <c:auto val="1"/>
        <c:lblAlgn val="ctr"/>
        <c:lblOffset val="100"/>
        <c:noMultiLvlLbl val="0"/>
      </c:catAx>
      <c:valAx>
        <c:axId val="37400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400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TERITORIJU</a:t>
            </a:r>
            <a:r>
              <a:rPr lang="lv-LV" b="1" baseline="0" dirty="0">
                <a:latin typeface="Montserrat" panose="00000500000000000000" pitchFamily="2" charset="-70"/>
              </a:rPr>
              <a:t> UN ĪPAŠUMU APSAIMNIEKŠANA</a:t>
            </a:r>
            <a:endParaRPr lang="lv-LV" b="1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19908748941114227"/>
          <c:y val="7.5471698113207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340550077194185"/>
          <c:y val="0.13029288059877356"/>
          <c:w val="0.64124370771525341"/>
          <c:h val="0.768019713215744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1 659 217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8AA0-48FC-AAFB-E5C3AEC104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515 707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A0-48FC-AAFB-E5C3AEC104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283800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680 241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A0-48FC-AAFB-E5C3AEC10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519 948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36 410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A0-48FC-AAFB-E5C3AEC1049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A0-48FC-AAFB-E5C3AEC104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140 591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A0-48FC-AAFB-E5C3AEC1049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49 720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A0-48FC-AAFB-E5C3AEC10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JAUNS'!$B$8:$B$18</c:f>
              <c:strCache>
                <c:ptCount val="11"/>
                <c:pt idx="0">
                  <c:v>Atalgojums</c:v>
                </c:pt>
                <c:pt idx="1">
                  <c:v>Darba devēja VSAOI</c:v>
                </c:pt>
                <c:pt idx="2">
                  <c:v>Izdevumi par apkuri</c:v>
                </c:pt>
                <c:pt idx="3">
                  <c:v>Izdevumi par elektroenerģiju</c:v>
                </c:pt>
                <c:pt idx="4">
                  <c:v>Izdevumi par atkritumu izvešanu</c:v>
                </c:pt>
                <c:pt idx="5">
                  <c:v>Remontdarbi un iestāžu uzturēšana
(t.sk.ventilāciju apkope, telpu remonts)</c:v>
                </c:pt>
                <c:pt idx="6">
                  <c:v>Inventārs</c:v>
                </c:pt>
                <c:pt idx="7">
                  <c:v>Degviela</c:v>
                </c:pt>
                <c:pt idx="8">
                  <c:v>Energomateriāli 
(t.sk. Ziemassvētku rotājumi) </c:v>
                </c:pt>
                <c:pt idx="9">
                  <c:v>Remonta un uzturēšanas materiāli 
(t.sk. a/m rezerves daļas)</c:v>
                </c:pt>
                <c:pt idx="10">
                  <c:v>Pamatlīdzekļi</c:v>
                </c:pt>
              </c:strCache>
            </c:strRef>
          </c:cat>
          <c:val>
            <c:numRef>
              <c:f>'EKK pašvaldības funkijas JAUNS'!$C$8:$C$18</c:f>
              <c:numCache>
                <c:formatCode>#,##0</c:formatCode>
                <c:ptCount val="11"/>
                <c:pt idx="0">
                  <c:v>1659217</c:v>
                </c:pt>
                <c:pt idx="1">
                  <c:v>515707</c:v>
                </c:pt>
                <c:pt idx="2">
                  <c:v>283800</c:v>
                </c:pt>
                <c:pt idx="3">
                  <c:v>680241</c:v>
                </c:pt>
                <c:pt idx="4">
                  <c:v>115000</c:v>
                </c:pt>
                <c:pt idx="5">
                  <c:v>519948</c:v>
                </c:pt>
                <c:pt idx="6">
                  <c:v>36410</c:v>
                </c:pt>
                <c:pt idx="7">
                  <c:v>190405</c:v>
                </c:pt>
                <c:pt idx="8">
                  <c:v>42000</c:v>
                </c:pt>
                <c:pt idx="9">
                  <c:v>140591</c:v>
                </c:pt>
                <c:pt idx="10">
                  <c:v>49720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8FC-AAFB-E5C3AEC10499}"/>
            </c:ext>
          </c:extLst>
        </c:ser>
        <c:ser>
          <c:idx val="1"/>
          <c:order val="1"/>
          <c:tx>
            <c:strRef>
              <c:f>'EKK pašvaldības funkijas JAUNS'!$D$7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06960207920384E-3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747 238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8AA0-48FC-AAFB-E5C3AEC10499}"/>
                </c:ext>
              </c:extLst>
            </c:dLbl>
            <c:dLbl>
              <c:idx val="1"/>
              <c:layout>
                <c:manualLayout>
                  <c:x val="0"/>
                  <c:y val="-2.6024723487312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224 576 (44%)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A0-48FC-AAFB-E5C3AEC10499}"/>
                </c:ext>
              </c:extLst>
            </c:dLbl>
            <c:dLbl>
              <c:idx val="2"/>
              <c:layout>
                <c:manualLayout>
                  <c:x val="0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85 227 (30%)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151 103 (22%)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A0-48FC-AAFB-E5C3AEC10499}"/>
                </c:ext>
              </c:extLst>
            </c:dLbl>
            <c:dLbl>
              <c:idx val="4"/>
              <c:layout>
                <c:manualLayout>
                  <c:x val="-6.749140776253967E-17"/>
                  <c:y val="-5.20494469746268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37 023 (32%)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A0-48FC-AAFB-E5C3AEC10499}"/>
                </c:ext>
              </c:extLst>
            </c:dLbl>
            <c:dLbl>
              <c:idx val="5"/>
              <c:layout>
                <c:manualLayout>
                  <c:x val="-6.749140776253967E-17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160 594(31%)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23 060 (63%)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A0-48FC-AAFB-E5C3AEC10499}"/>
                </c:ext>
              </c:extLst>
            </c:dLbl>
            <c:dLbl>
              <c:idx val="7"/>
              <c:layout>
                <c:manualLayout>
                  <c:x val="0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92 141 (48%)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0-48FC-AAFB-E5C3AEC10499}"/>
                </c:ext>
              </c:extLst>
            </c:dLbl>
            <c:dLbl>
              <c:idx val="8"/>
              <c:layout>
                <c:manualLayout>
                  <c:x val="3.6813920415840768E-3"/>
                  <c:y val="-7.8074170461939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4 369 (10%)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AA0-48FC-AAFB-E5C3AEC10499}"/>
                </c:ext>
              </c:extLst>
            </c:dLbl>
            <c:dLbl>
              <c:idx val="9"/>
              <c:layout>
                <c:manualLayout>
                  <c:x val="3.6813920415840768E-3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73 505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AA0-48FC-AAFB-E5C3AEC10499}"/>
                </c:ext>
              </c:extLst>
            </c:dLbl>
            <c:dLbl>
              <c:idx val="10"/>
              <c:layout>
                <c:manualLayout>
                  <c:x val="1.8406960207920384E-3"/>
                  <c:y val="-7.80741704619389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28 084 (56%)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A0-48FC-AAFB-E5C3AEC10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JAUNS'!$B$8:$B$18</c:f>
              <c:strCache>
                <c:ptCount val="11"/>
                <c:pt idx="0">
                  <c:v>Atalgojums</c:v>
                </c:pt>
                <c:pt idx="1">
                  <c:v>Darba devēja VSAOI</c:v>
                </c:pt>
                <c:pt idx="2">
                  <c:v>Izdevumi par apkuri</c:v>
                </c:pt>
                <c:pt idx="3">
                  <c:v>Izdevumi par elektroenerģiju</c:v>
                </c:pt>
                <c:pt idx="4">
                  <c:v>Izdevumi par atkritumu izvešanu</c:v>
                </c:pt>
                <c:pt idx="5">
                  <c:v>Remontdarbi un iestāžu uzturēšana
(t.sk.ventilāciju apkope, telpu remonts)</c:v>
                </c:pt>
                <c:pt idx="6">
                  <c:v>Inventārs</c:v>
                </c:pt>
                <c:pt idx="7">
                  <c:v>Degviela</c:v>
                </c:pt>
                <c:pt idx="8">
                  <c:v>Energomateriāli 
(t.sk. Ziemassvētku rotājumi) </c:v>
                </c:pt>
                <c:pt idx="9">
                  <c:v>Remonta un uzturēšanas materiāli 
(t.sk. a/m rezerves daļas)</c:v>
                </c:pt>
                <c:pt idx="10">
                  <c:v>Pamatlīdzekļi</c:v>
                </c:pt>
              </c:strCache>
            </c:strRef>
          </c:cat>
          <c:val>
            <c:numRef>
              <c:f>'EKK pašvaldības funkijas JAUNS'!$D$8:$D$18</c:f>
              <c:numCache>
                <c:formatCode>#,##0</c:formatCode>
                <c:ptCount val="11"/>
                <c:pt idx="0">
                  <c:v>747238</c:v>
                </c:pt>
                <c:pt idx="1">
                  <c:v>224576</c:v>
                </c:pt>
                <c:pt idx="2">
                  <c:v>85227</c:v>
                </c:pt>
                <c:pt idx="3">
                  <c:v>151103</c:v>
                </c:pt>
                <c:pt idx="4">
                  <c:v>37023</c:v>
                </c:pt>
                <c:pt idx="5">
                  <c:v>160594</c:v>
                </c:pt>
                <c:pt idx="6">
                  <c:v>23060</c:v>
                </c:pt>
                <c:pt idx="7">
                  <c:v>92141</c:v>
                </c:pt>
                <c:pt idx="8">
                  <c:v>4369</c:v>
                </c:pt>
                <c:pt idx="9">
                  <c:v>73505</c:v>
                </c:pt>
                <c:pt idx="10">
                  <c:v>28084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8FC-AAFB-E5C3AEC10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7288224"/>
        <c:axId val="437414496"/>
        <c:axId val="0"/>
      </c:bar3DChart>
      <c:catAx>
        <c:axId val="43728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37414496"/>
        <c:crosses val="autoZero"/>
        <c:auto val="1"/>
        <c:lblAlgn val="ctr"/>
        <c:lblOffset val="100"/>
        <c:noMultiLvlLbl val="0"/>
      </c:catAx>
      <c:valAx>
        <c:axId val="437414496"/>
        <c:scaling>
          <c:orientation val="minMax"/>
          <c:max val="18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37288224"/>
        <c:crosses val="autoZero"/>
        <c:crossBetween val="between"/>
        <c:majorUnit val="40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677202211618011"/>
          <c:y val="0.95297844763548989"/>
          <c:w val="0.48645595576763984"/>
          <c:h val="4.70215523645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>
                <a:latin typeface="Montserrat" panose="00000500000000000000" pitchFamily="2" charset="-70"/>
              </a:rPr>
              <a:t>CEĻU</a:t>
            </a:r>
            <a:r>
              <a:rPr lang="lv-LV" b="1" baseline="0">
                <a:latin typeface="Montserrat" panose="00000500000000000000" pitchFamily="2" charset="-70"/>
              </a:rPr>
              <a:t> UN IELU UZTURĒŠANA </a:t>
            </a:r>
            <a:endParaRPr lang="lv-LV" b="1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2717159767145459"/>
          <c:y val="5.9856876286635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843585344996875"/>
          <c:y val="0.10704442277766234"/>
          <c:w val="0.47811614154649262"/>
          <c:h val="0.7695997970480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JAUNS'!$C$40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20562449837591E-2"/>
                  <c:y val="5.20494576405530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873-477D-AA6B-F0198F32EF43}"/>
                </c:ext>
              </c:extLst>
            </c:dLbl>
            <c:dLbl>
              <c:idx val="1"/>
              <c:layout>
                <c:manualLayout>
                  <c:x val="1.271225028099017E-2"/>
                  <c:y val="-7.80741864608304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493 398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73-477D-AA6B-F0198F32EF43}"/>
                </c:ext>
              </c:extLst>
            </c:dLbl>
            <c:dLbl>
              <c:idx val="2"/>
              <c:layout>
                <c:manualLayout>
                  <c:x val="1.5420562449837638E-2"/>
                  <c:y val="-5.20494576405534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183 263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873-477D-AA6B-F0198F32EF43}"/>
                </c:ext>
              </c:extLst>
            </c:dLbl>
            <c:dLbl>
              <c:idx val="3"/>
              <c:layout>
                <c:manualLayout>
                  <c:x val="7.7102812249188191E-3"/>
                  <c:y val="-2.6024728820276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873-477D-AA6B-F0198F32E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JAUNS'!$B$41:$B$44</c:f>
              <c:strCache>
                <c:ptCount val="4"/>
                <c:pt idx="0">
                  <c:v>Remontdarbi
(lietuskanalizācijas uzturēšana)</c:v>
                </c:pt>
                <c:pt idx="1">
                  <c:v>Ceļu un ielu kārtējais
remonts un uzturēšana</c:v>
                </c:pt>
                <c:pt idx="2">
                  <c:v>Krājumi, materiāli</c:v>
                </c:pt>
                <c:pt idx="3">
                  <c:v>Inventārs</c:v>
                </c:pt>
              </c:strCache>
            </c:strRef>
          </c:cat>
          <c:val>
            <c:numRef>
              <c:f>'EKK pašvaldības funkijas JAUNS'!$C$41:$C$44</c:f>
              <c:numCache>
                <c:formatCode>#,##0</c:formatCode>
                <c:ptCount val="4"/>
                <c:pt idx="0">
                  <c:v>25000</c:v>
                </c:pt>
                <c:pt idx="1">
                  <c:v>493398</c:v>
                </c:pt>
                <c:pt idx="2">
                  <c:v>183263</c:v>
                </c:pt>
                <c:pt idx="3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3-477D-AA6B-F0198F32EF43}"/>
            </c:ext>
          </c:extLst>
        </c:ser>
        <c:ser>
          <c:idx val="1"/>
          <c:order val="1"/>
          <c:tx>
            <c:strRef>
              <c:f>'EKK pašvaldības funkijas JAUNS'!$D$40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7D2A4B-FBED-4BB4-BCC0-5ADF88FB9A54}" type="VALUE">
                      <a:rPr lang="en-US" smtClean="0"/>
                      <a:pPr/>
                      <a:t>[VALUE]</a:t>
                    </a:fld>
                    <a:r>
                      <a:rPr lang="en-US"/>
                      <a:t> 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73-477D-AA6B-F0198F32EF43}"/>
                </c:ext>
              </c:extLst>
            </c:dLbl>
            <c:dLbl>
              <c:idx val="1"/>
              <c:layout>
                <c:manualLayout>
                  <c:x val="1.2850468708198032E-2"/>
                  <c:y val="-7.80741864608304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144 252 (29%)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73-477D-AA6B-F0198F32EF43}"/>
                </c:ext>
              </c:extLst>
            </c:dLbl>
            <c:dLbl>
              <c:idx val="2"/>
              <c:layout>
                <c:manualLayout>
                  <c:x val="1.5420562449837544E-2"/>
                  <c:y val="-7.80741864608299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96 693 (53%)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873-477D-AA6B-F0198F32EF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D3BF81-200F-4770-B45A-DDDCA2406CFA}" type="VALUE">
                      <a:rPr lang="en-US" smtClean="0"/>
                      <a:pPr/>
                      <a:t>[VALUE]</a:t>
                    </a:fld>
                    <a:r>
                      <a:rPr lang="en-US"/>
                      <a:t> (13%)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873-477D-AA6B-F0198F32E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JAUNS'!$B$41:$B$44</c:f>
              <c:strCache>
                <c:ptCount val="4"/>
                <c:pt idx="0">
                  <c:v>Remontdarbi
(lietuskanalizācijas uzturēšana)</c:v>
                </c:pt>
                <c:pt idx="1">
                  <c:v>Ceļu un ielu kārtējais
remonts un uzturēšana</c:v>
                </c:pt>
                <c:pt idx="2">
                  <c:v>Krājumi, materiāli</c:v>
                </c:pt>
                <c:pt idx="3">
                  <c:v>Inventārs</c:v>
                </c:pt>
              </c:strCache>
            </c:strRef>
          </c:cat>
          <c:val>
            <c:numRef>
              <c:f>'EKK pašvaldības funkijas JAUNS'!$D$41:$D$44</c:f>
              <c:numCache>
                <c:formatCode>#,##0</c:formatCode>
                <c:ptCount val="4"/>
                <c:pt idx="0">
                  <c:v>424</c:v>
                </c:pt>
                <c:pt idx="1">
                  <c:v>144252</c:v>
                </c:pt>
                <c:pt idx="2">
                  <c:v>96693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3-477D-AA6B-F0198F32E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9024752"/>
        <c:axId val="439025144"/>
        <c:axId val="0"/>
      </c:bar3DChart>
      <c:catAx>
        <c:axId val="43902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39025144"/>
        <c:crosses val="autoZero"/>
        <c:auto val="1"/>
        <c:lblAlgn val="ctr"/>
        <c:lblOffset val="100"/>
        <c:noMultiLvlLbl val="0"/>
      </c:catAx>
      <c:valAx>
        <c:axId val="439025144"/>
        <c:scaling>
          <c:orientation val="minMax"/>
          <c:max val="5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39024752"/>
        <c:crosses val="autoZero"/>
        <c:crossBetween val="between"/>
        <c:majorUnit val="200000"/>
        <c:minorUnit val="20000"/>
      </c:valAx>
      <c:spPr>
        <a:noFill/>
        <a:ln w="3175"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400" b="1" dirty="0">
                <a:latin typeface="Montserrat" panose="00000500000000000000" pitchFamily="2" charset="-70"/>
              </a:rPr>
              <a:t>PIRMSSKOLAS IZGLĪTĪBAS IESTĀDES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835105986521901"/>
          <c:y val="9.5858777441969703E-2"/>
          <c:w val="0.47687637696236518"/>
          <c:h val="0.7471913249253294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JAUNS'!$C$21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143 000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BCD-408E-B1C2-63AB16E6F8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43 109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BCD-408E-B1C2-63AB16E6F8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BCD-408E-B1C2-63AB16E6F8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33 201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BCD-408E-B1C2-63AB16E6F8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BCD-408E-B1C2-63AB16E6F8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30 417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CD-408E-B1C2-63AB16E6F8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19 621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BCD-408E-B1C2-63AB16E6F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JAUNS'!$B$22:$B$28</c:f>
              <c:strCache>
                <c:ptCount val="7"/>
                <c:pt idx="0">
                  <c:v>Atalgojums</c:v>
                </c:pt>
                <c:pt idx="1">
                  <c:v>Darba devēja VSAOI</c:v>
                </c:pt>
                <c:pt idx="2">
                  <c:v>Izdevumi par atkritumu izvešanu</c:v>
                </c:pt>
                <c:pt idx="3">
                  <c:v>Remontdarbi un iestāžu uzturēšana
(t.sk.ventilāciju apkope, telpu remonts)</c:v>
                </c:pt>
                <c:pt idx="4">
                  <c:v>Kurināmais (PII Piejūra granulas)</c:v>
                </c:pt>
                <c:pt idx="5">
                  <c:v>Krājumi, materiāli, energopreces</c:v>
                </c:pt>
                <c:pt idx="6">
                  <c:v>Pamatlīdzekļi 
(t.sk.PII Riekstiņš siltumtrases pārbūve)</c:v>
                </c:pt>
              </c:strCache>
            </c:strRef>
          </c:cat>
          <c:val>
            <c:numRef>
              <c:f>'EKK pašvaldības funkijas JAUNS'!$C$22:$C$28</c:f>
              <c:numCache>
                <c:formatCode>#,##0</c:formatCode>
                <c:ptCount val="7"/>
                <c:pt idx="0">
                  <c:v>143000</c:v>
                </c:pt>
                <c:pt idx="1">
                  <c:v>43109</c:v>
                </c:pt>
                <c:pt idx="2">
                  <c:v>3800</c:v>
                </c:pt>
                <c:pt idx="3">
                  <c:v>33201</c:v>
                </c:pt>
                <c:pt idx="4">
                  <c:v>39000</c:v>
                </c:pt>
                <c:pt idx="5">
                  <c:v>30417</c:v>
                </c:pt>
                <c:pt idx="6">
                  <c:v>19621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D-408E-B1C2-63AB16E6F8D9}"/>
            </c:ext>
          </c:extLst>
        </c:ser>
        <c:ser>
          <c:idx val="1"/>
          <c:order val="1"/>
          <c:tx>
            <c:strRef>
              <c:f>'EKK pašvaldības funkijas JAUNS'!$D$21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6786601463987156E-17"/>
                  <c:y val="-5.6279857128929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70 132 (49%)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BCD-408E-B1C2-63AB16E6F8D9}"/>
                </c:ext>
              </c:extLst>
            </c:dLbl>
            <c:dLbl>
              <c:idx val="1"/>
              <c:layout>
                <c:manualLayout>
                  <c:x val="-4.1884084641469702E-3"/>
                  <c:y val="-8.44197856933954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19 406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BCD-408E-B1C2-63AB16E6F8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1 883 (50%)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BCD-408E-B1C2-63AB16E6F8D9}"/>
                </c:ext>
              </c:extLst>
            </c:dLbl>
            <c:dLbl>
              <c:idx val="3"/>
              <c:layout>
                <c:manualLayout>
                  <c:x val="-4.1884084641468939E-3"/>
                  <c:y val="-8.44197856933944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10 846 (33%)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BCD-408E-B1C2-63AB16E6F8D9}"/>
                </c:ext>
              </c:extLst>
            </c:dLbl>
            <c:dLbl>
              <c:idx val="4"/>
              <c:layout>
                <c:manualLayout>
                  <c:x val="-2.0942042320734469E-3"/>
                  <c:y val="-8.44197856933944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15 435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BCD-408E-B1C2-63AB16E6F8D9}"/>
                </c:ext>
              </c:extLst>
            </c:dLbl>
            <c:dLbl>
              <c:idx val="5"/>
              <c:layout>
                <c:manualLayout>
                  <c:x val="-2.0942042320734469E-3"/>
                  <c:y val="-8.4419785693394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10 414 (34%)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BCD-408E-B1C2-63AB16E6F8D9}"/>
                </c:ext>
              </c:extLst>
            </c:dLbl>
            <c:dLbl>
              <c:idx val="6"/>
              <c:layout>
                <c:manualLayout>
                  <c:x val="-4.1884084641468939E-3"/>
                  <c:y val="-8.4419785693394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1 176 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BCD-408E-B1C2-63AB16E6F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JAUNS'!$B$22:$B$28</c:f>
              <c:strCache>
                <c:ptCount val="7"/>
                <c:pt idx="0">
                  <c:v>Atalgojums</c:v>
                </c:pt>
                <c:pt idx="1">
                  <c:v>Darba devēja VSAOI</c:v>
                </c:pt>
                <c:pt idx="2">
                  <c:v>Izdevumi par atkritumu izvešanu</c:v>
                </c:pt>
                <c:pt idx="3">
                  <c:v>Remontdarbi un iestāžu uzturēšana
(t.sk.ventilāciju apkope, telpu remonts)</c:v>
                </c:pt>
                <c:pt idx="4">
                  <c:v>Kurināmais (PII Piejūra granulas)</c:v>
                </c:pt>
                <c:pt idx="5">
                  <c:v>Krājumi, materiāli, energopreces</c:v>
                </c:pt>
                <c:pt idx="6">
                  <c:v>Pamatlīdzekļi 
(t.sk.PII Riekstiņš siltumtrases pārbūve)</c:v>
                </c:pt>
              </c:strCache>
            </c:strRef>
          </c:cat>
          <c:val>
            <c:numRef>
              <c:f>'EKK pašvaldības funkijas JAUNS'!$D$22:$D$28</c:f>
              <c:numCache>
                <c:formatCode>#,##0</c:formatCode>
                <c:ptCount val="7"/>
                <c:pt idx="0">
                  <c:v>70132</c:v>
                </c:pt>
                <c:pt idx="1">
                  <c:v>19406</c:v>
                </c:pt>
                <c:pt idx="2">
                  <c:v>1883</c:v>
                </c:pt>
                <c:pt idx="3">
                  <c:v>10846</c:v>
                </c:pt>
                <c:pt idx="4">
                  <c:v>15435</c:v>
                </c:pt>
                <c:pt idx="5">
                  <c:v>10414</c:v>
                </c:pt>
                <c:pt idx="6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D-408E-B1C2-63AB16E6F8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7415280"/>
        <c:axId val="437415672"/>
        <c:axId val="0"/>
      </c:bar3DChart>
      <c:catAx>
        <c:axId val="43741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37415672"/>
        <c:crosses val="autoZero"/>
        <c:auto val="1"/>
        <c:lblAlgn val="ctr"/>
        <c:lblOffset val="100"/>
        <c:noMultiLvlLbl val="0"/>
      </c:catAx>
      <c:valAx>
        <c:axId val="437415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7415280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4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PAMATSKOLA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593895956461112"/>
          <c:y val="8.719300888955854E-2"/>
          <c:w val="0.46972919711334676"/>
          <c:h val="0.75989240354873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JAUNS'!$C$31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83 490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4C57-4466-97B4-38B249D8C6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25 263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C57-4466-97B4-38B249D8C6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1 924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C57-4466-97B4-38B249D8C6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115 635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C57-4466-97B4-38B249D8C62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12 429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C57-4466-97B4-38B249D8C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JAUNS'!$B$32:$B$37</c:f>
              <c:strCache>
                <c:ptCount val="6"/>
                <c:pt idx="0">
                  <c:v>Atalgojums</c:v>
                </c:pt>
                <c:pt idx="1">
                  <c:v>Piemaksa par virsstundu darbu (izpildē 3500 eur neplānotas virsstundas)</c:v>
                </c:pt>
                <c:pt idx="2">
                  <c:v>Darba devēja VSAOI</c:v>
                </c:pt>
                <c:pt idx="3">
                  <c:v>Izdevumi par atkritumu izvešanu</c:v>
                </c:pt>
                <c:pt idx="4">
                  <c:v>Remontdarbi un iestāžu uzturēšana (t.sk.ventilāciju apkope, telpu remonts)</c:v>
                </c:pt>
                <c:pt idx="5">
                  <c:v>Krājumi, materiāli, energopreces</c:v>
                </c:pt>
              </c:strCache>
            </c:strRef>
          </c:cat>
          <c:val>
            <c:numRef>
              <c:f>'EKK pašvaldības funkijas JAUNS'!$C$32:$C$37</c:f>
              <c:numCache>
                <c:formatCode>#,##0</c:formatCode>
                <c:ptCount val="6"/>
                <c:pt idx="0">
                  <c:v>83490</c:v>
                </c:pt>
                <c:pt idx="1">
                  <c:v>880</c:v>
                </c:pt>
                <c:pt idx="2">
                  <c:v>25263</c:v>
                </c:pt>
                <c:pt idx="3">
                  <c:v>1924</c:v>
                </c:pt>
                <c:pt idx="4">
                  <c:v>115635</c:v>
                </c:pt>
                <c:pt idx="5">
                  <c:v>12429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7-4466-97B4-38B249D8C626}"/>
            </c:ext>
          </c:extLst>
        </c:ser>
        <c:ser>
          <c:idx val="1"/>
          <c:order val="1"/>
          <c:tx>
            <c:strRef>
              <c:f>'EKK pašvaldības funkijas JAUNS'!$D$31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8136568522379461E-17"/>
                  <c:y val="-2.8139928564464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37 366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C57-4466-97B4-38B249D8C6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4 360 (495%)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C57-4466-97B4-38B249D8C6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11 402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C57-4466-97B4-38B249D8C6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1 058 (55%)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C57-4466-97B4-38B249D8C626}"/>
                </c:ext>
              </c:extLst>
            </c:dLbl>
            <c:dLbl>
              <c:idx val="4"/>
              <c:layout>
                <c:manualLayout>
                  <c:x val="-1.5627313704475892E-16"/>
                  <c:y val="-5.6279857128929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65 689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C57-4466-97B4-38B249D8C626}"/>
                </c:ext>
              </c:extLst>
            </c:dLbl>
            <c:dLbl>
              <c:idx val="5"/>
              <c:layout>
                <c:manualLayout>
                  <c:x val="0"/>
                  <c:y val="-5.6279857128929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3 537 (28%)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C57-4466-97B4-38B249D8C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JAUNS'!$B$32:$B$37</c:f>
              <c:strCache>
                <c:ptCount val="6"/>
                <c:pt idx="0">
                  <c:v>Atalgojums</c:v>
                </c:pt>
                <c:pt idx="1">
                  <c:v>Piemaksa par virsstundu darbu (izpildē 3500 eur neplānotas virsstundas)</c:v>
                </c:pt>
                <c:pt idx="2">
                  <c:v>Darba devēja VSAOI</c:v>
                </c:pt>
                <c:pt idx="3">
                  <c:v>Izdevumi par atkritumu izvešanu</c:v>
                </c:pt>
                <c:pt idx="4">
                  <c:v>Remontdarbi un iestāžu uzturēšana (t.sk.ventilāciju apkope, telpu remonts)</c:v>
                </c:pt>
                <c:pt idx="5">
                  <c:v>Krājumi, materiāli, energopreces</c:v>
                </c:pt>
              </c:strCache>
            </c:strRef>
          </c:cat>
          <c:val>
            <c:numRef>
              <c:f>'EKK pašvaldības funkijas JAUNS'!$D$32:$D$37</c:f>
              <c:numCache>
                <c:formatCode>#,##0</c:formatCode>
                <c:ptCount val="6"/>
                <c:pt idx="0">
                  <c:v>37366</c:v>
                </c:pt>
                <c:pt idx="1">
                  <c:v>4360</c:v>
                </c:pt>
                <c:pt idx="2">
                  <c:v>11402</c:v>
                </c:pt>
                <c:pt idx="3">
                  <c:v>1058</c:v>
                </c:pt>
                <c:pt idx="4">
                  <c:v>65689</c:v>
                </c:pt>
                <c:pt idx="5">
                  <c:v>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7-4466-97B4-38B249D8C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626232"/>
        <c:axId val="556632712"/>
        <c:axId val="0"/>
      </c:bar3DChart>
      <c:catAx>
        <c:axId val="55662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56632712"/>
        <c:crosses val="autoZero"/>
        <c:auto val="1"/>
        <c:lblAlgn val="ctr"/>
        <c:lblOffset val="100"/>
        <c:noMultiLvlLbl val="0"/>
      </c:catAx>
      <c:valAx>
        <c:axId val="556632712"/>
        <c:scaling>
          <c:orientation val="minMax"/>
          <c:max val="1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56626232"/>
        <c:crosses val="autoZero"/>
        <c:crossBetween val="between"/>
        <c:majorUnit val="4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523227572977741"/>
          <c:y val="1.290068805334599E-2"/>
          <c:w val="0.69937097914218693"/>
          <c:h val="0.891365528117067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Kopsavilkums!$C$5</c:f>
              <c:strCache>
                <c:ptCount val="1"/>
                <c:pt idx="0">
                  <c:v>Ieņēmumu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374 848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EDC-4B87-B462-A93DB18667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295 000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EDC-4B87-B462-A93DB18667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3 162 474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DC-4B87-B462-A93DB18667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229 613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1EDC-4B87-B462-A93DB18667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387 362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1EDC-4B87-B462-A93DB18667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4 338 534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1EDC-4B87-B462-A93DB18667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523 972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1EDC-4B87-B462-A93DB18667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1 337 120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1EDC-4B87-B462-A93DB186670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645 000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394-42BF-8EFF-148C4D02608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1 204 480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94-42BF-8EFF-148C4D026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Kopsavilkums!$A$6:$A$16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Investīciju projekti</c:v>
                </c:pt>
                <c:pt idx="9">
                  <c:v>Kalngales NAI pārbūve</c:v>
                </c:pt>
                <c:pt idx="10">
                  <c:v>Katlu mājas pārbūve Carnikavā, Tulpju iela 5</c:v>
                </c:pt>
              </c:strCache>
            </c:strRef>
          </c:cat>
          <c:val>
            <c:numRef>
              <c:f>Kopsavilkums!$C$6:$C$16</c:f>
              <c:numCache>
                <c:formatCode>#,##0</c:formatCode>
                <c:ptCount val="11"/>
                <c:pt idx="0">
                  <c:v>374848</c:v>
                </c:pt>
                <c:pt idx="1">
                  <c:v>295000</c:v>
                </c:pt>
                <c:pt idx="2">
                  <c:v>0</c:v>
                </c:pt>
                <c:pt idx="3">
                  <c:v>3162474</c:v>
                </c:pt>
                <c:pt idx="4">
                  <c:v>229613</c:v>
                </c:pt>
                <c:pt idx="5">
                  <c:v>387362</c:v>
                </c:pt>
                <c:pt idx="6">
                  <c:v>4338534</c:v>
                </c:pt>
                <c:pt idx="7">
                  <c:v>523972</c:v>
                </c:pt>
                <c:pt idx="8">
                  <c:v>1337120</c:v>
                </c:pt>
                <c:pt idx="9">
                  <c:v>645000</c:v>
                </c:pt>
                <c:pt idx="10">
                  <c:v>1204480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C-4B87-B462-A93DB186670A}"/>
            </c:ext>
          </c:extLst>
        </c:ser>
        <c:ser>
          <c:idx val="1"/>
          <c:order val="1"/>
          <c:tx>
            <c:strRef>
              <c:f>Kopsavilkums!$D$5</c:f>
              <c:strCache>
                <c:ptCount val="1"/>
                <c:pt idx="0">
                  <c:v>Ieņēmumu izpilde EUR</c:v>
                </c:pt>
              </c:strCache>
            </c:strRef>
          </c:tx>
          <c:spPr>
            <a:solidFill>
              <a:srgbClr val="C95B46"/>
            </a:solidFill>
            <a:ln>
              <a:solidFill>
                <a:srgbClr val="C95B46"/>
              </a:solidFill>
            </a:ln>
            <a:effectLst/>
            <a:sp3d>
              <a:contourClr>
                <a:srgbClr val="C95B46"/>
              </a:contourClr>
            </a:sp3d>
          </c:spPr>
          <c:invertIfNegative val="0"/>
          <c:dLbls>
            <c:dLbl>
              <c:idx val="0"/>
              <c:layout>
                <c:manualLayout>
                  <c:x val="4.8523209079673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187 424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EDC-4B87-B462-A93DB186670A}"/>
                </c:ext>
              </c:extLst>
            </c:dLbl>
            <c:dLbl>
              <c:idx val="1"/>
              <c:layout>
                <c:manualLayout>
                  <c:x val="3.666198019353076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147 500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EDC-4B87-B462-A93DB186670A}"/>
                </c:ext>
              </c:extLst>
            </c:dLbl>
            <c:dLbl>
              <c:idx val="3"/>
              <c:layout>
                <c:manualLayout>
                  <c:x val="0.39249884677779995"/>
                  <c:y val="-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887 717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EDC-4B87-B462-A93DB186670A}"/>
                </c:ext>
              </c:extLst>
            </c:dLbl>
            <c:dLbl>
              <c:idx val="4"/>
              <c:layout>
                <c:manualLayout>
                  <c:x val="3.12705125180114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101 232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1EDC-4B87-B462-A93DB186670A}"/>
                </c:ext>
              </c:extLst>
            </c:dLbl>
            <c:dLbl>
              <c:idx val="5"/>
              <c:layout>
                <c:manualLayout>
                  <c:x val="5.391467675519226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162 352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1EDC-4B87-B462-A93DB186670A}"/>
                </c:ext>
              </c:extLst>
            </c:dLbl>
            <c:dLbl>
              <c:idx val="6"/>
              <c:layout>
                <c:manualLayout>
                  <c:x val="0.4841537972616268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2 253 935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1EDC-4B87-B462-A93DB186670A}"/>
                </c:ext>
              </c:extLst>
            </c:dLbl>
            <c:dLbl>
              <c:idx val="7"/>
              <c:layout>
                <c:manualLayout>
                  <c:x val="6.03844379658153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261984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1EDC-4B87-B462-A93DB186670A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kern="1200" baseline="0" dirty="0">
                        <a:solidFill>
                          <a:srgbClr val="404040"/>
                        </a:solidFill>
                      </a:rPr>
                      <a:t>20 268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1">
                        <a:solidFill>
                          <a:srgbClr val="404040"/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83831480890134E-2"/>
                      <c:h val="4.424645046890023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89C-406E-B390-5142462B4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Kopsavilkums!$A$6:$A$16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Investīciju projekti</c:v>
                </c:pt>
                <c:pt idx="9">
                  <c:v>Kalngales NAI pārbūve</c:v>
                </c:pt>
                <c:pt idx="10">
                  <c:v>Katlu mājas pārbūve Carnikavā, Tulpju iela 5</c:v>
                </c:pt>
              </c:strCache>
            </c:strRef>
          </c:cat>
          <c:val>
            <c:numRef>
              <c:f>Kopsavilkums!$D$6:$D$16</c:f>
              <c:numCache>
                <c:formatCode>#,##0</c:formatCode>
                <c:ptCount val="11"/>
                <c:pt idx="0">
                  <c:v>187424</c:v>
                </c:pt>
                <c:pt idx="1">
                  <c:v>147500</c:v>
                </c:pt>
                <c:pt idx="2">
                  <c:v>0</c:v>
                </c:pt>
                <c:pt idx="3">
                  <c:v>887717</c:v>
                </c:pt>
                <c:pt idx="4">
                  <c:v>101232</c:v>
                </c:pt>
                <c:pt idx="5">
                  <c:v>162352</c:v>
                </c:pt>
                <c:pt idx="6">
                  <c:v>2253935</c:v>
                </c:pt>
                <c:pt idx="7">
                  <c:v>261984</c:v>
                </c:pt>
                <c:pt idx="8">
                  <c:v>20268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C-4B87-B462-A93DB186670A}"/>
            </c:ext>
          </c:extLst>
        </c:ser>
        <c:ser>
          <c:idx val="2"/>
          <c:order val="2"/>
          <c:tx>
            <c:strRef>
              <c:f>Kopsavilkums!$E$5</c:f>
              <c:strCache>
                <c:ptCount val="1"/>
                <c:pt idx="0">
                  <c:v>Izdevumu plāns EUR</c:v>
                </c:pt>
              </c:strCache>
            </c:strRef>
          </c:tx>
          <c:spPr>
            <a:solidFill>
              <a:srgbClr val="7395AD"/>
            </a:solidFill>
            <a:ln>
              <a:solidFill>
                <a:srgbClr val="7395AD"/>
              </a:solidFill>
            </a:ln>
            <a:effectLst/>
            <a:sp3d>
              <a:contourClr>
                <a:srgbClr val="7395AD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381 661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EDC-4B87-B462-A93DB186670A}"/>
                </c:ext>
              </c:extLst>
            </c:dLbl>
            <c:dLbl>
              <c:idx val="1"/>
              <c:layout>
                <c:manualLayout>
                  <c:x val="1.0782935351038065E-3"/>
                  <c:y val="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EDC-4B87-B462-A93DB18667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4 689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FA-449D-B0A7-4ACE188A00EE}"/>
                </c:ext>
              </c:extLst>
            </c:dLbl>
            <c:dLbl>
              <c:idx val="3"/>
              <c:layout>
                <c:manualLayout>
                  <c:x val="4.3131741404153845E-3"/>
                  <c:y val="-4.531126520112588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3 162 474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EDC-4B87-B462-A93DB186670A}"/>
                </c:ext>
              </c:extLst>
            </c:dLbl>
            <c:dLbl>
              <c:idx val="4"/>
              <c:layout>
                <c:manualLayout>
                  <c:x val="2.1565870702076923E-3"/>
                  <c:y val="-8.306969324054738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229 613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EDC-4B87-B462-A93DB186670A}"/>
                </c:ext>
              </c:extLst>
            </c:dLbl>
            <c:dLbl>
              <c:idx val="5"/>
              <c:layout>
                <c:manualLayout>
                  <c:x val="5.3914676755192304E-3"/>
                  <c:y val="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387 362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EDC-4B87-B462-A93DB186670A}"/>
                </c:ext>
              </c:extLst>
            </c:dLbl>
            <c:dLbl>
              <c:idx val="6"/>
              <c:layout>
                <c:manualLayout>
                  <c:x val="3.23488060531153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4 350 728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EDC-4B87-B462-A93DB186670A}"/>
                </c:ext>
              </c:extLst>
            </c:dLbl>
            <c:dLbl>
              <c:idx val="7"/>
              <c:layout>
                <c:manualLayout>
                  <c:x val="-3.9536972885989752E-17"/>
                  <c:y val="-4.153484662027369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560 177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EDC-4B87-B462-A93DB186670A}"/>
                </c:ext>
              </c:extLst>
            </c:dLbl>
            <c:dLbl>
              <c:idx val="8"/>
              <c:layout>
                <c:manualLayout>
                  <c:x val="0"/>
                  <c:y val="-2.2655632600563774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>
                        <a:solidFill>
                          <a:srgbClr val="404040"/>
                        </a:solidFill>
                      </a:rPr>
                      <a:t>1 395 120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EDC-4B87-B462-A93DB186670A}"/>
                </c:ext>
              </c:extLst>
            </c:dLbl>
            <c:dLbl>
              <c:idx val="9"/>
              <c:layout>
                <c:manualLayout>
                  <c:x val="0"/>
                  <c:y val="-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FA-449D-B0A7-4ACE188A00EE}"/>
                </c:ext>
              </c:extLst>
            </c:dLbl>
            <c:dLbl>
              <c:idx val="10"/>
              <c:layout>
                <c:manualLayout>
                  <c:x val="-7.9073945771979504E-17"/>
                  <c:y val="-4.53112652011267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800" dirty="0">
                        <a:solidFill>
                          <a:srgbClr val="404040"/>
                        </a:solidFill>
                        <a:latin typeface="+mn-lt"/>
                        <a:cs typeface="Times New Roman" panose="02020603050405020304" pitchFamily="18" charset="0"/>
                      </a:rPr>
                      <a:t>1 204 480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FA-449D-B0A7-4ACE188A0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Kopsavilkums!$A$6:$A$16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Investīciju projekti</c:v>
                </c:pt>
                <c:pt idx="9">
                  <c:v>Kalngales NAI pārbūve</c:v>
                </c:pt>
                <c:pt idx="10">
                  <c:v>Katlu mājas pārbūve Carnikavā, Tulpju iela 5</c:v>
                </c:pt>
              </c:strCache>
            </c:strRef>
          </c:cat>
          <c:val>
            <c:numRef>
              <c:f>Kopsavilkums!$E$6:$E$16</c:f>
              <c:numCache>
                <c:formatCode>#,##0</c:formatCode>
                <c:ptCount val="11"/>
                <c:pt idx="0">
                  <c:v>381661</c:v>
                </c:pt>
                <c:pt idx="1">
                  <c:v>295000</c:v>
                </c:pt>
                <c:pt idx="2">
                  <c:v>4689</c:v>
                </c:pt>
                <c:pt idx="3">
                  <c:v>3162474</c:v>
                </c:pt>
                <c:pt idx="4">
                  <c:v>229613</c:v>
                </c:pt>
                <c:pt idx="5">
                  <c:v>387362</c:v>
                </c:pt>
                <c:pt idx="6">
                  <c:v>4350728</c:v>
                </c:pt>
                <c:pt idx="7">
                  <c:v>560177</c:v>
                </c:pt>
                <c:pt idx="8">
                  <c:v>1395120</c:v>
                </c:pt>
                <c:pt idx="9">
                  <c:v>645000</c:v>
                </c:pt>
                <c:pt idx="10">
                  <c:v>1204480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C-4B87-B462-A93DB186670A}"/>
            </c:ext>
          </c:extLst>
        </c:ser>
        <c:ser>
          <c:idx val="3"/>
          <c:order val="3"/>
          <c:tx>
            <c:strRef>
              <c:f>Kopsavilkums!$F$5</c:f>
              <c:strCache>
                <c:ptCount val="1"/>
                <c:pt idx="0">
                  <c:v>Izdevumu izpilde EUR</c:v>
                </c:pt>
              </c:strCache>
            </c:strRef>
          </c:tx>
          <c:spPr>
            <a:solidFill>
              <a:srgbClr val="ECD9C8"/>
            </a:solidFill>
            <a:ln>
              <a:solidFill>
                <a:srgbClr val="ECD9C8"/>
              </a:solidFill>
            </a:ln>
            <a:effectLst/>
            <a:sp3d>
              <a:contourClr>
                <a:srgbClr val="ECD9C8"/>
              </a:contourClr>
            </a:sp3d>
          </c:spPr>
          <c:invertIfNegative val="0"/>
          <c:dLbls>
            <c:dLbl>
              <c:idx val="0"/>
              <c:layout>
                <c:manualLayout>
                  <c:x val="5.2836383220088497E-2"/>
                  <c:y val="-2.26556326005633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100 740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FA-449D-B0A7-4ACE188A00EE}"/>
                </c:ext>
              </c:extLst>
            </c:dLbl>
            <c:dLbl>
              <c:idx val="1"/>
              <c:layout>
                <c:manualLayout>
                  <c:x val="3.558368665842692E-2"/>
                  <c:y val="-8.306969324054738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141 028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FA-449D-B0A7-4ACE188A00EE}"/>
                </c:ext>
              </c:extLst>
            </c:dLbl>
            <c:dLbl>
              <c:idx val="3"/>
              <c:layout>
                <c:manualLayout>
                  <c:x val="0.36877638900551535"/>
                  <c:y val="-6.79668978016900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986 791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FA-449D-B0A7-4ACE188A00EE}"/>
                </c:ext>
              </c:extLst>
            </c:dLbl>
            <c:dLbl>
              <c:idx val="4"/>
              <c:layout>
                <c:manualLayout>
                  <c:x val="3.5583686658426879E-2"/>
                  <c:y val="-8.306969324054738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81 112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FA-449D-B0A7-4ACE188A00EE}"/>
                </c:ext>
              </c:extLst>
            </c:dLbl>
            <c:dLbl>
              <c:idx val="5"/>
              <c:layout>
                <c:manualLayout>
                  <c:x val="6.0384437965815378E-2"/>
                  <c:y val="-8.306969324054738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120 343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FA-449D-B0A7-4ACE188A00EE}"/>
                </c:ext>
              </c:extLst>
            </c:dLbl>
            <c:dLbl>
              <c:idx val="6"/>
              <c:layout>
                <c:manualLayout>
                  <c:x val="0.55424287704337682"/>
                  <c:y val="-9.06225304022534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1 656 086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FA-449D-B0A7-4ACE188A00EE}"/>
                </c:ext>
              </c:extLst>
            </c:dLbl>
            <c:dLbl>
              <c:idx val="7"/>
              <c:layout>
                <c:manualLayout>
                  <c:x val="6.901078624664615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256 323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9FA-449D-B0A7-4ACE188A00EE}"/>
                </c:ext>
              </c:extLst>
            </c:dLbl>
            <c:dLbl>
              <c:idx val="8"/>
              <c:layout>
                <c:manualLayout>
                  <c:x val="0"/>
                  <c:y val="-2.26547406465239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/>
                      <a:t>20 268</a:t>
                    </a:r>
                    <a:endParaRPr lang="en-US" sz="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83831480890134E-2"/>
                      <c:h val="1.985775116979772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99FA-449D-B0A7-4ACE188A0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Kopsavilkums!$A$6:$A$16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Investīciju projekti</c:v>
                </c:pt>
                <c:pt idx="9">
                  <c:v>Kalngales NAI pārbūve</c:v>
                </c:pt>
                <c:pt idx="10">
                  <c:v>Katlu mājas pārbūve Carnikavā, Tulpju iela 5</c:v>
                </c:pt>
              </c:strCache>
            </c:strRef>
          </c:cat>
          <c:val>
            <c:numRef>
              <c:f>Kopsavilkums!$F$6:$F$16</c:f>
              <c:numCache>
                <c:formatCode>#,##0</c:formatCode>
                <c:ptCount val="11"/>
                <c:pt idx="0">
                  <c:v>100740</c:v>
                </c:pt>
                <c:pt idx="1">
                  <c:v>141028</c:v>
                </c:pt>
                <c:pt idx="2">
                  <c:v>140</c:v>
                </c:pt>
                <c:pt idx="3">
                  <c:v>986791</c:v>
                </c:pt>
                <c:pt idx="4">
                  <c:v>81112</c:v>
                </c:pt>
                <c:pt idx="5">
                  <c:v>120343.31</c:v>
                </c:pt>
                <c:pt idx="6">
                  <c:v>1656086</c:v>
                </c:pt>
                <c:pt idx="7">
                  <c:v>256323</c:v>
                </c:pt>
                <c:pt idx="8">
                  <c:v>20268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94-42BF-8EFF-148C4D0260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box"/>
        <c:axId val="297431904"/>
        <c:axId val="296279480"/>
        <c:axId val="0"/>
      </c:bar3DChart>
      <c:catAx>
        <c:axId val="29743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96279480"/>
        <c:crosses val="autoZero"/>
        <c:auto val="1"/>
        <c:lblAlgn val="ctr"/>
        <c:lblOffset val="100"/>
        <c:noMultiLvlLbl val="0"/>
      </c:catAx>
      <c:valAx>
        <c:axId val="296279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97431904"/>
        <c:crosses val="autoZero"/>
        <c:crossBetween val="between"/>
      </c:valAx>
      <c:spPr>
        <a:noFill/>
        <a:ln w="4445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13932995858588682"/>
          <c:y val="0.95453460514086652"/>
          <c:w val="0.75435046866287947"/>
          <c:h val="4.5465394859133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19219613838164"/>
          <c:y val="7.8236918973837943E-2"/>
          <c:w val="0.94377495532473332"/>
          <c:h val="0.87590051117602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'Naudas atlikums'!$E$13</c:f>
              <c:strCache>
                <c:ptCount val="1"/>
                <c:pt idx="0">
                  <c:v>Beigu atlikums EUR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C95B46"/>
              </a:solidFill>
              <a:ln>
                <a:solidFill>
                  <a:srgbClr val="C95B46"/>
                </a:solidFill>
              </a:ln>
              <a:effectLst/>
              <a:sp3d>
                <a:contourClr>
                  <a:srgbClr val="C95B4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BA7-4EB9-9C07-7EACFDC4F82B}"/>
              </c:ext>
            </c:extLst>
          </c:dPt>
          <c:dLbls>
            <c:dLbl>
              <c:idx val="0"/>
              <c:layout>
                <c:manualLayout>
                  <c:x val="6.6489361702127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  <a:r>
                      <a:rPr lang="en-US" baseline="0" dirty="0"/>
                      <a:t> 497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A7-4EB9-9C07-7EACFDC4F82B}"/>
                </c:ext>
              </c:extLst>
            </c:dLbl>
            <c:dLbl>
              <c:idx val="1"/>
              <c:layout>
                <c:manualLayout>
                  <c:x val="1.218971631205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7-4EB9-9C07-7EACFDC4F82B}"/>
                </c:ext>
              </c:extLst>
            </c:dLbl>
            <c:dLbl>
              <c:idx val="2"/>
              <c:layout>
                <c:manualLayout>
                  <c:x val="7.75709219858156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A7-4EB9-9C07-7EACFDC4F82B}"/>
                </c:ext>
              </c:extLst>
            </c:dLbl>
            <c:dLbl>
              <c:idx val="3"/>
              <c:layout>
                <c:manualLayout>
                  <c:x val="-0.12730243410398168"/>
                  <c:y val="-3.79869665989341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-62 975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A7-4EB9-9C07-7EACFDC4F82B}"/>
                </c:ext>
              </c:extLst>
            </c:dLbl>
            <c:dLbl>
              <c:idx val="4"/>
              <c:layout>
                <c:manualLayout>
                  <c:x val="1.551418439716312E-2"/>
                  <c:y val="0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34 312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6BA7-4EB9-9C07-7EACFDC4F82B}"/>
                </c:ext>
              </c:extLst>
            </c:dLbl>
            <c:dLbl>
              <c:idx val="5"/>
              <c:layout>
                <c:manualLayout>
                  <c:x val="1.4406028368794245E-2"/>
                  <c:y val="-9.24048465098225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108 750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A7-4EB9-9C07-7EACFDC4F82B}"/>
                </c:ext>
              </c:extLst>
            </c:dLbl>
            <c:dLbl>
              <c:idx val="6"/>
              <c:layout>
                <c:manualLayout>
                  <c:x val="1.99468085106382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668 043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A7-4EB9-9C07-7EACFDC4F82B}"/>
                </c:ext>
              </c:extLst>
            </c:dLbl>
            <c:dLbl>
              <c:idx val="7"/>
              <c:layout>
                <c:manualLayout>
                  <c:x val="1.6622340425531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41 866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A7-4EB9-9C07-7EACFDC4F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atlikums'!$A$14:$A$24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Investīciju projekti</c:v>
                </c:pt>
                <c:pt idx="9">
                  <c:v>Kalngales NAI pārbūve</c:v>
                </c:pt>
                <c:pt idx="10">
                  <c:v>Katlu mājas pārbūve Carnikavā, Tulpju iela 5</c:v>
                </c:pt>
              </c:strCache>
            </c:strRef>
          </c:cat>
          <c:val>
            <c:numRef>
              <c:f>'Naudas atlikums'!$E$14:$E$24</c:f>
              <c:numCache>
                <c:formatCode>#,##0</c:formatCode>
                <c:ptCount val="11"/>
                <c:pt idx="0">
                  <c:v>93497</c:v>
                </c:pt>
                <c:pt idx="1">
                  <c:v>6472</c:v>
                </c:pt>
                <c:pt idx="2">
                  <c:v>4549</c:v>
                </c:pt>
                <c:pt idx="3">
                  <c:v>-62975</c:v>
                </c:pt>
                <c:pt idx="4">
                  <c:v>34312</c:v>
                </c:pt>
                <c:pt idx="5">
                  <c:v>108749.69</c:v>
                </c:pt>
                <c:pt idx="6">
                  <c:v>668043</c:v>
                </c:pt>
                <c:pt idx="7">
                  <c:v>41866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7-4EB9-9C07-7EACFDC4F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374180320"/>
        <c:axId val="374397736"/>
        <c:axId val="0"/>
      </c:bar3DChart>
      <c:catAx>
        <c:axId val="374180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4397736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374397736"/>
        <c:scaling>
          <c:orientation val="minMax"/>
          <c:min val="-1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41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 sz="1400" dirty="0">
                <a:solidFill>
                  <a:srgbClr val="404040"/>
                </a:solidFill>
                <a:latin typeface="Montserrat" panose="00000500000000000000" pitchFamily="2" charset="-70"/>
              </a:rPr>
              <a:t>DEBTORU PARĀDI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86127650193101E-2"/>
          <c:y val="0.16932987089707457"/>
          <c:w val="0.88462469475982797"/>
          <c:h val="0.57301761165741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Debitori!$F$2</c:f>
              <c:strCache>
                <c:ptCount val="1"/>
                <c:pt idx="0">
                  <c:v>Pavisam kopā EUR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483385529584307E-17"/>
                  <c:y val="-3.3850468590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58 025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792-4865-A04C-6611EB3CCE1F}"/>
                </c:ext>
              </c:extLst>
            </c:dLbl>
            <c:dLbl>
              <c:idx val="1"/>
              <c:layout>
                <c:manualLayout>
                  <c:x val="4.3336949674768139E-3"/>
                  <c:y val="-4.88951212975125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47 798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92-4865-A04C-6611EB3CCE1F}"/>
                </c:ext>
              </c:extLst>
            </c:dLbl>
            <c:dLbl>
              <c:idx val="2"/>
              <c:layout>
                <c:manualLayout>
                  <c:x val="-1.0593354211833723E-16"/>
                  <c:y val="-3.3850468590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71 589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792-4865-A04C-6611EB3CCE1F}"/>
                </c:ext>
              </c:extLst>
            </c:dLbl>
            <c:dLbl>
              <c:idx val="3"/>
              <c:layout>
                <c:manualLayout>
                  <c:x val="0"/>
                  <c:y val="-3.3850468590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24 695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92-4865-A04C-6611EB3CCE1F}"/>
                </c:ext>
              </c:extLst>
            </c:dLbl>
            <c:dLbl>
              <c:idx val="4"/>
              <c:layout>
                <c:manualLayout>
                  <c:x val="0"/>
                  <c:y val="-3.00893054138538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202 107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792-4865-A04C-6611EB3CC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Debitori!$A$3:$A$7</c:f>
              <c:strCache>
                <c:ptCount val="5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  <c:pt idx="4">
                  <c:v>Kopā EUR</c:v>
                </c:pt>
              </c:strCache>
            </c:strRef>
          </c:cat>
          <c:val>
            <c:numRef>
              <c:f>Debitori!$F$3:$F$7</c:f>
              <c:numCache>
                <c:formatCode>#,##0</c:formatCode>
                <c:ptCount val="5"/>
                <c:pt idx="0">
                  <c:v>58025</c:v>
                </c:pt>
                <c:pt idx="1">
                  <c:v>47798</c:v>
                </c:pt>
                <c:pt idx="2">
                  <c:v>71589</c:v>
                </c:pt>
                <c:pt idx="3">
                  <c:v>24695</c:v>
                </c:pt>
                <c:pt idx="4">
                  <c:v>202107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2-4865-A04C-6611EB3CC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4398520"/>
        <c:axId val="374398912"/>
        <c:axId val="0"/>
      </c:bar3DChart>
      <c:catAx>
        <c:axId val="37439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4398912"/>
        <c:crosses val="autoZero"/>
        <c:auto val="1"/>
        <c:lblAlgn val="ctr"/>
        <c:lblOffset val="100"/>
        <c:noMultiLvlLbl val="0"/>
      </c:catAx>
      <c:valAx>
        <c:axId val="374398912"/>
        <c:scaling>
          <c:orientation val="minMax"/>
          <c:max val="2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439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25.07.2023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37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593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420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091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2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5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9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57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46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67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924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408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B74-42FE-00AF-29AB-44AD5B29B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3FBF-9187-3E83-28C7-877AADC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4B0B-38CA-2ECE-7939-842C4A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D81-8DF6-410F-AAE0-C963E3396CA2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48B7-3AA4-7D33-7079-56654C36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7D0B-0957-8825-75B5-3684355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7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586-EDE3-FB9E-EF7F-4546B464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7A7E-2DD1-4E27-7978-CEB92BF5A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F14-2939-346F-37A4-F4CFF5E8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05ED-80CB-4131-AF6A-18CE0C023BE6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94D7-61FB-C664-FCDC-53B2289F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C153-9A0A-B471-069F-F3850FB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C0F67-6693-E3C1-4A92-C2580CA7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0FB9-2444-62F7-E4F7-8DCA6739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87DF-B808-98AE-1556-DC8B62F2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1B6D-CBB8-47F6-8F4E-9C7C848E8D70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73EA-9A4A-27DF-56DD-B73F364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F604-233E-B639-B224-5D5DCC3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44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6314-E403-AFC0-1A46-E422809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EE6-FB5F-41CF-42C4-432E050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0677-CA8C-B2FA-39B2-900F9B2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EF7-E8DF-4E52-B6AD-253C52C52CA8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3EE2-F365-3491-DBB8-308173BC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289E-FEC5-7A12-9ADE-C8E5E92F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313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5F0-D03F-7D4C-8920-B75381E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D87A-6B2E-A384-BB0A-DC7B1AB5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D9-6EA9-6B1D-AC62-B2FA28A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D45-E41D-4212-8A26-E3C173054877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7290-706C-0ECC-6C0D-CECE87C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3C53-BF5D-AC95-D18F-69F74699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6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D109-BC65-8082-92AD-0BBBFA1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93C-68CA-0190-914D-C7FCAE47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2F66C-46ED-BF47-DAFE-240427C7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5CF9-9586-48D7-1F1C-DE1F43C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B477-112D-4307-A93A-665A33B331BD}" type="datetime1">
              <a:rPr lang="lv-LV" smtClean="0"/>
              <a:t>25.07.2023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EE6D-B7AE-08EE-B7D5-934F774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D4B1-821D-1AD9-5C56-5336DBE7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6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99-046B-F283-0274-35597AC4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E475-D2C2-F72A-B491-EE003037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BBC9-2CD5-D0AB-C7EE-60062375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8232-B2A5-BBCF-BF2A-F7D734A3F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D294-8D10-F9D2-C1C5-AC55AE31F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2BEC-DC39-DC38-D907-F99A4B68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927-ED67-407D-AEE1-274E266042EF}" type="datetime1">
              <a:rPr lang="lv-LV" smtClean="0"/>
              <a:t>25.07.2023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2AE56-7099-9C1D-A10B-A64857A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379A-692B-DA95-FD86-183585A0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7BF3-D731-79DD-A036-17E0E3E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FAB8-E6DF-82BF-552B-BC9C92A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4D5-D005-4D1B-9A66-ACD77F9F9B5C}" type="datetime1">
              <a:rPr lang="lv-LV" smtClean="0"/>
              <a:t>25.07.2023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640-674F-49BB-9BC9-33C1539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59F49-7744-6378-BAC4-7E7FB7C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2B5D-7988-0ABF-FA2E-8B96707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30C-B699-4AE7-BBA8-90C10021A480}" type="datetime1">
              <a:rPr lang="lv-LV" smtClean="0"/>
              <a:t>25.07.2023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4BB0A-06B3-BB94-9272-C64AF38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7BB2-FF1C-370B-72B6-39DC2E1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7FBC-D597-9E97-0501-61D29D9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19E5-6BFE-0A8D-328C-1974AE1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DC9E-9EAD-744A-D7AC-3CC7EB0F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F2-EA2D-2DE9-2EA7-08CAECFC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DF4-A49F-44C9-98E7-6F170D8B2905}" type="datetime1">
              <a:rPr lang="lv-LV" smtClean="0"/>
              <a:t>25.07.2023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6CA8-8871-76F2-CE0B-78C95A7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E963-7499-E9F4-F980-7DD0708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E7A-58EA-343D-0ADA-178933C5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2F11A-201D-63A6-CACE-5B7543D4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E388-0DE3-470C-08E2-ECC70238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52D74-2B9B-118C-08D9-B4E314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5E3-80CD-4080-B052-024292CF15BC}" type="datetime1">
              <a:rPr lang="lv-LV" smtClean="0"/>
              <a:t>25.07.2023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0BBA-8464-CBF5-79AC-00635F91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83B-E8A5-7BCF-6B06-C7F4B0A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8E53C-282A-2B9F-BED9-440A07EE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427F-D370-343D-8DF1-8741CBA5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96DC-B0D8-3E38-33D6-90DC9E0A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9554-4469-46EB-8880-1422571CEACE}" type="datetime1">
              <a:rPr lang="lv-LV" smtClean="0"/>
              <a:t>25.07.2023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327A-A985-9CBF-C38F-6E355821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ADE1-E8C3-9C18-8A29-7A533E6C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0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200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P/A CARNIKAVAS KOMUNĀLSERVISA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BUDŽETA IZPILDE 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PIRMO PUSGADU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GUNĀRS DZENIS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.0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926-D707-E9CF-1B42-7463AB2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9" y="2184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A1857-0726-653E-3AC4-C0372C4D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49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10</a:t>
            </a:fld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FFE6F-8301-56BB-84F6-ECF4132CCBA8}"/>
              </a:ext>
            </a:extLst>
          </p:cNvPr>
          <p:cNvSpPr txBox="1"/>
          <p:nvPr/>
        </p:nvSpPr>
        <p:spPr>
          <a:xfrm>
            <a:off x="358339" y="1377886"/>
            <a:ext cx="11601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Debitori, kuriem vēl nav iestājies apmaksas termiņš veido 49% (99 948EUR);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līdz 3 mēnešiem, veido 30% (60 884EUR);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6 mēnešus un vairāk, veido 17% (33 509 EUR) no tiem 67% (22 499 EUR) atrodas piespiedu izpildē</a:t>
            </a:r>
            <a:r>
              <a:rPr lang="lv-LV" sz="1400" i="1" dirty="0">
                <a:latin typeface="Montserrat" panose="00000500000000000000" pitchFamily="2" charset="-70"/>
              </a:rPr>
              <a:t>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727842"/>
              </p:ext>
            </p:extLst>
          </p:nvPr>
        </p:nvGraphicFramePr>
        <p:xfrm>
          <a:off x="7153275" y="2465089"/>
          <a:ext cx="5038725" cy="417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35677"/>
              </p:ext>
            </p:extLst>
          </p:nvPr>
        </p:nvGraphicFramePr>
        <p:xfrm>
          <a:off x="0" y="2465090"/>
          <a:ext cx="7343020" cy="423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4C96ABD-C483-E625-D93E-94798A95F257}"/>
              </a:ext>
            </a:extLst>
          </p:cNvPr>
          <p:cNvSpPr/>
          <p:nvPr/>
        </p:nvSpPr>
        <p:spPr>
          <a:xfrm>
            <a:off x="5161795" y="3870035"/>
            <a:ext cx="2181225" cy="252941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E18F07D5-8B47-62B2-1CF4-63C755CAC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73539">
            <a:off x="6329657" y="3194358"/>
            <a:ext cx="12287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10FBF-6BA7-96CF-4FCD-29F19EFF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88162"/>
            <a:ext cx="10515600" cy="17979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lv-LV" sz="1400" dirty="0">
                <a:latin typeface="Montserrat" panose="00000500000000000000" pitchFamily="2" charset="-70"/>
              </a:rPr>
              <a:t>Otrajā ceturksnī izsludināti 16 iepirkumi. Aktuālā informācija uz 06.07.2023 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lv-LV" sz="1300" dirty="0">
                <a:latin typeface="Montserrat" panose="00000500000000000000" pitchFamily="2" charset="-70"/>
              </a:rPr>
              <a:t>Kopumā noslēgti 10 līgumi </a:t>
            </a:r>
            <a:r>
              <a:rPr lang="lv-LV" sz="1100" i="1" dirty="0">
                <a:latin typeface="Montserrat" panose="00000500000000000000" pitchFamily="2" charset="-70"/>
              </a:rPr>
              <a:t>(par </a:t>
            </a:r>
            <a:r>
              <a:rPr lang="lv-LV" sz="1100" dirty="0">
                <a:solidFill>
                  <a:srgbClr val="000000"/>
                </a:solidFill>
                <a:latin typeface="Montserrat" panose="00000500000000000000" pitchFamily="2" charset="-70"/>
              </a:rPr>
              <a:t>t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raktortehnikas apkopi, ceļu un ielu auditu ar reģistrāciju zemes grāmatā kā inženierbūvi, horizontālo apzīmējumu uzklāšanu, traktortehnikas piekabi, ceļu seguma uzturēšanu, stāvvietas maksas pakalpojumu iekasēšanu, </a:t>
            </a:r>
            <a:r>
              <a:rPr lang="lv-LV" sz="11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pretputekļa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 iegādi, </a:t>
            </a:r>
            <a:r>
              <a:rPr lang="lv-LV" sz="11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pretputekļa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 apstrādi, ceļu uzturēšanas materiālu piegādi, </a:t>
            </a:r>
            <a:r>
              <a:rPr lang="lv-LV" sz="1100" b="0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elektromateriālu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, ielas apgaismojuma gaismekļu un balstu piegādi</a:t>
            </a:r>
            <a:r>
              <a:rPr lang="lv-LV" sz="1100" i="1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) </a:t>
            </a:r>
            <a:r>
              <a:rPr lang="lv-LV" sz="1100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un </a:t>
            </a:r>
            <a:r>
              <a:rPr lang="lv-LV" sz="1300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1 līgums noslēgšanas procesā </a:t>
            </a:r>
            <a:r>
              <a:rPr lang="lv-LV" sz="1100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(par </a:t>
            </a:r>
            <a:r>
              <a:rPr lang="lv-LV" sz="1100" dirty="0">
                <a:solidFill>
                  <a:srgbClr val="000000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d</a:t>
            </a: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abas gāzes piegād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i</a:t>
            </a: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 Ādažu novadam</a:t>
            </a:r>
            <a:r>
              <a:rPr lang="lv-LV" sz="1100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)</a:t>
            </a:r>
            <a:r>
              <a:rPr lang="lv-LV" sz="1100" i="1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;</a:t>
            </a:r>
            <a:endParaRPr lang="lv-LV" sz="1100" i="1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</a:rPr>
              <a:t>Uz jūlija sākumu piedāvājumu vērtēšana 3 iepirkumos </a:t>
            </a:r>
            <a:r>
              <a:rPr lang="lv-LV" sz="1100" i="1" dirty="0">
                <a:latin typeface="Montserrat" panose="00000500000000000000" pitchFamily="2" charset="-70"/>
              </a:rPr>
              <a:t>(</a:t>
            </a:r>
            <a:r>
              <a:rPr lang="lv-LV" sz="1100" dirty="0">
                <a:latin typeface="Montserrat" panose="00000500000000000000" pitchFamily="2" charset="-70"/>
              </a:rPr>
              <a:t>par </a:t>
            </a:r>
            <a:r>
              <a:rPr lang="lv-LV" sz="1100" b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Kalngales</a:t>
            </a:r>
            <a:r>
              <a:rPr lang="lv-LV" sz="1100" b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 NAI pārbūves </a:t>
            </a:r>
            <a:r>
              <a:rPr lang="lv-LV" sz="1100" b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I.kārtu</a:t>
            </a:r>
            <a:r>
              <a:rPr lang="lv-LV" sz="1100" b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, Transportlīdzekļu apkopi, Ūdenssaimniecības  un siltumapgādes pamatlīdzekļu novērtēšanu</a:t>
            </a:r>
            <a:r>
              <a:rPr lang="lv-LV" sz="1200" dirty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);</a:t>
            </a:r>
            <a:endParaRPr lang="lv-LV" sz="1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  <a:cs typeface="Times New Roman" panose="02020603050405020304" pitchFamily="18" charset="0"/>
              </a:rPr>
              <a:t>Izbeigts 1 iepirkums </a:t>
            </a:r>
            <a:r>
              <a:rPr lang="lv-LV" sz="1050" i="1" dirty="0">
                <a:latin typeface="Montserrat" panose="00000500000000000000" pitchFamily="2" charset="-70"/>
                <a:cs typeface="Times New Roman" panose="02020603050405020304" pitchFamily="18" charset="0"/>
              </a:rPr>
              <a:t>(par p</a:t>
            </a:r>
            <a:r>
              <a:rPr lang="lv-LV" sz="1050" b="0" i="1" u="none" strike="noStrike" dirty="0">
                <a:solidFill>
                  <a:schemeClr val="tx1"/>
                </a:solidFill>
                <a:effectLst/>
                <a:latin typeface="Montserrat" panose="00000500000000000000" pitchFamily="2" charset="-70"/>
              </a:rPr>
              <a:t>āreju uz atjaunojamiem energoresursiem katlu mājā Tulpju ielā 5, Carnikavā (projektēšana, būvdarbi un autoruzraudzība);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Iesniegta sūdzība IUB par 1 ie</a:t>
            </a:r>
            <a:r>
              <a:rPr lang="lv-LV" sz="1300" dirty="0">
                <a:solidFill>
                  <a:srgbClr val="000000"/>
                </a:solidFill>
                <a:latin typeface="Montserrat" panose="00000500000000000000" pitchFamily="2" charset="-70"/>
              </a:rPr>
              <a:t>pirkumu </a:t>
            </a:r>
            <a:r>
              <a:rPr lang="lv-LV" sz="1050" dirty="0">
                <a:solidFill>
                  <a:srgbClr val="000000"/>
                </a:solidFill>
                <a:latin typeface="Montserrat" panose="00000500000000000000" pitchFamily="2" charset="-70"/>
              </a:rPr>
              <a:t>(par g</a:t>
            </a:r>
            <a:r>
              <a:rPr lang="lv-LV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rants ceļu greiderēšanu</a:t>
            </a:r>
            <a:r>
              <a:rPr lang="lv-LV" sz="1050" dirty="0">
                <a:solidFill>
                  <a:srgbClr val="000000"/>
                </a:solidFill>
                <a:latin typeface="Montserrat" panose="00000500000000000000" pitchFamily="2" charset="-70"/>
              </a:rPr>
              <a:t>).</a:t>
            </a:r>
            <a:endParaRPr lang="lv-LV" sz="1050" b="0" i="1" u="none" strike="noStrike" dirty="0">
              <a:solidFill>
                <a:schemeClr val="tx1"/>
              </a:solidFill>
              <a:effectLst/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000" i="1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11</a:t>
            </a:fld>
            <a:endParaRPr lang="lv-LV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B90514-55F8-F72E-79A1-6073AD2C1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39348"/>
              </p:ext>
            </p:extLst>
          </p:nvPr>
        </p:nvGraphicFramePr>
        <p:xfrm>
          <a:off x="89699" y="3009900"/>
          <a:ext cx="12012598" cy="37823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7951">
                  <a:extLst>
                    <a:ext uri="{9D8B030D-6E8A-4147-A177-3AD203B41FA5}">
                      <a16:colId xmlns:a16="http://schemas.microsoft.com/office/drawing/2014/main" val="1300737449"/>
                    </a:ext>
                  </a:extLst>
                </a:gridCol>
                <a:gridCol w="1138817">
                  <a:extLst>
                    <a:ext uri="{9D8B030D-6E8A-4147-A177-3AD203B41FA5}">
                      <a16:colId xmlns:a16="http://schemas.microsoft.com/office/drawing/2014/main" val="3174083009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9078933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582570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83608016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7680912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88490267"/>
                    </a:ext>
                  </a:extLst>
                </a:gridCol>
                <a:gridCol w="5071355">
                  <a:extLst>
                    <a:ext uri="{9D8B030D-6E8A-4147-A177-3AD203B41FA5}">
                      <a16:colId xmlns:a16="http://schemas.microsoft.com/office/drawing/2014/main" val="17282716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bez PVN)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25794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janvāris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(2023/2)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(2023/12)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(2023/15)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Traktortehnikas apkope  (</a:t>
                      </a:r>
                      <a:r>
                        <a:rPr lang="lv-LV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atkārtoti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13 027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13 027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15 762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viens pretendents neatbilst kvalifikācijas prasībām, otram ir neizpildītas nodokļu saistības nodokļu jomā.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2023/12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vienīgais pretendents 1.daļā neatbilsts kvalifikācijas prasībai (pārāk tālu), 2.un 3.daļās piedāvājumi nav iesniegti.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2023/15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piedāvājumi atvērti (rīkota sarunu procedūra PIL 9.panta ietvaros)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LĪGUMI NOSLĒGTI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SIA “Tehnika AZ” (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Kioti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un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Kubota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kopā 7822,32 EUR bez PVN) un SIA “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Mallen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” (2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Kubotas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 5206,61 EUR bez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9575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2.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februāris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(2023/10)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Ceļu un ielu audits ar reģistrāciju zemes grāmatā kā inženierbūves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63 636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</a:rPr>
                        <a:t>39 750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77 000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AK LV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PIEDĀVĀJUMU VĒRTĒŠANA.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29.03.2023.,10.00 Piedāvājumi atvērti.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“Ceļu inženieri” par 39 750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0513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3.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(2023/14)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Horizontālie apzīmējumu uzklāšana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12 396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(37 190 uz 3 gadiem)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37 190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15 000 (45000 uz 3 gadiem)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IZSLUDINĀTS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termiņš – 06.04.2023.pl.10.00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“Line R” par 37 190,- EUR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3374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9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82886"/>
              </p:ext>
            </p:extLst>
          </p:nvPr>
        </p:nvGraphicFramePr>
        <p:xfrm>
          <a:off x="224458" y="1381823"/>
          <a:ext cx="11743083" cy="51110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00904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522629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581191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259097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71253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1044367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3694963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bez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4.</a:t>
                      </a:r>
                      <a:endParaRPr lang="lv-LV" sz="10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(2023/16)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 (2023/34)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Transportlīdzekļu apkope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40 000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48 400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2023/16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IZBEIGTS,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diviem pretendentiem ir nodokļu parādi, savukārt trešais iesniedza piedāvājumu, kuru parakstīja persona, kurai nav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paraksttiesību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2023/34 </a:t>
                      </a:r>
                      <a:r>
                        <a:rPr lang="lv-LV" sz="1000" b="1" i="0" u="none" strike="noStrike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PIEDĀVĀJUMU VĒRTĒŠANA.</a:t>
                      </a:r>
                      <a:endParaRPr lang="lv-LV" sz="1000" dirty="0">
                        <a:solidFill>
                          <a:srgbClr val="ED7E3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54383177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5.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(2023/17)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(2023/25)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(2023/28)</a:t>
                      </a:r>
                      <a:endParaRPr lang="fr-FR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Piekabe traktortehnikai KIOTI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12 396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13 500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15 000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2023/17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nav iesniegts neviens piedāvājums.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2023/25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vienīgajam pretendentam bija nodokļu parādi.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2023/28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DigiLat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” par 13 500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6.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februāris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(2023/18)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 ceļu greiderēšana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26 446</a:t>
                      </a:r>
                      <a:endParaRPr lang="pl-PL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(79 338 uz 3 gadiem)</a:t>
                      </a:r>
                      <a:endParaRPr lang="pl-PL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32 000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(96 000 uz 3 gadiem)</a:t>
                      </a:r>
                      <a:endParaRPr lang="pl-PL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apspriede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AK LV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2023/18 </a:t>
                      </a:r>
                      <a:r>
                        <a:rPr lang="lv-LV" sz="1000" b="1" i="0" u="none" strike="noStrike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LĒMUMS PIEŅEMTS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 Iesniegta sūdzība IUB.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06211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7.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Februāris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(2023/19)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Ceļu segumu uzturēšana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171 074 (gadā)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513 222 (uz 3 gadiem)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648 000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(uz 3 gadiem)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207 000 (gadā)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621 000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(uz 3 gadiem)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AK LV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2023/28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“GLUDI LM” par 648 000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060574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8.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(2023/20)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 (2023/24)</a:t>
                      </a:r>
                      <a:endParaRPr lang="fr-FR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Stāvvietu maksas pakalpojumu iekasēšana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ienākumi līdz 40 000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izdevumu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2023/20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PĀRTRAUKTS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 precizētu prasības.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2023/24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SIA “EUROPARK LATVIA”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procentu likmi 8,8%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641415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732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75514"/>
              </p:ext>
            </p:extLst>
          </p:nvPr>
        </p:nvGraphicFramePr>
        <p:xfrm>
          <a:off x="82826" y="863028"/>
          <a:ext cx="11937723" cy="59949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0864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544685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bez PVN)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9.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(2023/22)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 (2023/29)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Pretputekļa 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26 446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26 446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prece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2023/22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 vienīgajam pretendenta nodokļu parādi.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2023/29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Viamix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” par 26 446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10.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 (2023/23)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Pretputekļa apstrāde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10 270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10 270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2023/23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SIA “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Viamix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” par 10270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046910257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11.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(2023/21)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Kalngales NAI pārbūve I.kārta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495 867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600 000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600 000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apspriede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AK LV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2023/21 </a:t>
                      </a:r>
                      <a:r>
                        <a:rPr lang="lv-LV" sz="1000" b="1" i="0" u="none" strike="noStrike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PIEDĀVĀJUMU VĒRTĒŠANA.</a:t>
                      </a:r>
                      <a:endParaRPr lang="lv-LV" sz="1000" dirty="0">
                        <a:solidFill>
                          <a:srgbClr val="ED7E3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700619572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12.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(2023/26)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Maijs (2023/31)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Ceļu uzturēšanas materiālu piegāde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27 650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41 999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35 000</a:t>
                      </a:r>
                      <a:endParaRPr lang="lv-LV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piegāde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Tika sasniegta līgumcena pirms termiņa.</a:t>
                      </a:r>
                      <a:endParaRPr lang="lv-LV" sz="1000" u="sng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2023/26</a:t>
                      </a:r>
                      <a:r>
                        <a:rPr lang="lv-LV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vienīgajam pretendentam ir neatbilstoša pieredze.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2023/31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zemnieku saimniecību “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Šinkas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” par 41 999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13.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(2023/27/KF)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  <a:p>
                      <a:pPr fontAlgn="ctr"/>
                      <a:br>
                        <a:rPr lang="lv-LV" sz="10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Pāreja uz atjaunojamiem energoresursiem katlu mājā Tulpju ielā 5, Carnikavā (projektēšana, būvdarbi un autoruzraudzība)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951 539</a:t>
                      </a:r>
                      <a:endParaRPr lang="lv-LV" sz="1000" b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1 204 480</a:t>
                      </a:r>
                      <a:endParaRPr lang="lv-LV" sz="1000" b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SPS vadlīnijas</a:t>
                      </a:r>
                      <a:endParaRPr lang="lv-LV" sz="1000" b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Iepirkums, kas sludināts 2022.gadā – pārtraukts</a:t>
                      </a:r>
                      <a:r>
                        <a:rPr lang="lv-LV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2023/27/KF</a:t>
                      </a:r>
                      <a:r>
                        <a:rPr lang="lv-LV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IZBEIGTS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jo nebija iesniegts neviens piedāvājums.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06211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14.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(2023/30)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Elektromateriālu, ielas apgaismojuma gaismekļu un balstu piegāde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32 400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32 400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39 204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2023/30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</a:t>
                      </a:r>
                      <a:r>
                        <a:rPr lang="lv-LV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“ELEKTRO LV” par 32 400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060574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15.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(2023/32)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 (2023/33)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Ūdenssaimniecības  un siltumapgādes pamatlīdzekļu novērtēšana (ārpakalpojums)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20 661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25 000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2023/32 </a:t>
                      </a:r>
                      <a:r>
                        <a:rPr lang="lv-LV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</a:rPr>
                        <a:t>PĀRTRAUKTS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lai precizētu pamatlīdzekļu sarakstus.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2023/33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000" b="1" i="0" u="none" strike="noStrike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PIEDĀVĀJUMU VĒRTĒŠANA.</a:t>
                      </a:r>
                      <a:r>
                        <a:rPr lang="lv-LV" sz="1000" b="0" i="0" u="none" strike="noStrike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solidFill>
                          <a:srgbClr val="ED7E3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64141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16.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Dabas gāzes piegāde Ādažu novadam</a:t>
                      </a:r>
                      <a:endParaRPr lang="pt-BR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(atkarībā no situācijas tirgū)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(atkarībā no situācijas tirgū)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SPSIL 3.pants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piegāde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II.cet.</a:t>
                      </a:r>
                      <a:endParaRPr lang="pt-BR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LĪGUMA SLĒGŠANAS PROCESS.</a:t>
                      </a:r>
                      <a:endParaRPr lang="pt-BR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0783092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82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78BE-C11D-D986-9FB0-DF850FCD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CENU APTAUJAS </a:t>
            </a:r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723D56-9915-99F9-A161-2390BE9DE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23858"/>
              </p:ext>
            </p:extLst>
          </p:nvPr>
        </p:nvGraphicFramePr>
        <p:xfrm>
          <a:off x="219075" y="2948069"/>
          <a:ext cx="11687176" cy="38661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0533">
                  <a:extLst>
                    <a:ext uri="{9D8B030D-6E8A-4147-A177-3AD203B41FA5}">
                      <a16:colId xmlns:a16="http://schemas.microsoft.com/office/drawing/2014/main" val="4285456180"/>
                    </a:ext>
                  </a:extLst>
                </a:gridCol>
                <a:gridCol w="1698719">
                  <a:extLst>
                    <a:ext uri="{9D8B030D-6E8A-4147-A177-3AD203B41FA5}">
                      <a16:colId xmlns:a16="http://schemas.microsoft.com/office/drawing/2014/main" val="466436167"/>
                    </a:ext>
                  </a:extLst>
                </a:gridCol>
                <a:gridCol w="1812503">
                  <a:extLst>
                    <a:ext uri="{9D8B030D-6E8A-4147-A177-3AD203B41FA5}">
                      <a16:colId xmlns:a16="http://schemas.microsoft.com/office/drawing/2014/main" val="3533158067"/>
                    </a:ext>
                  </a:extLst>
                </a:gridCol>
                <a:gridCol w="940917">
                  <a:extLst>
                    <a:ext uri="{9D8B030D-6E8A-4147-A177-3AD203B41FA5}">
                      <a16:colId xmlns:a16="http://schemas.microsoft.com/office/drawing/2014/main" val="3518427658"/>
                    </a:ext>
                  </a:extLst>
                </a:gridCol>
                <a:gridCol w="1267761">
                  <a:extLst>
                    <a:ext uri="{9D8B030D-6E8A-4147-A177-3AD203B41FA5}">
                      <a16:colId xmlns:a16="http://schemas.microsoft.com/office/drawing/2014/main" val="360459029"/>
                    </a:ext>
                  </a:extLst>
                </a:gridCol>
                <a:gridCol w="822064">
                  <a:extLst>
                    <a:ext uri="{9D8B030D-6E8A-4147-A177-3AD203B41FA5}">
                      <a16:colId xmlns:a16="http://schemas.microsoft.com/office/drawing/2014/main" val="3842735853"/>
                    </a:ext>
                  </a:extLst>
                </a:gridCol>
                <a:gridCol w="1010247">
                  <a:extLst>
                    <a:ext uri="{9D8B030D-6E8A-4147-A177-3AD203B41FA5}">
                      <a16:colId xmlns:a16="http://schemas.microsoft.com/office/drawing/2014/main" val="1693690314"/>
                    </a:ext>
                  </a:extLst>
                </a:gridCol>
                <a:gridCol w="3684432">
                  <a:extLst>
                    <a:ext uri="{9D8B030D-6E8A-4147-A177-3AD203B41FA5}">
                      <a16:colId xmlns:a16="http://schemas.microsoft.com/office/drawing/2014/main" val="3050851458"/>
                    </a:ext>
                  </a:extLst>
                </a:gridCol>
              </a:tblGrid>
              <a:tr h="3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 p.k.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cenu aptaujas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Cenu aptaujas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Summa (EUR bez PVN)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extLst>
                  <a:ext uri="{0D108BD9-81ED-4DB2-BD59-A6C34878D82A}">
                    <a16:rowId xmlns:a16="http://schemas.microsoft.com/office/drawing/2014/main" val="1462413808"/>
                  </a:ext>
                </a:extLst>
              </a:tr>
              <a:tr h="23899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februāris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Tāmju sagatavošana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 9999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9999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zināms (nav paredzēts)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LĪGUMA SASKAŅOŠANA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ar SIA “KG Būve” (2% izmaksas procentuāli no kopējām būvniecības izmaksām (bez PVN))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II.cet</a:t>
                      </a:r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“KG Būve” par 9999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047412426"/>
                  </a:ext>
                </a:extLst>
              </a:tr>
              <a:tr h="23899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marts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Traktortehnikas Massey Ferguson un New Holland tehniskā apkope</a:t>
                      </a:r>
                      <a:endParaRPr lang="de-DE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 9999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lv-LV" sz="1000"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’’STOKKER’’ par 9999 bez PVN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96089669"/>
                  </a:ext>
                </a:extLst>
              </a:tr>
              <a:tr h="385843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br>
                        <a:rPr lang="lv-LV" sz="10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Asenizācijas un pazemes cauruļvadu augstspiediena skalošanas pakalpojumi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3719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4500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“Asmāra” par 3719 </a:t>
                      </a:r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euro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bez PVN</a:t>
                      </a:r>
                      <a:endParaRPr lang="pt-BR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848769430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br>
                        <a:rPr lang="lv-LV" sz="10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Futbola laukumu kopšana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6611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stadions rekonstrukcijas stadijā, tādēļ ārpakalpojuma futbola laukuma kopšanas pasākumi netika veikti.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172831582"/>
                  </a:ext>
                </a:extLst>
              </a:tr>
              <a:tr h="30197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5.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Pieturvietu remonts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3690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4465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-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495588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FD2B9-074B-6655-999B-72E8D2A8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5900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14</a:t>
            </a:fld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7E801-B157-B2AD-BA89-1001C322F94D}"/>
              </a:ext>
            </a:extLst>
          </p:cNvPr>
          <p:cNvSpPr txBox="1"/>
          <p:nvPr/>
        </p:nvSpPr>
        <p:spPr>
          <a:xfrm>
            <a:off x="714375" y="1501519"/>
            <a:ext cx="10639425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v-LV" sz="1200" dirty="0">
                <a:latin typeface="Montserrat" panose="00000500000000000000" pitchFamily="2" charset="-70"/>
              </a:rPr>
              <a:t>Kopumā otrajā ceturksnī izsludinātas 14 cenu aptaujas. Aktuālā informācija uz 06.07.2023: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2" charset="-70"/>
              </a:rPr>
              <a:t>Līgumi noslēgti 8 cenu aptaujās </a:t>
            </a:r>
            <a:r>
              <a:rPr lang="lv-LV" sz="1100" dirty="0">
                <a:latin typeface="Montserrat" panose="00000500000000000000" pitchFamily="2" charset="-70"/>
              </a:rPr>
              <a:t>(</a:t>
            </a:r>
            <a:r>
              <a:rPr lang="lv-LV" sz="1050" i="1" dirty="0">
                <a:latin typeface="Montserrat" panose="00000500000000000000" pitchFamily="2" charset="-70"/>
              </a:rPr>
              <a:t>par tāmju sagatavošanu, </a:t>
            </a:r>
            <a:r>
              <a:rPr lang="lv-LV" sz="1050" i="1" dirty="0">
                <a:solidFill>
                  <a:srgbClr val="000000"/>
                </a:solidFill>
                <a:latin typeface="Montserrat" panose="00000500000000000000" pitchFamily="2" charset="-70"/>
              </a:rPr>
              <a:t>a</a:t>
            </a:r>
            <a:r>
              <a:rPr lang="lv-LV" sz="105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senizācijas un pazemes cauruļvadu augstspiediena skalošanas pakalpojumiem, </a:t>
            </a:r>
            <a:r>
              <a:rPr lang="lv-LV" sz="1050" i="1" dirty="0" err="1">
                <a:solidFill>
                  <a:srgbClr val="000000"/>
                </a:solidFill>
                <a:latin typeface="Montserrat" panose="00000500000000000000" pitchFamily="2" charset="-70"/>
              </a:rPr>
              <a:t>s</a:t>
            </a:r>
            <a:r>
              <a:rPr lang="lv-LV" sz="105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iltummaiņa</a:t>
            </a:r>
            <a:r>
              <a:rPr lang="lv-LV" sz="105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 uzstādīšanu peldbaseina tehniskajā telpā, 2 alumīniju durvju izgatavošanu un uzstādīšanu Stacijas 7, Liftu dispečerizāciju Gaujas 33A, pārvietojamo tualešu iegādi, kultūras centra Gaujas 33A jumta remontu Mākslas skolas daļā un par traktortehnikas tehnisko apkopi</a:t>
            </a:r>
            <a:r>
              <a:rPr lang="lv-LV" sz="1100" i="1" dirty="0">
                <a:latin typeface="Montserrat" panose="00000500000000000000" pitchFamily="2" charset="-70"/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2" charset="-70"/>
              </a:rPr>
              <a:t>Cenu aptauja notiek par </a:t>
            </a:r>
            <a:r>
              <a:rPr lang="lv-LV" sz="12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Gaujas iela 33A telpu remontu, grīdas līstu nomaiņa (330m) un skatuves grīdu atjaunošana;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200" dirty="0">
                <a:solidFill>
                  <a:srgbClr val="000000"/>
                </a:solidFill>
                <a:latin typeface="Montserrat" panose="00000500000000000000" pitchFamily="2" charset="-70"/>
              </a:rPr>
              <a:t>Cenu aptauja atlikta par j</a:t>
            </a:r>
            <a:r>
              <a:rPr lang="lv-LV" sz="12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aunas membrānas ieklāšanu peldbaseinā.</a:t>
            </a:r>
            <a:endParaRPr lang="lv-LV" sz="1200" dirty="0">
              <a:effectLst/>
              <a:latin typeface="Montserrat" panose="00000500000000000000" pitchFamily="2" charset="-7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2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7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200" dirty="0">
              <a:effectLst/>
              <a:latin typeface="Montserrat" panose="00000500000000000000" pitchFamily="2" charset="-7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2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31282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A1B3-2C89-5033-F51B-C39A13FD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CENU APTAUJAS </a:t>
            </a:r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II CETURKSNĪ</a:t>
            </a:r>
            <a:endParaRPr lang="lv-LV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980E2F-E8B5-D7FD-7380-02AEBC24B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69182"/>
              </p:ext>
            </p:extLst>
          </p:nvPr>
        </p:nvGraphicFramePr>
        <p:xfrm>
          <a:off x="257175" y="1792605"/>
          <a:ext cx="11610975" cy="42463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8848">
                  <a:extLst>
                    <a:ext uri="{9D8B030D-6E8A-4147-A177-3AD203B41FA5}">
                      <a16:colId xmlns:a16="http://schemas.microsoft.com/office/drawing/2014/main" val="3488154158"/>
                    </a:ext>
                  </a:extLst>
                </a:gridCol>
                <a:gridCol w="1341232">
                  <a:extLst>
                    <a:ext uri="{9D8B030D-6E8A-4147-A177-3AD203B41FA5}">
                      <a16:colId xmlns:a16="http://schemas.microsoft.com/office/drawing/2014/main" val="3357810527"/>
                    </a:ext>
                  </a:extLst>
                </a:gridCol>
                <a:gridCol w="2415228">
                  <a:extLst>
                    <a:ext uri="{9D8B030D-6E8A-4147-A177-3AD203B41FA5}">
                      <a16:colId xmlns:a16="http://schemas.microsoft.com/office/drawing/2014/main" val="3465652962"/>
                    </a:ext>
                  </a:extLst>
                </a:gridCol>
                <a:gridCol w="935839">
                  <a:extLst>
                    <a:ext uri="{9D8B030D-6E8A-4147-A177-3AD203B41FA5}">
                      <a16:colId xmlns:a16="http://schemas.microsoft.com/office/drawing/2014/main" val="2760905290"/>
                    </a:ext>
                  </a:extLst>
                </a:gridCol>
                <a:gridCol w="866883">
                  <a:extLst>
                    <a:ext uri="{9D8B030D-6E8A-4147-A177-3AD203B41FA5}">
                      <a16:colId xmlns:a16="http://schemas.microsoft.com/office/drawing/2014/main" val="1427762328"/>
                    </a:ext>
                  </a:extLst>
                </a:gridCol>
                <a:gridCol w="1073753">
                  <a:extLst>
                    <a:ext uri="{9D8B030D-6E8A-4147-A177-3AD203B41FA5}">
                      <a16:colId xmlns:a16="http://schemas.microsoft.com/office/drawing/2014/main" val="3790705168"/>
                    </a:ext>
                  </a:extLst>
                </a:gridCol>
                <a:gridCol w="1290473">
                  <a:extLst>
                    <a:ext uri="{9D8B030D-6E8A-4147-A177-3AD203B41FA5}">
                      <a16:colId xmlns:a16="http://schemas.microsoft.com/office/drawing/2014/main" val="59433800"/>
                    </a:ext>
                  </a:extLst>
                </a:gridCol>
                <a:gridCol w="3168719">
                  <a:extLst>
                    <a:ext uri="{9D8B030D-6E8A-4147-A177-3AD203B41FA5}">
                      <a16:colId xmlns:a16="http://schemas.microsoft.com/office/drawing/2014/main" val="330227797"/>
                    </a:ext>
                  </a:extLst>
                </a:gridCol>
              </a:tblGrid>
              <a:tr h="566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 p.k.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cenu aptaujas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Cenu aptaujas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Summa (EUR bez PVN)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extLst>
                  <a:ext uri="{0D108BD9-81ED-4DB2-BD59-A6C34878D82A}">
                    <a16:rowId xmlns:a16="http://schemas.microsoft.com/office/drawing/2014/main" val="3564260173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Pārvietojamo tualešu 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3417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4135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prece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Pārvietojamās tualetes (3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gb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 tika iegādātas, pamatojoties uz cenu aptaujas rezultātu apkopojumu no SIA `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PlastForm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` par 1605,00 EUR bez PVN. Atlikušās divas tika iegādātas projekta “Piekrastes apsaimniekošanas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prakstisko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aktivitāšu realizēšana” ietvaros, ko sedza Ādažu dome.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7531858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7.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Jaunas membrānas ieklāšana peldbaseinā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6198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Atlikts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6039047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8.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aprīlis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Siltummaiņa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uzstādīšana peldbaseina tehniskajā telpā (peldbaseina ūdens uzsildīšana ar gāzi).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6198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Uniserviss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 summu Eur14988,79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7661459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9.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alumīniju durvju izgatavošana un uzstādīšana Stacijas 7(2durvis)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4958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Veikta cenu aptauja un </a:t>
                      </a: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Sekura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stils par summu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6836,50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601520370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10.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Liftu dispečerizācija Gaujas 33A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3719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Liftu dispečerizācija </a:t>
                      </a: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uznēmuma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Civinity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ietvaros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9580707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E5BD2-EF59-864E-E0F0-78FC1868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93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A1B3-2C89-5033-F51B-C39A13FD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CENU APTAUJAS </a:t>
            </a:r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II CETURKSNĪ</a:t>
            </a:r>
            <a:endParaRPr lang="lv-LV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980E2F-E8B5-D7FD-7380-02AEBC24B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53750"/>
              </p:ext>
            </p:extLst>
          </p:nvPr>
        </p:nvGraphicFramePr>
        <p:xfrm>
          <a:off x="257175" y="1792605"/>
          <a:ext cx="11610975" cy="30881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8848">
                  <a:extLst>
                    <a:ext uri="{9D8B030D-6E8A-4147-A177-3AD203B41FA5}">
                      <a16:colId xmlns:a16="http://schemas.microsoft.com/office/drawing/2014/main" val="3488154158"/>
                    </a:ext>
                  </a:extLst>
                </a:gridCol>
                <a:gridCol w="1341232">
                  <a:extLst>
                    <a:ext uri="{9D8B030D-6E8A-4147-A177-3AD203B41FA5}">
                      <a16:colId xmlns:a16="http://schemas.microsoft.com/office/drawing/2014/main" val="3357810527"/>
                    </a:ext>
                  </a:extLst>
                </a:gridCol>
                <a:gridCol w="2415228">
                  <a:extLst>
                    <a:ext uri="{9D8B030D-6E8A-4147-A177-3AD203B41FA5}">
                      <a16:colId xmlns:a16="http://schemas.microsoft.com/office/drawing/2014/main" val="3465652962"/>
                    </a:ext>
                  </a:extLst>
                </a:gridCol>
                <a:gridCol w="935839">
                  <a:extLst>
                    <a:ext uri="{9D8B030D-6E8A-4147-A177-3AD203B41FA5}">
                      <a16:colId xmlns:a16="http://schemas.microsoft.com/office/drawing/2014/main" val="2760905290"/>
                    </a:ext>
                  </a:extLst>
                </a:gridCol>
                <a:gridCol w="866883">
                  <a:extLst>
                    <a:ext uri="{9D8B030D-6E8A-4147-A177-3AD203B41FA5}">
                      <a16:colId xmlns:a16="http://schemas.microsoft.com/office/drawing/2014/main" val="1427762328"/>
                    </a:ext>
                  </a:extLst>
                </a:gridCol>
                <a:gridCol w="1073753">
                  <a:extLst>
                    <a:ext uri="{9D8B030D-6E8A-4147-A177-3AD203B41FA5}">
                      <a16:colId xmlns:a16="http://schemas.microsoft.com/office/drawing/2014/main" val="3790705168"/>
                    </a:ext>
                  </a:extLst>
                </a:gridCol>
                <a:gridCol w="1290473">
                  <a:extLst>
                    <a:ext uri="{9D8B030D-6E8A-4147-A177-3AD203B41FA5}">
                      <a16:colId xmlns:a16="http://schemas.microsoft.com/office/drawing/2014/main" val="59433800"/>
                    </a:ext>
                  </a:extLst>
                </a:gridCol>
                <a:gridCol w="3168719">
                  <a:extLst>
                    <a:ext uri="{9D8B030D-6E8A-4147-A177-3AD203B41FA5}">
                      <a16:colId xmlns:a16="http://schemas.microsoft.com/office/drawing/2014/main" val="330227797"/>
                    </a:ext>
                  </a:extLst>
                </a:gridCol>
              </a:tblGrid>
              <a:tr h="566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 p.k.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cenu aptaujas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Cenu aptaujas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Summa (EUR bez PVN)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07" marR="34507" marT="0" marB="0" anchor="ctr"/>
                </a:tc>
                <a:extLst>
                  <a:ext uri="{0D108BD9-81ED-4DB2-BD59-A6C34878D82A}">
                    <a16:rowId xmlns:a16="http://schemas.microsoft.com/office/drawing/2014/main" val="3564260173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11.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Kultūras centra Gaujas 33A jumta remonts Mākslas skolas daļā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10 860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13 140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Veikta cenu aptauja. </a:t>
                      </a:r>
                      <a:r>
                        <a:rPr lang="pt-BR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70"/>
                        </a:rPr>
                        <a:t>LĪGUMS NOSLĒGTS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 SIA Frontons par summu Eur13139,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7531858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12.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maijs/jūnijs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apgaismojuma remonts (neparedzētie darbi)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8264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10 000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pakalpojums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Cenu aptauja ir atlikta pēc situācijas</a:t>
                      </a:r>
                      <a:endParaRPr lang="lv-LV" sz="4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6039047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13.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Video novērošanas kameru iegāde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4545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5499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piegāde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Veikta daļēja kameru iegāde, pēc faktiskās nepieciešamības</a:t>
                      </a:r>
                      <a:endParaRPr lang="lv-LV" sz="4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7661459"/>
                  </a:ext>
                </a:extLst>
              </a:tr>
              <a:tr h="56616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14.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33A telpu remonts, grīdas līstu nomaiņa 1. un 2. stāvā (330m) un skatuves grīdu atjaunošana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16 983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20 550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Cenu aptauja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būvdarbi</a:t>
                      </a:r>
                      <a:endParaRPr lang="lv-LV" sz="100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Sagatavotas specifikācijas cenu aptaujas izsludināšanai par MMSK telpu remontu. </a:t>
                      </a:r>
                      <a:r>
                        <a:rPr lang="lv-LV" sz="1000" b="1" i="0" u="none" strike="noStrike" cap="all" baseline="0" dirty="0">
                          <a:solidFill>
                            <a:srgbClr val="ED7E30"/>
                          </a:solidFill>
                          <a:effectLst/>
                          <a:latin typeface="Montserrat" panose="00000500000000000000" pitchFamily="2" charset="-70"/>
                        </a:rPr>
                        <a:t>Izsludināta cenu aptauja 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 skatuves grīdas atjaunošanu.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6015203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E5BD2-EF59-864E-E0F0-78FC1868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926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all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Paldies par uzmanību!</a:t>
            </a:r>
            <a:endParaRPr kumimoji="0" lang="en-US" altLang="x-none" sz="3334" b="1" i="1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06613" y="4296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8A51-FDB5-83FF-8D31-88637118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BUDŽETA PLĀNS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8E921-6E31-A9BB-CDC1-C91F13A2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2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1660605" y="1531236"/>
            <a:ext cx="907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2023. gada budžeta plāns veido </a:t>
            </a:r>
            <a:r>
              <a:rPr lang="lv-LV" sz="1400" b="1" dirty="0">
                <a:latin typeface="Montserrat" panose="00000500000000000000" pitchFamily="50" charset="-70"/>
              </a:rPr>
              <a:t>12 498 403 EUR,</a:t>
            </a:r>
            <a:r>
              <a:rPr lang="lv-LV" sz="1400" dirty="0">
                <a:latin typeface="Montserrat" panose="00000500000000000000" pitchFamily="50" charset="-70"/>
              </a:rPr>
              <a:t> no tiem pirmajā pusgadā saņemti </a:t>
            </a:r>
            <a:r>
              <a:rPr lang="lv-LV" sz="1400" b="1" dirty="0">
                <a:latin typeface="Montserrat" panose="00000500000000000000" pitchFamily="50" charset="-70"/>
              </a:rPr>
              <a:t>32.2% </a:t>
            </a:r>
            <a:r>
              <a:rPr lang="lv-LV" sz="1400" dirty="0">
                <a:latin typeface="Montserrat" panose="00000500000000000000" pitchFamily="50" charset="-70"/>
              </a:rPr>
              <a:t>(4 022 412 EUR).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Budžeta plāna 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(valsts un pašvaldības finansējums) - saņemti 50% no plānotā;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apsaimniekošanas (t.sk. izglītības iestādes) – saņemti 52%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(ūdens, kanalizācija, apkure) - saņemti 30% no plānotā.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94BBDB-3D20-1E95-01F9-0F95BB49FF54}"/>
              </a:ext>
            </a:extLst>
          </p:cNvPr>
          <p:cNvGrpSpPr/>
          <p:nvPr/>
        </p:nvGrpSpPr>
        <p:grpSpPr>
          <a:xfrm>
            <a:off x="699771" y="2916231"/>
            <a:ext cx="10993119" cy="3941769"/>
            <a:chOff x="699771" y="2916231"/>
            <a:chExt cx="10993119" cy="3941769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0000000-0008-0000-0000-000007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1604973"/>
                </p:ext>
              </p:extLst>
            </p:nvPr>
          </p:nvGraphicFramePr>
          <p:xfrm>
            <a:off x="699771" y="2916231"/>
            <a:ext cx="10993119" cy="39417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869B00-1887-F64B-CD4E-42307E871F6B}"/>
                </a:ext>
              </a:extLst>
            </p:cNvPr>
            <p:cNvSpPr txBox="1"/>
            <p:nvPr/>
          </p:nvSpPr>
          <p:spPr>
            <a:xfrm>
              <a:off x="2799197" y="3298195"/>
              <a:ext cx="61912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u="sng" dirty="0">
                  <a:latin typeface="Montserrat" panose="00000500000000000000" pitchFamily="2" charset="-70"/>
                </a:rPr>
                <a:t>KOPĀ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51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IZDEVUMI KOPĀ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3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1477818" y="1403158"/>
            <a:ext cx="9737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2023. gada budžeta plānotie izdevumi veido </a:t>
            </a:r>
            <a:r>
              <a:rPr lang="lv-LV" sz="1400" b="1" dirty="0">
                <a:latin typeface="Montserrat" panose="00000500000000000000" pitchFamily="50" charset="-70"/>
              </a:rPr>
              <a:t>12 616 304 EUR</a:t>
            </a:r>
            <a:r>
              <a:rPr lang="lv-LV" sz="1400" dirty="0">
                <a:latin typeface="Montserrat" panose="00000500000000000000" pitchFamily="50" charset="-70"/>
              </a:rPr>
              <a:t>, no tiem pirmajā pusgadā apgūti </a:t>
            </a:r>
            <a:r>
              <a:rPr lang="lv-LV" sz="1400" b="1" dirty="0">
                <a:latin typeface="Montserrat" panose="00000500000000000000" pitchFamily="50" charset="-70"/>
              </a:rPr>
              <a:t>27% </a:t>
            </a:r>
            <a:r>
              <a:rPr lang="lv-LV" sz="1400" dirty="0">
                <a:latin typeface="Montserrat" panose="00000500000000000000" pitchFamily="50" charset="-70"/>
              </a:rPr>
              <a:t>(3 362 831EUR). 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Pakalpojumiem, kas veido 29%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Atlīdzības, kas veido 45%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Krājumiem, kas veido 46% no plānotās  izpildes;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Tabulā apskatāma izdevumu izpilde attiecībā pret plānu.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53AE8-8836-E2F9-6878-774202BEDCBB}"/>
              </a:ext>
            </a:extLst>
          </p:cNvPr>
          <p:cNvGrpSpPr/>
          <p:nvPr/>
        </p:nvGrpSpPr>
        <p:grpSpPr>
          <a:xfrm>
            <a:off x="699771" y="2862209"/>
            <a:ext cx="10515600" cy="4073525"/>
            <a:chOff x="699771" y="2769845"/>
            <a:chExt cx="10515600" cy="407352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7178264"/>
                </p:ext>
              </p:extLst>
            </p:nvPr>
          </p:nvGraphicFramePr>
          <p:xfrm>
            <a:off x="699771" y="2769845"/>
            <a:ext cx="10515600" cy="4073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1B88C-A421-4427-0D62-FDB5E4B8F515}"/>
                </a:ext>
              </a:extLst>
            </p:cNvPr>
            <p:cNvSpPr txBox="1"/>
            <p:nvPr/>
          </p:nvSpPr>
          <p:spPr>
            <a:xfrm>
              <a:off x="2873087" y="3125491"/>
              <a:ext cx="61912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100" b="1" u="sng" dirty="0">
                  <a:latin typeface="Montserrat" panose="00000500000000000000" pitchFamily="2" charset="-70"/>
                </a:rPr>
                <a:t>KOPĀ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1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IZDEVUMI pa Ekonomiskās klasifikācijas kodiem - PAŠVALDĪBAS FUNKCIJAS</a:t>
            </a:r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292955" y="1175402"/>
            <a:ext cx="681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Teritorijas un īpašuma apsaimniekošanas izmaksas sastāv no: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Atalgojums veido 45%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apkuri veido 30%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elektroenerģiju veido 22%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31%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izvešana veido 32% no plānotajām izmaksām.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16204"/>
              </p:ext>
            </p:extLst>
          </p:nvPr>
        </p:nvGraphicFramePr>
        <p:xfrm>
          <a:off x="0" y="1978025"/>
          <a:ext cx="7250546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02969"/>
              </p:ext>
            </p:extLst>
          </p:nvPr>
        </p:nvGraphicFramePr>
        <p:xfrm>
          <a:off x="7250546" y="2082800"/>
          <a:ext cx="4941454" cy="487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CF6769-02C0-97C2-C629-B724E5339F4D}"/>
              </a:ext>
            </a:extLst>
          </p:cNvPr>
          <p:cNvSpPr txBox="1"/>
          <p:nvPr/>
        </p:nvSpPr>
        <p:spPr>
          <a:xfrm>
            <a:off x="7329055" y="1217530"/>
            <a:ext cx="478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Ceļu un ielu uzturēšanas izmaksas sastāv no: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53%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Ceļu un ielu kārtējais remonts un uzturēšana veido 29% no plānotajām izmaksām.</a:t>
            </a:r>
            <a:endParaRPr lang="lv-LV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998FAF-47B5-15D4-37DE-4835CE442AA7}"/>
              </a:ext>
            </a:extLst>
          </p:cNvPr>
          <p:cNvCxnSpPr>
            <a:cxnSpLocks/>
          </p:cNvCxnSpPr>
          <p:nvPr/>
        </p:nvCxnSpPr>
        <p:spPr>
          <a:xfrm>
            <a:off x="7268970" y="1175402"/>
            <a:ext cx="0" cy="11876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IZDEVUMI pa Ekonomiskās klasifikācijas kodiem - PAŠVALDĪBAS FUNKCIJAS</a:t>
            </a:r>
            <a:b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</a:b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521310" y="1119791"/>
            <a:ext cx="5432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Pirmsskolas izglītības iestāžu izmaksas: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Darbinieku mēnešalgas veido 49%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33% no plānotajām izmaksām</a:t>
            </a:r>
            <a:r>
              <a:rPr lang="lv-LV" sz="1200" b="1" dirty="0">
                <a:latin typeface="Montserrat" panose="00000500000000000000" pitchFamily="50" charset="-70"/>
              </a:rPr>
              <a:t>;</a:t>
            </a:r>
            <a:endParaRPr lang="lv-LV" sz="1200" dirty="0">
              <a:latin typeface="Montserrat" panose="00000500000000000000" pitchFamily="50" charset="-7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34%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PII ‘’Piejūra’’ kurināmais materiāls – granulas veido 40% no plānotajām izmaksām.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94350"/>
              </p:ext>
            </p:extLst>
          </p:nvPr>
        </p:nvGraphicFramePr>
        <p:xfrm>
          <a:off x="205414" y="2367276"/>
          <a:ext cx="6064356" cy="451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74253A-EBD1-7364-6CB6-C211BF6DC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402877"/>
              </p:ext>
            </p:extLst>
          </p:nvPr>
        </p:nvGraphicFramePr>
        <p:xfrm>
          <a:off x="6232418" y="2381877"/>
          <a:ext cx="5959582" cy="451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3D73DD-8CF7-6801-9CAB-F97BC7205BD1}"/>
              </a:ext>
            </a:extLst>
          </p:cNvPr>
          <p:cNvSpPr txBox="1"/>
          <p:nvPr/>
        </p:nvSpPr>
        <p:spPr>
          <a:xfrm>
            <a:off x="6307122" y="4959857"/>
            <a:ext cx="269240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050" b="1" u="sng" dirty="0">
                <a:solidFill>
                  <a:srgbClr val="C00000"/>
                </a:solidFill>
                <a:latin typeface="Montserrat" panose="00000500000000000000" pitchFamily="2" charset="-70"/>
              </a:rPr>
              <a:t>Piemaksa par </a:t>
            </a:r>
            <a:r>
              <a:rPr lang="lv-LV" sz="1050" b="1" u="sng" dirty="0" err="1">
                <a:solidFill>
                  <a:srgbClr val="C00000"/>
                </a:solidFill>
                <a:latin typeface="Montserrat" panose="00000500000000000000" pitchFamily="2" charset="-70"/>
              </a:rPr>
              <a:t>virstundu</a:t>
            </a:r>
            <a:r>
              <a:rPr lang="lv-LV" sz="1050" b="1" u="sng" dirty="0">
                <a:solidFill>
                  <a:srgbClr val="C00000"/>
                </a:solidFill>
                <a:latin typeface="Montserrat" panose="00000500000000000000" pitchFamily="2" charset="-70"/>
              </a:rPr>
              <a:t> darbu (izpildē 3500 </a:t>
            </a:r>
            <a:r>
              <a:rPr lang="lv-LV" sz="1050" b="1" u="sng" dirty="0" err="1">
                <a:solidFill>
                  <a:srgbClr val="C00000"/>
                </a:solidFill>
                <a:latin typeface="Montserrat" panose="00000500000000000000" pitchFamily="2" charset="-70"/>
              </a:rPr>
              <a:t>eur</a:t>
            </a:r>
            <a:r>
              <a:rPr lang="lv-LV" sz="1050" b="1" u="sng" dirty="0">
                <a:solidFill>
                  <a:srgbClr val="C00000"/>
                </a:solidFill>
                <a:latin typeface="Montserrat" panose="00000500000000000000" pitchFamily="2" charset="-70"/>
              </a:rPr>
              <a:t> neplānotas virsstundas)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4C7DB-C2B9-1E32-FFC2-1053354001CA}"/>
              </a:ext>
            </a:extLst>
          </p:cNvPr>
          <p:cNvSpPr txBox="1"/>
          <p:nvPr/>
        </p:nvSpPr>
        <p:spPr>
          <a:xfrm>
            <a:off x="6449996" y="1119791"/>
            <a:ext cx="552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2" charset="-70"/>
              </a:rPr>
              <a:t>Carnikavas pamatskolas izmaksas: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2" charset="-70"/>
              </a:rPr>
              <a:t>Remontdarbi un iestāžu uzturēšana veido 57%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2" charset="-70"/>
              </a:rPr>
              <a:t>Piemaksa par virsstundu darbu, kas </a:t>
            </a:r>
            <a:r>
              <a:rPr lang="lv-LV" sz="1200" b="1" dirty="0">
                <a:latin typeface="Montserrat" panose="00000500000000000000" pitchFamily="2" charset="-70"/>
              </a:rPr>
              <a:t>pārsniedz</a:t>
            </a:r>
            <a:r>
              <a:rPr lang="lv-LV" sz="1200" dirty="0">
                <a:latin typeface="Montserrat" panose="00000500000000000000" pitchFamily="2" charset="-70"/>
              </a:rPr>
              <a:t> par 495% no plānotajām izmaksām.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9E3CBC-4112-A641-7586-FD2869451251}"/>
              </a:ext>
            </a:extLst>
          </p:cNvPr>
          <p:cNvCxnSpPr>
            <a:cxnSpLocks/>
          </p:cNvCxnSpPr>
          <p:nvPr/>
        </p:nvCxnSpPr>
        <p:spPr>
          <a:xfrm>
            <a:off x="6232418" y="1181100"/>
            <a:ext cx="0" cy="11099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77EE-8EA1-2DE4-45F8-B9DD34FD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Pašvaldības iestāžu uzturēšanas izmaksas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BEF1-18D1-CE1C-F209-3036152C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261C2D-95C6-EDA9-7A6E-893EFFEA5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25273"/>
              </p:ext>
            </p:extLst>
          </p:nvPr>
        </p:nvGraphicFramePr>
        <p:xfrm>
          <a:off x="92363" y="1710250"/>
          <a:ext cx="12007274" cy="49720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17092">
                  <a:extLst>
                    <a:ext uri="{9D8B030D-6E8A-4147-A177-3AD203B41FA5}">
                      <a16:colId xmlns:a16="http://schemas.microsoft.com/office/drawing/2014/main" val="1009362219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1517401257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369721005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517229379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1659966059"/>
                    </a:ext>
                  </a:extLst>
                </a:gridCol>
                <a:gridCol w="762170">
                  <a:extLst>
                    <a:ext uri="{9D8B030D-6E8A-4147-A177-3AD203B41FA5}">
                      <a16:colId xmlns:a16="http://schemas.microsoft.com/office/drawing/2014/main" val="32409581"/>
                    </a:ext>
                  </a:extLst>
                </a:gridCol>
                <a:gridCol w="657690">
                  <a:extLst>
                    <a:ext uri="{9D8B030D-6E8A-4147-A177-3AD203B41FA5}">
                      <a16:colId xmlns:a16="http://schemas.microsoft.com/office/drawing/2014/main" val="3965489870"/>
                    </a:ext>
                  </a:extLst>
                </a:gridCol>
                <a:gridCol w="693240">
                  <a:extLst>
                    <a:ext uri="{9D8B030D-6E8A-4147-A177-3AD203B41FA5}">
                      <a16:colId xmlns:a16="http://schemas.microsoft.com/office/drawing/2014/main" val="2139415304"/>
                    </a:ext>
                  </a:extLst>
                </a:gridCol>
                <a:gridCol w="835442">
                  <a:extLst>
                    <a:ext uri="{9D8B030D-6E8A-4147-A177-3AD203B41FA5}">
                      <a16:colId xmlns:a16="http://schemas.microsoft.com/office/drawing/2014/main" val="1741633575"/>
                    </a:ext>
                  </a:extLst>
                </a:gridCol>
                <a:gridCol w="755454">
                  <a:extLst>
                    <a:ext uri="{9D8B030D-6E8A-4147-A177-3AD203B41FA5}">
                      <a16:colId xmlns:a16="http://schemas.microsoft.com/office/drawing/2014/main" val="96451639"/>
                    </a:ext>
                  </a:extLst>
                </a:gridCol>
                <a:gridCol w="693240">
                  <a:extLst>
                    <a:ext uri="{9D8B030D-6E8A-4147-A177-3AD203B41FA5}">
                      <a16:colId xmlns:a16="http://schemas.microsoft.com/office/drawing/2014/main" val="1462556533"/>
                    </a:ext>
                  </a:extLst>
                </a:gridCol>
                <a:gridCol w="684352">
                  <a:extLst>
                    <a:ext uri="{9D8B030D-6E8A-4147-A177-3AD203B41FA5}">
                      <a16:colId xmlns:a16="http://schemas.microsoft.com/office/drawing/2014/main" val="2847079029"/>
                    </a:ext>
                  </a:extLst>
                </a:gridCol>
                <a:gridCol w="693240">
                  <a:extLst>
                    <a:ext uri="{9D8B030D-6E8A-4147-A177-3AD203B41FA5}">
                      <a16:colId xmlns:a16="http://schemas.microsoft.com/office/drawing/2014/main" val="963914639"/>
                    </a:ext>
                  </a:extLst>
                </a:gridCol>
                <a:gridCol w="524373">
                  <a:extLst>
                    <a:ext uri="{9D8B030D-6E8A-4147-A177-3AD203B41FA5}">
                      <a16:colId xmlns:a16="http://schemas.microsoft.com/office/drawing/2014/main" val="891050980"/>
                    </a:ext>
                  </a:extLst>
                </a:gridCol>
              </a:tblGrid>
              <a:tr h="5929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Objekts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2221/2321 Apkure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2222     Ūdens un kanalizācija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2223 Elektro-   enerģija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2224 Atkritumu izvešana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2229 Komunālie pakalpojumi</a:t>
                      </a: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2241    Telpu remonts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2243    Iekārtu remonts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2244 Nekustamā īpašuma uzturēšana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2264   Iekārtu,  inventāra  noma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2312 Inventārs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2329         Elektro-   materiāli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2359 Dažādi materiāli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75081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7,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4389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2093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1555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21445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76771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5,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6051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4149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15355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65283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33A,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67899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2927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22231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64859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3373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164970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0442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10068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16468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23833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42a,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5832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21643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52304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4066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25456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35386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21272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4,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2812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21890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2556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3874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14877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98978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Piejūra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15435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838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22976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89355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pamatskola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53826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63105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1064"/>
                  </a:ext>
                </a:extLst>
              </a:tr>
              <a:tr h="203075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Kultūras nams Ozolaine,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71055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Novadpētniecības centrs,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68856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71560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73282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69669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28510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28510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54036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Stadions, Smilšu iela 1, Rožu iela, Pumpu trase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15712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48859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Kapi Siguļi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95602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Kapi Baltezers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11749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2153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14433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45357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Angāri Carnikavas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5090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4773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1354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12052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3857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Angārs Elīzes iela 10, Kadaga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7910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46653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Stāvlaukumi, Carnikavas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3277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76868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Līgo laukums,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24804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parks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01484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Sabiedriskās tualetes Ādažu novads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2443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02813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Sociālie dzīvokļi Carnikavas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1568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6819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53732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Īres dzīvokļi Ādažu pagasts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1032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1055</a:t>
                      </a:r>
                    </a:p>
                  </a:txBody>
                  <a:tcPr marL="7620" marR="7620" marT="7620" marB="0" anchor="b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94604"/>
                  </a:ext>
                </a:extLst>
              </a:tr>
              <a:tr h="148228"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120813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5559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153406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30368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1514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30639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15316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143771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2361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3835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6378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34461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548422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4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17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92D9B5-F9AE-8EC7-DC5F-CCC29C9C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22135"/>
            <a:ext cx="10677319" cy="780599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BUDŽETA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IZPILDES KOPSAVILKUMS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5943-1963-3EFB-8A7E-12373F24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7</a:t>
            </a:fld>
            <a:endParaRPr lang="lv-LV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673158"/>
              </p:ext>
            </p:extLst>
          </p:nvPr>
        </p:nvGraphicFramePr>
        <p:xfrm>
          <a:off x="164277" y="1156961"/>
          <a:ext cx="11777869" cy="560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871268" y="82595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Kopsavilkumā apkopoti dati par budžeta ieņēmumu un izdevumu plānu un izpildi pa struktūrām.</a:t>
            </a:r>
          </a:p>
        </p:txBody>
      </p:sp>
    </p:spTree>
    <p:extLst>
      <p:ext uri="{BB962C8B-B14F-4D97-AF65-F5344CB8AC3E}">
        <p14:creationId xmlns:p14="http://schemas.microsoft.com/office/powerpoint/2010/main" val="41212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NAUDAS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LĪDZEKĻU ATLIKUMS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8</a:t>
            </a:fld>
            <a:endParaRPr lang="lv-LV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91651"/>
              </p:ext>
            </p:extLst>
          </p:nvPr>
        </p:nvGraphicFramePr>
        <p:xfrm>
          <a:off x="365760" y="1741040"/>
          <a:ext cx="11460480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1081271" y="109105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Naudas līdzekļu atlikumu veido: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ieņēmumi, kur siltumapgādes atlikums uz ceturkšņa beigām ir negatīvs .</a:t>
            </a:r>
          </a:p>
        </p:txBody>
      </p:sp>
    </p:spTree>
    <p:extLst>
      <p:ext uri="{BB962C8B-B14F-4D97-AF65-F5344CB8AC3E}">
        <p14:creationId xmlns:p14="http://schemas.microsoft.com/office/powerpoint/2010/main" val="189396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6CE7-3C2C-66D1-977D-A769206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65" y="105250"/>
            <a:ext cx="5246255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  <a:endParaRPr lang="lv-LV" sz="3600" cap="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3DE82-566F-6976-545D-F454DEBC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5732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9</a:t>
            </a:fld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01F7F-4A54-801A-38DB-E5F3B9DC6E27}"/>
              </a:ext>
            </a:extLst>
          </p:cNvPr>
          <p:cNvSpPr txBox="1"/>
          <p:nvPr/>
        </p:nvSpPr>
        <p:spPr>
          <a:xfrm>
            <a:off x="404324" y="1439226"/>
            <a:ext cx="5891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Montserrat" panose="00000500000000000000" pitchFamily="2" charset="-70"/>
              </a:rPr>
              <a:t>Pirmajā pusgadā kopējais debitoru parāds veido 200 tūkst. </a:t>
            </a:r>
            <a:r>
              <a:rPr lang="lv-LV" sz="1400" i="1" dirty="0">
                <a:latin typeface="Montserrat" panose="00000500000000000000" pitchFamily="2" charset="-70"/>
              </a:rPr>
              <a:t>eiro</a:t>
            </a:r>
            <a:r>
              <a:rPr lang="lv-LV" sz="1400" dirty="0">
                <a:latin typeface="Montserrat" panose="00000500000000000000" pitchFamily="2" charset="-7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Siltumapgādes debitori veido 29% (58 025 EUR);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Ūdensapgādes debitori veido 24% (47 798 EUR);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Kanalizācijas debitori veido 35% (71 589 EUR);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Pārējie debitori veido 12% (24 695 EUR).</a:t>
            </a:r>
          </a:p>
          <a:p>
            <a:r>
              <a:rPr lang="lv-LV" sz="1400" dirty="0">
                <a:latin typeface="Montserrat" panose="00000500000000000000" pitchFamily="2" charset="-70"/>
              </a:rPr>
              <a:t>Debitoru kopējai parāds pirmajā pusgadā samazinās.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12684"/>
              </p:ext>
            </p:extLst>
          </p:nvPr>
        </p:nvGraphicFramePr>
        <p:xfrm>
          <a:off x="0" y="2908207"/>
          <a:ext cx="6295862" cy="40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137381-6DFE-CD14-F263-8C45D79A1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859088"/>
              </p:ext>
            </p:extLst>
          </p:nvPr>
        </p:nvGraphicFramePr>
        <p:xfrm>
          <a:off x="6295862" y="277091"/>
          <a:ext cx="5732145" cy="658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526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45004</TotalTime>
  <Words>3318</Words>
  <Application>Microsoft Office PowerPoint</Application>
  <PresentationFormat>Widescreen</PresentationFormat>
  <Paragraphs>1019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Medium</vt:lpstr>
      <vt:lpstr>Wingdings</vt:lpstr>
      <vt:lpstr>Office Theme</vt:lpstr>
      <vt:lpstr>1_Office Theme</vt:lpstr>
      <vt:lpstr>PowerPoint Presentation</vt:lpstr>
      <vt:lpstr>BUDŽETA PLĀNS</vt:lpstr>
      <vt:lpstr>IZDEVUMI KOPĀ</vt:lpstr>
      <vt:lpstr>  IZDEVUMI pa Ekonomiskās klasifikācijas kodiem - PAŠVALDĪBAS FUNKCIJAS </vt:lpstr>
      <vt:lpstr>  IZDEVUMI pa Ekonomiskās klasifikācijas kodiem - PAŠVALDĪBAS FUNKCIJAS </vt:lpstr>
      <vt:lpstr>Pašvaldības iestāžu uzturēšanas izmaksas</vt:lpstr>
      <vt:lpstr>BUDŽETA IZPILDES KOPSAVILKUMS</vt:lpstr>
      <vt:lpstr>NAUDAS LĪDZEKĻU ATLIKUMS</vt:lpstr>
      <vt:lpstr>DEBITORI</vt:lpstr>
      <vt:lpstr>DEBITORI</vt:lpstr>
      <vt:lpstr>IEPIRKUMI II CETURKSNĪ</vt:lpstr>
      <vt:lpstr>IEPIRKUMI II CETURKSNĪ</vt:lpstr>
      <vt:lpstr>IEPIRKUMI II CETURKSNĪ</vt:lpstr>
      <vt:lpstr>CENU APTAUJAS II CETURKSNĪ</vt:lpstr>
      <vt:lpstr>CENU APTAUJAS II CETURKSNĪ</vt:lpstr>
      <vt:lpstr>CENU APTAUJAS II CETURKSNĪ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Linda Pavlovska</cp:lastModifiedBy>
  <cp:revision>213</cp:revision>
  <cp:lastPrinted>2023-04-17T13:39:24Z</cp:lastPrinted>
  <dcterms:created xsi:type="dcterms:W3CDTF">2022-12-08T15:15:20Z</dcterms:created>
  <dcterms:modified xsi:type="dcterms:W3CDTF">2023-07-25T11:44:41Z</dcterms:modified>
</cp:coreProperties>
</file>