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12"/>
  </p:notesMasterIdLst>
  <p:sldIdLst>
    <p:sldId id="257" r:id="rId2"/>
    <p:sldId id="333" r:id="rId3"/>
    <p:sldId id="354" r:id="rId4"/>
    <p:sldId id="355" r:id="rId5"/>
    <p:sldId id="353" r:id="rId6"/>
    <p:sldId id="351" r:id="rId7"/>
    <p:sldId id="357" r:id="rId8"/>
    <p:sldId id="356" r:id="rId9"/>
    <p:sldId id="347" r:id="rId10"/>
    <p:sldId id="358" r:id="rId11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4BE"/>
    <a:srgbClr val="6F8E9F"/>
    <a:srgbClr val="C9B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Vidējs stils 2 - izcēlum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Tumšs stils 1 - izcēlum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Tumšs stils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Vidējs stils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7" autoAdjust="0"/>
    <p:restoredTop sz="94590" autoAdjust="0"/>
  </p:normalViewPr>
  <p:slideViewPr>
    <p:cSldViewPr snapToGrid="0" snapToObjects="1">
      <p:cViewPr varScale="1">
        <p:scale>
          <a:sx n="86" d="100"/>
          <a:sy n="86" d="100"/>
        </p:scale>
        <p:origin x="3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6T06:50:31.05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24575,'10'0'0,"23"0"0,38 4 0,-60-2 0,1 0 0,-1 1 0,1 0 0,-1 1 0,0 0 0,19 11 0,-8-4 0,2-2 0,-1 0 0,2-1 0,-1-2 0,1 0 0,29 2 0,21 6 0,-29-1 0,-34-9 0,0 0 0,1-1 0,-1-1 0,19 2 0,-13-3 0,0 1 0,0 0 0,0 2 0,0 0 0,26 11 0,-21-6-341,1 0 0,0-1-1,42 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6T06:50:31.059"/>
    </inkml:context>
    <inkml:brush xml:id="br0">
      <inkml:brushProperty name="width" value="0.21167" units="cm"/>
      <inkml:brushProperty name="height" value="0.21167" units="cm"/>
      <inkml:brushProperty name="color" value="#E71224"/>
    </inkml:brush>
  </inkml:definitions>
  <inkml:trace contextRef="#ctx0" brushRef="#br0">1846 10 24575,'0'0'0,"1"-1"0,-1 0 0,0 1 0,0-1 0,1 1 0,-1-1 0,0 1 0,1-1 0,-1 1 0,1 0 0,-1-1 0,1 1 0,-1-1 0,1 1 0,-1 0 0,1-1 0,-1 1 0,1 0 0,-1 0 0,1-1 0,-1 1 0,1 0 0,0 0 0,-1 0 0,1 0 0,-1 0 0,1 0 0,0 0 0,-1 0 0,1 0 0,-1 0 0,1 0 0,0 0 0,-1 0 0,1 0 0,-1 0 0,1 1 0,-1-1 0,1 0 0,0 1 0,25 8 0,8 9 0,34 25 0,29 15 0,-74-46 0,-1 0 0,-1 2 0,1 1 0,-2 0 0,19 18 0,-16-13 0,1-2 0,38 23 0,4 2 0,-24-14 0,-22-16 0,0 1 0,-1 1 0,30 30 0,-44-40 0,-1 0 0,0-1 0,0 1 0,0 0 0,-1 1 0,0-1 0,0 1 0,0-1 0,0 1 0,-1 0 0,0 0 0,0 0 0,-1 0 0,0 1 0,0-1 0,0 0 0,-1 0 0,0 1 0,-1 8 0,1 14 0,0-24 0,1 1 0,-1-1 0,0 0 0,0 1 0,-1-1 0,1 0 0,-1 1 0,-1-1 0,1 0 0,-1 0 0,0 0 0,0 0 0,0 0 0,0 0 0,-1 0 0,0-1 0,-5 7 0,-7 5 0,-1 0 0,0-2 0,-1 1 0,-32 19 0,-64 41 0,74-47 0,15-10 0,-30 30 0,34-29 0,-1-1 0,-24 17 0,-19 16 0,49-38 0,-1 0 0,0-1 0,-21 12 0,13-9 0,-30 24 0,26-19 0,-90 71 0,94-74 0,-30 29 0,32-26 0,-34 24 0,21-19 0,-33 32 0,64-54 0,-17 13 0,0-1 0,-2 0 0,-29 13 0,21-11 0,-30 20 0,10-9 0,13-10 0,-71 55 0,41-27 0,36-24 0,0 1 0,1 1 0,-45 46 0,-83 86 0,125-124 0,21-18 0,0 0 0,-17 27 0,-8 9 0,25-33 0,0 1 0,-11 22 0,13-21 0,-1-1 0,-15 20 0,8-14 0,2 2 0,-23 43 0,30-51 0,-70 149 0,7-13 0,53-107 0,-46 81 0,50-103 0,2 0 0,1 0 0,1 1 0,1 1 0,-11 38 0,20-50 0,0 0 0,1 1 0,1 22 0,0-26 0,0-1 0,0 1 0,-1-1 0,0 0 0,-1 1 0,0-1 0,-7 20 0,-2 1 0,-12 48 0,14-45 0,6-20 0,1-1 0,1 1 0,0 0 0,1-1 0,0 1 0,4 19 0,-1-20 0,1-1 0,9 23 0,-8-24 0,-1-1 0,0 1 0,-1 0 0,2 16 0,-5-27 0,24 179 0,-19-164 0,0 1 0,0-1 0,2 0 0,0 0 0,10 14 0,50 73 0,-35-58 0,-22-30 0,1 0 0,0-1 0,1 0 0,1 0 0,26 21 0,95 85 0,-121-109 0,-1 2 0,0-1 0,15 21 0,-14-16 0,28 27 0,-7-10 0,-29-28 0,0 0 0,0 0 0,1 0 0,0-1 0,0 0 0,0 0 0,1 0 0,0-1 0,0 0 0,0 0 0,0-1 0,1 0 0,-1 0 0,10 2 0,-12-4-195,1 0 0,-1 1 0,0-1 0,0 1 0,0 0 0,6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6T06:50:31.060"/>
    </inkml:context>
    <inkml:brush xml:id="br0">
      <inkml:brushProperty name="width" value="0.21167" units="cm"/>
      <inkml:brushProperty name="height" value="0.21167" units="cm"/>
      <inkml:brushProperty name="color" value="#E71224"/>
    </inkml:brush>
  </inkml:definitions>
  <inkml:trace contextRef="#ctx0" brushRef="#br0">1239 1 24575,'-4'1'0,"1"1"0,-1 1 0,0-1 0,1 0 0,0 1 0,-1 0 0,1 0 0,0 0 0,0 0 0,1 0 0,-5 7 0,-2 0 0,-8 12 0,1 0 0,0 1 0,-21 45 0,22-40 0,5-12 0,0 0 0,-17 18 0,14-18 0,-21 32 0,18-19 0,-62 120 0,59-105 0,-52 125 0,25-82 0,18-28 0,-52 78 0,64-110 0,-18 31 0,-37 87 0,35-76 0,-4 7 0,-24 71 0,-7 15 0,-45 107 0,100-230 0,2 2 0,2-1 0,-9 51 0,-18 61 0,37-144 0,0 1 0,0 0 0,1 0 0,0 0 0,1 18 0,1-20 0,-1 0 0,0 0 0,0 0 0,-1 0 0,1-1 0,-2 1 0,1 0 0,-1 0 0,0-1 0,-5 12 0,0-3 0,2-1 0,0 1 0,0 0 0,1 0 0,1 1 0,1-1 0,0 1 0,1 20 0,-8 47 0,3-38 0,1 0 0,2 58 0,0 11 0,-7-22 0,-1 62 0,11 482 0,1-626 0,0 1 0,1 0 0,5 19 0,-4-19 0,-1-1 0,0 1 0,2 21 0,-5 608 0,11-518 0,-3-56 0,6 8 0,-9-54 0,0-1 0,2 37 0,-5-31 0,9 45 0,-1-10 0,-6-36 0,4 83 0,-7 325 0,1-424 0,0 1 0,1-1 0,0 1 0,0-1 0,1 0 0,0 0 0,0 0 0,7 11 0,-6-11 0,0 1 0,0-1 0,-1 1 0,0 0 0,0 0 0,-1 0 0,2 14 0,-4-8-118,3 32 367,-3-44-374,0 0 1,1 0-1,-1 0 0,1 0 1,0 0-1,0 0 0,0 0 1,0 0-1,1 0 0,-1-1 1,3 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6T11:28:53.43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24575,'10'0'0,"23"0"0,38 4 0,-60-2 0,1 0 0,-1 1 0,1 0 0,-1 1 0,0 0 0,19 11 0,-8-4 0,2-2 0,-1 0 0,2-1 0,-1-2 0,1 0 0,29 2 0,21 6 0,-29-1 0,-34-9 0,0 0 0,1-1 0,-1-1 0,19 2 0,-13-3 0,0 1 0,0 0 0,0 2 0,0 0 0,26 11 0,-21-6-341,1 0 0,0-1-1,42 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6T11:28:53.437"/>
    </inkml:context>
    <inkml:brush xml:id="br0">
      <inkml:brushProperty name="width" value="0.21167" units="cm"/>
      <inkml:brushProperty name="height" value="0.21167" units="cm"/>
      <inkml:brushProperty name="color" value="#E71224"/>
    </inkml:brush>
  </inkml:definitions>
  <inkml:trace contextRef="#ctx0" brushRef="#br0">1846 10 24575,'0'0'0,"1"-1"0,-1 0 0,0 1 0,0-1 0,1 1 0,-1-1 0,0 1 0,1-1 0,-1 1 0,1 0 0,-1-1 0,1 1 0,-1-1 0,1 1 0,-1 0 0,1-1 0,-1 1 0,1 0 0,-1 0 0,1-1 0,-1 1 0,1 0 0,0 0 0,-1 0 0,1 0 0,-1 0 0,1 0 0,0 0 0,-1 0 0,1 0 0,-1 0 0,1 0 0,0 0 0,-1 0 0,1 0 0,-1 0 0,1 1 0,-1-1 0,1 0 0,0 1 0,25 8 0,8 9 0,34 25 0,29 15 0,-74-46 0,-1 0 0,-1 2 0,1 1 0,-2 0 0,19 18 0,-16-13 0,1-2 0,38 23 0,4 2 0,-24-14 0,-22-16 0,0 1 0,-1 1 0,30 30 0,-44-40 0,-1 0 0,0-1 0,0 1 0,0 0 0,-1 1 0,0-1 0,0 1 0,0-1 0,0 1 0,-1 0 0,0 0 0,0 0 0,-1 0 0,0 1 0,0-1 0,0 0 0,-1 0 0,0 1 0,-1 8 0,1 14 0,0-24 0,1 1 0,-1-1 0,0 0 0,0 1 0,-1-1 0,1 0 0,-1 1 0,-1-1 0,1 0 0,-1 0 0,0 0 0,0 0 0,0 0 0,0 0 0,-1 0 0,0-1 0,-5 7 0,-7 5 0,-1 0 0,0-2 0,-1 1 0,-32 19 0,-64 41 0,74-47 0,15-10 0,-30 30 0,34-29 0,-1-1 0,-24 17 0,-19 16 0,49-38 0,-1 0 0,0-1 0,-21 12 0,13-9 0,-30 24 0,26-19 0,-90 71 0,94-74 0,-30 29 0,32-26 0,-34 24 0,21-19 0,-33 32 0,64-54 0,-17 13 0,0-1 0,-2 0 0,-29 13 0,21-11 0,-30 20 0,10-9 0,13-10 0,-71 55 0,41-27 0,36-24 0,0 1 0,1 1 0,-45 46 0,-83 86 0,125-124 0,21-18 0,0 0 0,-17 27 0,-8 9 0,25-33 0,0 1 0,-11 22 0,13-21 0,-1-1 0,-15 20 0,8-14 0,2 2 0,-23 43 0,30-51 0,-70 149 0,7-13 0,53-107 0,-46 81 0,50-103 0,2 0 0,1 0 0,1 1 0,1 1 0,-11 38 0,20-50 0,0 0 0,1 1 0,1 22 0,0-26 0,0-1 0,0 1 0,-1-1 0,0 0 0,-1 1 0,0-1 0,-7 20 0,-2 1 0,-12 48 0,14-45 0,6-20 0,1-1 0,1 1 0,0 0 0,1-1 0,0 1 0,4 19 0,-1-20 0,1-1 0,9 23 0,-8-24 0,-1-1 0,0 1 0,-1 0 0,2 16 0,-5-27 0,24 179 0,-19-164 0,0 1 0,0-1 0,2 0 0,0 0 0,10 14 0,50 73 0,-35-58 0,-22-30 0,1 0 0,0-1 0,1 0 0,1 0 0,26 21 0,95 85 0,-121-109 0,-1 2 0,0-1 0,15 21 0,-14-16 0,28 27 0,-7-10 0,-29-28 0,0 0 0,0 0 0,1 0 0,0-1 0,0 0 0,0 0 0,1 0 0,0-1 0,0 0 0,0 0 0,0-1 0,1 0 0,-1 0 0,10 2 0,-12-4-195,1 0 0,-1 1 0,0-1 0,0 1 0,0 0 0,6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6T11:28:53.438"/>
    </inkml:context>
    <inkml:brush xml:id="br0">
      <inkml:brushProperty name="width" value="0.21167" units="cm"/>
      <inkml:brushProperty name="height" value="0.21167" units="cm"/>
      <inkml:brushProperty name="color" value="#E71224"/>
    </inkml:brush>
  </inkml:definitions>
  <inkml:trace contextRef="#ctx0" brushRef="#br0">1239 1 24575,'-4'1'0,"1"1"0,-1 1 0,0-1 0,1 0 0,0 1 0,-1 0 0,1 0 0,0 0 0,0 0 0,1 0 0,-5 7 0,-2 0 0,-8 12 0,1 0 0,0 1 0,-21 45 0,22-40 0,5-12 0,0 0 0,-17 18 0,14-18 0,-21 32 0,18-19 0,-62 120 0,59-105 0,-52 125 0,25-82 0,18-28 0,-52 78 0,64-110 0,-18 31 0,-37 87 0,35-76 0,-4 7 0,-24 71 0,-7 15 0,-45 107 0,100-230 0,2 2 0,2-1 0,-9 51 0,-18 61 0,37-144 0,0 1 0,0 0 0,1 0 0,0 0 0,1 18 0,1-20 0,-1 0 0,0 0 0,0 0 0,-1 0 0,1-1 0,-2 1 0,1 0 0,-1 0 0,0-1 0,-5 12 0,0-3 0,2-1 0,0 1 0,0 0 0,1 0 0,1 1 0,1-1 0,0 1 0,1 20 0,-8 47 0,3-38 0,1 0 0,2 58 0,0 11 0,-7-22 0,-1 62 0,11 482 0,1-626 0,0 1 0,1 0 0,5 19 0,-4-19 0,-1-1 0,0 1 0,2 21 0,-5 608 0,11-518 0,-3-56 0,6 8 0,-9-54 0,0-1 0,2 37 0,-5-31 0,9 45 0,-1-10 0,-6-36 0,4 83 0,-7 325 0,1-424 0,0 1 0,1-1 0,0 1 0,0-1 0,1 0 0,0 0 0,0 0 0,7 11 0,-6-11 0,0 1 0,0-1 0,-1 1 0,0 0 0,0 0 0,-1 0 0,2 14 0,-4-8-118,3 32 367,-3-44-374,0 0 1,1 0-1,-1 0 0,1 0 1,0 0-1,0 0 0,0 0 1,0 0-1,1 0 0,-1-1 1,3 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5B2CF-31F3-4A3A-AE50-B70CAD98A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AD9B0-810D-43D0-A495-ADD166AC75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75B08-CC19-44CA-85EB-1585BA64692E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D974CE-A9F8-4699-9557-9735D6A45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A1BA77-E4FD-4DF5-BBF6-05D3A2EC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EFE9-9539-4F64-990A-05F7AB0F58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66E0-8A13-44B8-83C9-D8EDBC7F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AF71F6-6AD3-4F31-97A9-3A34FDDDDAF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F71F6-6AD3-4F31-97A9-3A34FDDDDAF5}" type="slidenum">
              <a:rPr lang="en-US" altLang="lv-LV" smtClean="0"/>
              <a:pPr>
                <a:defRPr/>
              </a:pPr>
              <a:t>9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2228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6711278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679305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3430080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9218759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6002016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6293136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429793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2300172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3325292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0479456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4176085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807728-2C76-4882-8161-8FDB35A9AF9C}" type="datetime1">
              <a:rPr lang="en-US" smtClean="0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E66DEE-17D2-4437-A5E0-06C302F6196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9337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ustomXml" Target="../ink/ink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CD792-B61E-4A7D-B4B7-A1F35F5F149B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10">
            <a:extLst>
              <a:ext uri="{FF2B5EF4-FFF2-40B4-BE49-F238E27FC236}">
                <a16:creationId xmlns:a16="http://schemas.microsoft.com/office/drawing/2014/main" id="{23A450F0-8DF8-419D-87C1-6253F6B0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3491121"/>
            <a:ext cx="1137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3200" b="1" dirty="0">
                <a:solidFill>
                  <a:schemeClr val="bg1"/>
                </a:solidFill>
                <a:latin typeface="Montserrat" panose="00000500000000000000" pitchFamily="50" charset="-70"/>
              </a:rPr>
              <a:t>KRASTUPES IELAS PĀRBŪVE</a:t>
            </a:r>
            <a:endParaRPr lang="en-US" altLang="lv-LV" sz="32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96B6307-F20B-3727-D601-CC4A85A96121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Attīstības un projektu nodaļa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12.07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23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99BBF-A44F-326C-568E-2496EF8FD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0" y="485579"/>
            <a:ext cx="2954244" cy="2881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12.07.2023.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KRASTUPES IELAS PROJEKTA ĪSTENOŠANAS LAIKA GRAFIKS, PLĀNOTĀS IZMAKSAS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61B54CA4-3237-3293-092B-7B8483D9A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66" b="5333"/>
          <a:stretch/>
        </p:blipFill>
        <p:spPr>
          <a:xfrm>
            <a:off x="1259839" y="1192936"/>
            <a:ext cx="10143431" cy="516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0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960A1EE5-5C9D-3960-2B89-1424FA538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148" y="-22211"/>
            <a:ext cx="9022011" cy="637856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12.07.2023.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200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ESOŠĀ SITUĀCIJA – IEDZĪVOTĀJI (skaits 01.01.2023., pieaugums 2019.-2023.gadam un bērni 0-6 gadu vecumā) 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95EA96-D334-4CFD-F166-7AC7F12E452C}"/>
              </a:ext>
            </a:extLst>
          </p:cNvPr>
          <p:cNvSpPr txBox="1"/>
          <p:nvPr/>
        </p:nvSpPr>
        <p:spPr>
          <a:xfrm>
            <a:off x="459896" y="1602584"/>
            <a:ext cx="5134659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b="1" dirty="0">
                <a:latin typeface="Montserrat" panose="00000500000000000000" pitchFamily="50" charset="-70"/>
              </a:rPr>
              <a:t>Iedzīvotāju skaits </a:t>
            </a:r>
            <a:r>
              <a:rPr lang="lv-LV" sz="1600" dirty="0">
                <a:latin typeface="Montserrat" panose="00000500000000000000" pitchFamily="50" charset="-70"/>
              </a:rPr>
              <a:t>Ādažu novadā katru gadu </a:t>
            </a:r>
            <a:r>
              <a:rPr lang="lv-LV" sz="1600" b="1" dirty="0">
                <a:latin typeface="Montserrat" panose="00000500000000000000" pitchFamily="50" charset="-70"/>
              </a:rPr>
              <a:t>patstāvīgi</a:t>
            </a:r>
            <a:r>
              <a:rPr lang="lv-LV" sz="1600" dirty="0">
                <a:latin typeface="Montserrat" panose="00000500000000000000" pitchFamily="50" charset="-70"/>
              </a:rPr>
              <a:t> (pēdējo 5 gadu laikā vidēji par 2,8%) </a:t>
            </a:r>
            <a:r>
              <a:rPr lang="lv-LV" sz="1600" b="1" dirty="0">
                <a:latin typeface="Montserrat" panose="00000500000000000000" pitchFamily="50" charset="-70"/>
              </a:rPr>
              <a:t>palielinās</a:t>
            </a:r>
            <a:r>
              <a:rPr lang="lv-LV" sz="1600" dirty="0">
                <a:latin typeface="Montserrat" panose="00000500000000000000" pitchFamily="50" charset="-70"/>
              </a:rPr>
              <a:t>. 01.01.2023. Ādažu novadā bija deklarēti </a:t>
            </a:r>
            <a:r>
              <a:rPr lang="lv-LV" sz="1600" b="1" dirty="0">
                <a:latin typeface="Montserrat" panose="00000500000000000000" pitchFamily="50" charset="-70"/>
              </a:rPr>
              <a:t>23 988 </a:t>
            </a:r>
            <a:r>
              <a:rPr lang="lv-LV" sz="1600" dirty="0">
                <a:latin typeface="Montserrat" panose="00000500000000000000" pitchFamily="50" charset="-70"/>
              </a:rPr>
              <a:t>(PMLP).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-70"/>
              </a:rPr>
              <a:t>32% </a:t>
            </a:r>
            <a:r>
              <a:rPr lang="lv-LV" sz="1600" dirty="0">
                <a:latin typeface="Montserrat" panose="00000500000000000000" pitchFamily="50" charset="-70"/>
              </a:rPr>
              <a:t>novada iedzīvotāju deklarēti </a:t>
            </a:r>
            <a:r>
              <a:rPr lang="lv-LV" sz="16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-70"/>
              </a:rPr>
              <a:t>Ādažos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-70"/>
              </a:rPr>
              <a:t> </a:t>
            </a:r>
            <a:r>
              <a:rPr lang="lv-LV" sz="1600" dirty="0">
                <a:latin typeface="Montserrat" panose="00000500000000000000" pitchFamily="50" charset="-70"/>
              </a:rPr>
              <a:t>un </a:t>
            </a:r>
            <a:r>
              <a:rPr lang="lv-LV" sz="1600" b="1" dirty="0">
                <a:solidFill>
                  <a:srgbClr val="C00000"/>
                </a:solidFill>
                <a:latin typeface="Montserrat" panose="00000500000000000000" pitchFamily="50" charset="-70"/>
              </a:rPr>
              <a:t>vairāk kā katrs ceturtais no viņiem </a:t>
            </a:r>
            <a:r>
              <a:rPr lang="lv-LV" sz="1600" dirty="0">
                <a:latin typeface="Montserrat" panose="00000500000000000000" pitchFamily="50" charset="-70"/>
              </a:rPr>
              <a:t>dzīvo </a:t>
            </a:r>
            <a:r>
              <a:rPr lang="lv-LV" sz="1600" b="1" dirty="0">
                <a:solidFill>
                  <a:srgbClr val="C00000"/>
                </a:solidFill>
                <a:latin typeface="Montserrat" panose="00000500000000000000" pitchFamily="50" charset="-70"/>
              </a:rPr>
              <a:t>Podniekos</a:t>
            </a:r>
            <a:r>
              <a:rPr lang="lv-LV" sz="1600" dirty="0">
                <a:solidFill>
                  <a:srgbClr val="C00000"/>
                </a:solidFill>
                <a:latin typeface="Montserrat" panose="00000500000000000000" pitchFamily="50" charset="-70"/>
              </a:rPr>
              <a:t>. Podniekos uz 01.07.2023.      dzīvoja 2063 iedzīvotāji, t.sk., 312 bērni vecumā 0-6 gadiem.</a:t>
            </a:r>
            <a:endParaRPr lang="lv-LV" sz="1600" b="1" dirty="0">
              <a:solidFill>
                <a:srgbClr val="C00000"/>
              </a:solidFill>
              <a:latin typeface="Montserrat" panose="00000500000000000000" pitchFamily="50" charset="-7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D7E6D-5608-F235-95DC-E2C3C309384F}"/>
              </a:ext>
            </a:extLst>
          </p:cNvPr>
          <p:cNvSpPr txBox="1"/>
          <p:nvPr/>
        </p:nvSpPr>
        <p:spPr>
          <a:xfrm>
            <a:off x="459896" y="3949380"/>
            <a:ext cx="41148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Montserrat" panose="00000500000000000000" pitchFamily="50" charset="-70"/>
              </a:rPr>
              <a:t>Ādažu novads – iedzīvotāju vecuma ziņā ir</a:t>
            </a:r>
            <a:r>
              <a:rPr lang="lv-LV" sz="1600" b="1" dirty="0">
                <a:latin typeface="Montserrat" panose="00000500000000000000" pitchFamily="50" charset="-70"/>
              </a:rPr>
              <a:t> viens no jaunākajiem novadiem Latvijā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b="1" dirty="0">
                <a:latin typeface="Montserrat" panose="00000500000000000000" pitchFamily="50" charset="-70"/>
              </a:rPr>
              <a:t>0-6 </a:t>
            </a:r>
            <a:r>
              <a:rPr lang="lv-LV" sz="1600" dirty="0">
                <a:latin typeface="Montserrat" panose="00000500000000000000" pitchFamily="50" charset="-70"/>
              </a:rPr>
              <a:t>gadus veci – </a:t>
            </a:r>
            <a:r>
              <a:rPr lang="lv-LV" sz="1600" b="1" dirty="0">
                <a:latin typeface="Montserrat" panose="00000500000000000000" pitchFamily="50" charset="-70"/>
              </a:rPr>
              <a:t>14% </a:t>
            </a:r>
            <a:r>
              <a:rPr lang="lv-LV" sz="1600" dirty="0">
                <a:latin typeface="Montserrat" panose="00000500000000000000" pitchFamily="50" charset="-70"/>
              </a:rPr>
              <a:t>iedzīvotāju,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b="1" dirty="0">
                <a:latin typeface="Montserrat" panose="00000500000000000000" pitchFamily="50" charset="-70"/>
              </a:rPr>
              <a:t>7-14 </a:t>
            </a:r>
            <a:r>
              <a:rPr lang="lv-LV" sz="1600" dirty="0">
                <a:latin typeface="Montserrat" panose="00000500000000000000" pitchFamily="50" charset="-70"/>
              </a:rPr>
              <a:t>gadus veci – </a:t>
            </a:r>
            <a:r>
              <a:rPr lang="lv-LV" sz="1600" b="1" dirty="0">
                <a:latin typeface="Montserrat" panose="00000500000000000000" pitchFamily="50" charset="-70"/>
              </a:rPr>
              <a:t>18%</a:t>
            </a:r>
            <a:r>
              <a:rPr lang="lv-LV" sz="1600" dirty="0">
                <a:latin typeface="Montserrat" panose="00000500000000000000" pitchFamily="50" charset="-70"/>
              </a:rPr>
              <a:t> iedzīvotāju)</a:t>
            </a:r>
          </a:p>
        </p:txBody>
      </p:sp>
    </p:spTree>
    <p:extLst>
      <p:ext uri="{BB962C8B-B14F-4D97-AF65-F5344CB8AC3E}">
        <p14:creationId xmlns:p14="http://schemas.microsoft.com/office/powerpoint/2010/main" val="3537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>
            <a:extLst>
              <a:ext uri="{FF2B5EF4-FFF2-40B4-BE49-F238E27FC236}">
                <a16:creationId xmlns:a16="http://schemas.microsoft.com/office/drawing/2014/main" id="{42C0BDC2-CAA8-24F8-CC59-9827923D2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9" t="4190" r="6090"/>
          <a:stretch/>
        </p:blipFill>
        <p:spPr>
          <a:xfrm>
            <a:off x="3722255" y="136525"/>
            <a:ext cx="8063345" cy="621375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12.07.2023.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200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ESOŠĀ SITUĀCIJA – IZGLĪTĪBAS IESTĀDES (vietu skaits PII konkrētajā teritorijā)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AFF29-8EC6-B825-823E-37B8F958A220}"/>
              </a:ext>
            </a:extLst>
          </p:cNvPr>
          <p:cNvSpPr txBox="1"/>
          <p:nvPr/>
        </p:nvSpPr>
        <p:spPr>
          <a:xfrm>
            <a:off x="205732" y="1684011"/>
            <a:ext cx="41148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lv-LV" sz="1600" b="1" dirty="0">
                <a:latin typeface="Montserrat" panose="00000500000000000000" pitchFamily="50" charset="-70"/>
              </a:rPr>
              <a:t>Vietu skaits PII (2022./2023.): </a:t>
            </a:r>
          </a:p>
          <a:p>
            <a:pPr marL="342900" indent="-342900">
              <a:spcBef>
                <a:spcPts val="300"/>
              </a:spcBef>
              <a:buAutoNum type="arabicParenBoth"/>
            </a:pPr>
            <a:r>
              <a:rPr lang="lv-LV" sz="1600" dirty="0">
                <a:latin typeface="Montserrat" panose="00000500000000000000" pitchFamily="50" charset="-70"/>
              </a:rPr>
              <a:t>PII «Strautiņš» – 374</a:t>
            </a:r>
          </a:p>
          <a:p>
            <a:pPr marL="342900" indent="-342900">
              <a:spcBef>
                <a:spcPts val="300"/>
              </a:spcBef>
              <a:buAutoNum type="arabicParenBoth"/>
            </a:pPr>
            <a:r>
              <a:rPr lang="lv-LV" sz="1600" dirty="0">
                <a:latin typeface="Montserrat" panose="00000500000000000000" pitchFamily="50" charset="-70"/>
              </a:rPr>
              <a:t>PII «</a:t>
            </a:r>
            <a:r>
              <a:rPr lang="lv-LV" sz="1600" dirty="0" err="1">
                <a:latin typeface="Montserrat" panose="00000500000000000000" pitchFamily="50" charset="-70"/>
              </a:rPr>
              <a:t>Mežavēji</a:t>
            </a:r>
            <a:r>
              <a:rPr lang="lv-LV" sz="1600" dirty="0">
                <a:latin typeface="Montserrat" panose="00000500000000000000" pitchFamily="50" charset="-70"/>
              </a:rPr>
              <a:t>» – 196</a:t>
            </a:r>
          </a:p>
          <a:p>
            <a:pPr marL="342900" indent="-342900">
              <a:spcBef>
                <a:spcPts val="300"/>
              </a:spcBef>
              <a:buAutoNum type="arabicParenBoth"/>
            </a:pPr>
            <a:r>
              <a:rPr lang="lv-LV" sz="1600" dirty="0">
                <a:latin typeface="Montserrat" panose="00000500000000000000" pitchFamily="50" charset="-70"/>
              </a:rPr>
              <a:t>ĀBVS – 52</a:t>
            </a:r>
          </a:p>
          <a:p>
            <a:pPr marL="342900" indent="-342900">
              <a:spcBef>
                <a:spcPts val="300"/>
              </a:spcBef>
              <a:buAutoNum type="arabicParenBoth"/>
            </a:pPr>
            <a:r>
              <a:rPr lang="lv-LV" sz="1600" dirty="0">
                <a:latin typeface="Montserrat" panose="00000500000000000000" pitchFamily="50" charset="-70"/>
              </a:rPr>
              <a:t>PPII «Pasaku valstība» – 125</a:t>
            </a:r>
          </a:p>
          <a:p>
            <a:pPr marL="342900" indent="-342900">
              <a:spcBef>
                <a:spcPts val="300"/>
              </a:spcBef>
              <a:buAutoNum type="arabicParenBoth"/>
            </a:pPr>
            <a:r>
              <a:rPr lang="lv-LV" sz="1600" dirty="0">
                <a:latin typeface="Montserrat" panose="00000500000000000000" pitchFamily="50" charset="-70"/>
              </a:rPr>
              <a:t>PPII «</a:t>
            </a:r>
            <a:r>
              <a:rPr lang="lv-LV" sz="1600" dirty="0" err="1">
                <a:latin typeface="Montserrat" panose="00000500000000000000" pitchFamily="50" charset="-70"/>
              </a:rPr>
              <a:t>Patnis</a:t>
            </a:r>
            <a:r>
              <a:rPr lang="lv-LV" sz="1600" dirty="0">
                <a:latin typeface="Montserrat" panose="00000500000000000000" pitchFamily="50" charset="-70"/>
              </a:rPr>
              <a:t>» – 200</a:t>
            </a:r>
          </a:p>
          <a:p>
            <a:pPr marL="342900" indent="-342900">
              <a:spcBef>
                <a:spcPts val="300"/>
              </a:spcBef>
              <a:buAutoNum type="arabicParenBoth"/>
            </a:pPr>
            <a:r>
              <a:rPr lang="lv-LV" sz="1600" dirty="0">
                <a:latin typeface="Montserrat" panose="00000500000000000000" pitchFamily="50" charset="-70"/>
              </a:rPr>
              <a:t>PPII «Brīvā Austras skola» – 56 </a:t>
            </a:r>
          </a:p>
          <a:p>
            <a:pPr marL="342900" indent="-342900">
              <a:spcBef>
                <a:spcPts val="300"/>
              </a:spcBef>
              <a:buAutoNum type="arabicParenBoth"/>
            </a:pPr>
            <a:r>
              <a:rPr lang="lv-LV" sz="1600" dirty="0">
                <a:latin typeface="Montserrat" panose="00000500000000000000" pitchFamily="50" charset="-70"/>
              </a:rPr>
              <a:t>ĀVS PII – 100</a:t>
            </a:r>
          </a:p>
          <a:p>
            <a:pPr marL="342900" indent="-342900">
              <a:spcBef>
                <a:spcPts val="300"/>
              </a:spcBef>
              <a:buAutoNum type="arabicParenBoth"/>
            </a:pPr>
            <a:r>
              <a:rPr lang="lv-LV" sz="1600" dirty="0">
                <a:latin typeface="Montserrat" panose="00000500000000000000" pitchFamily="50" charset="-70"/>
              </a:rPr>
              <a:t>PII «Riekstiņš» – 257</a:t>
            </a:r>
          </a:p>
          <a:p>
            <a:pPr marL="342900" indent="-342900">
              <a:spcBef>
                <a:spcPts val="300"/>
              </a:spcBef>
              <a:buAutoNum type="arabicParenBoth"/>
            </a:pPr>
            <a:r>
              <a:rPr lang="lv-LV" sz="1600" dirty="0">
                <a:latin typeface="Montserrat" panose="00000500000000000000" pitchFamily="50" charset="-70"/>
              </a:rPr>
              <a:t>PII «Piejūra» –207</a:t>
            </a:r>
          </a:p>
          <a:p>
            <a:pPr marL="342900" indent="-342900">
              <a:spcBef>
                <a:spcPts val="300"/>
              </a:spcBef>
              <a:buAutoNum type="arabicParenBoth"/>
            </a:pPr>
            <a:r>
              <a:rPr lang="lv-LV" sz="1600" dirty="0">
                <a:latin typeface="Montserrat" panose="00000500000000000000" pitchFamily="50" charset="-70"/>
              </a:rPr>
              <a:t> PPII «Saulespuķe» – 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600" dirty="0">
              <a:latin typeface="Montserrat" panose="00000500000000000000" pitchFamily="50" charset="-70"/>
            </a:endParaRPr>
          </a:p>
        </p:txBody>
      </p:sp>
      <p:pic>
        <p:nvPicPr>
          <p:cNvPr id="2" name="Satura vietturis 4">
            <a:extLst>
              <a:ext uri="{FF2B5EF4-FFF2-40B4-BE49-F238E27FC236}">
                <a16:creationId xmlns:a16="http://schemas.microsoft.com/office/drawing/2014/main" id="{9D37D8A6-E8FB-E3EB-A776-7FC6222F5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5" t="37605" b="43349"/>
          <a:stretch/>
        </p:blipFill>
        <p:spPr>
          <a:xfrm>
            <a:off x="406400" y="4994315"/>
            <a:ext cx="2842812" cy="11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9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12.07.2023.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PIEŅEMTIE LĒMUMI UN RĪKOJUMI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DF5B01CC-2DE7-733B-4097-9FD7609434D4}"/>
              </a:ext>
            </a:extLst>
          </p:cNvPr>
          <p:cNvSpPr txBox="1">
            <a:spLocks/>
          </p:cNvSpPr>
          <p:nvPr/>
        </p:nvSpPr>
        <p:spPr bwMode="auto">
          <a:xfrm>
            <a:off x="548640" y="1290322"/>
            <a:ext cx="10891520" cy="48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lv-LV" sz="1600" dirty="0">
                <a:latin typeface="Montserrat" panose="00000500000000000000" pitchFamily="50" charset="-70"/>
              </a:rPr>
              <a:t>24.03.2020. lēmums Nr. 65 «Par pirmsskolas izglītības programmu īstenošanu Ādažu vidusskolā»</a:t>
            </a:r>
          </a:p>
          <a:p>
            <a:pPr>
              <a:spcBef>
                <a:spcPts val="1200"/>
              </a:spcBef>
            </a:pPr>
            <a:r>
              <a:rPr lang="lv-LV" sz="1600" dirty="0">
                <a:latin typeface="Montserrat" panose="00000500000000000000" pitchFamily="50" charset="-70"/>
              </a:rPr>
              <a:t>22.06.2021. lēmums Nr. 155 «Par nekustamo īpašumu iegādi «Ūbeļu iela 18»</a:t>
            </a:r>
          </a:p>
          <a:p>
            <a:pPr>
              <a:spcBef>
                <a:spcPts val="1200"/>
              </a:spcBef>
            </a:pPr>
            <a:r>
              <a:rPr lang="lv-LV" sz="1600" dirty="0">
                <a:latin typeface="Montserrat" panose="00000500000000000000" pitchFamily="50" charset="-70"/>
              </a:rPr>
              <a:t>28.12.2022. lēmums Nr. 598 «Par pašvaldības jaunas izglītības iestādes izveidošanu»</a:t>
            </a:r>
            <a:r>
              <a:rPr lang="lv-LV" sz="16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50" charset="-70"/>
              </a:rPr>
              <a:t> - </a:t>
            </a:r>
            <a:r>
              <a:rPr lang="lv-LV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-70"/>
              </a:rPr>
              <a:t>atbalstīta pašvaldības jaunas izglītības iestādes projektēšana un būvniecība pašvaldības zemes īpašumā Ūbeļu ielā 18, Ādažos</a:t>
            </a:r>
          </a:p>
          <a:p>
            <a:pPr>
              <a:spcBef>
                <a:spcPts val="1200"/>
              </a:spcBef>
            </a:pPr>
            <a:r>
              <a:rPr lang="lv-LV" sz="1600" dirty="0">
                <a:latin typeface="Montserrat" panose="00000500000000000000" pitchFamily="50" charset="-70"/>
              </a:rPr>
              <a:t>25.01.2023. lēmums Nr. 32 «Par zemes ierīcības projekta uzsākšanu īpašumam </a:t>
            </a:r>
            <a:r>
              <a:rPr lang="lv-LV" sz="1600" dirty="0" err="1">
                <a:latin typeface="Montserrat" panose="00000500000000000000" pitchFamily="50" charset="-70"/>
              </a:rPr>
              <a:t>Krastupes</a:t>
            </a:r>
            <a:r>
              <a:rPr lang="lv-LV" sz="1600" dirty="0">
                <a:latin typeface="Montserrat" panose="00000500000000000000" pitchFamily="50" charset="-70"/>
              </a:rPr>
              <a:t> ielā 22, Ādažos» </a:t>
            </a:r>
            <a:r>
              <a:rPr lang="lv-LV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-70"/>
              </a:rPr>
              <a:t>- izdalīt no kopējā nekustamā īpašuma atsevišķu zemes vienību, kas nepieciešama pašvaldībai iestādes izvietošanai</a:t>
            </a:r>
          </a:p>
          <a:p>
            <a:pPr>
              <a:spcBef>
                <a:spcPts val="1200"/>
              </a:spcBef>
            </a:pPr>
            <a:r>
              <a:rPr lang="lv-LV" sz="1600" dirty="0">
                <a:latin typeface="Montserrat" panose="00000500000000000000" pitchFamily="50" charset="-70"/>
              </a:rPr>
              <a:t>22.03.2023. lēmums Nr. 126 «Par jaunu pašvaldības izglītības iestāžu izveidošanu» </a:t>
            </a:r>
            <a:r>
              <a:rPr lang="lv-LV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-70"/>
              </a:rPr>
              <a:t>- atbalstīta iecere izveidot 2 jaunas ēkas pašvaldības izglītības iestāžu attīstībai, t.sk., Podnieku kvartālā, Ādažos, sākumskolas mācību programmas nodrošināšanai (līdz 300 vietām)</a:t>
            </a:r>
          </a:p>
          <a:p>
            <a:pPr>
              <a:spcBef>
                <a:spcPts val="1200"/>
              </a:spcBef>
              <a:tabLst>
                <a:tab pos="2700655" algn="l"/>
              </a:tabLst>
            </a:pPr>
            <a:r>
              <a:rPr lang="lv-LV" sz="1600" dirty="0">
                <a:latin typeface="Montserrat" panose="00000500000000000000" pitchFamily="50" charset="-70"/>
              </a:rPr>
              <a:t>06.04.2023. rīkojums Nr. ĀNP/1-6-1/23/26 «Par jaunu izglītības iestāžu izveidošanas darba grupu»</a:t>
            </a:r>
          </a:p>
          <a:p>
            <a:pPr>
              <a:spcBef>
                <a:spcPts val="1200"/>
              </a:spcBef>
            </a:pPr>
            <a:r>
              <a:rPr lang="lv-LV" sz="1600" dirty="0">
                <a:latin typeface="Montserrat" panose="00000500000000000000" pitchFamily="50" charset="-70"/>
              </a:rPr>
              <a:t>25.04.2023. lēmums Nr. 167 «Par nekustamā īpašuma daļas iegādi «</a:t>
            </a:r>
            <a:r>
              <a:rPr lang="lv-LV" sz="1600" dirty="0" err="1">
                <a:latin typeface="Montserrat" panose="00000500000000000000" pitchFamily="50" charset="-70"/>
              </a:rPr>
              <a:t>Krastupes</a:t>
            </a:r>
            <a:r>
              <a:rPr lang="lv-LV" sz="1600" dirty="0">
                <a:latin typeface="Montserrat" panose="00000500000000000000" pitchFamily="50" charset="-70"/>
              </a:rPr>
              <a:t> iela 22»»</a:t>
            </a:r>
          </a:p>
          <a:p>
            <a:pPr>
              <a:spcBef>
                <a:spcPts val="1200"/>
              </a:spcBef>
            </a:pPr>
            <a:r>
              <a:rPr lang="lv-LV" sz="1600" dirty="0">
                <a:latin typeface="Montserrat" panose="00000500000000000000" pitchFamily="50" charset="-70"/>
              </a:rPr>
              <a:t>24.05.2023. lēmums Nr. 186 «Par zemes ierīcības projekta apstiprināšanu īpašumam </a:t>
            </a:r>
            <a:r>
              <a:rPr lang="lv-LV" sz="1600" dirty="0" err="1">
                <a:latin typeface="Montserrat" panose="00000500000000000000" pitchFamily="50" charset="-70"/>
              </a:rPr>
              <a:t>Krastupes</a:t>
            </a:r>
            <a:r>
              <a:rPr lang="lv-LV" sz="1600" dirty="0">
                <a:latin typeface="Montserrat" panose="00000500000000000000" pitchFamily="50" charset="-70"/>
              </a:rPr>
              <a:t> ielā 22, Ādažos»</a:t>
            </a:r>
          </a:p>
        </p:txBody>
      </p:sp>
    </p:spTree>
    <p:extLst>
      <p:ext uri="{BB962C8B-B14F-4D97-AF65-F5344CB8AC3E}">
        <p14:creationId xmlns:p14="http://schemas.microsoft.com/office/powerpoint/2010/main" val="125194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12.07.2023.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ESOŠĀ SITUĀCIJA, PROBLĒMVIETAS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DF5B01CC-2DE7-733B-4097-9FD7609434D4}"/>
              </a:ext>
            </a:extLst>
          </p:cNvPr>
          <p:cNvSpPr txBox="1">
            <a:spLocks/>
          </p:cNvSpPr>
          <p:nvPr/>
        </p:nvSpPr>
        <p:spPr bwMode="auto">
          <a:xfrm>
            <a:off x="791570" y="1324349"/>
            <a:ext cx="10665324" cy="451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903E4-AD25-DB23-456A-8EA053921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3047" r="18145" b="7314"/>
          <a:stretch/>
        </p:blipFill>
        <p:spPr>
          <a:xfrm>
            <a:off x="4077929" y="852646"/>
            <a:ext cx="8150942" cy="54616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86F779-E3DB-F37F-1B2D-0AB9EED55970}"/>
              </a:ext>
            </a:extLst>
          </p:cNvPr>
          <p:cNvSpPr txBox="1"/>
          <p:nvPr/>
        </p:nvSpPr>
        <p:spPr>
          <a:xfrm>
            <a:off x="205731" y="917339"/>
            <a:ext cx="4071630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b="1" dirty="0">
                <a:latin typeface="Montserrat" panose="00000500000000000000" pitchFamily="50" charset="-70"/>
              </a:rPr>
              <a:t>Mašīnu intensitāte Podniekos</a:t>
            </a:r>
            <a:r>
              <a:rPr lang="lv-LV" sz="1600" dirty="0">
                <a:latin typeface="Montserrat" panose="00000500000000000000" pitchFamily="50" charset="-70"/>
              </a:rPr>
              <a:t> ir 1600-1700 mašīnas diennaktī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dirty="0" err="1">
                <a:latin typeface="Montserrat" panose="00000500000000000000" pitchFamily="50" charset="-70"/>
              </a:rPr>
              <a:t>Krastupes</a:t>
            </a:r>
            <a:r>
              <a:rPr lang="lv-LV" sz="1600" dirty="0">
                <a:latin typeface="Montserrat" panose="00000500000000000000" pitchFamily="50" charset="-70"/>
              </a:rPr>
              <a:t> iela </a:t>
            </a:r>
            <a:r>
              <a:rPr lang="lv-LV" sz="1600" b="1" dirty="0">
                <a:latin typeface="Montserrat" panose="00000500000000000000" pitchFamily="50" charset="-70"/>
              </a:rPr>
              <a:t>apkalpo arī cauri braucošo </a:t>
            </a:r>
            <a:r>
              <a:rPr lang="lv-LV" sz="1600" dirty="0">
                <a:latin typeface="Montserrat" panose="00000500000000000000" pitchFamily="50" charset="-70"/>
              </a:rPr>
              <a:t>autotransporta </a:t>
            </a:r>
            <a:r>
              <a:rPr lang="lv-LV" sz="1600" b="1" dirty="0">
                <a:latin typeface="Montserrat" panose="00000500000000000000" pitchFamily="50" charset="-70"/>
              </a:rPr>
              <a:t>plūsmu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b="1" dirty="0">
                <a:latin typeface="Montserrat" panose="00000500000000000000" pitchFamily="50" charset="-70"/>
              </a:rPr>
              <a:t>Ielu</a:t>
            </a:r>
            <a:r>
              <a:rPr lang="lv-LV" sz="1600" dirty="0">
                <a:latin typeface="Montserrat" panose="00000500000000000000" pitchFamily="50" charset="-70"/>
              </a:rPr>
              <a:t> (</a:t>
            </a:r>
            <a:r>
              <a:rPr lang="lv-LV" sz="1600" dirty="0" err="1">
                <a:latin typeface="Montserrat" panose="00000500000000000000" pitchFamily="50" charset="-70"/>
              </a:rPr>
              <a:t>Krastupes</a:t>
            </a:r>
            <a:r>
              <a:rPr lang="lv-LV" sz="1600" dirty="0">
                <a:latin typeface="Montserrat" panose="00000500000000000000" pitchFamily="50" charset="-70"/>
              </a:rPr>
              <a:t>, Ūbeļu, Dadzīšu, Vēja) </a:t>
            </a:r>
            <a:r>
              <a:rPr lang="lv-LV" sz="1600" b="1" dirty="0">
                <a:latin typeface="Montserrat" panose="00000500000000000000" pitchFamily="50" charset="-70"/>
              </a:rPr>
              <a:t>tehniskais stāvoklis un kapacitāte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dirty="0" err="1">
                <a:latin typeface="Montserrat" panose="00000500000000000000" pitchFamily="50" charset="-70"/>
              </a:rPr>
              <a:t>Krastupes</a:t>
            </a:r>
            <a:r>
              <a:rPr lang="lv-LV" sz="1600" dirty="0">
                <a:latin typeface="Montserrat" panose="00000500000000000000" pitchFamily="50" charset="-70"/>
              </a:rPr>
              <a:t> ielas</a:t>
            </a:r>
            <a:r>
              <a:rPr lang="lv-LV" sz="1600" b="1" dirty="0">
                <a:latin typeface="Montserrat" panose="00000500000000000000" pitchFamily="50" charset="-70"/>
              </a:rPr>
              <a:t> nespēja nodrošināt maģistrālās ielas statusam atbilstošu </a:t>
            </a:r>
            <a:r>
              <a:rPr lang="lv-LV" sz="1600" dirty="0">
                <a:latin typeface="Montserrat" panose="00000500000000000000" pitchFamily="50" charset="-70"/>
              </a:rPr>
              <a:t>autotransporta un gājēju plūsmas </a:t>
            </a:r>
            <a:r>
              <a:rPr lang="lv-LV" sz="1600" b="1" dirty="0">
                <a:latin typeface="Montserrat" panose="00000500000000000000" pitchFamily="50" charset="-70"/>
              </a:rPr>
              <a:t>caurlaidību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Montserrat" panose="00000500000000000000" pitchFamily="50" charset="-70"/>
              </a:rPr>
              <a:t>Nepietiekošs </a:t>
            </a:r>
            <a:r>
              <a:rPr lang="lv-LV" sz="1600" b="1" dirty="0">
                <a:latin typeface="Montserrat" panose="00000500000000000000" pitchFamily="50" charset="-70"/>
              </a:rPr>
              <a:t>stāvvietu</a:t>
            </a:r>
            <a:r>
              <a:rPr lang="lv-LV" sz="1600" dirty="0">
                <a:latin typeface="Montserrat" panose="00000500000000000000" pitchFamily="50" charset="-70"/>
              </a:rPr>
              <a:t> skaits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Montserrat" panose="00000500000000000000" pitchFamily="50" charset="-70"/>
              </a:rPr>
              <a:t>Nepieciešami </a:t>
            </a:r>
            <a:r>
              <a:rPr lang="lv-LV" sz="1600" b="1" dirty="0">
                <a:latin typeface="Montserrat" panose="00000500000000000000" pitchFamily="50" charset="-70"/>
              </a:rPr>
              <a:t>satiksmes plūsmas </a:t>
            </a:r>
            <a:r>
              <a:rPr lang="lv-LV" sz="1600" dirty="0">
                <a:latin typeface="Montserrat" panose="00000500000000000000" pitchFamily="50" charset="-70"/>
              </a:rPr>
              <a:t>organizācijas uzlabojumi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Montserrat" panose="00000500000000000000" pitchFamily="50" charset="-70"/>
              </a:rPr>
              <a:t>Nepieciešami uzlabojumi </a:t>
            </a:r>
            <a:r>
              <a:rPr lang="lv-LV" sz="1600" b="1" dirty="0">
                <a:latin typeface="Montserrat" panose="00000500000000000000" pitchFamily="50" charset="-70"/>
              </a:rPr>
              <a:t>gājēju un velo infrastruktūrai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Montserrat" panose="00000500000000000000" pitchFamily="50" charset="-70"/>
              </a:rPr>
              <a:t>Neatbilstošā vietā izbūvētā </a:t>
            </a:r>
            <a:r>
              <a:rPr lang="lv-LV" sz="1600" b="1" dirty="0">
                <a:latin typeface="Montserrat" panose="00000500000000000000" pitchFamily="50" charset="-70"/>
              </a:rPr>
              <a:t>autobusa pietura</a:t>
            </a:r>
          </a:p>
        </p:txBody>
      </p:sp>
    </p:spTree>
    <p:extLst>
      <p:ext uri="{BB962C8B-B14F-4D97-AF65-F5344CB8AC3E}">
        <p14:creationId xmlns:p14="http://schemas.microsoft.com/office/powerpoint/2010/main" val="89133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12.07.2023.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CAE56CF-D4DD-5EE5-7A38-6DC35EDF7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70" t="13191" r="28630" b="7170"/>
          <a:stretch/>
        </p:blipFill>
        <p:spPr>
          <a:xfrm>
            <a:off x="2104190" y="136525"/>
            <a:ext cx="7983619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36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ttēls 14">
            <a:extLst>
              <a:ext uri="{FF2B5EF4-FFF2-40B4-BE49-F238E27FC236}">
                <a16:creationId xmlns:a16="http://schemas.microsoft.com/office/drawing/2014/main" id="{AA015D20-CF87-B108-5AC8-162E9834B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072" y="1332278"/>
            <a:ext cx="5511643" cy="469234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12.07.2023.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PARBŪVEI VĒLAMĀ TERITORIJA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B0AA86-E728-71D7-9A17-3F246A3CE01F}"/>
              </a:ext>
            </a:extLst>
          </p:cNvPr>
          <p:cNvSpPr txBox="1"/>
          <p:nvPr/>
        </p:nvSpPr>
        <p:spPr>
          <a:xfrm>
            <a:off x="406400" y="1314933"/>
            <a:ext cx="50954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b="1" dirty="0" err="1">
                <a:latin typeface="Montserrat" panose="00000500000000000000" pitchFamily="50" charset="-70"/>
              </a:rPr>
              <a:t>Krastupes</a:t>
            </a:r>
            <a:r>
              <a:rPr lang="lv-LV" sz="1600" b="1" dirty="0">
                <a:latin typeface="Montserrat" panose="00000500000000000000" pitchFamily="50" charset="-70"/>
              </a:rPr>
              <a:t> ielas pārbūves risinājumi </a:t>
            </a:r>
            <a:r>
              <a:rPr lang="lv-LV" sz="1600" dirty="0">
                <a:latin typeface="Montserrat" panose="00000500000000000000" pitchFamily="50" charset="-70"/>
              </a:rPr>
              <a:t>posmā no Podnieku ielas krustojuma ar </a:t>
            </a:r>
            <a:r>
              <a:rPr lang="lv-LV" sz="1600" dirty="0" err="1">
                <a:latin typeface="Montserrat" panose="00000500000000000000" pitchFamily="50" charset="-70"/>
              </a:rPr>
              <a:t>Krastupes</a:t>
            </a:r>
            <a:r>
              <a:rPr lang="lv-LV" sz="1600" dirty="0">
                <a:latin typeface="Montserrat" panose="00000500000000000000" pitchFamily="50" charset="-70"/>
              </a:rPr>
              <a:t> ielu, līdz Ūbeļu ielas krustojumam ar </a:t>
            </a:r>
            <a:r>
              <a:rPr lang="lv-LV" sz="1600" dirty="0" err="1">
                <a:latin typeface="Montserrat" panose="00000500000000000000" pitchFamily="50" charset="-70"/>
              </a:rPr>
              <a:t>Krastupes</a:t>
            </a:r>
            <a:r>
              <a:rPr lang="lv-LV" sz="1600" dirty="0">
                <a:latin typeface="Montserrat" panose="00000500000000000000" pitchFamily="50" charset="-70"/>
              </a:rPr>
              <a:t> ielu, ietverot savienojumu ar Dadzīšu ielu un Vēju ielu.</a:t>
            </a:r>
          </a:p>
          <a:p>
            <a:endParaRPr lang="lv-LV" sz="1600" dirty="0">
              <a:latin typeface="Montserrat" panose="00000500000000000000" pitchFamily="50" charset="-7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b="1" dirty="0">
                <a:latin typeface="Montserrat" panose="00000500000000000000" pitchFamily="50" charset="-70"/>
              </a:rPr>
              <a:t>Dadzīšu ielas pārbūve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E7CC8738-E01D-04FB-5D92-1C6F5B80637D}"/>
              </a:ext>
            </a:extLst>
          </p:cNvPr>
          <p:cNvGrpSpPr/>
          <p:nvPr/>
        </p:nvGrpSpPr>
        <p:grpSpPr>
          <a:xfrm>
            <a:off x="7561401" y="1945981"/>
            <a:ext cx="1267270" cy="3461220"/>
            <a:chOff x="6898340" y="2027100"/>
            <a:chExt cx="1267270" cy="34612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Rokraksts 3">
                  <a:extLst>
                    <a:ext uri="{FF2B5EF4-FFF2-40B4-BE49-F238E27FC236}">
                      <a16:creationId xmlns:a16="http://schemas.microsoft.com/office/drawing/2014/main" id="{9E4D180A-2EBA-70BF-DDB2-82234096A609}"/>
                    </a:ext>
                  </a:extLst>
                </p14:cNvPr>
                <p14:cNvContentPartPr/>
                <p14:nvPr/>
              </p14:nvContentPartPr>
              <p14:xfrm>
                <a:off x="6898340" y="3453734"/>
                <a:ext cx="317520" cy="75240"/>
              </p14:xfrm>
            </p:contentPart>
          </mc:Choice>
          <mc:Fallback xmlns="">
            <p:pic>
              <p:nvPicPr>
                <p:cNvPr id="4" name="Rokraksts 3">
                  <a:extLst>
                    <a:ext uri="{FF2B5EF4-FFF2-40B4-BE49-F238E27FC236}">
                      <a16:creationId xmlns:a16="http://schemas.microsoft.com/office/drawing/2014/main" id="{9E4D180A-2EBA-70BF-DDB2-82234096A60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62340" y="3417734"/>
                  <a:ext cx="389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Rokraksts 7">
                  <a:extLst>
                    <a:ext uri="{FF2B5EF4-FFF2-40B4-BE49-F238E27FC236}">
                      <a16:creationId xmlns:a16="http://schemas.microsoft.com/office/drawing/2014/main" id="{3192E4B2-E28E-415F-924C-AECB9570CF55}"/>
                    </a:ext>
                  </a:extLst>
                </p14:cNvPr>
                <p14:cNvContentPartPr/>
                <p14:nvPr/>
              </p14:nvContentPartPr>
              <p14:xfrm>
                <a:off x="7226010" y="2027100"/>
                <a:ext cx="939600" cy="1720800"/>
              </p14:xfrm>
            </p:contentPart>
          </mc:Choice>
          <mc:Fallback xmlns="">
            <p:pic>
              <p:nvPicPr>
                <p:cNvPr id="8" name="Rokraksts 7">
                  <a:extLst>
                    <a:ext uri="{FF2B5EF4-FFF2-40B4-BE49-F238E27FC236}">
                      <a16:creationId xmlns:a16="http://schemas.microsoft.com/office/drawing/2014/main" id="{3192E4B2-E28E-415F-924C-AECB9570CF5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87850" y="1988932"/>
                  <a:ext cx="1015560" cy="1796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Rokraksts 10">
                  <a:extLst>
                    <a:ext uri="{FF2B5EF4-FFF2-40B4-BE49-F238E27FC236}">
                      <a16:creationId xmlns:a16="http://schemas.microsoft.com/office/drawing/2014/main" id="{33B52587-562A-7693-DAD2-D6B240BDEBBA}"/>
                    </a:ext>
                  </a:extLst>
                </p14:cNvPr>
                <p14:cNvContentPartPr/>
                <p14:nvPr/>
              </p14:nvContentPartPr>
              <p14:xfrm>
                <a:off x="7308955" y="3318240"/>
                <a:ext cx="446040" cy="2170080"/>
              </p14:xfrm>
            </p:contentPart>
          </mc:Choice>
          <mc:Fallback xmlns="">
            <p:pic>
              <p:nvPicPr>
                <p:cNvPr id="11" name="Rokraksts 10">
                  <a:extLst>
                    <a:ext uri="{FF2B5EF4-FFF2-40B4-BE49-F238E27FC236}">
                      <a16:creationId xmlns:a16="http://schemas.microsoft.com/office/drawing/2014/main" id="{33B52587-562A-7693-DAD2-D6B240BDEBB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70795" y="3280080"/>
                  <a:ext cx="522000" cy="224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3042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12.07.2023.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TERITORIJAS, KAS ŠOBRĪD NETIEK IZSKATĪTAS PARBŪVEI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B0AA86-E728-71D7-9A17-3F246A3CE01F}"/>
              </a:ext>
            </a:extLst>
          </p:cNvPr>
          <p:cNvSpPr txBox="1"/>
          <p:nvPr/>
        </p:nvSpPr>
        <p:spPr>
          <a:xfrm>
            <a:off x="188275" y="952197"/>
            <a:ext cx="5907724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lv-LV" sz="1600" b="1" dirty="0">
                <a:latin typeface="Montserrat" panose="00000500000000000000" pitchFamily="50" charset="-70"/>
              </a:rPr>
              <a:t>1. Jaunas ielas posma izbūve no Dadzīšu ielas 18 īpašuma līdz Ozolu ielai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Montserrat" panose="00000500000000000000" pitchFamily="50" charset="-70"/>
              </a:rPr>
              <a:t>Nepieciešama vienošanās ar nekustamā īpašuma ar kadastra Nr. 80440080226 īpašniekiem par zemes maiņu (</a:t>
            </a:r>
            <a:r>
              <a:rPr lang="lv-LV" sz="1600" i="1" dirty="0">
                <a:latin typeface="Montserrat" panose="00000500000000000000" pitchFamily="50" charset="-70"/>
              </a:rPr>
              <a:t>šobrīd nav vienprātība</a:t>
            </a:r>
            <a:r>
              <a:rPr lang="lv-LV" sz="1600" dirty="0">
                <a:latin typeface="Montserrat" panose="00000500000000000000" pitchFamily="50" charset="-70"/>
              </a:rPr>
              <a:t>)</a:t>
            </a:r>
          </a:p>
          <a:p>
            <a:pPr>
              <a:spcBef>
                <a:spcPts val="300"/>
              </a:spcBef>
            </a:pPr>
            <a:endParaRPr lang="lv-LV" sz="1600" b="1" dirty="0">
              <a:latin typeface="Montserrat" panose="00000500000000000000" pitchFamily="50" charset="-70"/>
            </a:endParaRPr>
          </a:p>
          <a:p>
            <a:pPr>
              <a:spcBef>
                <a:spcPts val="300"/>
              </a:spcBef>
            </a:pPr>
            <a:r>
              <a:rPr lang="lv-LV" sz="1600" b="1" dirty="0">
                <a:latin typeface="Montserrat" panose="00000500000000000000" pitchFamily="50" charset="-70"/>
              </a:rPr>
              <a:t>2. Jaunas caurtekas – tilta izbūve pāri </a:t>
            </a:r>
            <a:r>
              <a:rPr lang="lv-LV" sz="1600" b="1" dirty="0" err="1">
                <a:latin typeface="Montserrat" panose="00000500000000000000" pitchFamily="50" charset="-70"/>
              </a:rPr>
              <a:t>Vējupei</a:t>
            </a:r>
            <a:r>
              <a:rPr lang="lv-LV" sz="1600" b="1" dirty="0">
                <a:latin typeface="Montserrat" panose="00000500000000000000" pitchFamily="50" charset="-70"/>
              </a:rPr>
              <a:t>, savienojot Gaujas ielu ar </a:t>
            </a:r>
            <a:r>
              <a:rPr lang="lv-LV" sz="1600" b="1" dirty="0" err="1">
                <a:latin typeface="Montserrat" panose="00000500000000000000" pitchFamily="50" charset="-70"/>
              </a:rPr>
              <a:t>Krastupes</a:t>
            </a:r>
            <a:r>
              <a:rPr lang="lv-LV" sz="1600" b="1" dirty="0">
                <a:latin typeface="Montserrat" panose="00000500000000000000" pitchFamily="50" charset="-70"/>
              </a:rPr>
              <a:t> ielu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Montserrat" panose="00000500000000000000" pitchFamily="50" charset="-70"/>
              </a:rPr>
              <a:t>Nepieciešama vienošanās ar nekustamā īpašuma ar kadastra Nr. 80440110005 īpašnieku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Montserrat" panose="00000500000000000000" pitchFamily="50" charset="-70"/>
              </a:rPr>
              <a:t>Sarežģīts reljefs, šķērsojamā vieta pārāk plata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Montserrat" panose="00000500000000000000" pitchFamily="50" charset="-70"/>
              </a:rPr>
              <a:t>Iecienīta esošā pludmale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Montserrat" panose="00000500000000000000" pitchFamily="50" charset="-70"/>
              </a:rPr>
              <a:t>Tik un tā būtu jāatjauno esošā Dadzīšu ielas caurteka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Montserrat" panose="00000500000000000000" pitchFamily="50" charset="-70"/>
              </a:rPr>
              <a:t>Lai arī sarkano līniju platums ir 13 m, tās ir līdz ūdens malai, ietverot visu stāvo nogāzi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lv-LV" sz="1600" b="1" dirty="0">
                <a:latin typeface="Montserrat" panose="00000500000000000000" pitchFamily="50" charset="-70"/>
              </a:rPr>
              <a:t>Papildus lielas izmaksas </a:t>
            </a:r>
            <a:r>
              <a:rPr lang="lv-LV" sz="1600" dirty="0">
                <a:latin typeface="Montserrat" panose="00000500000000000000" pitchFamily="50" charset="-70"/>
              </a:rPr>
              <a:t>jaunas caurtekas – tilta izbūvei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600" dirty="0">
              <a:latin typeface="Montserrat" panose="00000500000000000000" pitchFamily="50" charset="-70"/>
            </a:endParaRPr>
          </a:p>
        </p:txBody>
      </p:sp>
      <p:pic>
        <p:nvPicPr>
          <p:cNvPr id="33" name="Attēls 32">
            <a:extLst>
              <a:ext uri="{FF2B5EF4-FFF2-40B4-BE49-F238E27FC236}">
                <a16:creationId xmlns:a16="http://schemas.microsoft.com/office/drawing/2014/main" id="{1419C6B3-1C98-50EB-43C2-6D2BC99E3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072" y="1332278"/>
            <a:ext cx="5511643" cy="469234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6689BE1-071B-B397-3890-DAA2491228D8}"/>
              </a:ext>
            </a:extLst>
          </p:cNvPr>
          <p:cNvSpPr txBox="1"/>
          <p:nvPr/>
        </p:nvSpPr>
        <p:spPr>
          <a:xfrm>
            <a:off x="7635808" y="21191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7B7C8A-35CD-AC39-7E6E-B1D2FE765609}"/>
              </a:ext>
            </a:extLst>
          </p:cNvPr>
          <p:cNvSpPr txBox="1"/>
          <p:nvPr/>
        </p:nvSpPr>
        <p:spPr>
          <a:xfrm>
            <a:off x="8848969" y="2207044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8" name="Taisns savienotājs 17">
            <a:extLst>
              <a:ext uri="{FF2B5EF4-FFF2-40B4-BE49-F238E27FC236}">
                <a16:creationId xmlns:a16="http://schemas.microsoft.com/office/drawing/2014/main" id="{A3110284-9BAA-6D26-93CD-72F461C405D7}"/>
              </a:ext>
            </a:extLst>
          </p:cNvPr>
          <p:cNvCxnSpPr>
            <a:cxnSpLocks/>
          </p:cNvCxnSpPr>
          <p:nvPr/>
        </p:nvCxnSpPr>
        <p:spPr>
          <a:xfrm>
            <a:off x="8836759" y="2156206"/>
            <a:ext cx="12210" cy="512503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a 34">
            <a:extLst>
              <a:ext uri="{FF2B5EF4-FFF2-40B4-BE49-F238E27FC236}">
                <a16:creationId xmlns:a16="http://schemas.microsoft.com/office/drawing/2014/main" id="{02991D99-0C28-4100-DE12-37DFBBC2AE74}"/>
              </a:ext>
            </a:extLst>
          </p:cNvPr>
          <p:cNvGrpSpPr/>
          <p:nvPr/>
        </p:nvGrpSpPr>
        <p:grpSpPr>
          <a:xfrm>
            <a:off x="7556774" y="1944652"/>
            <a:ext cx="1267270" cy="3461220"/>
            <a:chOff x="6898340" y="2027100"/>
            <a:chExt cx="1267270" cy="34612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6" name="Rokraksts 35">
                  <a:extLst>
                    <a:ext uri="{FF2B5EF4-FFF2-40B4-BE49-F238E27FC236}">
                      <a16:creationId xmlns:a16="http://schemas.microsoft.com/office/drawing/2014/main" id="{A2F13404-632A-A68A-2CAB-1A739F1BCD4C}"/>
                    </a:ext>
                  </a:extLst>
                </p14:cNvPr>
                <p14:cNvContentPartPr/>
                <p14:nvPr/>
              </p14:nvContentPartPr>
              <p14:xfrm>
                <a:off x="6898340" y="3453734"/>
                <a:ext cx="317520" cy="75240"/>
              </p14:xfrm>
            </p:contentPart>
          </mc:Choice>
          <mc:Fallback xmlns="">
            <p:pic>
              <p:nvPicPr>
                <p:cNvPr id="36" name="Rokraksts 35">
                  <a:extLst>
                    <a:ext uri="{FF2B5EF4-FFF2-40B4-BE49-F238E27FC236}">
                      <a16:creationId xmlns:a16="http://schemas.microsoft.com/office/drawing/2014/main" id="{A2F13404-632A-A68A-2CAB-1A739F1BCD4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62340" y="3417734"/>
                  <a:ext cx="389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9" name="Rokraksts 38">
                  <a:extLst>
                    <a:ext uri="{FF2B5EF4-FFF2-40B4-BE49-F238E27FC236}">
                      <a16:creationId xmlns:a16="http://schemas.microsoft.com/office/drawing/2014/main" id="{A1729BFF-0DEE-0021-180C-80708F5D1E96}"/>
                    </a:ext>
                  </a:extLst>
                </p14:cNvPr>
                <p14:cNvContentPartPr/>
                <p14:nvPr/>
              </p14:nvContentPartPr>
              <p14:xfrm>
                <a:off x="7226010" y="2027100"/>
                <a:ext cx="939600" cy="1720800"/>
              </p14:xfrm>
            </p:contentPart>
          </mc:Choice>
          <mc:Fallback xmlns="">
            <p:pic>
              <p:nvPicPr>
                <p:cNvPr id="39" name="Rokraksts 38">
                  <a:extLst>
                    <a:ext uri="{FF2B5EF4-FFF2-40B4-BE49-F238E27FC236}">
                      <a16:creationId xmlns:a16="http://schemas.microsoft.com/office/drawing/2014/main" id="{A1729BFF-0DEE-0021-180C-80708F5D1E9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87850" y="1988932"/>
                  <a:ext cx="1015560" cy="1796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0" name="Rokraksts 39">
                  <a:extLst>
                    <a:ext uri="{FF2B5EF4-FFF2-40B4-BE49-F238E27FC236}">
                      <a16:creationId xmlns:a16="http://schemas.microsoft.com/office/drawing/2014/main" id="{323D9901-E2B1-A3A9-2A1B-252085A1D729}"/>
                    </a:ext>
                  </a:extLst>
                </p14:cNvPr>
                <p14:cNvContentPartPr/>
                <p14:nvPr/>
              </p14:nvContentPartPr>
              <p14:xfrm>
                <a:off x="7308955" y="3318240"/>
                <a:ext cx="446040" cy="2170080"/>
              </p14:xfrm>
            </p:contentPart>
          </mc:Choice>
          <mc:Fallback xmlns="">
            <p:pic>
              <p:nvPicPr>
                <p:cNvPr id="40" name="Rokraksts 39">
                  <a:extLst>
                    <a:ext uri="{FF2B5EF4-FFF2-40B4-BE49-F238E27FC236}">
                      <a16:creationId xmlns:a16="http://schemas.microsoft.com/office/drawing/2014/main" id="{323D9901-E2B1-A3A9-2A1B-252085A1D72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70795" y="3280080"/>
                  <a:ext cx="522000" cy="22460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7" name="Taisns savienotājs 16">
            <a:extLst>
              <a:ext uri="{FF2B5EF4-FFF2-40B4-BE49-F238E27FC236}">
                <a16:creationId xmlns:a16="http://schemas.microsoft.com/office/drawing/2014/main" id="{4B7623B8-B38F-E7BB-5FB3-003025F9B4F0}"/>
              </a:ext>
            </a:extLst>
          </p:cNvPr>
          <p:cNvCxnSpPr>
            <a:cxnSpLocks/>
          </p:cNvCxnSpPr>
          <p:nvPr/>
        </p:nvCxnSpPr>
        <p:spPr>
          <a:xfrm>
            <a:off x="8045415" y="1723205"/>
            <a:ext cx="0" cy="1053296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19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12.07.2023.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KRASTUPES IELAS PROJEKTA TERITORIJA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C8F8D5-50CC-F11F-1B16-1C5A87DC32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09"/>
          <a:stretch/>
        </p:blipFill>
        <p:spPr>
          <a:xfrm>
            <a:off x="1641987" y="863569"/>
            <a:ext cx="3460955" cy="54397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E5015D-8F4D-4BF8-4A48-D021E3007C64}"/>
              </a:ext>
            </a:extLst>
          </p:cNvPr>
          <p:cNvSpPr txBox="1"/>
          <p:nvPr/>
        </p:nvSpPr>
        <p:spPr>
          <a:xfrm>
            <a:off x="5532699" y="1376516"/>
            <a:ext cx="58657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lv-LV" sz="1600" dirty="0">
                <a:latin typeface="Montserrat" panose="00000500000000000000" pitchFamily="50" charset="-70"/>
              </a:rPr>
              <a:t>Plānots izstrādāt vienu projektu, kas tiks īstenots </a:t>
            </a:r>
            <a:r>
              <a:rPr lang="lv-LV" sz="1600" b="1" dirty="0">
                <a:latin typeface="Montserrat" panose="00000500000000000000" pitchFamily="50" charset="-70"/>
              </a:rPr>
              <a:t>vairākos posmos</a:t>
            </a:r>
            <a:r>
              <a:rPr lang="lv-LV" sz="1600" dirty="0">
                <a:latin typeface="Montserrat" panose="00000500000000000000" pitchFamily="50" charset="-7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lv-LV" sz="1600" dirty="0">
                <a:latin typeface="Montserrat" panose="00000500000000000000" pitchFamily="50" charset="-70"/>
              </a:rPr>
              <a:t>(1) </a:t>
            </a:r>
            <a:r>
              <a:rPr lang="lv-LV" sz="1600" dirty="0" err="1">
                <a:latin typeface="Montserrat" panose="00000500000000000000" pitchFamily="50" charset="-70"/>
              </a:rPr>
              <a:t>Krastupes</a:t>
            </a:r>
            <a:r>
              <a:rPr lang="lv-LV" sz="1600" dirty="0">
                <a:latin typeface="Montserrat" panose="00000500000000000000" pitchFamily="50" charset="-70"/>
              </a:rPr>
              <a:t> iela</a:t>
            </a:r>
          </a:p>
          <a:p>
            <a:pPr>
              <a:spcBef>
                <a:spcPts val="300"/>
              </a:spcBef>
            </a:pPr>
            <a:r>
              <a:rPr lang="lv-LV" sz="1600" dirty="0">
                <a:latin typeface="Montserrat" panose="00000500000000000000" pitchFamily="50" charset="-70"/>
              </a:rPr>
              <a:t>(2) Apļa izveide </a:t>
            </a:r>
            <a:r>
              <a:rPr lang="lv-LV" sz="1600" dirty="0" err="1">
                <a:latin typeface="Montserrat" panose="00000500000000000000" pitchFamily="50" charset="-70"/>
              </a:rPr>
              <a:t>Krastupes</a:t>
            </a:r>
            <a:r>
              <a:rPr lang="lv-LV" sz="1600" dirty="0">
                <a:latin typeface="Montserrat" panose="00000500000000000000" pitchFamily="50" charset="-70"/>
              </a:rPr>
              <a:t> ielas un Dadzīšu ielas krustojumā</a:t>
            </a:r>
          </a:p>
          <a:p>
            <a:pPr>
              <a:spcBef>
                <a:spcPts val="300"/>
              </a:spcBef>
            </a:pPr>
            <a:r>
              <a:rPr lang="lv-LV" sz="1600" dirty="0">
                <a:latin typeface="Montserrat" panose="00000500000000000000" pitchFamily="50" charset="-70"/>
              </a:rPr>
              <a:t>(3) Esošo autobusa pieturu izbūve citā vietā un papildus a/m stāvvietu izveide, Ūbeļu krustojums</a:t>
            </a:r>
          </a:p>
          <a:p>
            <a:pPr>
              <a:spcBef>
                <a:spcPts val="300"/>
              </a:spcBef>
            </a:pPr>
            <a:r>
              <a:rPr lang="lv-LV" sz="1600" dirty="0">
                <a:latin typeface="Montserrat" panose="00000500000000000000" pitchFamily="50" charset="-70"/>
              </a:rPr>
              <a:t>(4) </a:t>
            </a:r>
            <a:r>
              <a:rPr lang="lv-LV" sz="1600" dirty="0" err="1">
                <a:latin typeface="Montserrat" panose="00000500000000000000" pitchFamily="50" charset="-70"/>
              </a:rPr>
              <a:t>Krastupes</a:t>
            </a:r>
            <a:r>
              <a:rPr lang="lv-LV" sz="1600" dirty="0">
                <a:latin typeface="Montserrat" panose="00000500000000000000" pitchFamily="50" charset="-70"/>
              </a:rPr>
              <a:t> un Podnieku ielas krustojuma pārbūve</a:t>
            </a:r>
          </a:p>
          <a:p>
            <a:pPr>
              <a:spcBef>
                <a:spcPts val="300"/>
              </a:spcBef>
            </a:pPr>
            <a:endParaRPr lang="lv-LV" sz="1600" dirty="0">
              <a:latin typeface="Montserrat" panose="00000500000000000000" pitchFamily="50" charset="-70"/>
            </a:endParaRPr>
          </a:p>
          <a:p>
            <a:pPr algn="ctr">
              <a:spcBef>
                <a:spcPts val="300"/>
              </a:spcBef>
            </a:pPr>
            <a:r>
              <a:rPr lang="lv-LV" sz="1600" b="1" dirty="0">
                <a:solidFill>
                  <a:srgbClr val="FF0000"/>
                </a:solidFill>
                <a:latin typeface="Montserrat" panose="00000500000000000000" pitchFamily="50" charset="-70"/>
              </a:rPr>
              <a:t>Projekta īstenošana atkarīga no Podnieku PII projekta īstenošanas!</a:t>
            </a:r>
          </a:p>
          <a:p>
            <a:pPr algn="ctr">
              <a:spcBef>
                <a:spcPts val="300"/>
              </a:spcBef>
            </a:pPr>
            <a:endParaRPr lang="lv-LV" sz="1600" b="1" dirty="0">
              <a:solidFill>
                <a:srgbClr val="FF0000"/>
              </a:solidFill>
              <a:latin typeface="Montserrat" panose="00000500000000000000" pitchFamily="50" charset="-70"/>
            </a:endParaRPr>
          </a:p>
          <a:p>
            <a:pPr algn="ctr">
              <a:spcBef>
                <a:spcPts val="300"/>
              </a:spcBef>
            </a:pPr>
            <a:r>
              <a:rPr lang="lv-LV" sz="1600" b="1" dirty="0">
                <a:solidFill>
                  <a:srgbClr val="FF0000"/>
                </a:solidFill>
                <a:latin typeface="Montserrat" panose="00000500000000000000" pitchFamily="50" charset="-70"/>
              </a:rPr>
              <a:t>Gan PII izveides projektu, gan </a:t>
            </a:r>
            <a:r>
              <a:rPr lang="lv-LV" sz="1600" b="1" dirty="0" err="1">
                <a:solidFill>
                  <a:srgbClr val="FF0000"/>
                </a:solidFill>
                <a:latin typeface="Montserrat" panose="00000500000000000000" pitchFamily="50" charset="-70"/>
              </a:rPr>
              <a:t>Krastupes</a:t>
            </a:r>
            <a:r>
              <a:rPr lang="lv-LV" sz="1600" b="1" dirty="0">
                <a:solidFill>
                  <a:srgbClr val="FF0000"/>
                </a:solidFill>
                <a:latin typeface="Montserrat" panose="00000500000000000000" pitchFamily="50" charset="-70"/>
              </a:rPr>
              <a:t> ielas projektu atbalsta </a:t>
            </a:r>
            <a:r>
              <a:rPr lang="lv-LV" sz="1600" b="1" dirty="0" err="1">
                <a:solidFill>
                  <a:srgbClr val="FF0000"/>
                </a:solidFill>
                <a:latin typeface="Montserrat" panose="00000500000000000000" pitchFamily="50" charset="-70"/>
              </a:rPr>
              <a:t>Krastupes</a:t>
            </a:r>
            <a:r>
              <a:rPr lang="lv-LV" sz="1600" b="1" dirty="0">
                <a:solidFill>
                  <a:srgbClr val="FF0000"/>
                </a:solidFill>
                <a:latin typeface="Montserrat" panose="00000500000000000000" pitchFamily="50" charset="-70"/>
              </a:rPr>
              <a:t> ielas daudzdzīvokļu dzīvokļu māju pārstāvji, kas piedalās </a:t>
            </a:r>
            <a:r>
              <a:rPr lang="lv-LV" sz="1600" b="1" dirty="0" err="1">
                <a:solidFill>
                  <a:srgbClr val="FF0000"/>
                </a:solidFill>
                <a:latin typeface="Montserrat" panose="00000500000000000000" pitchFamily="50" charset="-70"/>
              </a:rPr>
              <a:t>Krastupes</a:t>
            </a:r>
            <a:r>
              <a:rPr lang="lv-LV" sz="1600" b="1" dirty="0">
                <a:solidFill>
                  <a:srgbClr val="FF0000"/>
                </a:solidFill>
                <a:latin typeface="Montserrat" panose="00000500000000000000" pitchFamily="50" charset="-70"/>
              </a:rPr>
              <a:t> ielas izstrādes darba grupā!</a:t>
            </a:r>
          </a:p>
        </p:txBody>
      </p:sp>
      <p:sp>
        <p:nvSpPr>
          <p:cNvPr id="7" name="Ovāls 6">
            <a:extLst>
              <a:ext uri="{FF2B5EF4-FFF2-40B4-BE49-F238E27FC236}">
                <a16:creationId xmlns:a16="http://schemas.microsoft.com/office/drawing/2014/main" id="{7E8CD8A6-47F3-D04C-31FC-8EF97008CC4E}"/>
              </a:ext>
            </a:extLst>
          </p:cNvPr>
          <p:cNvSpPr/>
          <p:nvPr/>
        </p:nvSpPr>
        <p:spPr>
          <a:xfrm rot="1021684">
            <a:off x="3207687" y="1659964"/>
            <a:ext cx="512064" cy="2694425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47B37-8554-9DC3-4D08-D820154C77D7}"/>
              </a:ext>
            </a:extLst>
          </p:cNvPr>
          <p:cNvSpPr txBox="1"/>
          <p:nvPr/>
        </p:nvSpPr>
        <p:spPr>
          <a:xfrm>
            <a:off x="3634546" y="17161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9" name="Ovāls 8">
            <a:extLst>
              <a:ext uri="{FF2B5EF4-FFF2-40B4-BE49-F238E27FC236}">
                <a16:creationId xmlns:a16="http://schemas.microsoft.com/office/drawing/2014/main" id="{46EF6795-63CD-0608-01C0-41F39A4443A1}"/>
              </a:ext>
            </a:extLst>
          </p:cNvPr>
          <p:cNvSpPr/>
          <p:nvPr/>
        </p:nvSpPr>
        <p:spPr>
          <a:xfrm rot="3310807">
            <a:off x="2569722" y="1774489"/>
            <a:ext cx="1495151" cy="874310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60B3F-B8C2-52EC-C681-42C67010F518}"/>
              </a:ext>
            </a:extLst>
          </p:cNvPr>
          <p:cNvSpPr txBox="1"/>
          <p:nvPr/>
        </p:nvSpPr>
        <p:spPr>
          <a:xfrm>
            <a:off x="2703185" y="17070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12" name="Ovāls 11">
            <a:extLst>
              <a:ext uri="{FF2B5EF4-FFF2-40B4-BE49-F238E27FC236}">
                <a16:creationId xmlns:a16="http://schemas.microsoft.com/office/drawing/2014/main" id="{E325F292-9F69-C05E-E3D2-D311DD377042}"/>
              </a:ext>
            </a:extLst>
          </p:cNvPr>
          <p:cNvSpPr/>
          <p:nvPr/>
        </p:nvSpPr>
        <p:spPr>
          <a:xfrm rot="5703415">
            <a:off x="2596427" y="4354239"/>
            <a:ext cx="1495151" cy="87431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3E7378-D7B7-B449-4603-14DE53849D6F}"/>
              </a:ext>
            </a:extLst>
          </p:cNvPr>
          <p:cNvSpPr txBox="1"/>
          <p:nvPr/>
        </p:nvSpPr>
        <p:spPr>
          <a:xfrm>
            <a:off x="3227166" y="432852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6" name="Ovāls 15">
            <a:extLst>
              <a:ext uri="{FF2B5EF4-FFF2-40B4-BE49-F238E27FC236}">
                <a16:creationId xmlns:a16="http://schemas.microsoft.com/office/drawing/2014/main" id="{73C9CA53-DBAA-BB63-465A-84FE13AE5F6A}"/>
              </a:ext>
            </a:extLst>
          </p:cNvPr>
          <p:cNvSpPr/>
          <p:nvPr/>
        </p:nvSpPr>
        <p:spPr>
          <a:xfrm rot="5703415">
            <a:off x="2835502" y="5311575"/>
            <a:ext cx="764053" cy="874310"/>
          </a:xfrm>
          <a:prstGeom prst="ellips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FA2630-C623-20A8-0BB4-66094A0B8E5F}"/>
              </a:ext>
            </a:extLst>
          </p:cNvPr>
          <p:cNvSpPr txBox="1"/>
          <p:nvPr/>
        </p:nvSpPr>
        <p:spPr>
          <a:xfrm>
            <a:off x="2919664" y="57061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0618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7398</TotalTime>
  <Words>785</Words>
  <Application>Microsoft Office PowerPoint</Application>
  <PresentationFormat>Widescreen</PresentationFormat>
  <Paragraphs>80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Office dizains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Ginta Pavasara</dc:creator>
  <cp:lastModifiedBy>Sintija Tenisa</cp:lastModifiedBy>
  <cp:revision>123</cp:revision>
  <cp:lastPrinted>2022-12-06T11:26:56Z</cp:lastPrinted>
  <dcterms:created xsi:type="dcterms:W3CDTF">2019-01-14T18:08:04Z</dcterms:created>
  <dcterms:modified xsi:type="dcterms:W3CDTF">2023-07-18T04:46:36Z</dcterms:modified>
</cp:coreProperties>
</file>