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1E2D"/>
    <a:srgbClr val="E8E3DF"/>
    <a:srgbClr val="7395AD"/>
    <a:srgbClr val="C0C3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E8469-0E3C-33EB-0927-12B4DF8E0D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EB5300AE-B601-5887-BE0A-714AF12839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5421207F-3C2D-43D8-E321-E390F7BAF774}"/>
              </a:ext>
            </a:extLst>
          </p:cNvPr>
          <p:cNvSpPr>
            <a:spLocks noGrp="1"/>
          </p:cNvSpPr>
          <p:nvPr>
            <p:ph type="dt" sz="half" idx="10"/>
          </p:nvPr>
        </p:nvSpPr>
        <p:spPr/>
        <p:txBody>
          <a:bodyPr/>
          <a:lstStyle/>
          <a:p>
            <a:fld id="{BAE5ED46-C187-4379-95A6-6A8B1F1F2F54}" type="datetimeFigureOut">
              <a:rPr lang="lv-LV" smtClean="0"/>
              <a:t>04.07.2023</a:t>
            </a:fld>
            <a:endParaRPr lang="lv-LV"/>
          </a:p>
        </p:txBody>
      </p:sp>
      <p:sp>
        <p:nvSpPr>
          <p:cNvPr id="5" name="Footer Placeholder 4">
            <a:extLst>
              <a:ext uri="{FF2B5EF4-FFF2-40B4-BE49-F238E27FC236}">
                <a16:creationId xmlns:a16="http://schemas.microsoft.com/office/drawing/2014/main" id="{DA505AAE-5414-C472-720F-524E02FD764A}"/>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C645286-A8F0-8F1D-6EFA-C7F508001D24}"/>
              </a:ext>
            </a:extLst>
          </p:cNvPr>
          <p:cNvSpPr>
            <a:spLocks noGrp="1"/>
          </p:cNvSpPr>
          <p:nvPr>
            <p:ph type="sldNum" sz="quarter" idx="12"/>
          </p:nvPr>
        </p:nvSpPr>
        <p:spPr/>
        <p:txBody>
          <a:bodyPr/>
          <a:lstStyle/>
          <a:p>
            <a:fld id="{5E6B15B5-F570-43EB-99DC-DF44FDAA2D14}" type="slidenum">
              <a:rPr lang="lv-LV" smtClean="0"/>
              <a:t>‹#›</a:t>
            </a:fld>
            <a:endParaRPr lang="lv-LV"/>
          </a:p>
        </p:txBody>
      </p:sp>
    </p:spTree>
    <p:extLst>
      <p:ext uri="{BB962C8B-B14F-4D97-AF65-F5344CB8AC3E}">
        <p14:creationId xmlns:p14="http://schemas.microsoft.com/office/powerpoint/2010/main" val="2726180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35F3-1A11-4F9C-7B5A-C6836469E77B}"/>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E16A7F25-671C-A6D9-D74C-F8CC931FC8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76088126-24EF-640C-384C-9433908E6933}"/>
              </a:ext>
            </a:extLst>
          </p:cNvPr>
          <p:cNvSpPr>
            <a:spLocks noGrp="1"/>
          </p:cNvSpPr>
          <p:nvPr>
            <p:ph type="dt" sz="half" idx="10"/>
          </p:nvPr>
        </p:nvSpPr>
        <p:spPr/>
        <p:txBody>
          <a:bodyPr/>
          <a:lstStyle/>
          <a:p>
            <a:fld id="{BAE5ED46-C187-4379-95A6-6A8B1F1F2F54}" type="datetimeFigureOut">
              <a:rPr lang="lv-LV" smtClean="0"/>
              <a:t>04.07.2023</a:t>
            </a:fld>
            <a:endParaRPr lang="lv-LV"/>
          </a:p>
        </p:txBody>
      </p:sp>
      <p:sp>
        <p:nvSpPr>
          <p:cNvPr id="5" name="Footer Placeholder 4">
            <a:extLst>
              <a:ext uri="{FF2B5EF4-FFF2-40B4-BE49-F238E27FC236}">
                <a16:creationId xmlns:a16="http://schemas.microsoft.com/office/drawing/2014/main" id="{D14C529B-EE2A-6896-14C6-A24A35405E3F}"/>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06F0569-E066-14B1-3958-B4EAE5652285}"/>
              </a:ext>
            </a:extLst>
          </p:cNvPr>
          <p:cNvSpPr>
            <a:spLocks noGrp="1"/>
          </p:cNvSpPr>
          <p:nvPr>
            <p:ph type="sldNum" sz="quarter" idx="12"/>
          </p:nvPr>
        </p:nvSpPr>
        <p:spPr/>
        <p:txBody>
          <a:bodyPr/>
          <a:lstStyle/>
          <a:p>
            <a:fld id="{5E6B15B5-F570-43EB-99DC-DF44FDAA2D14}" type="slidenum">
              <a:rPr lang="lv-LV" smtClean="0"/>
              <a:t>‹#›</a:t>
            </a:fld>
            <a:endParaRPr lang="lv-LV"/>
          </a:p>
        </p:txBody>
      </p:sp>
    </p:spTree>
    <p:extLst>
      <p:ext uri="{BB962C8B-B14F-4D97-AF65-F5344CB8AC3E}">
        <p14:creationId xmlns:p14="http://schemas.microsoft.com/office/powerpoint/2010/main" val="2915875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A8E291-3AE5-4A07-FE81-F549EEB2F5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E55DDED7-6666-4983-E89E-DDB1715814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16850AE5-CF0C-5FD6-35D1-904F135BFB18}"/>
              </a:ext>
            </a:extLst>
          </p:cNvPr>
          <p:cNvSpPr>
            <a:spLocks noGrp="1"/>
          </p:cNvSpPr>
          <p:nvPr>
            <p:ph type="dt" sz="half" idx="10"/>
          </p:nvPr>
        </p:nvSpPr>
        <p:spPr/>
        <p:txBody>
          <a:bodyPr/>
          <a:lstStyle/>
          <a:p>
            <a:fld id="{BAE5ED46-C187-4379-95A6-6A8B1F1F2F54}" type="datetimeFigureOut">
              <a:rPr lang="lv-LV" smtClean="0"/>
              <a:t>04.07.2023</a:t>
            </a:fld>
            <a:endParaRPr lang="lv-LV"/>
          </a:p>
        </p:txBody>
      </p:sp>
      <p:sp>
        <p:nvSpPr>
          <p:cNvPr id="5" name="Footer Placeholder 4">
            <a:extLst>
              <a:ext uri="{FF2B5EF4-FFF2-40B4-BE49-F238E27FC236}">
                <a16:creationId xmlns:a16="http://schemas.microsoft.com/office/drawing/2014/main" id="{1173499D-312A-859B-707A-10570EE7BC08}"/>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FDC30883-E981-3E5E-7AD5-FBCD2DCE00C3}"/>
              </a:ext>
            </a:extLst>
          </p:cNvPr>
          <p:cNvSpPr>
            <a:spLocks noGrp="1"/>
          </p:cNvSpPr>
          <p:nvPr>
            <p:ph type="sldNum" sz="quarter" idx="12"/>
          </p:nvPr>
        </p:nvSpPr>
        <p:spPr/>
        <p:txBody>
          <a:bodyPr/>
          <a:lstStyle/>
          <a:p>
            <a:fld id="{5E6B15B5-F570-43EB-99DC-DF44FDAA2D14}" type="slidenum">
              <a:rPr lang="lv-LV" smtClean="0"/>
              <a:t>‹#›</a:t>
            </a:fld>
            <a:endParaRPr lang="lv-LV"/>
          </a:p>
        </p:txBody>
      </p:sp>
    </p:spTree>
    <p:extLst>
      <p:ext uri="{BB962C8B-B14F-4D97-AF65-F5344CB8AC3E}">
        <p14:creationId xmlns:p14="http://schemas.microsoft.com/office/powerpoint/2010/main" val="263551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6743E-6DA3-BEFA-AD4C-C575AC1B8667}"/>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32A7A19F-3180-A867-5768-4A3FFC6D2B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5C1CDB91-D91B-7F99-D5C0-953553AFF12F}"/>
              </a:ext>
            </a:extLst>
          </p:cNvPr>
          <p:cNvSpPr>
            <a:spLocks noGrp="1"/>
          </p:cNvSpPr>
          <p:nvPr>
            <p:ph type="dt" sz="half" idx="10"/>
          </p:nvPr>
        </p:nvSpPr>
        <p:spPr/>
        <p:txBody>
          <a:bodyPr/>
          <a:lstStyle/>
          <a:p>
            <a:fld id="{BAE5ED46-C187-4379-95A6-6A8B1F1F2F54}" type="datetimeFigureOut">
              <a:rPr lang="lv-LV" smtClean="0"/>
              <a:t>04.07.2023</a:t>
            </a:fld>
            <a:endParaRPr lang="lv-LV"/>
          </a:p>
        </p:txBody>
      </p:sp>
      <p:sp>
        <p:nvSpPr>
          <p:cNvPr id="5" name="Footer Placeholder 4">
            <a:extLst>
              <a:ext uri="{FF2B5EF4-FFF2-40B4-BE49-F238E27FC236}">
                <a16:creationId xmlns:a16="http://schemas.microsoft.com/office/drawing/2014/main" id="{BF581137-60D7-3A8E-4778-FC074E81E7FA}"/>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2133494B-352C-D659-D87D-526BCC99E9AB}"/>
              </a:ext>
            </a:extLst>
          </p:cNvPr>
          <p:cNvSpPr>
            <a:spLocks noGrp="1"/>
          </p:cNvSpPr>
          <p:nvPr>
            <p:ph type="sldNum" sz="quarter" idx="12"/>
          </p:nvPr>
        </p:nvSpPr>
        <p:spPr/>
        <p:txBody>
          <a:bodyPr/>
          <a:lstStyle/>
          <a:p>
            <a:fld id="{5E6B15B5-F570-43EB-99DC-DF44FDAA2D14}" type="slidenum">
              <a:rPr lang="lv-LV" smtClean="0"/>
              <a:t>‹#›</a:t>
            </a:fld>
            <a:endParaRPr lang="lv-LV"/>
          </a:p>
        </p:txBody>
      </p:sp>
    </p:spTree>
    <p:extLst>
      <p:ext uri="{BB962C8B-B14F-4D97-AF65-F5344CB8AC3E}">
        <p14:creationId xmlns:p14="http://schemas.microsoft.com/office/powerpoint/2010/main" val="2437446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4931C-62E4-73AD-8982-B776E65129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8097FF4A-E740-6DD2-C623-CA33CD88EE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9F7C85-86E4-E7D8-05A3-2E999D66140D}"/>
              </a:ext>
            </a:extLst>
          </p:cNvPr>
          <p:cNvSpPr>
            <a:spLocks noGrp="1"/>
          </p:cNvSpPr>
          <p:nvPr>
            <p:ph type="dt" sz="half" idx="10"/>
          </p:nvPr>
        </p:nvSpPr>
        <p:spPr/>
        <p:txBody>
          <a:bodyPr/>
          <a:lstStyle/>
          <a:p>
            <a:fld id="{BAE5ED46-C187-4379-95A6-6A8B1F1F2F54}" type="datetimeFigureOut">
              <a:rPr lang="lv-LV" smtClean="0"/>
              <a:t>04.07.2023</a:t>
            </a:fld>
            <a:endParaRPr lang="lv-LV"/>
          </a:p>
        </p:txBody>
      </p:sp>
      <p:sp>
        <p:nvSpPr>
          <p:cNvPr id="5" name="Footer Placeholder 4">
            <a:extLst>
              <a:ext uri="{FF2B5EF4-FFF2-40B4-BE49-F238E27FC236}">
                <a16:creationId xmlns:a16="http://schemas.microsoft.com/office/drawing/2014/main" id="{944A83F1-CBAA-1C1C-3641-83278E3F2A8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15E9960-C183-0B15-B116-53ADAA8C6FCB}"/>
              </a:ext>
            </a:extLst>
          </p:cNvPr>
          <p:cNvSpPr>
            <a:spLocks noGrp="1"/>
          </p:cNvSpPr>
          <p:nvPr>
            <p:ph type="sldNum" sz="quarter" idx="12"/>
          </p:nvPr>
        </p:nvSpPr>
        <p:spPr/>
        <p:txBody>
          <a:bodyPr/>
          <a:lstStyle/>
          <a:p>
            <a:fld id="{5E6B15B5-F570-43EB-99DC-DF44FDAA2D14}" type="slidenum">
              <a:rPr lang="lv-LV" smtClean="0"/>
              <a:t>‹#›</a:t>
            </a:fld>
            <a:endParaRPr lang="lv-LV"/>
          </a:p>
        </p:txBody>
      </p:sp>
    </p:spTree>
    <p:extLst>
      <p:ext uri="{BB962C8B-B14F-4D97-AF65-F5344CB8AC3E}">
        <p14:creationId xmlns:p14="http://schemas.microsoft.com/office/powerpoint/2010/main" val="258265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FEB83-086F-0484-D323-EFF95045212C}"/>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9498A734-F1D3-A6F3-82F4-AC6B4225D3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AAB979EC-5CC2-E102-C9E9-87D1BFE93B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0D787C0D-4179-D20E-FF8F-2FA101136C0C}"/>
              </a:ext>
            </a:extLst>
          </p:cNvPr>
          <p:cNvSpPr>
            <a:spLocks noGrp="1"/>
          </p:cNvSpPr>
          <p:nvPr>
            <p:ph type="dt" sz="half" idx="10"/>
          </p:nvPr>
        </p:nvSpPr>
        <p:spPr/>
        <p:txBody>
          <a:bodyPr/>
          <a:lstStyle/>
          <a:p>
            <a:fld id="{BAE5ED46-C187-4379-95A6-6A8B1F1F2F54}" type="datetimeFigureOut">
              <a:rPr lang="lv-LV" smtClean="0"/>
              <a:t>04.07.2023</a:t>
            </a:fld>
            <a:endParaRPr lang="lv-LV"/>
          </a:p>
        </p:txBody>
      </p:sp>
      <p:sp>
        <p:nvSpPr>
          <p:cNvPr id="6" name="Footer Placeholder 5">
            <a:extLst>
              <a:ext uri="{FF2B5EF4-FFF2-40B4-BE49-F238E27FC236}">
                <a16:creationId xmlns:a16="http://schemas.microsoft.com/office/drawing/2014/main" id="{ED4DFB40-8A51-B2A7-3D99-E39BC254BB13}"/>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15117B02-A299-00C0-440F-AF2809FCAA34}"/>
              </a:ext>
            </a:extLst>
          </p:cNvPr>
          <p:cNvSpPr>
            <a:spLocks noGrp="1"/>
          </p:cNvSpPr>
          <p:nvPr>
            <p:ph type="sldNum" sz="quarter" idx="12"/>
          </p:nvPr>
        </p:nvSpPr>
        <p:spPr/>
        <p:txBody>
          <a:bodyPr/>
          <a:lstStyle/>
          <a:p>
            <a:fld id="{5E6B15B5-F570-43EB-99DC-DF44FDAA2D14}" type="slidenum">
              <a:rPr lang="lv-LV" smtClean="0"/>
              <a:t>‹#›</a:t>
            </a:fld>
            <a:endParaRPr lang="lv-LV"/>
          </a:p>
        </p:txBody>
      </p:sp>
    </p:spTree>
    <p:extLst>
      <p:ext uri="{BB962C8B-B14F-4D97-AF65-F5344CB8AC3E}">
        <p14:creationId xmlns:p14="http://schemas.microsoft.com/office/powerpoint/2010/main" val="1740347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BD35-6BF5-979B-7AED-DF5FC2F5F663}"/>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8AA162FE-9C51-F1C0-9B70-CB912D509E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04170E-50BA-3304-BDC2-8EBC0D3329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75204630-4D75-A7C7-F279-39BC3E222B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0409B-32DE-9933-E65A-D85411AB44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18ABD131-E657-2E96-6EC3-D49A7F75FF61}"/>
              </a:ext>
            </a:extLst>
          </p:cNvPr>
          <p:cNvSpPr>
            <a:spLocks noGrp="1"/>
          </p:cNvSpPr>
          <p:nvPr>
            <p:ph type="dt" sz="half" idx="10"/>
          </p:nvPr>
        </p:nvSpPr>
        <p:spPr/>
        <p:txBody>
          <a:bodyPr/>
          <a:lstStyle/>
          <a:p>
            <a:fld id="{BAE5ED46-C187-4379-95A6-6A8B1F1F2F54}" type="datetimeFigureOut">
              <a:rPr lang="lv-LV" smtClean="0"/>
              <a:t>04.07.2023</a:t>
            </a:fld>
            <a:endParaRPr lang="lv-LV"/>
          </a:p>
        </p:txBody>
      </p:sp>
      <p:sp>
        <p:nvSpPr>
          <p:cNvPr id="8" name="Footer Placeholder 7">
            <a:extLst>
              <a:ext uri="{FF2B5EF4-FFF2-40B4-BE49-F238E27FC236}">
                <a16:creationId xmlns:a16="http://schemas.microsoft.com/office/drawing/2014/main" id="{96917E27-6CB1-5A7B-4D6A-2E90861629B4}"/>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F2E94071-FF57-E743-339D-327709EA15BC}"/>
              </a:ext>
            </a:extLst>
          </p:cNvPr>
          <p:cNvSpPr>
            <a:spLocks noGrp="1"/>
          </p:cNvSpPr>
          <p:nvPr>
            <p:ph type="sldNum" sz="quarter" idx="12"/>
          </p:nvPr>
        </p:nvSpPr>
        <p:spPr/>
        <p:txBody>
          <a:bodyPr/>
          <a:lstStyle/>
          <a:p>
            <a:fld id="{5E6B15B5-F570-43EB-99DC-DF44FDAA2D14}" type="slidenum">
              <a:rPr lang="lv-LV" smtClean="0"/>
              <a:t>‹#›</a:t>
            </a:fld>
            <a:endParaRPr lang="lv-LV"/>
          </a:p>
        </p:txBody>
      </p:sp>
    </p:spTree>
    <p:extLst>
      <p:ext uri="{BB962C8B-B14F-4D97-AF65-F5344CB8AC3E}">
        <p14:creationId xmlns:p14="http://schemas.microsoft.com/office/powerpoint/2010/main" val="345467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350AF-EC3F-2B2F-654C-1647862FAD5E}"/>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005FDBD2-765B-EE5D-285D-8D77A0FC090E}"/>
              </a:ext>
            </a:extLst>
          </p:cNvPr>
          <p:cNvSpPr>
            <a:spLocks noGrp="1"/>
          </p:cNvSpPr>
          <p:nvPr>
            <p:ph type="dt" sz="half" idx="10"/>
          </p:nvPr>
        </p:nvSpPr>
        <p:spPr/>
        <p:txBody>
          <a:bodyPr/>
          <a:lstStyle/>
          <a:p>
            <a:fld id="{BAE5ED46-C187-4379-95A6-6A8B1F1F2F54}" type="datetimeFigureOut">
              <a:rPr lang="lv-LV" smtClean="0"/>
              <a:t>04.07.2023</a:t>
            </a:fld>
            <a:endParaRPr lang="lv-LV"/>
          </a:p>
        </p:txBody>
      </p:sp>
      <p:sp>
        <p:nvSpPr>
          <p:cNvPr id="4" name="Footer Placeholder 3">
            <a:extLst>
              <a:ext uri="{FF2B5EF4-FFF2-40B4-BE49-F238E27FC236}">
                <a16:creationId xmlns:a16="http://schemas.microsoft.com/office/drawing/2014/main" id="{C48D9473-5039-33AB-50F9-C9F0B2158291}"/>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313C3442-8E75-AEB9-34B0-9A0978B10E2C}"/>
              </a:ext>
            </a:extLst>
          </p:cNvPr>
          <p:cNvSpPr>
            <a:spLocks noGrp="1"/>
          </p:cNvSpPr>
          <p:nvPr>
            <p:ph type="sldNum" sz="quarter" idx="12"/>
          </p:nvPr>
        </p:nvSpPr>
        <p:spPr/>
        <p:txBody>
          <a:bodyPr/>
          <a:lstStyle/>
          <a:p>
            <a:fld id="{5E6B15B5-F570-43EB-99DC-DF44FDAA2D14}" type="slidenum">
              <a:rPr lang="lv-LV" smtClean="0"/>
              <a:t>‹#›</a:t>
            </a:fld>
            <a:endParaRPr lang="lv-LV"/>
          </a:p>
        </p:txBody>
      </p:sp>
    </p:spTree>
    <p:extLst>
      <p:ext uri="{BB962C8B-B14F-4D97-AF65-F5344CB8AC3E}">
        <p14:creationId xmlns:p14="http://schemas.microsoft.com/office/powerpoint/2010/main" val="2011077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1EBDA6-2769-8CFD-1068-ECB9B6D78D2C}"/>
              </a:ext>
            </a:extLst>
          </p:cNvPr>
          <p:cNvSpPr>
            <a:spLocks noGrp="1"/>
          </p:cNvSpPr>
          <p:nvPr>
            <p:ph type="dt" sz="half" idx="10"/>
          </p:nvPr>
        </p:nvSpPr>
        <p:spPr/>
        <p:txBody>
          <a:bodyPr/>
          <a:lstStyle/>
          <a:p>
            <a:fld id="{BAE5ED46-C187-4379-95A6-6A8B1F1F2F54}" type="datetimeFigureOut">
              <a:rPr lang="lv-LV" smtClean="0"/>
              <a:t>04.07.2023</a:t>
            </a:fld>
            <a:endParaRPr lang="lv-LV"/>
          </a:p>
        </p:txBody>
      </p:sp>
      <p:sp>
        <p:nvSpPr>
          <p:cNvPr id="3" name="Footer Placeholder 2">
            <a:extLst>
              <a:ext uri="{FF2B5EF4-FFF2-40B4-BE49-F238E27FC236}">
                <a16:creationId xmlns:a16="http://schemas.microsoft.com/office/drawing/2014/main" id="{7DE2CD11-BDC2-D2F4-7E1A-396B34654544}"/>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2B8901B9-D54D-997D-4AF1-3B62D9149576}"/>
              </a:ext>
            </a:extLst>
          </p:cNvPr>
          <p:cNvSpPr>
            <a:spLocks noGrp="1"/>
          </p:cNvSpPr>
          <p:nvPr>
            <p:ph type="sldNum" sz="quarter" idx="12"/>
          </p:nvPr>
        </p:nvSpPr>
        <p:spPr/>
        <p:txBody>
          <a:bodyPr/>
          <a:lstStyle/>
          <a:p>
            <a:fld id="{5E6B15B5-F570-43EB-99DC-DF44FDAA2D14}" type="slidenum">
              <a:rPr lang="lv-LV" smtClean="0"/>
              <a:t>‹#›</a:t>
            </a:fld>
            <a:endParaRPr lang="lv-LV"/>
          </a:p>
        </p:txBody>
      </p:sp>
    </p:spTree>
    <p:extLst>
      <p:ext uri="{BB962C8B-B14F-4D97-AF65-F5344CB8AC3E}">
        <p14:creationId xmlns:p14="http://schemas.microsoft.com/office/powerpoint/2010/main" val="97634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109A-CC3E-D69B-8304-D89390CA0B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6E839EC0-F7C0-24B7-F615-CF1E07EB22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F5FF52E3-5E30-727A-1800-E04B50A27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1EFCC7-B66F-3D10-CCB9-233E0D9433DF}"/>
              </a:ext>
            </a:extLst>
          </p:cNvPr>
          <p:cNvSpPr>
            <a:spLocks noGrp="1"/>
          </p:cNvSpPr>
          <p:nvPr>
            <p:ph type="dt" sz="half" idx="10"/>
          </p:nvPr>
        </p:nvSpPr>
        <p:spPr/>
        <p:txBody>
          <a:bodyPr/>
          <a:lstStyle/>
          <a:p>
            <a:fld id="{BAE5ED46-C187-4379-95A6-6A8B1F1F2F54}" type="datetimeFigureOut">
              <a:rPr lang="lv-LV" smtClean="0"/>
              <a:t>04.07.2023</a:t>
            </a:fld>
            <a:endParaRPr lang="lv-LV"/>
          </a:p>
        </p:txBody>
      </p:sp>
      <p:sp>
        <p:nvSpPr>
          <p:cNvPr id="6" name="Footer Placeholder 5">
            <a:extLst>
              <a:ext uri="{FF2B5EF4-FFF2-40B4-BE49-F238E27FC236}">
                <a16:creationId xmlns:a16="http://schemas.microsoft.com/office/drawing/2014/main" id="{B8AA38EC-0CC9-BC16-5B73-DF14FAD8AB56}"/>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8F47312D-653B-0987-BEAA-939CF6B982A2}"/>
              </a:ext>
            </a:extLst>
          </p:cNvPr>
          <p:cNvSpPr>
            <a:spLocks noGrp="1"/>
          </p:cNvSpPr>
          <p:nvPr>
            <p:ph type="sldNum" sz="quarter" idx="12"/>
          </p:nvPr>
        </p:nvSpPr>
        <p:spPr/>
        <p:txBody>
          <a:bodyPr/>
          <a:lstStyle/>
          <a:p>
            <a:fld id="{5E6B15B5-F570-43EB-99DC-DF44FDAA2D14}" type="slidenum">
              <a:rPr lang="lv-LV" smtClean="0"/>
              <a:t>‹#›</a:t>
            </a:fld>
            <a:endParaRPr lang="lv-LV"/>
          </a:p>
        </p:txBody>
      </p:sp>
    </p:spTree>
    <p:extLst>
      <p:ext uri="{BB962C8B-B14F-4D97-AF65-F5344CB8AC3E}">
        <p14:creationId xmlns:p14="http://schemas.microsoft.com/office/powerpoint/2010/main" val="1510960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8CDC4-8EF5-6058-1AE5-2F8A59EA17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B49EA1FB-A553-EA19-692F-F5FD205753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55B220F7-6D34-9957-996E-4273A50060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5EED1C-6845-097A-3C24-9F9FBD3D2AC5}"/>
              </a:ext>
            </a:extLst>
          </p:cNvPr>
          <p:cNvSpPr>
            <a:spLocks noGrp="1"/>
          </p:cNvSpPr>
          <p:nvPr>
            <p:ph type="dt" sz="half" idx="10"/>
          </p:nvPr>
        </p:nvSpPr>
        <p:spPr/>
        <p:txBody>
          <a:bodyPr/>
          <a:lstStyle/>
          <a:p>
            <a:fld id="{BAE5ED46-C187-4379-95A6-6A8B1F1F2F54}" type="datetimeFigureOut">
              <a:rPr lang="lv-LV" smtClean="0"/>
              <a:t>04.07.2023</a:t>
            </a:fld>
            <a:endParaRPr lang="lv-LV"/>
          </a:p>
        </p:txBody>
      </p:sp>
      <p:sp>
        <p:nvSpPr>
          <p:cNvPr id="6" name="Footer Placeholder 5">
            <a:extLst>
              <a:ext uri="{FF2B5EF4-FFF2-40B4-BE49-F238E27FC236}">
                <a16:creationId xmlns:a16="http://schemas.microsoft.com/office/drawing/2014/main" id="{1A75C146-2B62-1363-F30F-ED1F03B660D6}"/>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5D7058F8-305C-FCD1-F066-645D74300BCA}"/>
              </a:ext>
            </a:extLst>
          </p:cNvPr>
          <p:cNvSpPr>
            <a:spLocks noGrp="1"/>
          </p:cNvSpPr>
          <p:nvPr>
            <p:ph type="sldNum" sz="quarter" idx="12"/>
          </p:nvPr>
        </p:nvSpPr>
        <p:spPr/>
        <p:txBody>
          <a:bodyPr/>
          <a:lstStyle/>
          <a:p>
            <a:fld id="{5E6B15B5-F570-43EB-99DC-DF44FDAA2D14}" type="slidenum">
              <a:rPr lang="lv-LV" smtClean="0"/>
              <a:t>‹#›</a:t>
            </a:fld>
            <a:endParaRPr lang="lv-LV"/>
          </a:p>
        </p:txBody>
      </p:sp>
    </p:spTree>
    <p:extLst>
      <p:ext uri="{BB962C8B-B14F-4D97-AF65-F5344CB8AC3E}">
        <p14:creationId xmlns:p14="http://schemas.microsoft.com/office/powerpoint/2010/main" val="3638874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3D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628768-F510-44B1-2ABC-C7C9B7DC3D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D0A5F4C5-3BFD-2FE7-671E-33153289B4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DC68ADCA-DA93-6A47-DC3E-A3DC90958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5ED46-C187-4379-95A6-6A8B1F1F2F54}" type="datetimeFigureOut">
              <a:rPr lang="lv-LV" smtClean="0"/>
              <a:t>04.07.2023</a:t>
            </a:fld>
            <a:endParaRPr lang="lv-LV"/>
          </a:p>
        </p:txBody>
      </p:sp>
      <p:sp>
        <p:nvSpPr>
          <p:cNvPr id="5" name="Footer Placeholder 4">
            <a:extLst>
              <a:ext uri="{FF2B5EF4-FFF2-40B4-BE49-F238E27FC236}">
                <a16:creationId xmlns:a16="http://schemas.microsoft.com/office/drawing/2014/main" id="{206EC8A5-464C-FE58-7818-B5CE00760F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0CBCB469-B64A-6451-7016-5A934C218E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B15B5-F570-43EB-99DC-DF44FDAA2D14}" type="slidenum">
              <a:rPr lang="lv-LV" smtClean="0"/>
              <a:t>‹#›</a:t>
            </a:fld>
            <a:endParaRPr lang="lv-LV"/>
          </a:p>
        </p:txBody>
      </p:sp>
    </p:spTree>
    <p:extLst>
      <p:ext uri="{BB962C8B-B14F-4D97-AF65-F5344CB8AC3E}">
        <p14:creationId xmlns:p14="http://schemas.microsoft.com/office/powerpoint/2010/main" val="1926335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25213-1035-780F-4B1D-B75B48B15A04}"/>
              </a:ext>
            </a:extLst>
          </p:cNvPr>
          <p:cNvSpPr>
            <a:spLocks noGrp="1"/>
          </p:cNvSpPr>
          <p:nvPr>
            <p:ph type="ctrTitle"/>
          </p:nvPr>
        </p:nvSpPr>
        <p:spPr>
          <a:xfrm>
            <a:off x="1702819" y="2323950"/>
            <a:ext cx="8184131" cy="1552725"/>
          </a:xfrm>
        </p:spPr>
        <p:txBody>
          <a:bodyPr>
            <a:noAutofit/>
          </a:bodyPr>
          <a:lstStyle/>
          <a:p>
            <a:r>
              <a:rPr lang="lv-LV" sz="4000" dirty="0">
                <a:solidFill>
                  <a:srgbClr val="051E2D"/>
                </a:solidFill>
                <a:latin typeface="Montserrat" panose="00000500000000000000" pitchFamily="2" charset="-70"/>
              </a:rPr>
              <a:t>Ādažu novada tūrisma un rekreācijas attīstības plāns 2023-2027</a:t>
            </a:r>
            <a:br>
              <a:rPr lang="lv-LV" sz="4000" dirty="0">
                <a:solidFill>
                  <a:srgbClr val="051E2D"/>
                </a:solidFill>
                <a:latin typeface="Montserrat" panose="00000500000000000000" pitchFamily="2" charset="-70"/>
              </a:rPr>
            </a:br>
            <a:r>
              <a:rPr lang="lv-LV" sz="4000" dirty="0">
                <a:solidFill>
                  <a:srgbClr val="051E2D"/>
                </a:solidFill>
                <a:latin typeface="Montserrat" panose="00000500000000000000" pitchFamily="2" charset="-70"/>
              </a:rPr>
              <a:t>PROJEKTA ZIŅOJUMS</a:t>
            </a:r>
          </a:p>
        </p:txBody>
      </p:sp>
      <p:sp>
        <p:nvSpPr>
          <p:cNvPr id="3" name="Subtitle 2">
            <a:extLst>
              <a:ext uri="{FF2B5EF4-FFF2-40B4-BE49-F238E27FC236}">
                <a16:creationId xmlns:a16="http://schemas.microsoft.com/office/drawing/2014/main" id="{D0708464-E9EA-2B08-8633-71ACE359D159}"/>
              </a:ext>
            </a:extLst>
          </p:cNvPr>
          <p:cNvSpPr>
            <a:spLocks noGrp="1"/>
          </p:cNvSpPr>
          <p:nvPr>
            <p:ph type="subTitle" idx="1"/>
          </p:nvPr>
        </p:nvSpPr>
        <p:spPr>
          <a:xfrm>
            <a:off x="1636144" y="4335284"/>
            <a:ext cx="9144000" cy="1655762"/>
          </a:xfrm>
        </p:spPr>
        <p:txBody>
          <a:bodyPr>
            <a:normAutofit lnSpcReduction="10000"/>
          </a:bodyPr>
          <a:lstStyle/>
          <a:p>
            <a:pPr algn="r"/>
            <a:r>
              <a:rPr lang="lv-LV" dirty="0">
                <a:solidFill>
                  <a:srgbClr val="051E2D"/>
                </a:solidFill>
                <a:latin typeface="Montserrat Light" panose="00000400000000000000" pitchFamily="2" charset="-70"/>
              </a:rPr>
              <a:t>		</a:t>
            </a:r>
          </a:p>
          <a:p>
            <a:pPr algn="r"/>
            <a:endParaRPr lang="lv-LV" dirty="0">
              <a:solidFill>
                <a:srgbClr val="051E2D"/>
              </a:solidFill>
              <a:latin typeface="Montserrat Light" panose="00000400000000000000" pitchFamily="2" charset="-70"/>
            </a:endParaRPr>
          </a:p>
          <a:p>
            <a:pPr algn="r"/>
            <a:r>
              <a:rPr lang="lv-LV" dirty="0">
                <a:solidFill>
                  <a:srgbClr val="051E2D"/>
                </a:solidFill>
                <a:latin typeface="Montserrat Light" panose="00000400000000000000" pitchFamily="2" charset="-70"/>
              </a:rPr>
              <a:t>Rūta Zunde</a:t>
            </a:r>
          </a:p>
          <a:p>
            <a:pPr algn="r"/>
            <a:r>
              <a:rPr lang="lv-LV" dirty="0">
                <a:solidFill>
                  <a:srgbClr val="051E2D"/>
                </a:solidFill>
                <a:latin typeface="Montserrat Light" panose="00000400000000000000" pitchFamily="2" charset="-70"/>
              </a:rPr>
              <a:t>22.06.2023.</a:t>
            </a:r>
          </a:p>
        </p:txBody>
      </p:sp>
      <p:pic>
        <p:nvPicPr>
          <p:cNvPr id="5" name="Picture 4">
            <a:extLst>
              <a:ext uri="{FF2B5EF4-FFF2-40B4-BE49-F238E27FC236}">
                <a16:creationId xmlns:a16="http://schemas.microsoft.com/office/drawing/2014/main" id="{38889DCC-92C3-7EDA-3352-FF27E345741C}"/>
              </a:ext>
            </a:extLst>
          </p:cNvPr>
          <p:cNvPicPr>
            <a:picLocks noChangeAspect="1"/>
          </p:cNvPicPr>
          <p:nvPr/>
        </p:nvPicPr>
        <p:blipFill rotWithShape="1">
          <a:blip r:embed="rId2">
            <a:extLst>
              <a:ext uri="{28A0092B-C50C-407E-A947-70E740481C1C}">
                <a14:useLocalDpi xmlns:a14="http://schemas.microsoft.com/office/drawing/2010/main" val="0"/>
              </a:ext>
            </a:extLst>
          </a:blip>
          <a:srcRect l="1761" t="20896" r="68550" b="46210"/>
          <a:stretch/>
        </p:blipFill>
        <p:spPr>
          <a:xfrm>
            <a:off x="5010150" y="4762500"/>
            <a:ext cx="2171700" cy="1352550"/>
          </a:xfrm>
          <a:prstGeom prst="rect">
            <a:avLst/>
          </a:prstGeom>
        </p:spPr>
      </p:pic>
    </p:spTree>
    <p:extLst>
      <p:ext uri="{BB962C8B-B14F-4D97-AF65-F5344CB8AC3E}">
        <p14:creationId xmlns:p14="http://schemas.microsoft.com/office/powerpoint/2010/main" val="2136928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09FD-46FC-A8B6-1E8D-C884FBCD6DCC}"/>
              </a:ext>
            </a:extLst>
          </p:cNvPr>
          <p:cNvSpPr>
            <a:spLocks noGrp="1"/>
          </p:cNvSpPr>
          <p:nvPr>
            <p:ph type="title"/>
          </p:nvPr>
        </p:nvSpPr>
        <p:spPr/>
        <p:txBody>
          <a:bodyPr>
            <a:normAutofit/>
          </a:bodyPr>
          <a:lstStyle/>
          <a:p>
            <a:r>
              <a:rPr lang="lv-LV" sz="2400" dirty="0">
                <a:solidFill>
                  <a:srgbClr val="FF0000"/>
                </a:solidFill>
                <a:latin typeface="Montserrat" panose="00000500000000000000" pitchFamily="2" charset="-70"/>
              </a:rPr>
              <a:t>A</a:t>
            </a:r>
            <a:r>
              <a:rPr lang="lv-LV" sz="2400" b="0" i="0" u="none" strike="noStrike" dirty="0">
                <a:solidFill>
                  <a:srgbClr val="FF0000"/>
                </a:solidFill>
                <a:effectLst/>
                <a:latin typeface="Montserrat" panose="00000500000000000000" pitchFamily="2" charset="-70"/>
              </a:rPr>
              <a:t>ktivitātes, kuru īstenošana fundamentāli nepieciešama tālākā rīcību plāna pilnvērtīgai izpildei. </a:t>
            </a:r>
            <a:endParaRPr lang="lv-LV" sz="2400" dirty="0">
              <a:solidFill>
                <a:srgbClr val="FF0000"/>
              </a:solidFill>
            </a:endParaRPr>
          </a:p>
        </p:txBody>
      </p:sp>
      <p:graphicFrame>
        <p:nvGraphicFramePr>
          <p:cNvPr id="4" name="Content Placeholder 3">
            <a:extLst>
              <a:ext uri="{FF2B5EF4-FFF2-40B4-BE49-F238E27FC236}">
                <a16:creationId xmlns:a16="http://schemas.microsoft.com/office/drawing/2014/main" id="{61E88258-6079-9B15-DDD6-FC18E5BB3778}"/>
              </a:ext>
            </a:extLst>
          </p:cNvPr>
          <p:cNvGraphicFramePr>
            <a:graphicFrameLocks noGrp="1"/>
          </p:cNvGraphicFramePr>
          <p:nvPr>
            <p:ph idx="1"/>
            <p:extLst>
              <p:ext uri="{D42A27DB-BD31-4B8C-83A1-F6EECF244321}">
                <p14:modId xmlns:p14="http://schemas.microsoft.com/office/powerpoint/2010/main" val="1700844220"/>
              </p:ext>
            </p:extLst>
          </p:nvPr>
        </p:nvGraphicFramePr>
        <p:xfrm>
          <a:off x="976312" y="1690688"/>
          <a:ext cx="8767763" cy="3060989"/>
        </p:xfrm>
        <a:graphic>
          <a:graphicData uri="http://schemas.openxmlformats.org/drawingml/2006/table">
            <a:tbl>
              <a:tblPr/>
              <a:tblGrid>
                <a:gridCol w="2327076">
                  <a:extLst>
                    <a:ext uri="{9D8B030D-6E8A-4147-A177-3AD203B41FA5}">
                      <a16:colId xmlns:a16="http://schemas.microsoft.com/office/drawing/2014/main" val="700255696"/>
                    </a:ext>
                  </a:extLst>
                </a:gridCol>
                <a:gridCol w="989465">
                  <a:extLst>
                    <a:ext uri="{9D8B030D-6E8A-4147-A177-3AD203B41FA5}">
                      <a16:colId xmlns:a16="http://schemas.microsoft.com/office/drawing/2014/main" val="2853712160"/>
                    </a:ext>
                  </a:extLst>
                </a:gridCol>
                <a:gridCol w="1016951">
                  <a:extLst>
                    <a:ext uri="{9D8B030D-6E8A-4147-A177-3AD203B41FA5}">
                      <a16:colId xmlns:a16="http://schemas.microsoft.com/office/drawing/2014/main" val="899004195"/>
                    </a:ext>
                  </a:extLst>
                </a:gridCol>
                <a:gridCol w="778746">
                  <a:extLst>
                    <a:ext uri="{9D8B030D-6E8A-4147-A177-3AD203B41FA5}">
                      <a16:colId xmlns:a16="http://schemas.microsoft.com/office/drawing/2014/main" val="1491239614"/>
                    </a:ext>
                  </a:extLst>
                </a:gridCol>
                <a:gridCol w="1649109">
                  <a:extLst>
                    <a:ext uri="{9D8B030D-6E8A-4147-A177-3AD203B41FA5}">
                      <a16:colId xmlns:a16="http://schemas.microsoft.com/office/drawing/2014/main" val="3742579770"/>
                    </a:ext>
                  </a:extLst>
                </a:gridCol>
                <a:gridCol w="2006416">
                  <a:extLst>
                    <a:ext uri="{9D8B030D-6E8A-4147-A177-3AD203B41FA5}">
                      <a16:colId xmlns:a16="http://schemas.microsoft.com/office/drawing/2014/main" val="3201246490"/>
                    </a:ext>
                  </a:extLst>
                </a:gridCol>
              </a:tblGrid>
              <a:tr h="348269">
                <a:tc gridSpan="6">
                  <a:txBody>
                    <a:bodyPr/>
                    <a:lstStyle/>
                    <a:p>
                      <a:pPr rtl="0" fontAlgn="t">
                        <a:spcBef>
                          <a:spcPts val="0"/>
                        </a:spcBef>
                        <a:spcAft>
                          <a:spcPts val="0"/>
                        </a:spcAft>
                      </a:pPr>
                      <a:r>
                        <a:rPr lang="lv-LV" sz="900" b="1" i="0" u="none" strike="noStrike">
                          <a:solidFill>
                            <a:srgbClr val="000000"/>
                          </a:solidFill>
                          <a:effectLst/>
                          <a:latin typeface="Montserrat" panose="00000500000000000000" pitchFamily="2" charset="-70"/>
                        </a:rPr>
                        <a:t>Uzdevums 1.1 Organizēt veiksmīgu tūrisma pārvaldības procesu norisi Ādažu novada pašvaldības ietvaros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extLst>
                  <a:ext uri="{0D108BD9-81ED-4DB2-BD59-A6C34878D82A}">
                    <a16:rowId xmlns:a16="http://schemas.microsoft.com/office/drawing/2014/main" val="3389075129"/>
                  </a:ext>
                </a:extLst>
              </a:tr>
              <a:tr h="588187">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1.1.1 Palielināt pašvaldības ietvaros pieejamo tūrisma un rekreācijas attīstībai paredzēto resursu apjomu (darbiniekus, finansiālo resursus, u.c.) </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Domes vadība</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fontAlgn="t"/>
                      <a:br>
                        <a:rPr lang="lv-LV">
                          <a:effectLst/>
                        </a:rPr>
                      </a:b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ikgadēji</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Pašvaldība</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Vismaz 3 pilna laika darbinieki tūrisma nozarē; ikgadēji palielināts tūrismam atvēlētais budžets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4175971579"/>
                  </a:ext>
                </a:extLst>
              </a:tr>
              <a:tr h="588187">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1.1.2. Stiprināt pašvaldības saistīto struktūrvienību un iestāžu iekšējo komunikāciju</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Personāldaļa</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fontAlgn="t"/>
                      <a:br>
                        <a:rPr lang="lv-LV">
                          <a:effectLst/>
                        </a:rPr>
                      </a:b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pastāvīgi</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Pašvaldība</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Vienota iekšējās komunikācijas sitēma un rīcībplāns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2057654059"/>
                  </a:ext>
                </a:extLst>
              </a:tr>
              <a:tr h="368665">
                <a:tc>
                  <a:txBody>
                    <a:bodyPr/>
                    <a:lstStyle/>
                    <a:p>
                      <a:pPr rtl="0" fontAlgn="t">
                        <a:spcBef>
                          <a:spcPts val="0"/>
                        </a:spcBef>
                        <a:spcAft>
                          <a:spcPts val="0"/>
                        </a:spcAft>
                      </a:pPr>
                      <a:r>
                        <a:rPr lang="lv-LV" sz="900" b="0" i="0" u="none" strike="noStrike" dirty="0">
                          <a:solidFill>
                            <a:srgbClr val="000000"/>
                          </a:solidFill>
                          <a:effectLst/>
                          <a:latin typeface="Montserrat" panose="00000500000000000000" pitchFamily="2" charset="-70"/>
                        </a:rPr>
                        <a:t>1.1.3. Attīstīt vienotu un spēcīgu vietēja līmeņa galamērķa pārvaldības organizāciju, veicot Carnikavas Novadpētniecības centra restrukturizāciju</a:t>
                      </a:r>
                      <a:endParaRPr lang="lv-LV" dirty="0">
                        <a:effectLst/>
                      </a:endParaRPr>
                    </a:p>
                    <a:p>
                      <a:pPr fontAlgn="t"/>
                      <a:br>
                        <a:rPr lang="lv-LV" dirty="0">
                          <a:effectLst/>
                        </a:rPr>
                      </a:b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Domes vadība, CNC</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fontAlgn="t"/>
                      <a:br>
                        <a:rPr lang="lv-LV">
                          <a:effectLst/>
                        </a:rPr>
                      </a:b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2025</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Pašvaldība</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dirty="0">
                          <a:solidFill>
                            <a:srgbClr val="000000"/>
                          </a:solidFill>
                          <a:effectLst/>
                          <a:latin typeface="Montserrat" panose="00000500000000000000" pitchFamily="2" charset="-70"/>
                        </a:rPr>
                        <a:t>Izveidot pašvaldības aģentūru, kas ietver Carnikavas Novadpētniecības centru un tūrisma galamērķa pārvaldības organizāciju</a:t>
                      </a: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1693269946"/>
                  </a:ext>
                </a:extLst>
              </a:tr>
            </a:tbl>
          </a:graphicData>
        </a:graphic>
      </p:graphicFrame>
      <p:sp>
        <p:nvSpPr>
          <p:cNvPr id="5" name="Rectangle 1">
            <a:extLst>
              <a:ext uri="{FF2B5EF4-FFF2-40B4-BE49-F238E27FC236}">
                <a16:creationId xmlns:a16="http://schemas.microsoft.com/office/drawing/2014/main" id="{F0960610-17B6-E550-D2EF-188143475728}"/>
              </a:ext>
            </a:extLst>
          </p:cNvPr>
          <p:cNvSpPr>
            <a:spLocks noChangeArrowheads="1"/>
          </p:cNvSpPr>
          <p:nvPr/>
        </p:nvSpPr>
        <p:spPr bwMode="auto">
          <a:xfrm>
            <a:off x="-561975" y="-832209"/>
            <a:ext cx="1172699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32690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70A3-F0B6-B7DB-8DAE-43ADAA958297}"/>
              </a:ext>
            </a:extLst>
          </p:cNvPr>
          <p:cNvSpPr>
            <a:spLocks noGrp="1"/>
          </p:cNvSpPr>
          <p:nvPr>
            <p:ph type="title"/>
          </p:nvPr>
        </p:nvSpPr>
        <p:spPr/>
        <p:txBody>
          <a:bodyPr>
            <a:normAutofit/>
          </a:bodyPr>
          <a:lstStyle/>
          <a:p>
            <a:r>
              <a:rPr lang="lv-LV" sz="2400" dirty="0">
                <a:solidFill>
                  <a:srgbClr val="FF0000"/>
                </a:solidFill>
                <a:latin typeface="Montserrat" panose="00000500000000000000" pitchFamily="2" charset="-70"/>
              </a:rPr>
              <a:t>A</a:t>
            </a:r>
            <a:r>
              <a:rPr lang="lv-LV" sz="2400" b="0" i="0" u="none" strike="noStrike" dirty="0">
                <a:solidFill>
                  <a:srgbClr val="FF0000"/>
                </a:solidFill>
                <a:effectLst/>
                <a:latin typeface="Montserrat" panose="00000500000000000000" pitchFamily="2" charset="-70"/>
              </a:rPr>
              <a:t>ktivitātes, kuru īstenošana fundamentāli nepieciešama tālākā rīcību plāna pilnvērtīgai izpildei. </a:t>
            </a:r>
            <a:endParaRPr lang="lv-LV" sz="2400" dirty="0"/>
          </a:p>
        </p:txBody>
      </p:sp>
      <p:graphicFrame>
        <p:nvGraphicFramePr>
          <p:cNvPr id="4" name="Content Placeholder 3">
            <a:extLst>
              <a:ext uri="{FF2B5EF4-FFF2-40B4-BE49-F238E27FC236}">
                <a16:creationId xmlns:a16="http://schemas.microsoft.com/office/drawing/2014/main" id="{7AE66C77-5A78-A9E7-A375-76AF287A205F}"/>
              </a:ext>
            </a:extLst>
          </p:cNvPr>
          <p:cNvGraphicFramePr>
            <a:graphicFrameLocks noGrp="1"/>
          </p:cNvGraphicFramePr>
          <p:nvPr>
            <p:ph idx="1"/>
            <p:extLst>
              <p:ext uri="{D42A27DB-BD31-4B8C-83A1-F6EECF244321}">
                <p14:modId xmlns:p14="http://schemas.microsoft.com/office/powerpoint/2010/main" val="4019032960"/>
              </p:ext>
            </p:extLst>
          </p:nvPr>
        </p:nvGraphicFramePr>
        <p:xfrm>
          <a:off x="838200" y="1690688"/>
          <a:ext cx="9115425" cy="1674495"/>
        </p:xfrm>
        <a:graphic>
          <a:graphicData uri="http://schemas.openxmlformats.org/drawingml/2006/table">
            <a:tbl>
              <a:tblPr/>
              <a:tblGrid>
                <a:gridCol w="2419350">
                  <a:extLst>
                    <a:ext uri="{9D8B030D-6E8A-4147-A177-3AD203B41FA5}">
                      <a16:colId xmlns:a16="http://schemas.microsoft.com/office/drawing/2014/main" val="1220830279"/>
                    </a:ext>
                  </a:extLst>
                </a:gridCol>
                <a:gridCol w="1028700">
                  <a:extLst>
                    <a:ext uri="{9D8B030D-6E8A-4147-A177-3AD203B41FA5}">
                      <a16:colId xmlns:a16="http://schemas.microsoft.com/office/drawing/2014/main" val="3804888016"/>
                    </a:ext>
                  </a:extLst>
                </a:gridCol>
                <a:gridCol w="1057275">
                  <a:extLst>
                    <a:ext uri="{9D8B030D-6E8A-4147-A177-3AD203B41FA5}">
                      <a16:colId xmlns:a16="http://schemas.microsoft.com/office/drawing/2014/main" val="2176749063"/>
                    </a:ext>
                  </a:extLst>
                </a:gridCol>
                <a:gridCol w="809625">
                  <a:extLst>
                    <a:ext uri="{9D8B030D-6E8A-4147-A177-3AD203B41FA5}">
                      <a16:colId xmlns:a16="http://schemas.microsoft.com/office/drawing/2014/main" val="1551317955"/>
                    </a:ext>
                  </a:extLst>
                </a:gridCol>
                <a:gridCol w="1714500">
                  <a:extLst>
                    <a:ext uri="{9D8B030D-6E8A-4147-A177-3AD203B41FA5}">
                      <a16:colId xmlns:a16="http://schemas.microsoft.com/office/drawing/2014/main" val="2947193623"/>
                    </a:ext>
                  </a:extLst>
                </a:gridCol>
                <a:gridCol w="2085975">
                  <a:extLst>
                    <a:ext uri="{9D8B030D-6E8A-4147-A177-3AD203B41FA5}">
                      <a16:colId xmlns:a16="http://schemas.microsoft.com/office/drawing/2014/main" val="3875827921"/>
                    </a:ext>
                  </a:extLst>
                </a:gridCol>
              </a:tblGrid>
              <a:tr h="333375">
                <a:tc gridSpan="6">
                  <a:txBody>
                    <a:bodyPr/>
                    <a:lstStyle/>
                    <a:p>
                      <a:pPr rtl="0" fontAlgn="t">
                        <a:spcBef>
                          <a:spcPts val="0"/>
                        </a:spcBef>
                        <a:spcAft>
                          <a:spcPts val="0"/>
                        </a:spcAft>
                      </a:pPr>
                      <a:r>
                        <a:rPr lang="lv-LV" sz="900" b="1" i="0" u="none" strike="noStrike">
                          <a:solidFill>
                            <a:srgbClr val="000000"/>
                          </a:solidFill>
                          <a:effectLst/>
                          <a:latin typeface="Montserrat" panose="00000500000000000000" pitchFamily="2" charset="-70"/>
                        </a:rPr>
                        <a:t>Uzdevums 1.3. Ceļotājiem nozīmīgu viedo risinājumu ieviešana pašvaldībā, uzņēmumos un piesaistes objektos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190"/>
                    </a:solidFill>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extLst>
                  <a:ext uri="{0D108BD9-81ED-4DB2-BD59-A6C34878D82A}">
                    <a16:rowId xmlns:a16="http://schemas.microsoft.com/office/drawing/2014/main" val="1786294594"/>
                  </a:ext>
                </a:extLst>
              </a:tr>
              <a:tr h="333375">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1.3.1. Nodrošināt suvenīru ērtu un mūsdienīgu iegādi</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557"/>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CNC</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557"/>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JIN, FIN, GRN</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557"/>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2024</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557"/>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Pašvaldība</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557"/>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Iespēja iegādāties suvenīrus TIC maksājot ar karti</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557"/>
                    </a:solidFill>
                  </a:tcPr>
                </a:tc>
                <a:extLst>
                  <a:ext uri="{0D108BD9-81ED-4DB2-BD59-A6C34878D82A}">
                    <a16:rowId xmlns:a16="http://schemas.microsoft.com/office/drawing/2014/main" val="4242476774"/>
                  </a:ext>
                </a:extLst>
              </a:tr>
              <a:tr h="333375">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1.3.2. Nodrošināt digitālās tūrisma piedāvājuma rezervēšanas iespējas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557"/>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APN ITN</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557"/>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CNC, SAN, uzņēmēji, IAPN</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557"/>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2025</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557"/>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ES, pašvaldība, uzņēmēji</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557"/>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Iespēja rezervēt tūrisma piedāvājumu digitālajā vidē</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557"/>
                    </a:solidFill>
                  </a:tcPr>
                </a:tc>
                <a:extLst>
                  <a:ext uri="{0D108BD9-81ED-4DB2-BD59-A6C34878D82A}">
                    <a16:rowId xmlns:a16="http://schemas.microsoft.com/office/drawing/2014/main" val="611298340"/>
                  </a:ext>
                </a:extLst>
              </a:tr>
              <a:tr h="333375">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1.3.3. Nodrošināt digitālās informācijas iegūšanas iespējas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SAN</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CNC, APN, ITN</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2025</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ES, pašvaldība</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dirty="0">
                          <a:solidFill>
                            <a:srgbClr val="000000"/>
                          </a:solidFill>
                          <a:effectLst/>
                          <a:latin typeface="Montserrat" panose="00000500000000000000" pitchFamily="2" charset="-70"/>
                        </a:rPr>
                        <a:t>Pārnesta tūrisma informācija uz digitālo vidi (kartes, maršruti, bukleti)</a:t>
                      </a: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1126285211"/>
                  </a:ext>
                </a:extLst>
              </a:tr>
            </a:tbl>
          </a:graphicData>
        </a:graphic>
      </p:graphicFrame>
      <p:sp>
        <p:nvSpPr>
          <p:cNvPr id="5" name="Rectangle 1">
            <a:extLst>
              <a:ext uri="{FF2B5EF4-FFF2-40B4-BE49-F238E27FC236}">
                <a16:creationId xmlns:a16="http://schemas.microsoft.com/office/drawing/2014/main" id="{EDB5FDA8-4F29-C2A4-E263-62393C4F4D34}"/>
              </a:ext>
            </a:extLst>
          </p:cNvPr>
          <p:cNvSpPr>
            <a:spLocks noChangeArrowheads="1"/>
          </p:cNvSpPr>
          <p:nvPr/>
        </p:nvSpPr>
        <p:spPr bwMode="auto">
          <a:xfrm>
            <a:off x="-700087" y="-147335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B3DD172F-9EA3-A60A-E7D9-584F9A8023EA}"/>
              </a:ext>
            </a:extLst>
          </p:cNvPr>
          <p:cNvGraphicFramePr>
            <a:graphicFrameLocks noGrp="1"/>
          </p:cNvGraphicFramePr>
          <p:nvPr>
            <p:extLst>
              <p:ext uri="{D42A27DB-BD31-4B8C-83A1-F6EECF244321}">
                <p14:modId xmlns:p14="http://schemas.microsoft.com/office/powerpoint/2010/main" val="3085760617"/>
              </p:ext>
            </p:extLst>
          </p:nvPr>
        </p:nvGraphicFramePr>
        <p:xfrm>
          <a:off x="838199" y="3542825"/>
          <a:ext cx="9115425" cy="1605280"/>
        </p:xfrm>
        <a:graphic>
          <a:graphicData uri="http://schemas.openxmlformats.org/drawingml/2006/table">
            <a:tbl>
              <a:tblPr/>
              <a:tblGrid>
                <a:gridCol w="2419350">
                  <a:extLst>
                    <a:ext uri="{9D8B030D-6E8A-4147-A177-3AD203B41FA5}">
                      <a16:colId xmlns:a16="http://schemas.microsoft.com/office/drawing/2014/main" val="3788865953"/>
                    </a:ext>
                  </a:extLst>
                </a:gridCol>
                <a:gridCol w="1028700">
                  <a:extLst>
                    <a:ext uri="{9D8B030D-6E8A-4147-A177-3AD203B41FA5}">
                      <a16:colId xmlns:a16="http://schemas.microsoft.com/office/drawing/2014/main" val="2796217124"/>
                    </a:ext>
                  </a:extLst>
                </a:gridCol>
                <a:gridCol w="1057275">
                  <a:extLst>
                    <a:ext uri="{9D8B030D-6E8A-4147-A177-3AD203B41FA5}">
                      <a16:colId xmlns:a16="http://schemas.microsoft.com/office/drawing/2014/main" val="346755781"/>
                    </a:ext>
                  </a:extLst>
                </a:gridCol>
                <a:gridCol w="809625">
                  <a:extLst>
                    <a:ext uri="{9D8B030D-6E8A-4147-A177-3AD203B41FA5}">
                      <a16:colId xmlns:a16="http://schemas.microsoft.com/office/drawing/2014/main" val="3812917091"/>
                    </a:ext>
                  </a:extLst>
                </a:gridCol>
                <a:gridCol w="1714500">
                  <a:extLst>
                    <a:ext uri="{9D8B030D-6E8A-4147-A177-3AD203B41FA5}">
                      <a16:colId xmlns:a16="http://schemas.microsoft.com/office/drawing/2014/main" val="3728875293"/>
                    </a:ext>
                  </a:extLst>
                </a:gridCol>
                <a:gridCol w="2085975">
                  <a:extLst>
                    <a:ext uri="{9D8B030D-6E8A-4147-A177-3AD203B41FA5}">
                      <a16:colId xmlns:a16="http://schemas.microsoft.com/office/drawing/2014/main" val="1975826637"/>
                    </a:ext>
                  </a:extLst>
                </a:gridCol>
              </a:tblGrid>
              <a:tr h="254000">
                <a:tc gridSpan="6">
                  <a:txBody>
                    <a:bodyPr/>
                    <a:lstStyle/>
                    <a:p>
                      <a:pPr rtl="0" fontAlgn="t">
                        <a:spcBef>
                          <a:spcPts val="0"/>
                        </a:spcBef>
                        <a:spcAft>
                          <a:spcPts val="0"/>
                        </a:spcAft>
                      </a:pPr>
                      <a:r>
                        <a:rPr lang="lv-LV" sz="900" b="1" i="0" u="none" strike="noStrike">
                          <a:solidFill>
                            <a:srgbClr val="000000"/>
                          </a:solidFill>
                          <a:effectLst/>
                          <a:latin typeface="Montserrat" panose="00000500000000000000" pitchFamily="2" charset="-70"/>
                        </a:rPr>
                        <a:t>Uzdevums 2.2. Veicināt informācijas pieejamību </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extLst>
                  <a:ext uri="{0D108BD9-81ED-4DB2-BD59-A6C34878D82A}">
                    <a16:rowId xmlns:a16="http://schemas.microsoft.com/office/drawing/2014/main" val="3055584747"/>
                  </a:ext>
                </a:extLst>
              </a:tr>
              <a:tr h="254000">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2.2.1. Ierīkot digitālās informācijas stendus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CNC, CKS, APN, ITN</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VRG</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2025</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ES, Pašvaldība</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Ierīkoti vismaz 4 digitālie informacijas stendi</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2711898299"/>
                  </a:ext>
                </a:extLst>
              </a:tr>
              <a:tr h="254000">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2.2.2. Daļēji nodot informācijas sniedzēju funkcijas tūrisma uzņēmējiem</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CNC</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Uzņēmēji</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2024</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Pašvaldība, uzņēmēji</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Tūrisma informācijas punkti (stendi, materiāli) uzņēmumos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1669739985"/>
                  </a:ext>
                </a:extLst>
              </a:tr>
              <a:tr h="254000">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2.2.3. Uzstādīt informācijas stendus un norādes pie tūrisma objektiem</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CNC</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CKS, APN, DAP</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2024</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Pašvaldība, Valsts, ES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dirty="0">
                          <a:solidFill>
                            <a:srgbClr val="000000"/>
                          </a:solidFill>
                          <a:effectLst/>
                          <a:latin typeface="Montserrat" panose="00000500000000000000" pitchFamily="2" charset="-70"/>
                        </a:rPr>
                        <a:t>Uzstādīti informācijas stendi un norādes pie tūrisma objektiem</a:t>
                      </a: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3112594366"/>
                  </a:ext>
                </a:extLst>
              </a:tr>
            </a:tbl>
          </a:graphicData>
        </a:graphic>
      </p:graphicFrame>
      <p:sp>
        <p:nvSpPr>
          <p:cNvPr id="7" name="Rectangle 2">
            <a:extLst>
              <a:ext uri="{FF2B5EF4-FFF2-40B4-BE49-F238E27FC236}">
                <a16:creationId xmlns:a16="http://schemas.microsoft.com/office/drawing/2014/main" id="{0A22054F-56D3-0A30-4888-79308BC27C65}"/>
              </a:ext>
            </a:extLst>
          </p:cNvPr>
          <p:cNvSpPr>
            <a:spLocks noChangeArrowheads="1"/>
          </p:cNvSpPr>
          <p:nvPr/>
        </p:nvSpPr>
        <p:spPr bwMode="auto">
          <a:xfrm>
            <a:off x="838201" y="38882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CB688BCF-B6F0-D987-C648-E3DBAC79DA44}"/>
              </a:ext>
            </a:extLst>
          </p:cNvPr>
          <p:cNvGraphicFramePr>
            <a:graphicFrameLocks noGrp="1"/>
          </p:cNvGraphicFramePr>
          <p:nvPr>
            <p:extLst>
              <p:ext uri="{D42A27DB-BD31-4B8C-83A1-F6EECF244321}">
                <p14:modId xmlns:p14="http://schemas.microsoft.com/office/powerpoint/2010/main" val="2974759955"/>
              </p:ext>
            </p:extLst>
          </p:nvPr>
        </p:nvGraphicFramePr>
        <p:xfrm>
          <a:off x="838199" y="5354799"/>
          <a:ext cx="9115425" cy="665480"/>
        </p:xfrm>
        <a:graphic>
          <a:graphicData uri="http://schemas.openxmlformats.org/drawingml/2006/table">
            <a:tbl>
              <a:tblPr/>
              <a:tblGrid>
                <a:gridCol w="2419350">
                  <a:extLst>
                    <a:ext uri="{9D8B030D-6E8A-4147-A177-3AD203B41FA5}">
                      <a16:colId xmlns:a16="http://schemas.microsoft.com/office/drawing/2014/main" val="2061437325"/>
                    </a:ext>
                  </a:extLst>
                </a:gridCol>
                <a:gridCol w="1028700">
                  <a:extLst>
                    <a:ext uri="{9D8B030D-6E8A-4147-A177-3AD203B41FA5}">
                      <a16:colId xmlns:a16="http://schemas.microsoft.com/office/drawing/2014/main" val="864089484"/>
                    </a:ext>
                  </a:extLst>
                </a:gridCol>
                <a:gridCol w="1057275">
                  <a:extLst>
                    <a:ext uri="{9D8B030D-6E8A-4147-A177-3AD203B41FA5}">
                      <a16:colId xmlns:a16="http://schemas.microsoft.com/office/drawing/2014/main" val="14841572"/>
                    </a:ext>
                  </a:extLst>
                </a:gridCol>
                <a:gridCol w="809625">
                  <a:extLst>
                    <a:ext uri="{9D8B030D-6E8A-4147-A177-3AD203B41FA5}">
                      <a16:colId xmlns:a16="http://schemas.microsoft.com/office/drawing/2014/main" val="4100020760"/>
                    </a:ext>
                  </a:extLst>
                </a:gridCol>
                <a:gridCol w="1714500">
                  <a:extLst>
                    <a:ext uri="{9D8B030D-6E8A-4147-A177-3AD203B41FA5}">
                      <a16:colId xmlns:a16="http://schemas.microsoft.com/office/drawing/2014/main" val="1667390686"/>
                    </a:ext>
                  </a:extLst>
                </a:gridCol>
                <a:gridCol w="2085975">
                  <a:extLst>
                    <a:ext uri="{9D8B030D-6E8A-4147-A177-3AD203B41FA5}">
                      <a16:colId xmlns:a16="http://schemas.microsoft.com/office/drawing/2014/main" val="4099591103"/>
                    </a:ext>
                  </a:extLst>
                </a:gridCol>
              </a:tblGrid>
              <a:tr h="254000">
                <a:tc gridSpan="6">
                  <a:txBody>
                    <a:bodyPr/>
                    <a:lstStyle/>
                    <a:p>
                      <a:pPr rtl="0" fontAlgn="t">
                        <a:spcBef>
                          <a:spcPts val="0"/>
                        </a:spcBef>
                        <a:spcAft>
                          <a:spcPts val="0"/>
                        </a:spcAft>
                      </a:pPr>
                      <a:r>
                        <a:rPr lang="lv-LV" sz="900" b="1" i="0" u="none" strike="noStrike" dirty="0">
                          <a:solidFill>
                            <a:srgbClr val="000000"/>
                          </a:solidFill>
                          <a:effectLst/>
                          <a:latin typeface="Montserrat" panose="00000500000000000000" pitchFamily="2" charset="-70"/>
                        </a:rPr>
                        <a:t>Uzdevums 7.1. Organizēt veiksmīgu ārējo komunikāciju par tūrisma un rekreācijas piedāvājumu</a:t>
                      </a: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190"/>
                    </a:solidFill>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extLst>
                  <a:ext uri="{0D108BD9-81ED-4DB2-BD59-A6C34878D82A}">
                    <a16:rowId xmlns:a16="http://schemas.microsoft.com/office/drawing/2014/main" val="4090531470"/>
                  </a:ext>
                </a:extLst>
              </a:tr>
              <a:tr h="0">
                <a:tc>
                  <a:txBody>
                    <a:bodyPr/>
                    <a:lstStyle/>
                    <a:p>
                      <a:pPr rtl="0" fontAlgn="t">
                        <a:spcBef>
                          <a:spcPts val="0"/>
                        </a:spcBef>
                        <a:spcAft>
                          <a:spcPts val="0"/>
                        </a:spcAft>
                      </a:pPr>
                      <a:r>
                        <a:rPr lang="fi-FI" sz="900" b="0" i="0" u="none" strike="noStrike">
                          <a:solidFill>
                            <a:srgbClr val="000000"/>
                          </a:solidFill>
                          <a:effectLst/>
                          <a:latin typeface="Montserrat" panose="00000500000000000000" pitchFamily="2" charset="-70"/>
                        </a:rPr>
                        <a:t>7.1.1. Pilnveidot mājaslapu www.turisms.adazi.lv </a:t>
                      </a:r>
                      <a:endParaRPr lang="fi-FI">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CNC</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SAN, ITN</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2024</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ES, pašvaldība</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lv-LV" sz="900" b="0" i="0" u="none" strike="noStrike" dirty="0">
                          <a:solidFill>
                            <a:srgbClr val="000000"/>
                          </a:solidFill>
                          <a:effectLst/>
                          <a:latin typeface="Montserrat" panose="00000500000000000000" pitchFamily="2" charset="-70"/>
                        </a:rPr>
                        <a:t>Atjaunota un funkcionāla mājaslapa</a:t>
                      </a: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478291879"/>
                  </a:ext>
                </a:extLst>
              </a:tr>
            </a:tbl>
          </a:graphicData>
        </a:graphic>
      </p:graphicFrame>
      <p:sp>
        <p:nvSpPr>
          <p:cNvPr id="9" name="Rectangle 3">
            <a:extLst>
              <a:ext uri="{FF2B5EF4-FFF2-40B4-BE49-F238E27FC236}">
                <a16:creationId xmlns:a16="http://schemas.microsoft.com/office/drawing/2014/main" id="{D33076FD-853B-5C02-4267-79F00CCE326A}"/>
              </a:ext>
            </a:extLst>
          </p:cNvPr>
          <p:cNvSpPr>
            <a:spLocks noChangeArrowheads="1"/>
          </p:cNvSpPr>
          <p:nvPr/>
        </p:nvSpPr>
        <p:spPr bwMode="auto">
          <a:xfrm>
            <a:off x="838200" y="556291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85961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A4A47-92D0-638C-2FB0-8606010FF0E7}"/>
              </a:ext>
            </a:extLst>
          </p:cNvPr>
          <p:cNvSpPr>
            <a:spLocks noGrp="1"/>
          </p:cNvSpPr>
          <p:nvPr>
            <p:ph type="title"/>
          </p:nvPr>
        </p:nvSpPr>
        <p:spPr/>
        <p:txBody>
          <a:bodyPr/>
          <a:lstStyle/>
          <a:p>
            <a:r>
              <a:rPr lang="lv-LV" dirty="0">
                <a:solidFill>
                  <a:srgbClr val="051E2D"/>
                </a:solidFill>
                <a:latin typeface="Montserrat" panose="00000500000000000000" pitchFamily="2" charset="-70"/>
              </a:rPr>
              <a:t>Galvenie izpildes rādītāji</a:t>
            </a:r>
          </a:p>
        </p:txBody>
      </p:sp>
      <p:sp>
        <p:nvSpPr>
          <p:cNvPr id="7" name="Rectangle 2">
            <a:extLst>
              <a:ext uri="{FF2B5EF4-FFF2-40B4-BE49-F238E27FC236}">
                <a16:creationId xmlns:a16="http://schemas.microsoft.com/office/drawing/2014/main" id="{43DF47F0-6EC2-F938-9DE0-5619AA906AD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v-LV"/>
          </a:p>
        </p:txBody>
      </p:sp>
      <p:graphicFrame>
        <p:nvGraphicFramePr>
          <p:cNvPr id="10" name="Content Placeholder 9">
            <a:extLst>
              <a:ext uri="{FF2B5EF4-FFF2-40B4-BE49-F238E27FC236}">
                <a16:creationId xmlns:a16="http://schemas.microsoft.com/office/drawing/2014/main" id="{30EE08BA-7438-4229-4911-D43FF289CC43}"/>
              </a:ext>
            </a:extLst>
          </p:cNvPr>
          <p:cNvGraphicFramePr>
            <a:graphicFrameLocks noGrp="1"/>
          </p:cNvGraphicFramePr>
          <p:nvPr>
            <p:ph idx="1"/>
            <p:extLst>
              <p:ext uri="{D42A27DB-BD31-4B8C-83A1-F6EECF244321}">
                <p14:modId xmlns:p14="http://schemas.microsoft.com/office/powerpoint/2010/main" val="1373378907"/>
              </p:ext>
            </p:extLst>
          </p:nvPr>
        </p:nvGraphicFramePr>
        <p:xfrm>
          <a:off x="1088127" y="1467077"/>
          <a:ext cx="4188723" cy="3714672"/>
        </p:xfrm>
        <a:graphic>
          <a:graphicData uri="http://schemas.openxmlformats.org/drawingml/2006/table">
            <a:tbl>
              <a:tblPr/>
              <a:tblGrid>
                <a:gridCol w="1258467">
                  <a:extLst>
                    <a:ext uri="{9D8B030D-6E8A-4147-A177-3AD203B41FA5}">
                      <a16:colId xmlns:a16="http://schemas.microsoft.com/office/drawing/2014/main" val="1989402318"/>
                    </a:ext>
                  </a:extLst>
                </a:gridCol>
                <a:gridCol w="586051">
                  <a:extLst>
                    <a:ext uri="{9D8B030D-6E8A-4147-A177-3AD203B41FA5}">
                      <a16:colId xmlns:a16="http://schemas.microsoft.com/office/drawing/2014/main" val="756950194"/>
                    </a:ext>
                  </a:extLst>
                </a:gridCol>
                <a:gridCol w="505854">
                  <a:extLst>
                    <a:ext uri="{9D8B030D-6E8A-4147-A177-3AD203B41FA5}">
                      <a16:colId xmlns:a16="http://schemas.microsoft.com/office/drawing/2014/main" val="4188417219"/>
                    </a:ext>
                  </a:extLst>
                </a:gridCol>
                <a:gridCol w="799393">
                  <a:extLst>
                    <a:ext uri="{9D8B030D-6E8A-4147-A177-3AD203B41FA5}">
                      <a16:colId xmlns:a16="http://schemas.microsoft.com/office/drawing/2014/main" val="1615676038"/>
                    </a:ext>
                  </a:extLst>
                </a:gridCol>
                <a:gridCol w="1038958">
                  <a:extLst>
                    <a:ext uri="{9D8B030D-6E8A-4147-A177-3AD203B41FA5}">
                      <a16:colId xmlns:a16="http://schemas.microsoft.com/office/drawing/2014/main" val="2991504890"/>
                    </a:ext>
                  </a:extLst>
                </a:gridCol>
              </a:tblGrid>
              <a:tr h="321145">
                <a:tc>
                  <a:txBody>
                    <a:bodyPr/>
                    <a:lstStyle/>
                    <a:p>
                      <a:pPr algn="ctr" rtl="0" fontAlgn="t">
                        <a:spcBef>
                          <a:spcPts val="0"/>
                        </a:spcBef>
                        <a:spcAft>
                          <a:spcPts val="0"/>
                        </a:spcAft>
                      </a:pPr>
                      <a:r>
                        <a:rPr lang="lv-LV" sz="1000" b="1" i="0" u="none" strike="noStrike" dirty="0">
                          <a:solidFill>
                            <a:srgbClr val="000000"/>
                          </a:solidFill>
                          <a:effectLst/>
                          <a:latin typeface="Montserrat" panose="00000500000000000000" pitchFamily="2" charset="-70"/>
                        </a:rPr>
                        <a:t>Izpildes rādītājs</a:t>
                      </a:r>
                      <a:endParaRPr lang="lv-LV" sz="1000" dirty="0">
                        <a:effectLst/>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190"/>
                    </a:solidFill>
                  </a:tcPr>
                </a:tc>
                <a:tc>
                  <a:txBody>
                    <a:bodyPr/>
                    <a:lstStyle/>
                    <a:p>
                      <a:pPr algn="ctr" rtl="0" fontAlgn="t">
                        <a:spcBef>
                          <a:spcPts val="0"/>
                        </a:spcBef>
                        <a:spcAft>
                          <a:spcPts val="0"/>
                        </a:spcAft>
                      </a:pPr>
                      <a:r>
                        <a:rPr lang="lv-LV" sz="1000" b="1" i="0" u="none" strike="noStrike">
                          <a:solidFill>
                            <a:srgbClr val="000000"/>
                          </a:solidFill>
                          <a:effectLst/>
                          <a:latin typeface="Montserrat" panose="00000500000000000000" pitchFamily="2" charset="-70"/>
                        </a:rPr>
                        <a:t>Bāzes vērtība 2022</a:t>
                      </a:r>
                      <a:endParaRPr lang="lv-LV" sz="1000">
                        <a:effectLst/>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190"/>
                    </a:solidFill>
                  </a:tcPr>
                </a:tc>
                <a:tc>
                  <a:txBody>
                    <a:bodyPr/>
                    <a:lstStyle/>
                    <a:p>
                      <a:pPr algn="ctr" rtl="0" fontAlgn="t">
                        <a:spcBef>
                          <a:spcPts val="0"/>
                        </a:spcBef>
                        <a:spcAft>
                          <a:spcPts val="0"/>
                        </a:spcAft>
                      </a:pPr>
                      <a:r>
                        <a:rPr lang="lv-LV" sz="1000" b="1" i="0" u="none" strike="noStrike">
                          <a:solidFill>
                            <a:srgbClr val="000000"/>
                          </a:solidFill>
                          <a:effectLst/>
                          <a:latin typeface="Montserrat" panose="00000500000000000000" pitchFamily="2" charset="-70"/>
                        </a:rPr>
                        <a:t>Izpilde 2025</a:t>
                      </a:r>
                      <a:endParaRPr lang="lv-LV" sz="1000">
                        <a:effectLst/>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190"/>
                    </a:solidFill>
                  </a:tcPr>
                </a:tc>
                <a:tc>
                  <a:txBody>
                    <a:bodyPr/>
                    <a:lstStyle/>
                    <a:p>
                      <a:pPr algn="ctr" rtl="0" fontAlgn="t">
                        <a:spcBef>
                          <a:spcPts val="0"/>
                        </a:spcBef>
                        <a:spcAft>
                          <a:spcPts val="0"/>
                        </a:spcAft>
                      </a:pPr>
                      <a:r>
                        <a:rPr lang="lv-LV" sz="1000" b="1" i="0" u="none" strike="noStrike" dirty="0" err="1">
                          <a:solidFill>
                            <a:srgbClr val="000000"/>
                          </a:solidFill>
                          <a:effectLst/>
                          <a:latin typeface="Montserrat" panose="00000500000000000000" pitchFamily="2" charset="-70"/>
                        </a:rPr>
                        <a:t>Plānotaismērķis</a:t>
                      </a:r>
                      <a:r>
                        <a:rPr lang="lv-LV" sz="1000" b="1" i="0" u="none" strike="noStrike" dirty="0">
                          <a:solidFill>
                            <a:srgbClr val="000000"/>
                          </a:solidFill>
                          <a:effectLst/>
                          <a:latin typeface="Montserrat" panose="00000500000000000000" pitchFamily="2" charset="-70"/>
                        </a:rPr>
                        <a:t> 2028</a:t>
                      </a:r>
                      <a:endParaRPr lang="lv-LV" sz="1000" dirty="0">
                        <a:effectLst/>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190"/>
                    </a:solidFill>
                  </a:tcPr>
                </a:tc>
                <a:tc>
                  <a:txBody>
                    <a:bodyPr/>
                    <a:lstStyle/>
                    <a:p>
                      <a:pPr algn="ctr" rtl="0" fontAlgn="t">
                        <a:spcBef>
                          <a:spcPts val="0"/>
                        </a:spcBef>
                        <a:spcAft>
                          <a:spcPts val="0"/>
                        </a:spcAft>
                      </a:pPr>
                      <a:r>
                        <a:rPr lang="lv-LV" sz="1000" b="1" i="0" u="none" strike="noStrike">
                          <a:solidFill>
                            <a:srgbClr val="000000"/>
                          </a:solidFill>
                          <a:effectLst/>
                          <a:latin typeface="Montserrat" panose="00000500000000000000" pitchFamily="2" charset="-70"/>
                        </a:rPr>
                        <a:t>Datu avots</a:t>
                      </a:r>
                      <a:endParaRPr lang="lv-LV" sz="1000">
                        <a:effectLst/>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190"/>
                    </a:solidFill>
                  </a:tcPr>
                </a:tc>
                <a:extLst>
                  <a:ext uri="{0D108BD9-81ED-4DB2-BD59-A6C34878D82A}">
                    <a16:rowId xmlns:a16="http://schemas.microsoft.com/office/drawing/2014/main" val="2620172911"/>
                  </a:ext>
                </a:extLst>
              </a:tr>
              <a:tr h="371734">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Nakšņotāju skaits</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dirty="0">
                          <a:solidFill>
                            <a:srgbClr val="000000"/>
                          </a:solidFill>
                          <a:effectLst/>
                          <a:latin typeface="Montserrat" panose="00000500000000000000" pitchFamily="2" charset="-70"/>
                        </a:rPr>
                        <a:t>10752</a:t>
                      </a:r>
                      <a:endParaRPr lang="lv-LV" sz="1000" dirty="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lv-LV" sz="1000" dirty="0">
                          <a:effectLst/>
                          <a:latin typeface="Montserrat" panose="00000500000000000000" pitchFamily="2" charset="-70"/>
                        </a:rPr>
                      </a:br>
                      <a:endParaRPr lang="lv-LV" sz="1000" dirty="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lv-LV" sz="1000">
                          <a:effectLst/>
                          <a:latin typeface="Montserrat" panose="00000500000000000000" pitchFamily="2" charset="-70"/>
                        </a:rPr>
                      </a:b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CSP</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5820097"/>
                  </a:ext>
                </a:extLst>
              </a:tr>
              <a:tr h="371734">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Pavadītais nakšu skaits</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17580</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lv-LV" sz="1000">
                          <a:effectLst/>
                          <a:latin typeface="Montserrat" panose="00000500000000000000" pitchFamily="2" charset="-70"/>
                        </a:rPr>
                      </a:b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lv-LV" sz="1000" dirty="0">
                          <a:effectLst/>
                          <a:latin typeface="Montserrat" panose="00000500000000000000" pitchFamily="2" charset="-70"/>
                        </a:rPr>
                      </a:br>
                      <a:endParaRPr lang="lv-LV" sz="1000" dirty="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CSP</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403774"/>
                  </a:ext>
                </a:extLst>
              </a:tr>
              <a:tr h="371734">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Vidējais uzturēšanās ilgums</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1,7 naktis</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lv-LV" sz="1000">
                          <a:effectLst/>
                          <a:latin typeface="Montserrat" panose="00000500000000000000" pitchFamily="2" charset="-70"/>
                        </a:rPr>
                      </a:b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lv-LV" sz="1000">
                          <a:effectLst/>
                          <a:latin typeface="Montserrat" panose="00000500000000000000" pitchFamily="2" charset="-70"/>
                        </a:rPr>
                      </a:b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dirty="0">
                          <a:solidFill>
                            <a:srgbClr val="000000"/>
                          </a:solidFill>
                          <a:effectLst/>
                          <a:latin typeface="Montserrat" panose="00000500000000000000" pitchFamily="2" charset="-70"/>
                        </a:rPr>
                        <a:t>CSP</a:t>
                      </a:r>
                      <a:endParaRPr lang="lv-LV" sz="1000" dirty="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1286058"/>
                  </a:ext>
                </a:extLst>
              </a:tr>
              <a:tr h="371734">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Ārvalstu nakšņotāju skaits % no kopējā nakšņotāju skaita</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dirty="0">
                          <a:solidFill>
                            <a:srgbClr val="000000"/>
                          </a:solidFill>
                          <a:effectLst/>
                          <a:latin typeface="Montserrat" panose="00000500000000000000" pitchFamily="2" charset="-70"/>
                        </a:rPr>
                        <a:t>30 %</a:t>
                      </a:r>
                      <a:endParaRPr lang="lv-LV" sz="1000" dirty="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lv-LV" sz="1000">
                          <a:effectLst/>
                          <a:latin typeface="Montserrat" panose="00000500000000000000" pitchFamily="2" charset="-70"/>
                        </a:rPr>
                      </a:b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lv-LV" sz="1000">
                          <a:effectLst/>
                          <a:latin typeface="Montserrat" panose="00000500000000000000" pitchFamily="2" charset="-70"/>
                        </a:rPr>
                      </a:b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dirty="0">
                          <a:solidFill>
                            <a:srgbClr val="000000"/>
                          </a:solidFill>
                          <a:effectLst/>
                          <a:latin typeface="Montserrat" panose="00000500000000000000" pitchFamily="2" charset="-70"/>
                        </a:rPr>
                        <a:t>CSP</a:t>
                      </a:r>
                      <a:endParaRPr lang="lv-LV" sz="1000" dirty="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422228"/>
                  </a:ext>
                </a:extLst>
              </a:tr>
              <a:tr h="371734">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Gultas vietu skaits</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381</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lv-LV" sz="1000">
                          <a:effectLst/>
                          <a:latin typeface="Montserrat" panose="00000500000000000000" pitchFamily="2" charset="-70"/>
                        </a:rPr>
                      </a:b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lv-LV" sz="1000">
                          <a:effectLst/>
                          <a:latin typeface="Montserrat" panose="00000500000000000000" pitchFamily="2" charset="-70"/>
                        </a:rPr>
                      </a:b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dirty="0">
                          <a:solidFill>
                            <a:srgbClr val="000000"/>
                          </a:solidFill>
                          <a:effectLst/>
                          <a:latin typeface="Montserrat" panose="00000500000000000000" pitchFamily="2" charset="-70"/>
                        </a:rPr>
                        <a:t>CSP</a:t>
                      </a:r>
                      <a:endParaRPr lang="lv-LV" sz="1000" dirty="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188419"/>
                  </a:ext>
                </a:extLst>
              </a:tr>
              <a:tr h="371734">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Ārvalstu tūristu skaits naktsmītnēs</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2971</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lv-LV" sz="1000">
                          <a:effectLst/>
                          <a:latin typeface="Montserrat" panose="00000500000000000000" pitchFamily="2" charset="-70"/>
                        </a:rPr>
                      </a:b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lv-LV" sz="1000">
                          <a:effectLst/>
                          <a:latin typeface="Montserrat" panose="00000500000000000000" pitchFamily="2" charset="-70"/>
                        </a:rPr>
                      </a:b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CSP</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1504168"/>
                  </a:ext>
                </a:extLst>
              </a:tr>
              <a:tr h="371734">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Tūrisma piesaistes novadā</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202</a:t>
                      </a: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lv-LV" sz="1000">
                          <a:effectLst/>
                          <a:latin typeface="Montserrat" panose="00000500000000000000" pitchFamily="2" charset="-70"/>
                        </a:rPr>
                      </a:b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lv-LV" sz="1000">
                          <a:effectLst/>
                          <a:latin typeface="Montserrat" panose="00000500000000000000" pitchFamily="2" charset="-70"/>
                        </a:rPr>
                      </a:br>
                      <a:endParaRPr lang="lv-LV" sz="100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dirty="0">
                          <a:solidFill>
                            <a:srgbClr val="000000"/>
                          </a:solidFill>
                          <a:effectLst/>
                          <a:latin typeface="Montserrat" panose="00000500000000000000" pitchFamily="2" charset="-70"/>
                        </a:rPr>
                        <a:t>Pašvaldības tūrisma speciālisti</a:t>
                      </a:r>
                      <a:endParaRPr lang="lv-LV" sz="1000" dirty="0">
                        <a:effectLst/>
                        <a:latin typeface="Montserrat" panose="00000500000000000000" pitchFamily="2" charset="-70"/>
                      </a:endParaRPr>
                    </a:p>
                  </a:txBody>
                  <a:tcPr marL="30817" marR="30817" marT="30817" marB="308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4643510"/>
                  </a:ext>
                </a:extLst>
              </a:tr>
            </a:tbl>
          </a:graphicData>
        </a:graphic>
      </p:graphicFrame>
      <p:sp>
        <p:nvSpPr>
          <p:cNvPr id="11" name="Rectangle 3">
            <a:extLst>
              <a:ext uri="{FF2B5EF4-FFF2-40B4-BE49-F238E27FC236}">
                <a16:creationId xmlns:a16="http://schemas.microsoft.com/office/drawing/2014/main" id="{5A902041-5806-FDFE-3ED5-7DCC1238D836}"/>
              </a:ext>
            </a:extLst>
          </p:cNvPr>
          <p:cNvSpPr>
            <a:spLocks noChangeArrowheads="1"/>
          </p:cNvSpPr>
          <p:nvPr/>
        </p:nvSpPr>
        <p:spPr bwMode="auto">
          <a:xfrm>
            <a:off x="-3438526" y="-304800"/>
            <a:ext cx="16270747" cy="50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lv-LV"/>
          </a:p>
        </p:txBody>
      </p:sp>
      <p:sp>
        <p:nvSpPr>
          <p:cNvPr id="12" name="TextBox 11">
            <a:extLst>
              <a:ext uri="{FF2B5EF4-FFF2-40B4-BE49-F238E27FC236}">
                <a16:creationId xmlns:a16="http://schemas.microsoft.com/office/drawing/2014/main" id="{AABC1936-2370-2DF3-1E7A-2B903ADBC608}"/>
              </a:ext>
            </a:extLst>
          </p:cNvPr>
          <p:cNvSpPr txBox="1"/>
          <p:nvPr/>
        </p:nvSpPr>
        <p:spPr>
          <a:xfrm>
            <a:off x="1088127" y="5390923"/>
            <a:ext cx="7084323" cy="923330"/>
          </a:xfrm>
          <a:prstGeom prst="rect">
            <a:avLst/>
          </a:prstGeom>
          <a:noFill/>
        </p:spPr>
        <p:txBody>
          <a:bodyPr wrap="square" rtlCol="0">
            <a:spAutoFit/>
          </a:bodyPr>
          <a:lstStyle/>
          <a:p>
            <a:r>
              <a:rPr lang="lv-LV" dirty="0">
                <a:solidFill>
                  <a:srgbClr val="051E2D"/>
                </a:solidFill>
              </a:rPr>
              <a:t>….</a:t>
            </a:r>
          </a:p>
          <a:p>
            <a:r>
              <a:rPr lang="lv-LV" dirty="0">
                <a:solidFill>
                  <a:srgbClr val="051E2D"/>
                </a:solidFill>
                <a:latin typeface="Montserrat Light" panose="00000400000000000000" pitchFamily="2" charset="-70"/>
              </a:rPr>
              <a:t>Kopā 18 rādītāji</a:t>
            </a:r>
          </a:p>
          <a:p>
            <a:r>
              <a:rPr lang="lv-LV" dirty="0">
                <a:solidFill>
                  <a:srgbClr val="051E2D"/>
                </a:solidFill>
                <a:latin typeface="Montserrat Light" panose="00000400000000000000" pitchFamily="2" charset="-70"/>
              </a:rPr>
              <a:t>Reizi gadā atskaitīties IKSS komitejā par plāna ieviešanu</a:t>
            </a:r>
          </a:p>
        </p:txBody>
      </p:sp>
    </p:spTree>
    <p:extLst>
      <p:ext uri="{BB962C8B-B14F-4D97-AF65-F5344CB8AC3E}">
        <p14:creationId xmlns:p14="http://schemas.microsoft.com/office/powerpoint/2010/main" val="2216005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63614-57BC-D041-8930-D720593D1826}"/>
              </a:ext>
            </a:extLst>
          </p:cNvPr>
          <p:cNvSpPr>
            <a:spLocks noGrp="1"/>
          </p:cNvSpPr>
          <p:nvPr>
            <p:ph type="title"/>
          </p:nvPr>
        </p:nvSpPr>
        <p:spPr/>
        <p:txBody>
          <a:bodyPr/>
          <a:lstStyle/>
          <a:p>
            <a:r>
              <a:rPr lang="lv-LV" dirty="0">
                <a:solidFill>
                  <a:srgbClr val="051E2D"/>
                </a:solidFill>
                <a:latin typeface="Montserrat" panose="00000500000000000000" pitchFamily="2" charset="-70"/>
              </a:rPr>
              <a:t>Komentārs</a:t>
            </a:r>
          </a:p>
        </p:txBody>
      </p:sp>
      <p:sp>
        <p:nvSpPr>
          <p:cNvPr id="3" name="Content Placeholder 2">
            <a:extLst>
              <a:ext uri="{FF2B5EF4-FFF2-40B4-BE49-F238E27FC236}">
                <a16:creationId xmlns:a16="http://schemas.microsoft.com/office/drawing/2014/main" id="{B02D1A15-EC82-FDB8-7164-EDBF1DA4DBF5}"/>
              </a:ext>
            </a:extLst>
          </p:cNvPr>
          <p:cNvSpPr>
            <a:spLocks noGrp="1"/>
          </p:cNvSpPr>
          <p:nvPr>
            <p:ph idx="1"/>
          </p:nvPr>
        </p:nvSpPr>
        <p:spPr/>
        <p:txBody>
          <a:bodyPr/>
          <a:lstStyle/>
          <a:p>
            <a:r>
              <a:rPr lang="lv-LV" dirty="0">
                <a:solidFill>
                  <a:srgbClr val="051E2D"/>
                </a:solidFill>
                <a:latin typeface="Montserrat Light" panose="00000400000000000000" pitchFamily="2" charset="-70"/>
              </a:rPr>
              <a:t>Papildinājumi (saīsinājumu atšifrējumi, vienots noformējums grafikiem, nianses kartogrāfiskajos materiālos, izpildes rādītāju bāzes dati, uzraudzības mehānisms u.c.)</a:t>
            </a:r>
          </a:p>
          <a:p>
            <a:endParaRPr lang="lv-LV" dirty="0">
              <a:latin typeface="Montserrat Light" panose="00000400000000000000" pitchFamily="2" charset="-70"/>
            </a:endParaRPr>
          </a:p>
          <a:p>
            <a:r>
              <a:rPr lang="lv-LV" dirty="0">
                <a:solidFill>
                  <a:srgbClr val="051E2D"/>
                </a:solidFill>
                <a:latin typeface="Montserrat Light" panose="00000400000000000000" pitchFamily="2" charset="-70"/>
              </a:rPr>
              <a:t>Paldies CNC projektu vadītājai Laurai </a:t>
            </a:r>
            <a:r>
              <a:rPr lang="lv-LV" dirty="0" err="1">
                <a:solidFill>
                  <a:srgbClr val="051E2D"/>
                </a:solidFill>
                <a:latin typeface="Montserrat Light" panose="00000400000000000000" pitchFamily="2" charset="-70"/>
              </a:rPr>
              <a:t>Lazdānei</a:t>
            </a:r>
            <a:r>
              <a:rPr lang="lv-LV" dirty="0">
                <a:solidFill>
                  <a:srgbClr val="051E2D"/>
                </a:solidFill>
                <a:latin typeface="Montserrat Light" panose="00000400000000000000" pitchFamily="2" charset="-70"/>
              </a:rPr>
              <a:t>. </a:t>
            </a:r>
          </a:p>
          <a:p>
            <a:endParaRPr lang="lv-LV" dirty="0"/>
          </a:p>
        </p:txBody>
      </p:sp>
    </p:spTree>
    <p:extLst>
      <p:ext uri="{BB962C8B-B14F-4D97-AF65-F5344CB8AC3E}">
        <p14:creationId xmlns:p14="http://schemas.microsoft.com/office/powerpoint/2010/main" val="814525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C0A8-A5F4-45A7-1B92-98D86F43073F}"/>
              </a:ext>
            </a:extLst>
          </p:cNvPr>
          <p:cNvSpPr>
            <a:spLocks noGrp="1"/>
          </p:cNvSpPr>
          <p:nvPr>
            <p:ph type="title"/>
          </p:nvPr>
        </p:nvSpPr>
        <p:spPr>
          <a:xfrm>
            <a:off x="523875" y="708025"/>
            <a:ext cx="10515600" cy="1325563"/>
          </a:xfrm>
        </p:spPr>
        <p:txBody>
          <a:bodyPr/>
          <a:lstStyle/>
          <a:p>
            <a:pPr algn="ctr"/>
            <a:r>
              <a:rPr lang="lv-LV" dirty="0">
                <a:solidFill>
                  <a:srgbClr val="E8E3DF"/>
                </a:solidFill>
                <a:latin typeface="Montserrat" panose="00000500000000000000" pitchFamily="2" charset="-70"/>
              </a:rPr>
              <a:t>PALDIES!</a:t>
            </a:r>
          </a:p>
        </p:txBody>
      </p:sp>
      <p:pic>
        <p:nvPicPr>
          <p:cNvPr id="5" name="Picture 4">
            <a:extLst>
              <a:ext uri="{FF2B5EF4-FFF2-40B4-BE49-F238E27FC236}">
                <a16:creationId xmlns:a16="http://schemas.microsoft.com/office/drawing/2014/main" id="{6E67CDD2-C703-CE70-325C-A8B02F7BC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650" y="2174421"/>
            <a:ext cx="6191250" cy="3873954"/>
          </a:xfrm>
          <a:prstGeom prst="rect">
            <a:avLst/>
          </a:prstGeom>
        </p:spPr>
      </p:pic>
    </p:spTree>
    <p:extLst>
      <p:ext uri="{BB962C8B-B14F-4D97-AF65-F5344CB8AC3E}">
        <p14:creationId xmlns:p14="http://schemas.microsoft.com/office/powerpoint/2010/main" val="2562136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DD92-744A-3E1C-D8F4-7AC03D5486AA}"/>
              </a:ext>
            </a:extLst>
          </p:cNvPr>
          <p:cNvSpPr>
            <a:spLocks noGrp="1"/>
          </p:cNvSpPr>
          <p:nvPr>
            <p:ph type="title"/>
          </p:nvPr>
        </p:nvSpPr>
        <p:spPr/>
        <p:txBody>
          <a:bodyPr/>
          <a:lstStyle/>
          <a:p>
            <a:r>
              <a:rPr lang="lv-LV" dirty="0">
                <a:solidFill>
                  <a:srgbClr val="051E2D"/>
                </a:solidFill>
                <a:latin typeface="Montserrat" panose="00000500000000000000" pitchFamily="2" charset="-70"/>
              </a:rPr>
              <a:t>MISIJA</a:t>
            </a:r>
          </a:p>
        </p:txBody>
      </p:sp>
      <p:sp>
        <p:nvSpPr>
          <p:cNvPr id="3" name="Content Placeholder 2">
            <a:extLst>
              <a:ext uri="{FF2B5EF4-FFF2-40B4-BE49-F238E27FC236}">
                <a16:creationId xmlns:a16="http://schemas.microsoft.com/office/drawing/2014/main" id="{D6D47CDE-2EBB-FA31-DF1B-447B6D326D05}"/>
              </a:ext>
            </a:extLst>
          </p:cNvPr>
          <p:cNvSpPr>
            <a:spLocks noGrp="1"/>
          </p:cNvSpPr>
          <p:nvPr>
            <p:ph idx="1"/>
          </p:nvPr>
        </p:nvSpPr>
        <p:spPr/>
        <p:txBody>
          <a:bodyPr/>
          <a:lstStyle/>
          <a:p>
            <a:pPr indent="0" algn="just" rtl="0">
              <a:spcBef>
                <a:spcPts val="0"/>
              </a:spcBef>
              <a:spcAft>
                <a:spcPts val="1000"/>
              </a:spcAft>
              <a:buNone/>
            </a:pPr>
            <a:r>
              <a:rPr lang="lv-LV" sz="1800" b="0" i="0" u="none" strike="noStrike" dirty="0">
                <a:solidFill>
                  <a:srgbClr val="051E2D"/>
                </a:solidFill>
                <a:effectLst/>
                <a:latin typeface="Montserrat" panose="00000500000000000000" pitchFamily="2" charset="-70"/>
              </a:rPr>
              <a:t>Tūrisma un rekreācijas attīstības plāna</a:t>
            </a:r>
            <a:r>
              <a:rPr lang="lv-LV" sz="1800" b="1" i="0" u="none" strike="noStrike" dirty="0">
                <a:solidFill>
                  <a:srgbClr val="051E2D"/>
                </a:solidFill>
                <a:effectLst/>
                <a:latin typeface="Montserrat" panose="00000500000000000000" pitchFamily="2" charset="-70"/>
              </a:rPr>
              <a:t> misija</a:t>
            </a:r>
            <a:r>
              <a:rPr lang="lv-LV" sz="1800" b="0" i="0" u="none" strike="noStrike" dirty="0">
                <a:solidFill>
                  <a:srgbClr val="051E2D"/>
                </a:solidFill>
                <a:effectLst/>
                <a:latin typeface="Montserrat" panose="00000500000000000000" pitchFamily="2" charset="-70"/>
              </a:rPr>
              <a:t> ir veidot pievilcīgu vidi novada iedzīvotājiem un viesiem, kā arī stiprināt sadarbību starp iesaistītajām pusēm, lai veidotu kvalitatīvu, daudzveidīgu un konkurētspējīgu tūrisma un rekreācijas piedāvājumu visās sezonās.</a:t>
            </a:r>
            <a:endParaRPr lang="lv-LV" b="0" dirty="0">
              <a:solidFill>
                <a:srgbClr val="051E2D"/>
              </a:solidFill>
              <a:effectLst/>
              <a:latin typeface="Montserrat" panose="00000500000000000000" pitchFamily="2" charset="-70"/>
            </a:endParaRPr>
          </a:p>
          <a:p>
            <a:pPr marL="0" indent="0">
              <a:buNone/>
            </a:pPr>
            <a:br>
              <a:rPr lang="lv-LV" dirty="0"/>
            </a:br>
            <a:endParaRPr lang="lv-LV" dirty="0"/>
          </a:p>
        </p:txBody>
      </p:sp>
      <p:pic>
        <p:nvPicPr>
          <p:cNvPr id="7" name="Picture 6">
            <a:extLst>
              <a:ext uri="{FF2B5EF4-FFF2-40B4-BE49-F238E27FC236}">
                <a16:creationId xmlns:a16="http://schemas.microsoft.com/office/drawing/2014/main" id="{9C56BA32-6E07-25B6-4B04-1D1163E81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6970" y="3148580"/>
            <a:ext cx="2108880" cy="3163320"/>
          </a:xfrm>
          <a:prstGeom prst="rect">
            <a:avLst/>
          </a:prstGeom>
        </p:spPr>
      </p:pic>
      <p:pic>
        <p:nvPicPr>
          <p:cNvPr id="13" name="Picture 12">
            <a:extLst>
              <a:ext uri="{FF2B5EF4-FFF2-40B4-BE49-F238E27FC236}">
                <a16:creationId xmlns:a16="http://schemas.microsoft.com/office/drawing/2014/main" id="{8F150042-AEAE-7CCD-0BC4-02351D839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962" y="3148581"/>
            <a:ext cx="2108880" cy="3163320"/>
          </a:xfrm>
          <a:prstGeom prst="rect">
            <a:avLst/>
          </a:prstGeom>
        </p:spPr>
      </p:pic>
      <p:pic>
        <p:nvPicPr>
          <p:cNvPr id="15" name="Picture 14">
            <a:extLst>
              <a:ext uri="{FF2B5EF4-FFF2-40B4-BE49-F238E27FC236}">
                <a16:creationId xmlns:a16="http://schemas.microsoft.com/office/drawing/2014/main" id="{72101A18-4350-BBE0-698A-308A30913365}"/>
              </a:ext>
            </a:extLst>
          </p:cNvPr>
          <p:cNvPicPr>
            <a:picLocks noChangeAspect="1"/>
          </p:cNvPicPr>
          <p:nvPr/>
        </p:nvPicPr>
        <p:blipFill rotWithShape="1">
          <a:blip r:embed="rId4">
            <a:extLst>
              <a:ext uri="{28A0092B-C50C-407E-A947-70E740481C1C}">
                <a14:useLocalDpi xmlns:a14="http://schemas.microsoft.com/office/drawing/2010/main" val="0"/>
              </a:ext>
            </a:extLst>
          </a:blip>
          <a:srcRect l="20351" t="-1181" r="34386" b="4332"/>
          <a:stretch/>
        </p:blipFill>
        <p:spPr>
          <a:xfrm>
            <a:off x="9068604" y="3148580"/>
            <a:ext cx="2211752" cy="3163320"/>
          </a:xfrm>
          <a:prstGeom prst="rect">
            <a:avLst/>
          </a:prstGeom>
        </p:spPr>
      </p:pic>
      <p:pic>
        <p:nvPicPr>
          <p:cNvPr id="17" name="Picture 16">
            <a:extLst>
              <a:ext uri="{FF2B5EF4-FFF2-40B4-BE49-F238E27FC236}">
                <a16:creationId xmlns:a16="http://schemas.microsoft.com/office/drawing/2014/main" id="{7F0D5C21-F4C4-0286-B884-36AC627E8ED5}"/>
              </a:ext>
            </a:extLst>
          </p:cNvPr>
          <p:cNvPicPr>
            <a:picLocks noChangeAspect="1"/>
          </p:cNvPicPr>
          <p:nvPr/>
        </p:nvPicPr>
        <p:blipFill rotWithShape="1">
          <a:blip r:embed="rId5">
            <a:extLst>
              <a:ext uri="{28A0092B-C50C-407E-A947-70E740481C1C}">
                <a14:useLocalDpi xmlns:a14="http://schemas.microsoft.com/office/drawing/2010/main" val="0"/>
              </a:ext>
            </a:extLst>
          </a:blip>
          <a:srcRect l="19628" t="18889" r="39922" b="-1"/>
          <a:stretch/>
        </p:blipFill>
        <p:spPr>
          <a:xfrm>
            <a:off x="1083170" y="3148579"/>
            <a:ext cx="2108880" cy="3163320"/>
          </a:xfrm>
          <a:prstGeom prst="rect">
            <a:avLst/>
          </a:prstGeom>
        </p:spPr>
      </p:pic>
    </p:spTree>
    <p:extLst>
      <p:ext uri="{BB962C8B-B14F-4D97-AF65-F5344CB8AC3E}">
        <p14:creationId xmlns:p14="http://schemas.microsoft.com/office/powerpoint/2010/main" val="290726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D8C34-F582-7FC0-6D03-2FB20EEAE3A8}"/>
              </a:ext>
            </a:extLst>
          </p:cNvPr>
          <p:cNvSpPr>
            <a:spLocks noGrp="1"/>
          </p:cNvSpPr>
          <p:nvPr>
            <p:ph type="title"/>
          </p:nvPr>
        </p:nvSpPr>
        <p:spPr/>
        <p:txBody>
          <a:bodyPr/>
          <a:lstStyle/>
          <a:p>
            <a:r>
              <a:rPr lang="lv-LV" dirty="0">
                <a:solidFill>
                  <a:srgbClr val="051E2D"/>
                </a:solidFill>
                <a:latin typeface="Montserrat" panose="00000500000000000000" pitchFamily="2" charset="-70"/>
              </a:rPr>
              <a:t>Esošās situācijas </a:t>
            </a:r>
            <a:r>
              <a:rPr lang="lv-LV" dirty="0" err="1">
                <a:solidFill>
                  <a:srgbClr val="051E2D"/>
                </a:solidFill>
                <a:latin typeface="Montserrat" panose="00000500000000000000" pitchFamily="2" charset="-70"/>
              </a:rPr>
              <a:t>izvērtējums</a:t>
            </a:r>
            <a:endParaRPr lang="lv-LV" dirty="0">
              <a:solidFill>
                <a:srgbClr val="051E2D"/>
              </a:solidFill>
              <a:latin typeface="Montserrat" panose="00000500000000000000" pitchFamily="2" charset="-70"/>
            </a:endParaRPr>
          </a:p>
        </p:txBody>
      </p:sp>
      <p:graphicFrame>
        <p:nvGraphicFramePr>
          <p:cNvPr id="4" name="Content Placeholder 3">
            <a:extLst>
              <a:ext uri="{FF2B5EF4-FFF2-40B4-BE49-F238E27FC236}">
                <a16:creationId xmlns:a16="http://schemas.microsoft.com/office/drawing/2014/main" id="{6EA7EB42-73EB-4DEA-91BE-6AF212EA2155}"/>
              </a:ext>
            </a:extLst>
          </p:cNvPr>
          <p:cNvGraphicFramePr>
            <a:graphicFrameLocks noGrp="1"/>
          </p:cNvGraphicFramePr>
          <p:nvPr>
            <p:ph idx="1"/>
            <p:extLst>
              <p:ext uri="{D42A27DB-BD31-4B8C-83A1-F6EECF244321}">
                <p14:modId xmlns:p14="http://schemas.microsoft.com/office/powerpoint/2010/main" val="1451206291"/>
              </p:ext>
            </p:extLst>
          </p:nvPr>
        </p:nvGraphicFramePr>
        <p:xfrm>
          <a:off x="838200" y="1504950"/>
          <a:ext cx="10144125" cy="4934805"/>
        </p:xfrm>
        <a:graphic>
          <a:graphicData uri="http://schemas.openxmlformats.org/drawingml/2006/table">
            <a:tbl>
              <a:tblPr/>
              <a:tblGrid>
                <a:gridCol w="5160122">
                  <a:extLst>
                    <a:ext uri="{9D8B030D-6E8A-4147-A177-3AD203B41FA5}">
                      <a16:colId xmlns:a16="http://schemas.microsoft.com/office/drawing/2014/main" val="3439464587"/>
                    </a:ext>
                  </a:extLst>
                </a:gridCol>
                <a:gridCol w="4984003">
                  <a:extLst>
                    <a:ext uri="{9D8B030D-6E8A-4147-A177-3AD203B41FA5}">
                      <a16:colId xmlns:a16="http://schemas.microsoft.com/office/drawing/2014/main" val="1551985044"/>
                    </a:ext>
                  </a:extLst>
                </a:gridCol>
              </a:tblGrid>
              <a:tr h="723900">
                <a:tc>
                  <a:txBody>
                    <a:bodyPr/>
                    <a:lstStyle/>
                    <a:p>
                      <a:pPr algn="ctr" rtl="0" fontAlgn="ctr">
                        <a:spcBef>
                          <a:spcPts val="200"/>
                        </a:spcBef>
                        <a:spcAft>
                          <a:spcPts val="200"/>
                        </a:spcAft>
                      </a:pPr>
                      <a:r>
                        <a:rPr lang="lv-LV" sz="1600" b="1" i="0" u="none" strike="noStrike" dirty="0">
                          <a:solidFill>
                            <a:schemeClr val="bg1"/>
                          </a:solidFill>
                          <a:effectLst/>
                          <a:latin typeface="Montserrat" panose="00000500000000000000" pitchFamily="2" charset="-70"/>
                        </a:rPr>
                        <a:t>Stiprās puses </a:t>
                      </a:r>
                      <a:endParaRPr lang="lv-LV" sz="1600" dirty="0">
                        <a:solidFill>
                          <a:schemeClr val="bg1"/>
                        </a:solidFill>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395AD"/>
                    </a:solidFill>
                  </a:tcPr>
                </a:tc>
                <a:tc>
                  <a:txBody>
                    <a:bodyPr/>
                    <a:lstStyle/>
                    <a:p>
                      <a:pPr algn="ctr" rtl="0" fontAlgn="ctr">
                        <a:spcBef>
                          <a:spcPts val="200"/>
                        </a:spcBef>
                        <a:spcAft>
                          <a:spcPts val="200"/>
                        </a:spcAft>
                      </a:pPr>
                      <a:r>
                        <a:rPr lang="lv-LV" sz="1600" b="1" i="0" u="none" strike="noStrike" dirty="0">
                          <a:solidFill>
                            <a:schemeClr val="bg1"/>
                          </a:solidFill>
                          <a:effectLst/>
                          <a:latin typeface="Montserrat" panose="00000500000000000000" pitchFamily="2" charset="-70"/>
                        </a:rPr>
                        <a:t>Vājās puses </a:t>
                      </a:r>
                      <a:endParaRPr lang="lv-LV" sz="1600" dirty="0">
                        <a:solidFill>
                          <a:schemeClr val="bg1"/>
                        </a:solidFill>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395AD"/>
                    </a:solidFill>
                  </a:tcPr>
                </a:tc>
                <a:extLst>
                  <a:ext uri="{0D108BD9-81ED-4DB2-BD59-A6C34878D82A}">
                    <a16:rowId xmlns:a16="http://schemas.microsoft.com/office/drawing/2014/main" val="1621232815"/>
                  </a:ext>
                </a:extLst>
              </a:tr>
              <a:tr h="548691">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Ģeogrāfiski izdevīga atrašanās vieta un piekļuve (tuvu Rīgai, Rīgas jūras līcim, Gaujas upes ieteka (kā tūrisma maršrutu noslēdzošā daļa), </a:t>
                      </a:r>
                      <a:r>
                        <a:rPr lang="lv-LV" sz="800" b="0" i="1" u="none" strike="noStrike" dirty="0" err="1">
                          <a:solidFill>
                            <a:srgbClr val="000000"/>
                          </a:solidFill>
                          <a:effectLst/>
                          <a:latin typeface="Montserrat" panose="00000500000000000000" pitchFamily="2" charset="-70"/>
                        </a:rPr>
                        <a:t>Via</a:t>
                      </a:r>
                      <a:r>
                        <a:rPr lang="lv-LV" sz="800" b="0" i="1" u="none" strike="noStrike" dirty="0">
                          <a:solidFill>
                            <a:srgbClr val="000000"/>
                          </a:solidFill>
                          <a:effectLst/>
                          <a:latin typeface="Montserrat" panose="00000500000000000000" pitchFamily="2" charset="-70"/>
                        </a:rPr>
                        <a:t> </a:t>
                      </a:r>
                      <a:r>
                        <a:rPr lang="lv-LV" sz="800" b="0" i="1" u="none" strike="noStrike" dirty="0" err="1">
                          <a:solidFill>
                            <a:srgbClr val="000000"/>
                          </a:solidFill>
                          <a:effectLst/>
                          <a:latin typeface="Montserrat" panose="00000500000000000000" pitchFamily="2" charset="-70"/>
                        </a:rPr>
                        <a:t>Baltica</a:t>
                      </a:r>
                      <a:r>
                        <a:rPr lang="lv-LV" sz="800" b="0" i="0" u="none" strike="noStrike" dirty="0">
                          <a:solidFill>
                            <a:srgbClr val="000000"/>
                          </a:solidFill>
                          <a:effectLst/>
                          <a:latin typeface="Montserrat" panose="00000500000000000000" pitchFamily="2" charset="-70"/>
                        </a:rPr>
                        <a:t>, aktīva dzelzceļa satiksme u.c.)</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Galvenajā tūrisma resursā – Baltijas jūras piekrastē Ādažu novadā ietilpstošajos 19 km nav izveidota neviena oficiāla (un neoficiāla) peldvieta (pavirša attieksme pret apmeklētājiem un vidi). Ar pludmalēm saistītās apsaimniekošanas problēmas pieprasītākajās karstajās vasaras dienās.</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503263"/>
                  </a:ext>
                </a:extLst>
              </a:tr>
              <a:tr h="288020">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19 km gara Baltijas jūras krasta smilšu pludmale, jūras piekraste kā nacionālas nozīmes ainava </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Līdz šim joprojām nav izdevies izveidot veloceļu, kas savieno Ādažus ar Carnikavu un jūru.</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435042"/>
                  </a:ext>
                </a:extLst>
              </a:tr>
              <a:tr h="288020">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Spēcīgi tradicionālie svēti (</a:t>
                      </a:r>
                      <a:r>
                        <a:rPr lang="lv-LV" sz="800" b="0" i="0" u="none" strike="noStrike" dirty="0" err="1">
                          <a:solidFill>
                            <a:srgbClr val="000000"/>
                          </a:solidFill>
                          <a:effectLst/>
                          <a:latin typeface="Montserrat" panose="00000500000000000000" pitchFamily="2" charset="-70"/>
                        </a:rPr>
                        <a:t>zīmolpasākumi</a:t>
                      </a:r>
                      <a:r>
                        <a:rPr lang="lv-LV" sz="800" b="0" i="0" u="none" strike="noStrike" dirty="0">
                          <a:solidFill>
                            <a:srgbClr val="000000"/>
                          </a:solidFill>
                          <a:effectLst/>
                          <a:latin typeface="Montserrat" panose="00000500000000000000" pitchFamily="2" charset="-70"/>
                        </a:rPr>
                        <a:t>) Gaujas svētki, Nēģu svēti, </a:t>
                      </a:r>
                      <a:r>
                        <a:rPr lang="lv-LV" sz="800" b="0" i="0" u="none" strike="noStrike" dirty="0" err="1">
                          <a:solidFill>
                            <a:srgbClr val="000000"/>
                          </a:solidFill>
                          <a:effectLst/>
                          <a:latin typeface="Montserrat" panose="00000500000000000000" pitchFamily="2" charset="-70"/>
                        </a:rPr>
                        <a:t>Zvejnieksvētki</a:t>
                      </a:r>
                      <a:r>
                        <a:rPr lang="lv-LV" sz="800" b="0" i="0" u="none" strike="noStrike" dirty="0">
                          <a:solidFill>
                            <a:srgbClr val="000000"/>
                          </a:solidFill>
                          <a:effectLst/>
                          <a:latin typeface="Montserrat" panose="00000500000000000000" pitchFamily="2" charset="-70"/>
                        </a:rPr>
                        <a:t>.</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Tūrisma un rekreācijas attīstībai atvēlēto resursu (finansējums, tehniskās iespējas, darbaspēks) trūkums, līdz šim vāja politiskā griba stratēģiski attīstīt šo jomu</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2254090"/>
                  </a:ext>
                </a:extLst>
              </a:tr>
              <a:tr h="548691">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Dabas parks “Piejūra” kā plaša un pieprasīta dabas vieta Pierīgā</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Neapmierinošs mikromobilitātes tīklojums, reālu pastāvošu un novadu šķērsojošu (starp ciemiem) drošu velo ceļu un gājēju ceļu/taku fragmetāra esamība, bīstami posmi starptautiskajos velo maršrutos (“uz papīra” un “marķēto” kilometru ir vairāk, kā to, ko var atzīt par kvalitatīviem, drošiem un izmantojamiem gan rekreācijai, gfan tūrismam).</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1267504"/>
                  </a:ext>
                </a:extLst>
              </a:tr>
              <a:tr h="288020">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Carnikavas nēģu zīmols, nemateriālais kultūras mantojums.</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Vietām pastāvošas konfliktsituācijas starp vietējās kopienas interesēm un atpūtas/tūrisma pakalpojumu organizēšanu.</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4714957"/>
                  </a:ext>
                </a:extLst>
              </a:tr>
              <a:tr h="548691">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Starptautiskie </a:t>
                      </a:r>
                      <a:r>
                        <a:rPr lang="lv-LV" sz="800" b="0" i="0" u="none" strike="noStrike" dirty="0" err="1">
                          <a:solidFill>
                            <a:srgbClr val="000000"/>
                          </a:solidFill>
                          <a:effectLst/>
                          <a:latin typeface="Montserrat" panose="00000500000000000000" pitchFamily="2" charset="-70"/>
                        </a:rPr>
                        <a:t>mikromobilitātes</a:t>
                      </a:r>
                      <a:r>
                        <a:rPr lang="lv-LV" sz="800" b="0" i="0" u="none" strike="noStrike" dirty="0">
                          <a:solidFill>
                            <a:srgbClr val="000000"/>
                          </a:solidFill>
                          <a:effectLst/>
                          <a:latin typeface="Montserrat" panose="00000500000000000000" pitchFamily="2" charset="-70"/>
                        </a:rPr>
                        <a:t> maršruti (garo pārgājienu takas </a:t>
                      </a:r>
                      <a:r>
                        <a:rPr lang="lv-LV" sz="800" b="0" i="0" u="none" strike="noStrike" dirty="0" err="1">
                          <a:solidFill>
                            <a:srgbClr val="000000"/>
                          </a:solidFill>
                          <a:effectLst/>
                          <a:latin typeface="Montserrat" panose="00000500000000000000" pitchFamily="2" charset="-70"/>
                        </a:rPr>
                        <a:t>Jūrtaka</a:t>
                      </a:r>
                      <a:r>
                        <a:rPr lang="lv-LV" sz="800" b="0" i="0" u="none" strike="noStrike" dirty="0">
                          <a:solidFill>
                            <a:srgbClr val="000000"/>
                          </a:solidFill>
                          <a:effectLst/>
                          <a:latin typeface="Montserrat" panose="00000500000000000000" pitchFamily="2" charset="-70"/>
                        </a:rPr>
                        <a:t>, </a:t>
                      </a:r>
                      <a:r>
                        <a:rPr lang="lv-LV" sz="800" b="0" i="0" u="none" strike="noStrike" dirty="0" err="1">
                          <a:solidFill>
                            <a:srgbClr val="000000"/>
                          </a:solidFill>
                          <a:effectLst/>
                          <a:latin typeface="Montserrat" panose="00000500000000000000" pitchFamily="2" charset="-70"/>
                        </a:rPr>
                        <a:t>Mežtaka</a:t>
                      </a:r>
                      <a:r>
                        <a:rPr lang="lv-LV" sz="800" b="0" i="0" u="none" strike="noStrike" dirty="0">
                          <a:solidFill>
                            <a:srgbClr val="000000"/>
                          </a:solidFill>
                          <a:effectLst/>
                          <a:latin typeface="Montserrat" panose="00000500000000000000" pitchFamily="2" charset="-70"/>
                        </a:rPr>
                        <a:t>, </a:t>
                      </a:r>
                      <a:r>
                        <a:rPr lang="lv-LV" sz="800" b="0" i="0" u="none" strike="noStrike" dirty="0" err="1">
                          <a:solidFill>
                            <a:srgbClr val="000000"/>
                          </a:solidFill>
                          <a:effectLst/>
                          <a:latin typeface="Montserrat" panose="00000500000000000000" pitchFamily="2" charset="-70"/>
                        </a:rPr>
                        <a:t>Sv.Jēkaba</a:t>
                      </a:r>
                      <a:r>
                        <a:rPr lang="lv-LV" sz="800" b="0" i="0" u="none" strike="noStrike" dirty="0">
                          <a:solidFill>
                            <a:srgbClr val="000000"/>
                          </a:solidFill>
                          <a:effectLst/>
                          <a:latin typeface="Montserrat" panose="00000500000000000000" pitchFamily="2" charset="-70"/>
                        </a:rPr>
                        <a:t> ceļš), divi starptautiskie </a:t>
                      </a:r>
                      <a:r>
                        <a:rPr lang="lv-LV" sz="800" b="0" i="1" u="none" strike="noStrike" dirty="0" err="1">
                          <a:solidFill>
                            <a:srgbClr val="000000"/>
                          </a:solidFill>
                          <a:effectLst/>
                          <a:latin typeface="Montserrat" panose="00000500000000000000" pitchFamily="2" charset="-70"/>
                        </a:rPr>
                        <a:t>EuroVelo</a:t>
                      </a:r>
                      <a:r>
                        <a:rPr lang="lv-LV" sz="800" b="0" i="0" u="none" strike="noStrike" dirty="0">
                          <a:solidFill>
                            <a:srgbClr val="000000"/>
                          </a:solidFill>
                          <a:effectLst/>
                          <a:latin typeface="Montserrat" panose="00000500000000000000" pitchFamily="2" charset="-70"/>
                        </a:rPr>
                        <a:t> maršruti. (Īpaši izceļams Gaujas gājēju un velosipēdistu tilts, kas ir būtisks infrastruktūras elements starptautiskajam </a:t>
                      </a:r>
                      <a:r>
                        <a:rPr lang="lv-LV" sz="800" b="0" i="0" u="none" strike="noStrike" dirty="0" err="1">
                          <a:solidFill>
                            <a:srgbClr val="000000"/>
                          </a:solidFill>
                          <a:effectLst/>
                          <a:latin typeface="Montserrat" panose="00000500000000000000" pitchFamily="2" charset="-70"/>
                        </a:rPr>
                        <a:t>EuroVelo</a:t>
                      </a:r>
                      <a:r>
                        <a:rPr lang="lv-LV" sz="800" b="0" i="0" u="none" strike="noStrike" dirty="0">
                          <a:solidFill>
                            <a:srgbClr val="000000"/>
                          </a:solidFill>
                          <a:effectLst/>
                          <a:latin typeface="Montserrat" panose="00000500000000000000" pitchFamily="2" charset="-70"/>
                        </a:rPr>
                        <a:t> 13, “</a:t>
                      </a:r>
                      <a:r>
                        <a:rPr lang="lv-LV" sz="800" b="0" i="0" u="none" strike="noStrike" dirty="0" err="1">
                          <a:solidFill>
                            <a:srgbClr val="000000"/>
                          </a:solidFill>
                          <a:effectLst/>
                          <a:latin typeface="Montserrat" panose="00000500000000000000" pitchFamily="2" charset="-70"/>
                        </a:rPr>
                        <a:t>Jūrtaka</a:t>
                      </a:r>
                      <a:r>
                        <a:rPr lang="lv-LV" sz="800" b="0" i="0" u="none" strike="noStrike" dirty="0">
                          <a:solidFill>
                            <a:srgbClr val="000000"/>
                          </a:solidFill>
                          <a:effectLst/>
                          <a:latin typeface="Montserrat" panose="00000500000000000000" pitchFamily="2" charset="-70"/>
                        </a:rPr>
                        <a:t>”, Projekta 1836 u.c. maršrutiem)</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Trūkst visaptveroša/ funkcionāla galamērķa pārvaldība (neliela kapacitāte, mūsdienīgai galamērķu pārvaldes organizācijai neatbilstošas funkcijas un pienākumi, maz iesaistīti uzņēmēji, trūkst precīzu datu par ceļotāju / apmeklētāju skaitu, tūrisma ekonomisko ietekmi u.c.) </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4045449"/>
                  </a:ext>
                </a:extLst>
              </a:tr>
              <a:tr h="288020">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Mērķtiecīga ilgtermiņa sadarbība ar VTA un PTA, Vidzemes piekrastes pašvaldībām “Saviļņojošā Vidzeme” ietvaros</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Nepietiekami attīstīta tūrisma mājaslapa (turisms.adazi.lv), nav izstrādāts vienots tūrisma zīmols, marketinga un  komunikācijas plāns</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7931"/>
                  </a:ext>
                </a:extLst>
              </a:tr>
              <a:tr h="288020">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Aktīva (un jauneklīga) vietējā kopiena, augsts pašpatēriņš.</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Trūkst dialoga ar uzņēmējiem, vienotas platformas sadarbības veicināšanai. Vietējie amatnieki un mazie ražotāji, mājražotāji nav  pietiekami integrēti tūrisma piedāvājumā.</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4261287"/>
                  </a:ext>
                </a:extLst>
              </a:tr>
              <a:tr h="288020">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Liels tūrismā iesaistīto uzņēmēju skaits, kuri ir gatavi ieguldīt lielākas investīcijas tūrisma projektos, to gatavība iesaistīties galamērķa pārvaldībā. </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Darbinieku trūkums nozares uzņēmumos (zemas algas, sezonāls darbs kā problēma), līdz ar to ietekmēta spēja sniegt pakalpojumus kvalitatīvi.</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2192566"/>
                  </a:ext>
                </a:extLst>
              </a:tr>
              <a:tr h="418356">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Plašas sabiedriskās ēdināšanas iespējas, pieaugošu un kvalitatīvu viesmīlības (izmitināšanas) pakalpojumu skaits.</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Trūkst jaunu un inovatīvu (reģionālā mērogā nozīmīgu) tūrisma produktu, ir viens no zemākajiem kultūras mantojuma objektu skaitiem Latvijā. Mazinās lauku attīstībai atvēlētais finansējums tūrismam Pierīgā.</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418445"/>
                  </a:ext>
                </a:extLst>
              </a:tr>
              <a:tr h="418356">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Plašas ūdens tūrisma attīstības iespējas jūrā, ezeros un upēs, dabas resursi aktīvajam tūrismam un rekreācijai (ezeri, upe).</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Stihisku liela mēroga tūrisma attīstības “afēru” (diskutablu, necaurspīdīgu vai nepārdomātu  projektu) pieredze (piemēram, </a:t>
                      </a:r>
                      <a:r>
                        <a:rPr lang="lv-LV" sz="800" b="0" i="0" u="none" strike="noStrike" dirty="0" err="1">
                          <a:solidFill>
                            <a:srgbClr val="000000"/>
                          </a:solidFill>
                          <a:effectLst/>
                          <a:latin typeface="Montserrat" panose="00000500000000000000" pitchFamily="2" charset="-70"/>
                        </a:rPr>
                        <a:t>Karlsona</a:t>
                      </a:r>
                      <a:r>
                        <a:rPr lang="lv-LV" sz="800" b="0" i="0" u="none" strike="noStrike" dirty="0">
                          <a:solidFill>
                            <a:srgbClr val="000000"/>
                          </a:solidFill>
                          <a:effectLst/>
                          <a:latin typeface="Montserrat" panose="00000500000000000000" pitchFamily="2" charset="-70"/>
                        </a:rPr>
                        <a:t> parks, kavēšanās ar publiskās nomas izsolēm pludmales kafejnīcai Lilastē u.c.)</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823981"/>
                  </a:ext>
                </a:extLst>
              </a:tr>
            </a:tbl>
          </a:graphicData>
        </a:graphic>
      </p:graphicFrame>
    </p:spTree>
    <p:extLst>
      <p:ext uri="{BB962C8B-B14F-4D97-AF65-F5344CB8AC3E}">
        <p14:creationId xmlns:p14="http://schemas.microsoft.com/office/powerpoint/2010/main" val="1263513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114C-CB15-4B88-A3F5-8B5E5FACA2CB}"/>
              </a:ext>
            </a:extLst>
          </p:cNvPr>
          <p:cNvSpPr>
            <a:spLocks noGrp="1"/>
          </p:cNvSpPr>
          <p:nvPr>
            <p:ph type="title"/>
          </p:nvPr>
        </p:nvSpPr>
        <p:spPr>
          <a:xfrm>
            <a:off x="847724" y="324344"/>
            <a:ext cx="10506075" cy="1325563"/>
          </a:xfrm>
        </p:spPr>
        <p:txBody>
          <a:bodyPr/>
          <a:lstStyle/>
          <a:p>
            <a:r>
              <a:rPr lang="lv-LV" dirty="0">
                <a:solidFill>
                  <a:srgbClr val="051E2D"/>
                </a:solidFill>
                <a:latin typeface="Montserrat" panose="00000500000000000000" pitchFamily="2" charset="-70"/>
              </a:rPr>
              <a:t>Esošās situācijas </a:t>
            </a:r>
            <a:r>
              <a:rPr lang="lv-LV" dirty="0" err="1">
                <a:solidFill>
                  <a:srgbClr val="051E2D"/>
                </a:solidFill>
                <a:latin typeface="Montserrat" panose="00000500000000000000" pitchFamily="2" charset="-70"/>
              </a:rPr>
              <a:t>izvērtējums</a:t>
            </a:r>
            <a:endParaRPr lang="lv-LV" dirty="0">
              <a:solidFill>
                <a:srgbClr val="051E2D"/>
              </a:solidFill>
              <a:latin typeface="Montserrat" panose="00000500000000000000" pitchFamily="2" charset="-70"/>
            </a:endParaRPr>
          </a:p>
        </p:txBody>
      </p:sp>
      <p:graphicFrame>
        <p:nvGraphicFramePr>
          <p:cNvPr id="4" name="Content Placeholder 3">
            <a:extLst>
              <a:ext uri="{FF2B5EF4-FFF2-40B4-BE49-F238E27FC236}">
                <a16:creationId xmlns:a16="http://schemas.microsoft.com/office/drawing/2014/main" id="{1FF23C22-3AC0-E214-309A-77F70BF738A4}"/>
              </a:ext>
            </a:extLst>
          </p:cNvPr>
          <p:cNvGraphicFramePr>
            <a:graphicFrameLocks/>
          </p:cNvGraphicFramePr>
          <p:nvPr>
            <p:extLst>
              <p:ext uri="{D42A27DB-BD31-4B8C-83A1-F6EECF244321}">
                <p14:modId xmlns:p14="http://schemas.microsoft.com/office/powerpoint/2010/main" val="205478050"/>
              </p:ext>
            </p:extLst>
          </p:nvPr>
        </p:nvGraphicFramePr>
        <p:xfrm>
          <a:off x="838200" y="1419226"/>
          <a:ext cx="10419990" cy="5009655"/>
        </p:xfrm>
        <a:graphic>
          <a:graphicData uri="http://schemas.openxmlformats.org/drawingml/2006/table">
            <a:tbl>
              <a:tblPr/>
              <a:tblGrid>
                <a:gridCol w="5300449">
                  <a:extLst>
                    <a:ext uri="{9D8B030D-6E8A-4147-A177-3AD203B41FA5}">
                      <a16:colId xmlns:a16="http://schemas.microsoft.com/office/drawing/2014/main" val="3439464587"/>
                    </a:ext>
                  </a:extLst>
                </a:gridCol>
                <a:gridCol w="5119541">
                  <a:extLst>
                    <a:ext uri="{9D8B030D-6E8A-4147-A177-3AD203B41FA5}">
                      <a16:colId xmlns:a16="http://schemas.microsoft.com/office/drawing/2014/main" val="1551985044"/>
                    </a:ext>
                  </a:extLst>
                </a:gridCol>
              </a:tblGrid>
              <a:tr h="652011">
                <a:tc>
                  <a:txBody>
                    <a:bodyPr/>
                    <a:lstStyle/>
                    <a:p>
                      <a:pPr marL="0" algn="ctr" defTabSz="914400" rtl="0" eaLnBrk="1" fontAlgn="ctr" latinLnBrk="0" hangingPunct="1">
                        <a:spcBef>
                          <a:spcPts val="200"/>
                        </a:spcBef>
                        <a:spcAft>
                          <a:spcPts val="200"/>
                        </a:spcAft>
                      </a:pPr>
                      <a:r>
                        <a:rPr lang="lv-LV" sz="1600" b="1" i="0" u="none" strike="noStrike" kern="1200" dirty="0">
                          <a:solidFill>
                            <a:schemeClr val="bg1"/>
                          </a:solidFill>
                          <a:effectLst/>
                          <a:latin typeface="Montserrat" panose="00000500000000000000" pitchFamily="2" charset="-70"/>
                          <a:ea typeface="+mn-ea"/>
                          <a:cs typeface="+mn-cs"/>
                        </a:rPr>
                        <a:t>Iespējas</a:t>
                      </a: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395AD"/>
                    </a:solidFill>
                  </a:tcPr>
                </a:tc>
                <a:tc>
                  <a:txBody>
                    <a:bodyPr/>
                    <a:lstStyle/>
                    <a:p>
                      <a:pPr marL="0" algn="ctr" defTabSz="914400" rtl="0" eaLnBrk="1" fontAlgn="ctr" latinLnBrk="0" hangingPunct="1">
                        <a:spcBef>
                          <a:spcPts val="200"/>
                        </a:spcBef>
                        <a:spcAft>
                          <a:spcPts val="200"/>
                        </a:spcAft>
                      </a:pPr>
                      <a:r>
                        <a:rPr lang="lv-LV" sz="1600" b="1" i="0" u="none" strike="noStrike" kern="1200" dirty="0">
                          <a:solidFill>
                            <a:schemeClr val="bg1"/>
                          </a:solidFill>
                          <a:effectLst/>
                          <a:latin typeface="Montserrat" panose="00000500000000000000" pitchFamily="2" charset="-70"/>
                          <a:ea typeface="+mn-ea"/>
                          <a:cs typeface="+mn-cs"/>
                        </a:rPr>
                        <a:t>Draudi</a:t>
                      </a: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395AD"/>
                    </a:solidFill>
                  </a:tcPr>
                </a:tc>
                <a:extLst>
                  <a:ext uri="{0D108BD9-81ED-4DB2-BD59-A6C34878D82A}">
                    <a16:rowId xmlns:a16="http://schemas.microsoft.com/office/drawing/2014/main" val="647562070"/>
                  </a:ext>
                </a:extLst>
              </a:tr>
              <a:tr h="501543">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Ieguldīt nozīmīgos tūrisma un atpūtas infrastruktūras projektos, lai attīstītu mikro mobilitāti, veicinot gan vietējo dzīves kvalitāti, gan tūrismu. Labāk segmentēt atpūtas iespējas, aktualizēt āra dzīves aktivitātēm vajadzīgo infrastruktūru pie blīvi apdzīvotajām vietām.</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Strauji pieaugoša un nevadīta apmeklētāju plūsma, kas rada negatīvu ietekmi, noplicina dabas un ainavas resursus. </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1448439"/>
                  </a:ext>
                </a:extLst>
              </a:tr>
              <a:tr h="657798">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Efektīvāk pārvaldīt piekrasti, organizēt labāku apmeklētāju plūsmu vadību, nominēt vismaz vienu oficiālu peldvietu novadā, attīstīt to līdz Zilā karoga pludmales statusam, harmoniski attīstīt piekrastes apmeklētībai pielāgoto infrastruktūru, publiskos pasākumus (iekļaujot operatīvu atkritumu apsaimniekošanu).</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Ģeopolitiskās situācijas nestabilitāte pasaulē (Krievijas īstenotais karš Ukrainā) – daļa ārvalstu tūristu baidās braukt uz Latviju, jo tā robežojas ar Krieviju.</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2427583"/>
                  </a:ext>
                </a:extLst>
              </a:tr>
              <a:tr h="657798">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Izrādīt politisko gribu pašvaldības lēmumu pieņemšanas līmenī stratēģiskai vēlmei attīstīt un ieviest plānoto attiecībā uz tūrismu un rekreāciju, viedai rīcībai ieviest stratēģijas rīcības, mērīt atdevi no publiskajiem tēriņiem gan vietējai ekonomikai, gan vietējo iedzīvotāju dzīves kvalitātes izmaiņām.</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Klimata pārmaiņu ietekmē pieaugošās ekstrēmās hidroloģiskās un meteoroloģiskās parādības ļoti regulāri bojā infrastruktūru, pieprasot to regulāru atjaunošanu un paaugstinot uzturēšanas izmaksas. Tūrisma sezonalitātes negatīvā ietekme. Nozares nespēja savlaicīgi pielāgoties </a:t>
                      </a:r>
                      <a:r>
                        <a:rPr lang="lv-LV" sz="800" b="0" i="0" u="none" strike="noStrike" dirty="0" err="1">
                          <a:solidFill>
                            <a:srgbClr val="000000"/>
                          </a:solidFill>
                          <a:effectLst/>
                          <a:latin typeface="Montserrat" panose="00000500000000000000" pitchFamily="2" charset="-70"/>
                        </a:rPr>
                        <a:t>klimatneitralitātes</a:t>
                      </a:r>
                      <a:r>
                        <a:rPr lang="lv-LV" sz="800" b="0" i="0" u="none" strike="noStrike" dirty="0">
                          <a:solidFill>
                            <a:srgbClr val="000000"/>
                          </a:solidFill>
                          <a:effectLst/>
                          <a:latin typeface="Montserrat" panose="00000500000000000000" pitchFamily="2" charset="-70"/>
                        </a:rPr>
                        <a:t> un </a:t>
                      </a:r>
                      <a:r>
                        <a:rPr lang="lv-LV" sz="800" b="0" i="0" u="none" strike="noStrike" dirty="0" err="1">
                          <a:solidFill>
                            <a:srgbClr val="000000"/>
                          </a:solidFill>
                          <a:effectLst/>
                          <a:latin typeface="Montserrat" panose="00000500000000000000" pitchFamily="2" charset="-70"/>
                        </a:rPr>
                        <a:t>ilgstpējīgas</a:t>
                      </a:r>
                      <a:r>
                        <a:rPr lang="lv-LV" sz="800" b="0" i="0" u="none" strike="noStrike" dirty="0">
                          <a:solidFill>
                            <a:srgbClr val="000000"/>
                          </a:solidFill>
                          <a:effectLst/>
                          <a:latin typeface="Montserrat" panose="00000500000000000000" pitchFamily="2" charset="-70"/>
                        </a:rPr>
                        <a:t> dzīvesveida prasībām.</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0343754"/>
                  </a:ext>
                </a:extLst>
              </a:tr>
              <a:tr h="501543">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Veidot jaunu tūrisma pārvaldības modeli. Pāriet no TIC uz galamērķa pārvaldes organizāciju ar mūsdienīgu funkcionalitāti. Daļēji nodot informācijas sniegšanas funkcijas uzņēmējiem, iesaistīt uzņēmēju vairāk galamērķa pārvaldībā. </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Dabas resursu noplicināšana, ūdens kvalitātes krišanās, sadzīves atkritumu apjoma palielināšanās, nespēja to operatīvi apsaimniekot u.c.</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637971"/>
                  </a:ext>
                </a:extLst>
              </a:tr>
              <a:tr h="345292">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Ieviest vairāk viedā tūrisma pārvaldības risinājumus (uzraudzīt apmeklētāju plūsmu, uzstādot skaitītājus). Veicināt digitalizāciju tūrisma jomā.</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Kultūras tradīciju un </a:t>
                      </a:r>
                      <a:r>
                        <a:rPr lang="lv-LV" sz="800" b="0" i="0" u="none" strike="noStrike" dirty="0" err="1">
                          <a:solidFill>
                            <a:srgbClr val="000000"/>
                          </a:solidFill>
                          <a:effectLst/>
                          <a:latin typeface="Montserrat" panose="00000500000000000000" pitchFamily="2" charset="-70"/>
                        </a:rPr>
                        <a:t>dzīvesstila</a:t>
                      </a:r>
                      <a:r>
                        <a:rPr lang="lv-LV" sz="800" b="0" i="0" u="none" strike="noStrike" dirty="0">
                          <a:solidFill>
                            <a:srgbClr val="000000"/>
                          </a:solidFill>
                          <a:effectLst/>
                          <a:latin typeface="Montserrat" panose="00000500000000000000" pitchFamily="2" charset="-70"/>
                        </a:rPr>
                        <a:t> pēctecības izzušana (senās nēģu zvejas tradīcijas u.c.)</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345506"/>
                  </a:ext>
                </a:extLst>
              </a:tr>
              <a:tr h="501543">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Veicināt uzņēmēju sadarbību jaunu un inovatīvu tūrisma produktu izveidē. Veicināt vietējo ražotāju iesaisti tūrismā.</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Dzīves dārdzības pieaugums (piem., pārtikas produktu un elektroenerģijas cenu pieaugums) mazina ceļošanu un samazina tūrisma un rekreācijas uzņēmējdarbības rentabilitāti.</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6917257"/>
                  </a:ext>
                </a:extLst>
              </a:tr>
              <a:tr h="345292">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Sekmēt kvalitatīvu tūrisma un rekreācijas pakalpojumu daudzveidību un pieejamību, atbalstīt to internacionalizāciju, virzību uz eksporta tirgiem.</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Tūrisma infrastruktūras demolēšana, vandālisma draudi</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2180241"/>
                  </a:ext>
                </a:extLst>
              </a:tr>
              <a:tr h="501543">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Ieviest reģionālo veloinfrastruktūras projektu Rīga-Carnikava. Panākt lielāku citu iesaistīto pušu ietekmi un ieinteresētību tūrisma un atpūtas jomai nozīmīgu iniciatīvu īstenošanā Ādažu novadā.</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Digitālā plaisa tūrisma jomas attīstībā, inovāciju trūkums, uzņēmēju izolētība, nespēja iekļauties plašākos aktīvos inovatīvos tīklojumos, vāja sadarbība ar pētniecības sektoru.</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9504395"/>
                  </a:ext>
                </a:extLst>
              </a:tr>
              <a:tr h="345292">
                <a:tc>
                  <a:txBody>
                    <a:bodyPr/>
                    <a:lstStyle/>
                    <a:p>
                      <a:pPr rtl="0" fontAlgn="ctr">
                        <a:spcBef>
                          <a:spcPts val="200"/>
                        </a:spcBef>
                        <a:spcAft>
                          <a:spcPts val="200"/>
                        </a:spcAft>
                      </a:pPr>
                      <a:r>
                        <a:rPr lang="lv-LV" sz="800" b="0" i="0" u="none" strike="noStrike">
                          <a:solidFill>
                            <a:srgbClr val="000000"/>
                          </a:solidFill>
                          <a:effectLst/>
                          <a:latin typeface="Montserrat" panose="00000500000000000000" pitchFamily="2" charset="-70"/>
                        </a:rPr>
                        <a:t>Izveidot novada tūrisma zīmolu un identitāti, īstenot efektīvāku integrētās mārketinga komunikācijas plānu, regulāri mērot atdevi no īstenotajām rīcībām.</a:t>
                      </a:r>
                      <a:endParaRPr lang="lv-LV" sz="80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ctr">
                        <a:spcBef>
                          <a:spcPts val="200"/>
                        </a:spcBef>
                        <a:spcAft>
                          <a:spcPts val="200"/>
                        </a:spcAft>
                      </a:pPr>
                      <a:r>
                        <a:rPr lang="lv-LV" sz="800" b="0" i="0" u="none" strike="noStrike" dirty="0">
                          <a:solidFill>
                            <a:srgbClr val="000000"/>
                          </a:solidFill>
                          <a:effectLst/>
                          <a:latin typeface="Montserrat" panose="00000500000000000000" pitchFamily="2" charset="-70"/>
                        </a:rPr>
                        <a:t>Korupcijas draudi vietējā līmenī, pārāk sarežģītas birokrātiskas barjeras.</a:t>
                      </a:r>
                      <a:endParaRPr lang="lv-LV" sz="800" dirty="0">
                        <a:effectLst/>
                      </a:endParaRPr>
                    </a:p>
                  </a:txBody>
                  <a:tcPr marL="12791" marR="12791" marT="12791" marB="1279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781022"/>
                  </a:ext>
                </a:extLst>
              </a:tr>
            </a:tbl>
          </a:graphicData>
        </a:graphic>
      </p:graphicFrame>
    </p:spTree>
    <p:extLst>
      <p:ext uri="{BB962C8B-B14F-4D97-AF65-F5344CB8AC3E}">
        <p14:creationId xmlns:p14="http://schemas.microsoft.com/office/powerpoint/2010/main" val="2368083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AA898-458E-3DA2-AE91-98E66C0F6AFF}"/>
              </a:ext>
            </a:extLst>
          </p:cNvPr>
          <p:cNvSpPr>
            <a:spLocks noGrp="1"/>
          </p:cNvSpPr>
          <p:nvPr>
            <p:ph type="title"/>
          </p:nvPr>
        </p:nvSpPr>
        <p:spPr/>
        <p:txBody>
          <a:bodyPr/>
          <a:lstStyle/>
          <a:p>
            <a:r>
              <a:rPr lang="lv-LV" dirty="0">
                <a:solidFill>
                  <a:srgbClr val="051E2D"/>
                </a:solidFill>
                <a:latin typeface="Montserrat" panose="00000500000000000000" pitchFamily="2" charset="-70"/>
              </a:rPr>
              <a:t>Stratēģiskie mērķi</a:t>
            </a:r>
          </a:p>
        </p:txBody>
      </p:sp>
      <p:sp>
        <p:nvSpPr>
          <p:cNvPr id="3" name="Content Placeholder 2">
            <a:extLst>
              <a:ext uri="{FF2B5EF4-FFF2-40B4-BE49-F238E27FC236}">
                <a16:creationId xmlns:a16="http://schemas.microsoft.com/office/drawing/2014/main" id="{76538328-D665-2878-F44A-6152B02BC0BF}"/>
              </a:ext>
            </a:extLst>
          </p:cNvPr>
          <p:cNvSpPr>
            <a:spLocks noGrp="1"/>
          </p:cNvSpPr>
          <p:nvPr>
            <p:ph idx="1"/>
          </p:nvPr>
        </p:nvSpPr>
        <p:spPr/>
        <p:txBody>
          <a:bodyPr>
            <a:normAutofit lnSpcReduction="10000"/>
          </a:bodyPr>
          <a:lstStyle/>
          <a:p>
            <a:pPr marL="457200" rtl="0" fontAlgn="base">
              <a:spcBef>
                <a:spcPts val="0"/>
              </a:spcBef>
              <a:spcAft>
                <a:spcPts val="0"/>
              </a:spcAft>
              <a:buFont typeface="+mj-lt"/>
              <a:buAutoNum type="arabicPeriod"/>
            </a:pPr>
            <a:r>
              <a:rPr lang="lv-LV" sz="1800" b="0" i="0" u="none" strike="noStrike" dirty="0">
                <a:solidFill>
                  <a:srgbClr val="000000"/>
                </a:solidFill>
                <a:effectLst/>
                <a:latin typeface="Montserrat Light" panose="00000400000000000000" pitchFamily="2" charset="-70"/>
              </a:rPr>
              <a:t>Efektīvas tūrisma galamērķa pārvaldības organizēšana un koordinēšana dažādos mērogos;</a:t>
            </a:r>
          </a:p>
          <a:p>
            <a:pPr marL="457200" rtl="0" fontAlgn="base">
              <a:spcBef>
                <a:spcPts val="0"/>
              </a:spcBef>
              <a:spcAft>
                <a:spcPts val="0"/>
              </a:spcAft>
              <a:buFont typeface="+mj-lt"/>
              <a:buAutoNum type="arabicPeriod"/>
            </a:pPr>
            <a:r>
              <a:rPr lang="lv-LV" sz="1800" b="0" i="0" u="none" strike="noStrike" dirty="0">
                <a:solidFill>
                  <a:srgbClr val="000000"/>
                </a:solidFill>
                <a:effectLst/>
                <a:latin typeface="Montserrat Light" panose="00000400000000000000" pitchFamily="2" charset="-70"/>
              </a:rPr>
              <a:t>Tūrisma un atpūtas infrastruktūras un labiekārtojuma veidošana, labākas piekļuves un mobilitātes organizēšana;</a:t>
            </a:r>
          </a:p>
          <a:p>
            <a:pPr marL="457200" rtl="0" fontAlgn="base">
              <a:spcBef>
                <a:spcPts val="0"/>
              </a:spcBef>
              <a:spcAft>
                <a:spcPts val="0"/>
              </a:spcAft>
              <a:buFont typeface="+mj-lt"/>
              <a:buAutoNum type="arabicPeriod"/>
            </a:pPr>
            <a:r>
              <a:rPr lang="lv-LV" sz="1800" b="0" i="0" u="none" strike="noStrike" dirty="0">
                <a:solidFill>
                  <a:srgbClr val="000000"/>
                </a:solidFill>
                <a:effectLst/>
                <a:latin typeface="Montserrat Light" panose="00000400000000000000" pitchFamily="2" charset="-70"/>
              </a:rPr>
              <a:t>Dzīves kvalitātes veicināšana vietējām kopienām, kāpinot vietu pievilcību, tūrisma plūsmas vadību un attīstot āra vides atpūtas iespējas;</a:t>
            </a:r>
          </a:p>
          <a:p>
            <a:pPr marL="457200" rtl="0" fontAlgn="base">
              <a:spcBef>
                <a:spcPts val="0"/>
              </a:spcBef>
              <a:spcAft>
                <a:spcPts val="0"/>
              </a:spcAft>
              <a:buFont typeface="+mj-lt"/>
              <a:buAutoNum type="arabicPeriod"/>
            </a:pPr>
            <a:r>
              <a:rPr lang="lv-LV" sz="1800" b="0" i="0" u="none" strike="noStrike" dirty="0">
                <a:solidFill>
                  <a:srgbClr val="000000"/>
                </a:solidFill>
                <a:effectLst/>
                <a:latin typeface="Montserrat Light" panose="00000400000000000000" pitchFamily="2" charset="-70"/>
              </a:rPr>
              <a:t>Ādažu novada vietu pievilcības veicināšana: dabas un kultūras vērtību saglabāšana, ainavas kvalitātes kāpināšana;</a:t>
            </a:r>
          </a:p>
          <a:p>
            <a:pPr marL="457200" rtl="0" fontAlgn="base">
              <a:spcBef>
                <a:spcPts val="0"/>
              </a:spcBef>
              <a:spcAft>
                <a:spcPts val="0"/>
              </a:spcAft>
              <a:buFont typeface="+mj-lt"/>
              <a:buAutoNum type="arabicPeriod"/>
            </a:pPr>
            <a:r>
              <a:rPr lang="lv-LV" sz="1800" b="0" i="0" u="none" strike="noStrike" dirty="0">
                <a:solidFill>
                  <a:srgbClr val="000000"/>
                </a:solidFill>
                <a:effectLst/>
                <a:latin typeface="Montserrat Light" panose="00000400000000000000" pitchFamily="2" charset="-70"/>
              </a:rPr>
              <a:t>Kvalitatīva tūrisma un atpūtas piedāvājuma veicināšana, pašvaldības publisko pasākumu organizēšana, kopīgu produktu veidošanas koordinēšana;</a:t>
            </a:r>
          </a:p>
          <a:p>
            <a:pPr marL="457200" rtl="0" fontAlgn="base">
              <a:spcBef>
                <a:spcPts val="0"/>
              </a:spcBef>
              <a:spcAft>
                <a:spcPts val="0"/>
              </a:spcAft>
              <a:buFont typeface="+mj-lt"/>
              <a:buAutoNum type="arabicPeriod"/>
            </a:pPr>
            <a:r>
              <a:rPr lang="lv-LV" sz="1800" b="0" i="0" u="none" strike="noStrike" dirty="0">
                <a:solidFill>
                  <a:srgbClr val="000000"/>
                </a:solidFill>
                <a:effectLst/>
                <a:latin typeface="Montserrat Light" panose="00000400000000000000" pitchFamily="2" charset="-70"/>
              </a:rPr>
              <a:t>Ieguldījumi cilvēkresursos, nozares speciālistu profesionālā izglītošanā un pētniecības atbalstīšanā;</a:t>
            </a:r>
          </a:p>
          <a:p>
            <a:pPr marL="457200" rtl="0" fontAlgn="base">
              <a:spcBef>
                <a:spcPts val="0"/>
              </a:spcBef>
              <a:spcAft>
                <a:spcPts val="0"/>
              </a:spcAft>
              <a:buFont typeface="+mj-lt"/>
              <a:buAutoNum type="arabicPeriod"/>
            </a:pPr>
            <a:r>
              <a:rPr lang="lv-LV" sz="1800" b="0" i="0" u="none" strike="noStrike" dirty="0">
                <a:solidFill>
                  <a:srgbClr val="000000"/>
                </a:solidFill>
                <a:effectLst/>
                <a:latin typeface="Montserrat Light" panose="00000400000000000000" pitchFamily="2" charset="-70"/>
              </a:rPr>
              <a:t>Efektīvas tirgvedības stratēģijas ieviešana un integrētā mārketinga komunikācijas īstenošana;</a:t>
            </a:r>
          </a:p>
          <a:p>
            <a:pPr marL="457200" rtl="0" fontAlgn="base">
              <a:spcBef>
                <a:spcPts val="0"/>
              </a:spcBef>
              <a:spcAft>
                <a:spcPts val="0"/>
              </a:spcAft>
              <a:buFont typeface="+mj-lt"/>
              <a:buAutoNum type="arabicPeriod"/>
            </a:pPr>
            <a:r>
              <a:rPr lang="lv-LV" sz="1800" b="0" i="0" u="none" strike="noStrike" dirty="0">
                <a:solidFill>
                  <a:srgbClr val="000000"/>
                </a:solidFill>
                <a:effectLst/>
                <a:latin typeface="Montserrat Light" panose="00000400000000000000" pitchFamily="2" charset="-70"/>
              </a:rPr>
              <a:t>Pārdomāta tūrisma un atpūtas pieprasījuma veicināšana, akcentējot rekreāciju āra vidē un ārvalstu tūristu piesaisti.</a:t>
            </a:r>
            <a:br>
              <a:rPr lang="lv-LV" b="0" dirty="0">
                <a:effectLst/>
                <a:latin typeface="Montserrat Light" panose="00000400000000000000" pitchFamily="2" charset="-70"/>
              </a:rPr>
            </a:br>
            <a:endParaRPr lang="lv-LV" dirty="0">
              <a:latin typeface="Montserrat Light" panose="00000400000000000000" pitchFamily="2" charset="-70"/>
            </a:endParaRPr>
          </a:p>
        </p:txBody>
      </p:sp>
    </p:spTree>
    <p:extLst>
      <p:ext uri="{BB962C8B-B14F-4D97-AF65-F5344CB8AC3E}">
        <p14:creationId xmlns:p14="http://schemas.microsoft.com/office/powerpoint/2010/main" val="366982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8E30-7141-A790-2FC4-E41B836C756D}"/>
              </a:ext>
            </a:extLst>
          </p:cNvPr>
          <p:cNvSpPr>
            <a:spLocks noGrp="1"/>
          </p:cNvSpPr>
          <p:nvPr>
            <p:ph type="title"/>
          </p:nvPr>
        </p:nvSpPr>
        <p:spPr/>
        <p:txBody>
          <a:bodyPr/>
          <a:lstStyle/>
          <a:p>
            <a:r>
              <a:rPr lang="lv-LV" dirty="0">
                <a:solidFill>
                  <a:srgbClr val="051E2D"/>
                </a:solidFill>
                <a:latin typeface="Montserrat" panose="00000500000000000000" pitchFamily="2" charset="-70"/>
              </a:rPr>
              <a:t>Definētie mērķa tirgi</a:t>
            </a:r>
          </a:p>
        </p:txBody>
      </p:sp>
      <p:sp>
        <p:nvSpPr>
          <p:cNvPr id="3" name="Content Placeholder 2">
            <a:extLst>
              <a:ext uri="{FF2B5EF4-FFF2-40B4-BE49-F238E27FC236}">
                <a16:creationId xmlns:a16="http://schemas.microsoft.com/office/drawing/2014/main" id="{95680864-16DD-2881-CE32-145D8BA7C905}"/>
              </a:ext>
            </a:extLst>
          </p:cNvPr>
          <p:cNvSpPr>
            <a:spLocks noGrp="1"/>
          </p:cNvSpPr>
          <p:nvPr>
            <p:ph idx="1"/>
          </p:nvPr>
        </p:nvSpPr>
        <p:spPr>
          <a:xfrm>
            <a:off x="838200" y="1454150"/>
            <a:ext cx="10515600" cy="4351338"/>
          </a:xfrm>
        </p:spPr>
        <p:txBody>
          <a:bodyPr/>
          <a:lstStyle/>
          <a:p>
            <a:pPr marL="0" indent="0">
              <a:buNone/>
            </a:pPr>
            <a:r>
              <a:rPr lang="lv-LV" dirty="0">
                <a:solidFill>
                  <a:srgbClr val="051E2D"/>
                </a:solidFill>
                <a:latin typeface="Montserrat Light" panose="00000400000000000000" pitchFamily="2" charset="-70"/>
              </a:rPr>
              <a:t>PRIMĀRIE</a:t>
            </a:r>
          </a:p>
          <a:p>
            <a:endParaRPr lang="lv-LV" dirty="0"/>
          </a:p>
          <a:p>
            <a:pPr marL="0" indent="0">
              <a:buNone/>
            </a:pPr>
            <a:endParaRPr lang="lv-LV" dirty="0"/>
          </a:p>
        </p:txBody>
      </p:sp>
      <p:graphicFrame>
        <p:nvGraphicFramePr>
          <p:cNvPr id="7" name="Table 6">
            <a:extLst>
              <a:ext uri="{FF2B5EF4-FFF2-40B4-BE49-F238E27FC236}">
                <a16:creationId xmlns:a16="http://schemas.microsoft.com/office/drawing/2014/main" id="{363EBC31-E6DE-707C-A8F0-F9BBFF8D877A}"/>
              </a:ext>
            </a:extLst>
          </p:cNvPr>
          <p:cNvGraphicFramePr>
            <a:graphicFrameLocks noGrp="1"/>
          </p:cNvGraphicFramePr>
          <p:nvPr>
            <p:extLst>
              <p:ext uri="{D42A27DB-BD31-4B8C-83A1-F6EECF244321}">
                <p14:modId xmlns:p14="http://schemas.microsoft.com/office/powerpoint/2010/main" val="1612196005"/>
              </p:ext>
            </p:extLst>
          </p:nvPr>
        </p:nvGraphicFramePr>
        <p:xfrm>
          <a:off x="960560" y="2076206"/>
          <a:ext cx="6172200" cy="4165600"/>
        </p:xfrm>
        <a:graphic>
          <a:graphicData uri="http://schemas.openxmlformats.org/drawingml/2006/table">
            <a:tbl>
              <a:tblPr/>
              <a:tblGrid>
                <a:gridCol w="971550">
                  <a:extLst>
                    <a:ext uri="{9D8B030D-6E8A-4147-A177-3AD203B41FA5}">
                      <a16:colId xmlns:a16="http://schemas.microsoft.com/office/drawing/2014/main" val="541532816"/>
                    </a:ext>
                  </a:extLst>
                </a:gridCol>
                <a:gridCol w="895350">
                  <a:extLst>
                    <a:ext uri="{9D8B030D-6E8A-4147-A177-3AD203B41FA5}">
                      <a16:colId xmlns:a16="http://schemas.microsoft.com/office/drawing/2014/main" val="962295528"/>
                    </a:ext>
                  </a:extLst>
                </a:gridCol>
                <a:gridCol w="1123950">
                  <a:extLst>
                    <a:ext uri="{9D8B030D-6E8A-4147-A177-3AD203B41FA5}">
                      <a16:colId xmlns:a16="http://schemas.microsoft.com/office/drawing/2014/main" val="2605519755"/>
                    </a:ext>
                  </a:extLst>
                </a:gridCol>
                <a:gridCol w="895350">
                  <a:extLst>
                    <a:ext uri="{9D8B030D-6E8A-4147-A177-3AD203B41FA5}">
                      <a16:colId xmlns:a16="http://schemas.microsoft.com/office/drawing/2014/main" val="569488850"/>
                    </a:ext>
                  </a:extLst>
                </a:gridCol>
                <a:gridCol w="1152525">
                  <a:extLst>
                    <a:ext uri="{9D8B030D-6E8A-4147-A177-3AD203B41FA5}">
                      <a16:colId xmlns:a16="http://schemas.microsoft.com/office/drawing/2014/main" val="2891660040"/>
                    </a:ext>
                  </a:extLst>
                </a:gridCol>
                <a:gridCol w="1133475">
                  <a:extLst>
                    <a:ext uri="{9D8B030D-6E8A-4147-A177-3AD203B41FA5}">
                      <a16:colId xmlns:a16="http://schemas.microsoft.com/office/drawing/2014/main" val="74329114"/>
                    </a:ext>
                  </a:extLst>
                </a:gridCol>
              </a:tblGrid>
              <a:tr h="0">
                <a:tc>
                  <a:txBody>
                    <a:bodyPr/>
                    <a:lstStyle/>
                    <a:p>
                      <a:pPr algn="just" rtl="0" fontAlgn="t">
                        <a:spcBef>
                          <a:spcPts val="1200"/>
                        </a:spcBef>
                        <a:spcAft>
                          <a:spcPts val="0"/>
                        </a:spcAft>
                      </a:pPr>
                      <a:r>
                        <a:rPr lang="lv-LV" sz="1000" b="1" i="0" u="none" strike="noStrike" dirty="0" err="1">
                          <a:solidFill>
                            <a:srgbClr val="000000"/>
                          </a:solidFill>
                          <a:effectLst/>
                          <a:latin typeface="Montserrat" panose="00000500000000000000" pitchFamily="2" charset="-70"/>
                        </a:rPr>
                        <a:t>Mērķtirgus</a:t>
                      </a: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fontAlgn="t">
                        <a:spcBef>
                          <a:spcPts val="1200"/>
                        </a:spcBef>
                        <a:spcAft>
                          <a:spcPts val="0"/>
                        </a:spcAft>
                      </a:pPr>
                      <a:r>
                        <a:rPr lang="lv-LV" sz="1000" b="1" i="0" u="none" strike="noStrike" dirty="0" err="1">
                          <a:solidFill>
                            <a:srgbClr val="000000"/>
                          </a:solidFill>
                          <a:effectLst/>
                          <a:latin typeface="Montserrat" panose="00000500000000000000" pitchFamily="2" charset="-70"/>
                        </a:rPr>
                        <a:t>Dzīvesstils</a:t>
                      </a: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fontAlgn="t">
                        <a:spcBef>
                          <a:spcPts val="1200"/>
                        </a:spcBef>
                        <a:spcAft>
                          <a:spcPts val="0"/>
                        </a:spcAft>
                      </a:pPr>
                      <a:r>
                        <a:rPr lang="lv-LV" sz="1000" b="1" i="0" u="none" strike="noStrike">
                          <a:solidFill>
                            <a:srgbClr val="000000"/>
                          </a:solidFill>
                          <a:effectLst/>
                          <a:latin typeface="Montserrat" panose="00000500000000000000" pitchFamily="2" charset="-70"/>
                        </a:rPr>
                        <a:t>Demogrāfiski</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fontAlgn="t">
                        <a:spcBef>
                          <a:spcPts val="1200"/>
                        </a:spcBef>
                        <a:spcAft>
                          <a:spcPts val="0"/>
                        </a:spcAft>
                      </a:pPr>
                      <a:r>
                        <a:rPr lang="lv-LV" sz="1000" b="1" i="0" u="none" strike="noStrike">
                          <a:solidFill>
                            <a:srgbClr val="000000"/>
                          </a:solidFill>
                          <a:effectLst/>
                          <a:latin typeface="Montserrat" panose="00000500000000000000" pitchFamily="2" charset="-70"/>
                        </a:rPr>
                        <a:t>Ienākumi</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fontAlgn="t">
                        <a:spcBef>
                          <a:spcPts val="1200"/>
                        </a:spcBef>
                        <a:spcAft>
                          <a:spcPts val="0"/>
                        </a:spcAft>
                      </a:pPr>
                      <a:r>
                        <a:rPr lang="lv-LV" sz="1000" b="1" i="0" u="none" strike="noStrike" dirty="0">
                          <a:solidFill>
                            <a:srgbClr val="000000"/>
                          </a:solidFill>
                          <a:effectLst/>
                          <a:latin typeface="Montserrat" panose="00000500000000000000" pitchFamily="2" charset="-70"/>
                        </a:rPr>
                        <a:t>Ceļošanas formāts/kompānija</a:t>
                      </a: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fontAlgn="t">
                        <a:spcBef>
                          <a:spcPts val="1200"/>
                        </a:spcBef>
                        <a:spcAft>
                          <a:spcPts val="0"/>
                        </a:spcAft>
                      </a:pPr>
                      <a:r>
                        <a:rPr lang="lv-LV" sz="1000" b="1" i="0" u="none" strike="noStrike">
                          <a:solidFill>
                            <a:srgbClr val="000000"/>
                          </a:solidFill>
                          <a:effectLst/>
                          <a:latin typeface="Montserrat" panose="00000500000000000000" pitchFamily="2" charset="-70"/>
                        </a:rPr>
                        <a:t>Transports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6704032"/>
                  </a:ext>
                </a:extLst>
              </a:tr>
              <a:tr h="0">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Ādažu novads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Piedzīvojumu meklētāji, Brīvi domājošie, Reālie racionālisti</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dirty="0">
                          <a:solidFill>
                            <a:srgbClr val="000000"/>
                          </a:solidFill>
                          <a:effectLst/>
                          <a:latin typeface="Montserrat" panose="00000500000000000000" pitchFamily="2" charset="-70"/>
                        </a:rPr>
                        <a:t>Ģimenes ar maziem/lieliem bērniem,  Pieaugušie; Pāri</a:t>
                      </a: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Augsti, Vidēji augsti</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Neliela kompānija, Divatā</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Velosipēds, pārvietošanās kājām, personīgā automašīna; sabiedriskais transports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6287185"/>
                  </a:ext>
                </a:extLst>
              </a:tr>
              <a:tr h="0">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Rīga un Pierīga</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Piedzīvojumu meklētāji, Brīvi domājošie</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Pāri, ģimenes ar bērniem, draugu kompānijas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dirty="0">
                          <a:solidFill>
                            <a:srgbClr val="000000"/>
                          </a:solidFill>
                          <a:effectLst/>
                          <a:latin typeface="Montserrat" panose="00000500000000000000" pitchFamily="2" charset="-70"/>
                        </a:rPr>
                        <a:t>Augsti, vidēji augsti</a:t>
                      </a: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Divatā, nelielā draugu vai kolēģu kompānijā</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Vilciens, velosipēds, sabiedriskais autobuss (un tikai tad personīga automašīna)</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8299114"/>
                  </a:ext>
                </a:extLst>
              </a:tr>
              <a:tr h="0">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Ārvalstu ceļotāji (Igaunija, Lietuva, Somija, Zviedrija, Vācija)</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Brīvi domājošie, stabilie, racionālie reālisti, prasīgie</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dirty="0">
                          <a:solidFill>
                            <a:srgbClr val="000000"/>
                          </a:solidFill>
                          <a:effectLst/>
                          <a:latin typeface="Montserrat" panose="00000500000000000000" pitchFamily="2" charset="-70"/>
                        </a:rPr>
                        <a:t>Pāri, ģimenes ar bērniem, draugu kompānijas, seniori</a:t>
                      </a: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Augsti</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Neliela kompānija</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dirty="0">
                          <a:solidFill>
                            <a:srgbClr val="000000"/>
                          </a:solidFill>
                          <a:effectLst/>
                          <a:latin typeface="Montserrat" panose="00000500000000000000" pitchFamily="2" charset="-70"/>
                        </a:rPr>
                        <a:t>Personīgā (īrēta) automašīna, vilciens (mazāk organizēts transports)</a:t>
                      </a: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0845291"/>
                  </a:ext>
                </a:extLst>
              </a:tr>
            </a:tbl>
          </a:graphicData>
        </a:graphic>
      </p:graphicFrame>
      <p:sp>
        <p:nvSpPr>
          <p:cNvPr id="8" name="Rectangle 2">
            <a:extLst>
              <a:ext uri="{FF2B5EF4-FFF2-40B4-BE49-F238E27FC236}">
                <a16:creationId xmlns:a16="http://schemas.microsoft.com/office/drawing/2014/main" id="{899CAFB9-D60D-A14F-43ED-62647689E8E2}"/>
              </a:ext>
            </a:extLst>
          </p:cNvPr>
          <p:cNvSpPr>
            <a:spLocks noChangeArrowheads="1"/>
          </p:cNvSpPr>
          <p:nvPr/>
        </p:nvSpPr>
        <p:spPr bwMode="auto">
          <a:xfrm>
            <a:off x="2921977" y="269319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v-LV"/>
          </a:p>
        </p:txBody>
      </p:sp>
      <p:pic>
        <p:nvPicPr>
          <p:cNvPr id="12" name="Picture 11">
            <a:extLst>
              <a:ext uri="{FF2B5EF4-FFF2-40B4-BE49-F238E27FC236}">
                <a16:creationId xmlns:a16="http://schemas.microsoft.com/office/drawing/2014/main" id="{87D3BCDE-B2BF-C74B-23BA-4078F8C300B2}"/>
              </a:ext>
            </a:extLst>
          </p:cNvPr>
          <p:cNvPicPr>
            <a:picLocks noChangeAspect="1"/>
          </p:cNvPicPr>
          <p:nvPr/>
        </p:nvPicPr>
        <p:blipFill rotWithShape="1">
          <a:blip r:embed="rId2">
            <a:extLst>
              <a:ext uri="{28A0092B-C50C-407E-A947-70E740481C1C}">
                <a14:useLocalDpi xmlns:a14="http://schemas.microsoft.com/office/drawing/2010/main" val="0"/>
              </a:ext>
            </a:extLst>
          </a:blip>
          <a:srcRect l="19128" t="24786" r="6982" b="3961"/>
          <a:stretch/>
        </p:blipFill>
        <p:spPr>
          <a:xfrm rot="5400000">
            <a:off x="7030158" y="1132152"/>
            <a:ext cx="2477967" cy="1792121"/>
          </a:xfrm>
          <a:prstGeom prst="rect">
            <a:avLst/>
          </a:prstGeom>
        </p:spPr>
      </p:pic>
      <p:pic>
        <p:nvPicPr>
          <p:cNvPr id="14" name="Picture 13">
            <a:extLst>
              <a:ext uri="{FF2B5EF4-FFF2-40B4-BE49-F238E27FC236}">
                <a16:creationId xmlns:a16="http://schemas.microsoft.com/office/drawing/2014/main" id="{F6F5F01F-5AA4-B863-9730-1C38D7597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4284" y="3429000"/>
            <a:ext cx="3847156" cy="2885367"/>
          </a:xfrm>
          <a:prstGeom prst="rect">
            <a:avLst/>
          </a:prstGeom>
        </p:spPr>
      </p:pic>
      <p:pic>
        <p:nvPicPr>
          <p:cNvPr id="16" name="Picture 15">
            <a:extLst>
              <a:ext uri="{FF2B5EF4-FFF2-40B4-BE49-F238E27FC236}">
                <a16:creationId xmlns:a16="http://schemas.microsoft.com/office/drawing/2014/main" id="{F4B405C9-724C-5B91-53E0-BED50B836D6B}"/>
              </a:ext>
            </a:extLst>
          </p:cNvPr>
          <p:cNvPicPr>
            <a:picLocks noChangeAspect="1"/>
          </p:cNvPicPr>
          <p:nvPr/>
        </p:nvPicPr>
        <p:blipFill rotWithShape="1">
          <a:blip r:embed="rId4">
            <a:extLst>
              <a:ext uri="{28A0092B-C50C-407E-A947-70E740481C1C}">
                <a14:useLocalDpi xmlns:a14="http://schemas.microsoft.com/office/drawing/2010/main" val="0"/>
              </a:ext>
            </a:extLst>
          </a:blip>
          <a:srcRect l="30957" t="2904" r="19261"/>
          <a:stretch/>
        </p:blipFill>
        <p:spPr>
          <a:xfrm>
            <a:off x="9326653" y="785813"/>
            <a:ext cx="1904787" cy="2477967"/>
          </a:xfrm>
          <a:prstGeom prst="rect">
            <a:avLst/>
          </a:prstGeom>
        </p:spPr>
      </p:pic>
    </p:spTree>
    <p:extLst>
      <p:ext uri="{BB962C8B-B14F-4D97-AF65-F5344CB8AC3E}">
        <p14:creationId xmlns:p14="http://schemas.microsoft.com/office/powerpoint/2010/main" val="1579218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A0E5-04F2-0377-58F2-869F12D6D67B}"/>
              </a:ext>
            </a:extLst>
          </p:cNvPr>
          <p:cNvSpPr>
            <a:spLocks noGrp="1"/>
          </p:cNvSpPr>
          <p:nvPr>
            <p:ph type="title"/>
          </p:nvPr>
        </p:nvSpPr>
        <p:spPr/>
        <p:txBody>
          <a:bodyPr/>
          <a:lstStyle/>
          <a:p>
            <a:r>
              <a:rPr lang="lv-LV" dirty="0">
                <a:solidFill>
                  <a:srgbClr val="051E2D"/>
                </a:solidFill>
                <a:latin typeface="Montserrat" panose="00000500000000000000" pitchFamily="2" charset="-70"/>
              </a:rPr>
              <a:t>Definētie mērķa tirgi</a:t>
            </a:r>
          </a:p>
        </p:txBody>
      </p:sp>
      <p:sp>
        <p:nvSpPr>
          <p:cNvPr id="3" name="Content Placeholder 2">
            <a:extLst>
              <a:ext uri="{FF2B5EF4-FFF2-40B4-BE49-F238E27FC236}">
                <a16:creationId xmlns:a16="http://schemas.microsoft.com/office/drawing/2014/main" id="{4E05F939-8182-A69D-C74A-7C3FD50F98A9}"/>
              </a:ext>
            </a:extLst>
          </p:cNvPr>
          <p:cNvSpPr>
            <a:spLocks noGrp="1"/>
          </p:cNvSpPr>
          <p:nvPr>
            <p:ph idx="1"/>
          </p:nvPr>
        </p:nvSpPr>
        <p:spPr>
          <a:xfrm>
            <a:off x="907439" y="1373634"/>
            <a:ext cx="10377121" cy="451749"/>
          </a:xfrm>
        </p:spPr>
        <p:txBody>
          <a:bodyPr>
            <a:normAutofit lnSpcReduction="10000"/>
          </a:bodyPr>
          <a:lstStyle/>
          <a:p>
            <a:pPr marL="0" indent="0">
              <a:buNone/>
            </a:pPr>
            <a:r>
              <a:rPr lang="lv-LV" dirty="0">
                <a:solidFill>
                  <a:srgbClr val="051E2D"/>
                </a:solidFill>
                <a:latin typeface="Montserrat Light" panose="00000400000000000000" pitchFamily="2" charset="-70"/>
              </a:rPr>
              <a:t>SEKUNDĀRIE</a:t>
            </a:r>
            <a:r>
              <a:rPr lang="lv-LV" dirty="0">
                <a:solidFill>
                  <a:srgbClr val="051E2D"/>
                </a:solidFill>
              </a:rPr>
              <a:t>	</a:t>
            </a:r>
            <a:r>
              <a:rPr lang="lv-LV" dirty="0"/>
              <a:t>					</a:t>
            </a:r>
          </a:p>
        </p:txBody>
      </p:sp>
      <p:graphicFrame>
        <p:nvGraphicFramePr>
          <p:cNvPr id="4" name="Table 3">
            <a:extLst>
              <a:ext uri="{FF2B5EF4-FFF2-40B4-BE49-F238E27FC236}">
                <a16:creationId xmlns:a16="http://schemas.microsoft.com/office/drawing/2014/main" id="{01C7388C-EEC9-6AB4-BB53-E1D95C724763}"/>
              </a:ext>
            </a:extLst>
          </p:cNvPr>
          <p:cNvGraphicFramePr>
            <a:graphicFrameLocks noGrp="1"/>
          </p:cNvGraphicFramePr>
          <p:nvPr>
            <p:extLst>
              <p:ext uri="{D42A27DB-BD31-4B8C-83A1-F6EECF244321}">
                <p14:modId xmlns:p14="http://schemas.microsoft.com/office/powerpoint/2010/main" val="3377636056"/>
              </p:ext>
            </p:extLst>
          </p:nvPr>
        </p:nvGraphicFramePr>
        <p:xfrm>
          <a:off x="976677" y="1991668"/>
          <a:ext cx="5862274" cy="4085281"/>
        </p:xfrm>
        <a:graphic>
          <a:graphicData uri="http://schemas.openxmlformats.org/drawingml/2006/table">
            <a:tbl>
              <a:tblPr/>
              <a:tblGrid>
                <a:gridCol w="937344">
                  <a:extLst>
                    <a:ext uri="{9D8B030D-6E8A-4147-A177-3AD203B41FA5}">
                      <a16:colId xmlns:a16="http://schemas.microsoft.com/office/drawing/2014/main" val="2972058878"/>
                    </a:ext>
                  </a:extLst>
                </a:gridCol>
                <a:gridCol w="1048565">
                  <a:extLst>
                    <a:ext uri="{9D8B030D-6E8A-4147-A177-3AD203B41FA5}">
                      <a16:colId xmlns:a16="http://schemas.microsoft.com/office/drawing/2014/main" val="3689447849"/>
                    </a:ext>
                  </a:extLst>
                </a:gridCol>
                <a:gridCol w="779119">
                  <a:extLst>
                    <a:ext uri="{9D8B030D-6E8A-4147-A177-3AD203B41FA5}">
                      <a16:colId xmlns:a16="http://schemas.microsoft.com/office/drawing/2014/main" val="4138271356"/>
                    </a:ext>
                  </a:extLst>
                </a:gridCol>
                <a:gridCol w="952259">
                  <a:extLst>
                    <a:ext uri="{9D8B030D-6E8A-4147-A177-3AD203B41FA5}">
                      <a16:colId xmlns:a16="http://schemas.microsoft.com/office/drawing/2014/main" val="4182662778"/>
                    </a:ext>
                  </a:extLst>
                </a:gridCol>
                <a:gridCol w="1115897">
                  <a:extLst>
                    <a:ext uri="{9D8B030D-6E8A-4147-A177-3AD203B41FA5}">
                      <a16:colId xmlns:a16="http://schemas.microsoft.com/office/drawing/2014/main" val="2298527473"/>
                    </a:ext>
                  </a:extLst>
                </a:gridCol>
                <a:gridCol w="1029090">
                  <a:extLst>
                    <a:ext uri="{9D8B030D-6E8A-4147-A177-3AD203B41FA5}">
                      <a16:colId xmlns:a16="http://schemas.microsoft.com/office/drawing/2014/main" val="333535139"/>
                    </a:ext>
                  </a:extLst>
                </a:gridCol>
              </a:tblGrid>
              <a:tr h="595161">
                <a:tc>
                  <a:txBody>
                    <a:bodyPr/>
                    <a:lstStyle/>
                    <a:p>
                      <a:pPr algn="just" rtl="0" fontAlgn="t">
                        <a:spcBef>
                          <a:spcPts val="1200"/>
                        </a:spcBef>
                        <a:spcAft>
                          <a:spcPts val="0"/>
                        </a:spcAft>
                      </a:pPr>
                      <a:r>
                        <a:rPr lang="lv-LV" sz="1000" b="1" i="0" u="none" strike="noStrike">
                          <a:solidFill>
                            <a:srgbClr val="000000"/>
                          </a:solidFill>
                          <a:effectLst/>
                          <a:latin typeface="Montserrat" panose="00000500000000000000" pitchFamily="2" charset="-70"/>
                        </a:rPr>
                        <a:t>Mērķtirgus</a:t>
                      </a:r>
                      <a:endParaRPr lang="lv-LV" sz="1800">
                        <a:effectLst/>
                      </a:endParaRPr>
                    </a:p>
                  </a:txBody>
                  <a:tcPr marL="62376" marR="62376"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fontAlgn="t">
                        <a:spcBef>
                          <a:spcPts val="1200"/>
                        </a:spcBef>
                        <a:spcAft>
                          <a:spcPts val="0"/>
                        </a:spcAft>
                      </a:pPr>
                      <a:r>
                        <a:rPr lang="lv-LV" sz="1000" b="1" i="0" u="none" strike="noStrike" dirty="0" err="1">
                          <a:solidFill>
                            <a:srgbClr val="000000"/>
                          </a:solidFill>
                          <a:effectLst/>
                          <a:latin typeface="Montserrat" panose="00000500000000000000" pitchFamily="2" charset="-70"/>
                        </a:rPr>
                        <a:t>Dzīvesstils</a:t>
                      </a:r>
                      <a:endParaRPr lang="lv-LV" sz="1800" dirty="0">
                        <a:effectLst/>
                      </a:endParaRPr>
                    </a:p>
                  </a:txBody>
                  <a:tcPr marL="62376" marR="62376"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fontAlgn="t">
                        <a:spcBef>
                          <a:spcPts val="1200"/>
                        </a:spcBef>
                        <a:spcAft>
                          <a:spcPts val="0"/>
                        </a:spcAft>
                      </a:pPr>
                      <a:r>
                        <a:rPr lang="lv-LV" sz="1000" b="1" i="0" u="none" strike="noStrike" dirty="0">
                          <a:solidFill>
                            <a:srgbClr val="000000"/>
                          </a:solidFill>
                          <a:effectLst/>
                          <a:latin typeface="Montserrat" panose="00000500000000000000" pitchFamily="2" charset="-70"/>
                        </a:rPr>
                        <a:t>Demogrāfiski</a:t>
                      </a:r>
                      <a:endParaRPr lang="lv-LV" sz="1800" dirty="0">
                        <a:effectLst/>
                      </a:endParaRPr>
                    </a:p>
                  </a:txBody>
                  <a:tcPr marL="62376" marR="62376"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fontAlgn="t">
                        <a:spcBef>
                          <a:spcPts val="1200"/>
                        </a:spcBef>
                        <a:spcAft>
                          <a:spcPts val="0"/>
                        </a:spcAft>
                      </a:pPr>
                      <a:r>
                        <a:rPr lang="lv-LV" sz="1000" b="1" i="0" u="none" strike="noStrike">
                          <a:solidFill>
                            <a:srgbClr val="000000"/>
                          </a:solidFill>
                          <a:effectLst/>
                          <a:latin typeface="Montserrat" panose="00000500000000000000" pitchFamily="2" charset="-70"/>
                        </a:rPr>
                        <a:t>Ienākumi</a:t>
                      </a:r>
                      <a:endParaRPr lang="lv-LV" sz="1800">
                        <a:effectLst/>
                      </a:endParaRPr>
                    </a:p>
                  </a:txBody>
                  <a:tcPr marL="62376" marR="62376"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fontAlgn="t">
                        <a:spcBef>
                          <a:spcPts val="1200"/>
                        </a:spcBef>
                        <a:spcAft>
                          <a:spcPts val="0"/>
                        </a:spcAft>
                      </a:pPr>
                      <a:r>
                        <a:rPr lang="lv-LV" sz="1000" b="1" i="0" u="none" strike="noStrike">
                          <a:solidFill>
                            <a:srgbClr val="000000"/>
                          </a:solidFill>
                          <a:effectLst/>
                          <a:latin typeface="Montserrat" panose="00000500000000000000" pitchFamily="2" charset="-70"/>
                        </a:rPr>
                        <a:t>Ceļošanas formāts/kompānija</a:t>
                      </a:r>
                      <a:endParaRPr lang="lv-LV" sz="1800">
                        <a:effectLst/>
                      </a:endParaRPr>
                    </a:p>
                  </a:txBody>
                  <a:tcPr marL="62376" marR="62376"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fontAlgn="t">
                        <a:spcBef>
                          <a:spcPts val="1200"/>
                        </a:spcBef>
                        <a:spcAft>
                          <a:spcPts val="0"/>
                        </a:spcAft>
                      </a:pPr>
                      <a:r>
                        <a:rPr lang="lv-LV" sz="1000" b="1" i="0" u="none" strike="noStrike">
                          <a:solidFill>
                            <a:srgbClr val="000000"/>
                          </a:solidFill>
                          <a:effectLst/>
                          <a:latin typeface="Montserrat" panose="00000500000000000000" pitchFamily="2" charset="-70"/>
                        </a:rPr>
                        <a:t>Transports</a:t>
                      </a:r>
                      <a:endParaRPr lang="lv-LV" sz="1800">
                        <a:effectLst/>
                      </a:endParaRPr>
                    </a:p>
                  </a:txBody>
                  <a:tcPr marL="62376" marR="62376"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941118"/>
                  </a:ext>
                </a:extLst>
              </a:tr>
              <a:tr h="906880">
                <a:tc>
                  <a:txBody>
                    <a:bodyPr/>
                    <a:lstStyle/>
                    <a:p>
                      <a:pPr rtl="0" fontAlgn="t">
                        <a:spcBef>
                          <a:spcPts val="0"/>
                        </a:spcBef>
                        <a:spcAft>
                          <a:spcPts val="0"/>
                        </a:spcAft>
                      </a:pPr>
                      <a:r>
                        <a:rPr lang="lv-LV" sz="1000" b="0" i="0" u="none" strike="noStrike" dirty="0">
                          <a:solidFill>
                            <a:srgbClr val="000000"/>
                          </a:solidFill>
                          <a:effectLst/>
                          <a:latin typeface="Montserrat" panose="00000500000000000000" pitchFamily="2" charset="-70"/>
                        </a:rPr>
                        <a:t>Ādažu militārā bāze (NATO klātbūtnes vienības)</a:t>
                      </a:r>
                      <a:endParaRPr lang="lv-LV" sz="1800" dirty="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lv-LV" sz="1000" b="0" i="0" u="none" strike="noStrike" dirty="0">
                          <a:solidFill>
                            <a:srgbClr val="000000"/>
                          </a:solidFill>
                          <a:effectLst/>
                          <a:latin typeface="Montserrat" panose="00000500000000000000" pitchFamily="2" charset="-70"/>
                        </a:rPr>
                        <a:t>Piedzīvojumu meklētāji</a:t>
                      </a:r>
                      <a:endParaRPr lang="lv-LV" sz="1800" dirty="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lv-LV" sz="1000" b="0" i="0" u="none" strike="noStrike" dirty="0">
                          <a:solidFill>
                            <a:srgbClr val="000000"/>
                          </a:solidFill>
                          <a:effectLst/>
                          <a:latin typeface="Montserrat" panose="00000500000000000000" pitchFamily="2" charset="-70"/>
                        </a:rPr>
                        <a:t>Pieaugušie, draugu kompānijas</a:t>
                      </a:r>
                      <a:endParaRPr lang="lv-LV" sz="1800" dirty="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lv-LV" sz="1000" b="0" i="0" u="none" strike="noStrike" dirty="0">
                          <a:solidFill>
                            <a:srgbClr val="000000"/>
                          </a:solidFill>
                          <a:effectLst/>
                          <a:latin typeface="Montserrat" panose="00000500000000000000" pitchFamily="2" charset="-70"/>
                        </a:rPr>
                        <a:t>Augsti</a:t>
                      </a:r>
                      <a:endParaRPr lang="lv-LV" sz="1800" dirty="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lv-LV" sz="1000" b="0" i="0" u="none" strike="noStrike" dirty="0">
                          <a:solidFill>
                            <a:srgbClr val="000000"/>
                          </a:solidFill>
                          <a:effectLst/>
                          <a:latin typeface="Montserrat" panose="00000500000000000000" pitchFamily="2" charset="-70"/>
                        </a:rPr>
                        <a:t>Neliela kompānija</a:t>
                      </a:r>
                      <a:endParaRPr lang="lv-LV" sz="1800" dirty="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lv-LV" sz="1000" b="0" i="0" u="none" strike="noStrike" dirty="0">
                          <a:solidFill>
                            <a:srgbClr val="000000"/>
                          </a:solidFill>
                          <a:effectLst/>
                          <a:latin typeface="Montserrat" panose="00000500000000000000" pitchFamily="2" charset="-70"/>
                        </a:rPr>
                        <a:t>Velosipēds, organizēts transports</a:t>
                      </a:r>
                      <a:endParaRPr lang="lv-LV" sz="1800" dirty="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9950350"/>
                  </a:ext>
                </a:extLst>
              </a:tr>
              <a:tr h="1306976">
                <a:tc>
                  <a:txBody>
                    <a:bodyPr/>
                    <a:lstStyle/>
                    <a:p>
                      <a:pPr rtl="0" fontAlgn="t">
                        <a:spcBef>
                          <a:spcPts val="0"/>
                        </a:spcBef>
                        <a:spcAft>
                          <a:spcPts val="0"/>
                        </a:spcAft>
                      </a:pPr>
                      <a:r>
                        <a:rPr lang="lv-LV" sz="900" b="0" i="0" u="none" strike="noStrike">
                          <a:solidFill>
                            <a:srgbClr val="000000"/>
                          </a:solidFill>
                          <a:effectLst/>
                          <a:latin typeface="Montserrat" panose="00000500000000000000" pitchFamily="2" charset="-70"/>
                        </a:rPr>
                        <a:t>Rīga un Pierīga</a:t>
                      </a:r>
                      <a:endParaRPr lang="lv-LV" sz="90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dirty="0">
                          <a:solidFill>
                            <a:srgbClr val="000000"/>
                          </a:solidFill>
                          <a:effectLst/>
                          <a:latin typeface="Montserrat" panose="00000500000000000000" pitchFamily="2" charset="-70"/>
                        </a:rPr>
                        <a:t>Lēmuma pieņēmēji par  ceļošanu ir  vecāki,  pedagogi vai  skolas vadība</a:t>
                      </a:r>
                      <a:endParaRPr lang="lv-LV" sz="1800" dirty="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Jaunieši, skolēni</a:t>
                      </a:r>
                      <a:endParaRPr lang="lv-LV" sz="180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Vidēji/zemi (līdzekļi noteiktām aktivitātēm)</a:t>
                      </a:r>
                      <a:endParaRPr lang="lv-LV" sz="180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Grupās 20-40 pers.</a:t>
                      </a:r>
                      <a:endParaRPr lang="lv-LV" sz="180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dirty="0">
                          <a:solidFill>
                            <a:srgbClr val="000000"/>
                          </a:solidFill>
                          <a:effectLst/>
                          <a:latin typeface="Montserrat" panose="00000500000000000000" pitchFamily="2" charset="-70"/>
                        </a:rPr>
                        <a:t>Organizēts transports</a:t>
                      </a:r>
                      <a:endParaRPr lang="lv-LV" sz="1800" dirty="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023753"/>
                  </a:ext>
                </a:extLst>
              </a:tr>
              <a:tr h="1276264">
                <a:tc>
                  <a:txBody>
                    <a:bodyPr/>
                    <a:lstStyle/>
                    <a:p>
                      <a:pPr algn="l" rtl="0" fontAlgn="t">
                        <a:spcBef>
                          <a:spcPts val="0"/>
                        </a:spcBef>
                        <a:spcAft>
                          <a:spcPts val="0"/>
                        </a:spcAft>
                      </a:pPr>
                      <a:r>
                        <a:rPr lang="lv-LV" sz="900" b="0" i="0" u="none" strike="noStrike" dirty="0">
                          <a:solidFill>
                            <a:srgbClr val="000000"/>
                          </a:solidFill>
                          <a:effectLst/>
                          <a:latin typeface="Montserrat" panose="00000500000000000000" pitchFamily="2" charset="-70"/>
                        </a:rPr>
                        <a:t>Ārvalstu ceļotāji no  citām valstīm, kas nebija uzskaitītas iepriekš</a:t>
                      </a:r>
                      <a:endParaRPr lang="lv-LV" sz="900" dirty="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spcBef>
                          <a:spcPts val="0"/>
                        </a:spcBef>
                        <a:spcAft>
                          <a:spcPts val="0"/>
                        </a:spcAft>
                      </a:pPr>
                      <a:r>
                        <a:rPr lang="lv-LV" sz="1000" b="0" i="0" u="none" strike="noStrike" dirty="0">
                          <a:solidFill>
                            <a:srgbClr val="000000"/>
                          </a:solidFill>
                          <a:effectLst/>
                          <a:latin typeface="Montserrat" panose="00000500000000000000" pitchFamily="2" charset="-70"/>
                        </a:rPr>
                        <a:t>Stabilie, racionālie reālisti, sapņotāji</a:t>
                      </a:r>
                      <a:endParaRPr lang="lv-LV" sz="1800" dirty="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spcBef>
                          <a:spcPts val="0"/>
                        </a:spcBef>
                        <a:spcAft>
                          <a:spcPts val="0"/>
                        </a:spcAft>
                      </a:pPr>
                      <a:r>
                        <a:rPr lang="lv-LV" sz="1000" b="0" i="0" u="none" strike="noStrike" dirty="0">
                          <a:solidFill>
                            <a:srgbClr val="000000"/>
                          </a:solidFill>
                          <a:effectLst/>
                          <a:latin typeface="Montserrat" panose="00000500000000000000" pitchFamily="2" charset="-70"/>
                        </a:rPr>
                        <a:t>Pieaugušie, seniori</a:t>
                      </a:r>
                      <a:endParaRPr lang="lv-LV" sz="1800" dirty="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spcBef>
                          <a:spcPts val="0"/>
                        </a:spcBef>
                        <a:spcAft>
                          <a:spcPts val="0"/>
                        </a:spcAft>
                      </a:pPr>
                      <a:r>
                        <a:rPr lang="lv-LV" sz="1000" b="0" i="0" u="none" strike="noStrike" dirty="0">
                          <a:solidFill>
                            <a:srgbClr val="000000"/>
                          </a:solidFill>
                          <a:effectLst/>
                          <a:latin typeface="Montserrat" panose="00000500000000000000" pitchFamily="2" charset="-70"/>
                        </a:rPr>
                        <a:t>Augsti</a:t>
                      </a:r>
                      <a:endParaRPr lang="lv-LV" sz="1800" dirty="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spcBef>
                          <a:spcPts val="0"/>
                        </a:spcBef>
                        <a:spcAft>
                          <a:spcPts val="0"/>
                        </a:spcAft>
                      </a:pPr>
                      <a:r>
                        <a:rPr lang="pl-PL" sz="1000" b="0" i="0" u="none" strike="noStrike" dirty="0">
                          <a:solidFill>
                            <a:srgbClr val="000000"/>
                          </a:solidFill>
                          <a:effectLst/>
                          <a:latin typeface="Montserrat" panose="00000500000000000000" pitchFamily="2" charset="-70"/>
                        </a:rPr>
                        <a:t>Neliela kompānija, grupa 20-40 per.</a:t>
                      </a:r>
                      <a:endParaRPr lang="pl-PL" sz="1800" dirty="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lv-LV" sz="1000" b="0" i="0" u="none" strike="noStrike">
                          <a:solidFill>
                            <a:srgbClr val="000000"/>
                          </a:solidFill>
                          <a:effectLst/>
                          <a:latin typeface="Montserrat" panose="00000500000000000000" pitchFamily="2" charset="-70"/>
                        </a:rPr>
                        <a:t>Vilciens, personīgā automašīna, organizēts transports</a:t>
                      </a:r>
                      <a:endParaRPr lang="lv-LV" sz="1800">
                        <a:effectLst/>
                      </a:endParaRPr>
                    </a:p>
                  </a:txBody>
                  <a:tcPr marL="24950" marR="24950" marT="62376" marB="623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2296255"/>
                  </a:ext>
                </a:extLst>
              </a:tr>
            </a:tbl>
          </a:graphicData>
        </a:graphic>
      </p:graphicFrame>
      <p:sp>
        <p:nvSpPr>
          <p:cNvPr id="5" name="Rectangle 1">
            <a:extLst>
              <a:ext uri="{FF2B5EF4-FFF2-40B4-BE49-F238E27FC236}">
                <a16:creationId xmlns:a16="http://schemas.microsoft.com/office/drawing/2014/main" id="{B9DA8174-B8E4-53EF-E121-8986ECDF5B1C}"/>
              </a:ext>
            </a:extLst>
          </p:cNvPr>
          <p:cNvSpPr>
            <a:spLocks noChangeArrowheads="1"/>
          </p:cNvSpPr>
          <p:nvPr/>
        </p:nvSpPr>
        <p:spPr bwMode="auto">
          <a:xfrm>
            <a:off x="3063875" y="241182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v-LV"/>
          </a:p>
        </p:txBody>
      </p:sp>
      <p:pic>
        <p:nvPicPr>
          <p:cNvPr id="4099" name="Picture 3" descr="Ādažu militārajā bāzē jaunie karavīri dos karavīra zvērestu | Sargs.lv">
            <a:extLst>
              <a:ext uri="{FF2B5EF4-FFF2-40B4-BE49-F238E27FC236}">
                <a16:creationId xmlns:a16="http://schemas.microsoft.com/office/drawing/2014/main" id="{3C3F2C31-3186-1576-0AF5-56F2BE51C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9163" y="1991669"/>
            <a:ext cx="3384988" cy="19040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A070261-CAA1-4974-4EC9-1277553738DC}"/>
              </a:ext>
            </a:extLst>
          </p:cNvPr>
          <p:cNvPicPr>
            <a:picLocks noChangeAspect="1"/>
          </p:cNvPicPr>
          <p:nvPr/>
        </p:nvPicPr>
        <p:blipFill rotWithShape="1">
          <a:blip r:embed="rId3">
            <a:extLst>
              <a:ext uri="{28A0092B-C50C-407E-A947-70E740481C1C}">
                <a14:useLocalDpi xmlns:a14="http://schemas.microsoft.com/office/drawing/2010/main" val="0"/>
              </a:ext>
            </a:extLst>
          </a:blip>
          <a:srcRect l="1" r="3069" b="11717"/>
          <a:stretch/>
        </p:blipFill>
        <p:spPr>
          <a:xfrm>
            <a:off x="7309163" y="4022127"/>
            <a:ext cx="3384988" cy="2054823"/>
          </a:xfrm>
          <a:prstGeom prst="rect">
            <a:avLst/>
          </a:prstGeom>
        </p:spPr>
      </p:pic>
    </p:spTree>
    <p:extLst>
      <p:ext uri="{BB962C8B-B14F-4D97-AF65-F5344CB8AC3E}">
        <p14:creationId xmlns:p14="http://schemas.microsoft.com/office/powerpoint/2010/main" val="4035994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32F6-5AE5-B065-49DD-668DAB04FF81}"/>
              </a:ext>
            </a:extLst>
          </p:cNvPr>
          <p:cNvSpPr>
            <a:spLocks noGrp="1"/>
          </p:cNvSpPr>
          <p:nvPr>
            <p:ph type="title"/>
          </p:nvPr>
        </p:nvSpPr>
        <p:spPr>
          <a:xfrm>
            <a:off x="838200" y="415131"/>
            <a:ext cx="10515600" cy="1325563"/>
          </a:xfrm>
        </p:spPr>
        <p:txBody>
          <a:bodyPr/>
          <a:lstStyle/>
          <a:p>
            <a:r>
              <a:rPr lang="lv-LV" dirty="0">
                <a:solidFill>
                  <a:srgbClr val="051E2D"/>
                </a:solidFill>
                <a:latin typeface="Montserrat" panose="00000500000000000000" pitchFamily="2" charset="-70"/>
              </a:rPr>
              <a:t>Definētie mērķa tirgi</a:t>
            </a:r>
          </a:p>
        </p:txBody>
      </p:sp>
      <p:sp>
        <p:nvSpPr>
          <p:cNvPr id="3" name="Content Placeholder 2">
            <a:extLst>
              <a:ext uri="{FF2B5EF4-FFF2-40B4-BE49-F238E27FC236}">
                <a16:creationId xmlns:a16="http://schemas.microsoft.com/office/drawing/2014/main" id="{FBA2CCAF-0167-0B43-17BD-62EFE9EB2F37}"/>
              </a:ext>
            </a:extLst>
          </p:cNvPr>
          <p:cNvSpPr>
            <a:spLocks noGrp="1"/>
          </p:cNvSpPr>
          <p:nvPr>
            <p:ph idx="1"/>
          </p:nvPr>
        </p:nvSpPr>
        <p:spPr>
          <a:xfrm>
            <a:off x="838200" y="1443832"/>
            <a:ext cx="4314825" cy="593725"/>
          </a:xfrm>
        </p:spPr>
        <p:txBody>
          <a:bodyPr/>
          <a:lstStyle/>
          <a:p>
            <a:pPr marL="0" indent="0">
              <a:buNone/>
            </a:pPr>
            <a:r>
              <a:rPr lang="lv-LV" dirty="0">
                <a:solidFill>
                  <a:srgbClr val="051E2D"/>
                </a:solidFill>
                <a:latin typeface="Montserrat Light" panose="00000400000000000000" pitchFamily="2" charset="-70"/>
              </a:rPr>
              <a:t>PERSPEKTĪVIE</a:t>
            </a:r>
          </a:p>
        </p:txBody>
      </p:sp>
      <p:graphicFrame>
        <p:nvGraphicFramePr>
          <p:cNvPr id="4" name="Table 3">
            <a:extLst>
              <a:ext uri="{FF2B5EF4-FFF2-40B4-BE49-F238E27FC236}">
                <a16:creationId xmlns:a16="http://schemas.microsoft.com/office/drawing/2014/main" id="{645D255F-C487-33FA-BD6E-978C33B982CF}"/>
              </a:ext>
            </a:extLst>
          </p:cNvPr>
          <p:cNvGraphicFramePr>
            <a:graphicFrameLocks noGrp="1"/>
          </p:cNvGraphicFramePr>
          <p:nvPr>
            <p:extLst>
              <p:ext uri="{D42A27DB-BD31-4B8C-83A1-F6EECF244321}">
                <p14:modId xmlns:p14="http://schemas.microsoft.com/office/powerpoint/2010/main" val="566100345"/>
              </p:ext>
            </p:extLst>
          </p:nvPr>
        </p:nvGraphicFramePr>
        <p:xfrm>
          <a:off x="947737" y="2037557"/>
          <a:ext cx="5838825" cy="3733800"/>
        </p:xfrm>
        <a:graphic>
          <a:graphicData uri="http://schemas.openxmlformats.org/drawingml/2006/table">
            <a:tbl>
              <a:tblPr/>
              <a:tblGrid>
                <a:gridCol w="1057275">
                  <a:extLst>
                    <a:ext uri="{9D8B030D-6E8A-4147-A177-3AD203B41FA5}">
                      <a16:colId xmlns:a16="http://schemas.microsoft.com/office/drawing/2014/main" val="3824961356"/>
                    </a:ext>
                  </a:extLst>
                </a:gridCol>
                <a:gridCol w="971550">
                  <a:extLst>
                    <a:ext uri="{9D8B030D-6E8A-4147-A177-3AD203B41FA5}">
                      <a16:colId xmlns:a16="http://schemas.microsoft.com/office/drawing/2014/main" val="1508557992"/>
                    </a:ext>
                  </a:extLst>
                </a:gridCol>
                <a:gridCol w="1133475">
                  <a:extLst>
                    <a:ext uri="{9D8B030D-6E8A-4147-A177-3AD203B41FA5}">
                      <a16:colId xmlns:a16="http://schemas.microsoft.com/office/drawing/2014/main" val="582692594"/>
                    </a:ext>
                  </a:extLst>
                </a:gridCol>
                <a:gridCol w="876300">
                  <a:extLst>
                    <a:ext uri="{9D8B030D-6E8A-4147-A177-3AD203B41FA5}">
                      <a16:colId xmlns:a16="http://schemas.microsoft.com/office/drawing/2014/main" val="3441885661"/>
                    </a:ext>
                  </a:extLst>
                </a:gridCol>
                <a:gridCol w="952500">
                  <a:extLst>
                    <a:ext uri="{9D8B030D-6E8A-4147-A177-3AD203B41FA5}">
                      <a16:colId xmlns:a16="http://schemas.microsoft.com/office/drawing/2014/main" val="2118953589"/>
                    </a:ext>
                  </a:extLst>
                </a:gridCol>
                <a:gridCol w="847725">
                  <a:extLst>
                    <a:ext uri="{9D8B030D-6E8A-4147-A177-3AD203B41FA5}">
                      <a16:colId xmlns:a16="http://schemas.microsoft.com/office/drawing/2014/main" val="2949358401"/>
                    </a:ext>
                  </a:extLst>
                </a:gridCol>
              </a:tblGrid>
              <a:tr h="0">
                <a:tc>
                  <a:txBody>
                    <a:bodyPr/>
                    <a:lstStyle/>
                    <a:p>
                      <a:pPr rtl="0" fontAlgn="t">
                        <a:spcBef>
                          <a:spcPts val="1200"/>
                        </a:spcBef>
                        <a:spcAft>
                          <a:spcPts val="0"/>
                        </a:spcAft>
                      </a:pPr>
                      <a:r>
                        <a:rPr lang="lv-LV" sz="1000" b="1" i="0" u="none" strike="noStrike" dirty="0" err="1">
                          <a:solidFill>
                            <a:srgbClr val="000000"/>
                          </a:solidFill>
                          <a:effectLst/>
                          <a:latin typeface="Montserrat" panose="00000500000000000000" pitchFamily="2" charset="-70"/>
                        </a:rPr>
                        <a:t>Mērķtirgus</a:t>
                      </a: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0"/>
                        </a:spcAft>
                      </a:pPr>
                      <a:r>
                        <a:rPr lang="lv-LV" sz="1000" b="1" i="0" u="none" strike="noStrike">
                          <a:solidFill>
                            <a:srgbClr val="000000"/>
                          </a:solidFill>
                          <a:effectLst/>
                          <a:latin typeface="Montserrat" panose="00000500000000000000" pitchFamily="2" charset="-70"/>
                        </a:rPr>
                        <a:t>Dzīvesstils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0"/>
                        </a:spcAft>
                      </a:pPr>
                      <a:r>
                        <a:rPr lang="lv-LV" sz="1000" b="1" i="0" u="none" strike="noStrike" dirty="0">
                          <a:solidFill>
                            <a:srgbClr val="000000"/>
                          </a:solidFill>
                          <a:effectLst/>
                          <a:latin typeface="Montserrat" panose="00000500000000000000" pitchFamily="2" charset="-70"/>
                        </a:rPr>
                        <a:t>Demogrāfiski</a:t>
                      </a:r>
                      <a:endParaRPr lang="lv-LV"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0"/>
                        </a:spcAft>
                      </a:pPr>
                      <a:r>
                        <a:rPr lang="lv-LV" sz="1000" b="1" i="0" u="none" strike="noStrike">
                          <a:solidFill>
                            <a:srgbClr val="000000"/>
                          </a:solidFill>
                          <a:effectLst/>
                          <a:latin typeface="Montserrat" panose="00000500000000000000" pitchFamily="2" charset="-70"/>
                        </a:rPr>
                        <a:t>Ienākumi</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0"/>
                        </a:spcAft>
                      </a:pPr>
                      <a:r>
                        <a:rPr lang="lv-LV" sz="1000" b="1" i="0" u="none" strike="noStrike">
                          <a:solidFill>
                            <a:srgbClr val="000000"/>
                          </a:solidFill>
                          <a:effectLst/>
                          <a:latin typeface="Montserrat" panose="00000500000000000000" pitchFamily="2" charset="-70"/>
                        </a:rPr>
                        <a:t>Ceļošanas formāts/kompānija</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0"/>
                        </a:spcAft>
                      </a:pPr>
                      <a:r>
                        <a:rPr lang="lv-LV" sz="1000" b="1" i="0" u="none" strike="noStrike">
                          <a:solidFill>
                            <a:srgbClr val="000000"/>
                          </a:solidFill>
                          <a:effectLst/>
                          <a:latin typeface="Montserrat" panose="00000500000000000000" pitchFamily="2" charset="-70"/>
                        </a:rPr>
                        <a:t>Transports</a:t>
                      </a:r>
                      <a:endParaRPr lang="lv-LV">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1068164"/>
                  </a:ext>
                </a:extLst>
              </a:tr>
              <a:tr h="0">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Citas Latvijas pilsētas, reģioni</a:t>
                      </a:r>
                      <a:endParaRPr lang="lv-LV">
                        <a:effectLst/>
                      </a:endParaRPr>
                    </a:p>
                  </a:txBody>
                  <a:tcPr marL="25400" marR="254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Piedzīvojumu meklētāji, brīvi domājošie, reālie racionālisti, Lēmuma  pieņēmēji par  ceļošanu ir  vecāki, pedagogi</a:t>
                      </a:r>
                      <a:endParaRPr lang="lv-LV">
                        <a:effectLst/>
                      </a:endParaRPr>
                    </a:p>
                  </a:txBody>
                  <a:tcPr marL="25400" marR="254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Pāri, Ģimenes ar bērniem, draugu kompānijas, seniori, skolēni</a:t>
                      </a:r>
                      <a:endParaRPr lang="lv-LV">
                        <a:effectLst/>
                      </a:endParaRPr>
                    </a:p>
                  </a:txBody>
                  <a:tcPr marL="25400" marR="254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Vidēji augsti (līdzekļi noteiktām aktivitātēm)</a:t>
                      </a:r>
                      <a:endParaRPr lang="lv-LV">
                        <a:effectLst/>
                      </a:endParaRPr>
                    </a:p>
                  </a:txBody>
                  <a:tcPr marL="25400" marR="254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Nelielās kompānijas, grupās 20-40 pers.</a:t>
                      </a:r>
                      <a:endParaRPr lang="lv-LV">
                        <a:effectLst/>
                      </a:endParaRPr>
                    </a:p>
                  </a:txBody>
                  <a:tcPr marL="25400" marR="254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Personīgā automašīna; Organizēts transports, Ūdens transports</a:t>
                      </a:r>
                      <a:endParaRPr lang="lv-LV">
                        <a:effectLst/>
                      </a:endParaRPr>
                    </a:p>
                  </a:txBody>
                  <a:tcPr marL="25400" marR="254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9327782"/>
                  </a:ext>
                </a:extLst>
              </a:tr>
              <a:tr h="0">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Perspektīvie ārvalstu tirgi (Šveice, Nīderlande, Apvienotā Karaliste u.c.)</a:t>
                      </a:r>
                      <a:endParaRPr lang="lv-LV">
                        <a:effectLst/>
                      </a:endParaRPr>
                    </a:p>
                  </a:txBody>
                  <a:tcPr marL="25400" marR="254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Brīvi domājošie, Piedzīvoju meklētāji, stabilie, racionālie reālisti, prasīgie</a:t>
                      </a:r>
                      <a:endParaRPr lang="lv-LV">
                        <a:effectLst/>
                      </a:endParaRPr>
                    </a:p>
                  </a:txBody>
                  <a:tcPr marL="25400" marR="254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40+</a:t>
                      </a:r>
                      <a:endParaRPr lang="lv-LV">
                        <a:effectLst/>
                      </a:endParaRPr>
                    </a:p>
                  </a:txBody>
                  <a:tcPr marL="25400" marR="254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Augsti</a:t>
                      </a:r>
                      <a:endParaRPr lang="lv-LV">
                        <a:effectLst/>
                      </a:endParaRPr>
                    </a:p>
                  </a:txBody>
                  <a:tcPr marL="25400" marR="254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a:solidFill>
                            <a:srgbClr val="000000"/>
                          </a:solidFill>
                          <a:effectLst/>
                          <a:latin typeface="Montserrat" panose="00000500000000000000" pitchFamily="2" charset="-70"/>
                        </a:rPr>
                        <a:t>Neliela kompānija</a:t>
                      </a:r>
                      <a:endParaRPr lang="lv-LV">
                        <a:effectLst/>
                      </a:endParaRPr>
                    </a:p>
                  </a:txBody>
                  <a:tcPr marL="25400" marR="254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lv-LV" sz="1000" b="0" i="0" u="none" strike="noStrike" dirty="0">
                          <a:solidFill>
                            <a:srgbClr val="000000"/>
                          </a:solidFill>
                          <a:effectLst/>
                          <a:latin typeface="Montserrat" panose="00000500000000000000" pitchFamily="2" charset="-70"/>
                        </a:rPr>
                        <a:t>Lidosta, Osta, Personīgā automašīna, nomas auto</a:t>
                      </a:r>
                      <a:endParaRPr lang="lv-LV" dirty="0">
                        <a:effectLst/>
                      </a:endParaRPr>
                    </a:p>
                  </a:txBody>
                  <a:tcPr marL="25400" marR="254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7558650"/>
                  </a:ext>
                </a:extLst>
              </a:tr>
            </a:tbl>
          </a:graphicData>
        </a:graphic>
      </p:graphicFrame>
      <p:sp>
        <p:nvSpPr>
          <p:cNvPr id="5" name="Rectangle 1">
            <a:extLst>
              <a:ext uri="{FF2B5EF4-FFF2-40B4-BE49-F238E27FC236}">
                <a16:creationId xmlns:a16="http://schemas.microsoft.com/office/drawing/2014/main" id="{BCADBDC5-CA06-220E-8BC2-BC5DCE16AA3F}"/>
              </a:ext>
            </a:extLst>
          </p:cNvPr>
          <p:cNvSpPr>
            <a:spLocks noChangeArrowheads="1"/>
          </p:cNvSpPr>
          <p:nvPr/>
        </p:nvSpPr>
        <p:spPr bwMode="auto">
          <a:xfrm>
            <a:off x="3176588" y="21351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v-LV"/>
          </a:p>
        </p:txBody>
      </p:sp>
      <p:pic>
        <p:nvPicPr>
          <p:cNvPr id="7" name="Picture 6">
            <a:extLst>
              <a:ext uri="{FF2B5EF4-FFF2-40B4-BE49-F238E27FC236}">
                <a16:creationId xmlns:a16="http://schemas.microsoft.com/office/drawing/2014/main" id="{2BF27687-967C-C826-E03E-350F509727FD}"/>
              </a:ext>
            </a:extLst>
          </p:cNvPr>
          <p:cNvPicPr>
            <a:picLocks noChangeAspect="1"/>
          </p:cNvPicPr>
          <p:nvPr/>
        </p:nvPicPr>
        <p:blipFill rotWithShape="1">
          <a:blip r:embed="rId2">
            <a:extLst>
              <a:ext uri="{28A0092B-C50C-407E-A947-70E740481C1C}">
                <a14:useLocalDpi xmlns:a14="http://schemas.microsoft.com/office/drawing/2010/main" val="0"/>
              </a:ext>
            </a:extLst>
          </a:blip>
          <a:srcRect l="31718" t="6053" r="14297" b="29711"/>
          <a:stretch/>
        </p:blipFill>
        <p:spPr>
          <a:xfrm>
            <a:off x="7743957" y="3695702"/>
            <a:ext cx="3057261" cy="2046287"/>
          </a:xfrm>
          <a:prstGeom prst="rect">
            <a:avLst/>
          </a:prstGeom>
        </p:spPr>
      </p:pic>
      <p:pic>
        <p:nvPicPr>
          <p:cNvPr id="9" name="Picture 8">
            <a:extLst>
              <a:ext uri="{FF2B5EF4-FFF2-40B4-BE49-F238E27FC236}">
                <a16:creationId xmlns:a16="http://schemas.microsoft.com/office/drawing/2014/main" id="{4142690B-3D5B-58A5-E9C1-342C56950347}"/>
              </a:ext>
            </a:extLst>
          </p:cNvPr>
          <p:cNvPicPr>
            <a:picLocks noChangeAspect="1"/>
          </p:cNvPicPr>
          <p:nvPr/>
        </p:nvPicPr>
        <p:blipFill rotWithShape="1">
          <a:blip r:embed="rId3">
            <a:extLst>
              <a:ext uri="{28A0092B-C50C-407E-A947-70E740481C1C}">
                <a14:useLocalDpi xmlns:a14="http://schemas.microsoft.com/office/drawing/2010/main" val="0"/>
              </a:ext>
            </a:extLst>
          </a:blip>
          <a:srcRect t="15162" r="1650"/>
          <a:stretch/>
        </p:blipFill>
        <p:spPr>
          <a:xfrm>
            <a:off x="7743957" y="1609725"/>
            <a:ext cx="3057261" cy="1977940"/>
          </a:xfrm>
          <a:prstGeom prst="rect">
            <a:avLst/>
          </a:prstGeom>
        </p:spPr>
      </p:pic>
    </p:spTree>
    <p:extLst>
      <p:ext uri="{BB962C8B-B14F-4D97-AF65-F5344CB8AC3E}">
        <p14:creationId xmlns:p14="http://schemas.microsoft.com/office/powerpoint/2010/main" val="672674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C2931-6581-2A08-0A86-51843FB613A8}"/>
              </a:ext>
            </a:extLst>
          </p:cNvPr>
          <p:cNvSpPr>
            <a:spLocks noGrp="1"/>
          </p:cNvSpPr>
          <p:nvPr>
            <p:ph type="title"/>
          </p:nvPr>
        </p:nvSpPr>
        <p:spPr/>
        <p:txBody>
          <a:bodyPr/>
          <a:lstStyle/>
          <a:p>
            <a:r>
              <a:rPr lang="lv-LV" dirty="0">
                <a:solidFill>
                  <a:srgbClr val="051E2D"/>
                </a:solidFill>
                <a:latin typeface="Montserrat" panose="00000500000000000000" pitchFamily="2" charset="-70"/>
              </a:rPr>
              <a:t>Rīcību plāns</a:t>
            </a:r>
          </a:p>
        </p:txBody>
      </p:sp>
      <p:sp>
        <p:nvSpPr>
          <p:cNvPr id="3" name="Content Placeholder 2">
            <a:extLst>
              <a:ext uri="{FF2B5EF4-FFF2-40B4-BE49-F238E27FC236}">
                <a16:creationId xmlns:a16="http://schemas.microsoft.com/office/drawing/2014/main" id="{46ACE94B-42C6-F04B-26C3-647B655B13FB}"/>
              </a:ext>
            </a:extLst>
          </p:cNvPr>
          <p:cNvSpPr>
            <a:spLocks noGrp="1"/>
          </p:cNvSpPr>
          <p:nvPr>
            <p:ph idx="1"/>
          </p:nvPr>
        </p:nvSpPr>
        <p:spPr/>
        <p:txBody>
          <a:bodyPr/>
          <a:lstStyle/>
          <a:p>
            <a:pPr marL="457200" algn="just" rtl="0" fontAlgn="base">
              <a:spcBef>
                <a:spcPts val="0"/>
              </a:spcBef>
              <a:spcAft>
                <a:spcPts val="0"/>
              </a:spcAft>
              <a:buFont typeface="Arial" panose="020B0604020202020204" pitchFamily="34" charset="0"/>
              <a:buChar char="•"/>
            </a:pPr>
            <a:r>
              <a:rPr lang="lv-LV" sz="1800" b="0" i="0" u="none" strike="noStrike" dirty="0">
                <a:solidFill>
                  <a:srgbClr val="FF0000"/>
                </a:solidFill>
                <a:effectLst/>
                <a:latin typeface="Montserrat Light" panose="00000400000000000000" pitchFamily="2" charset="-70"/>
              </a:rPr>
              <a:t>Sarkanā krāsā</a:t>
            </a:r>
            <a:r>
              <a:rPr lang="lv-LV" sz="1800" b="0" i="0" u="none" strike="noStrike" dirty="0">
                <a:solidFill>
                  <a:srgbClr val="000000"/>
                </a:solidFill>
                <a:effectLst/>
                <a:latin typeface="Montserrat Light" panose="00000400000000000000" pitchFamily="2" charset="-70"/>
              </a:rPr>
              <a:t> - aktivitātes, kuru īstenošana fundamentāli nepieciešama tālākā rīcību plāna pilnvērtīgai izpildei. </a:t>
            </a:r>
          </a:p>
          <a:p>
            <a:pPr marL="457200" algn="just" rtl="0" fontAlgn="base">
              <a:spcBef>
                <a:spcPts val="0"/>
              </a:spcBef>
              <a:spcAft>
                <a:spcPts val="0"/>
              </a:spcAft>
              <a:buFont typeface="Arial" panose="020B0604020202020204" pitchFamily="34" charset="0"/>
              <a:buChar char="•"/>
            </a:pPr>
            <a:r>
              <a:rPr lang="lv-LV" sz="1800" b="0" i="0" u="none" strike="noStrike" dirty="0">
                <a:solidFill>
                  <a:schemeClr val="accent2">
                    <a:lumMod val="75000"/>
                  </a:schemeClr>
                </a:solidFill>
                <a:effectLst/>
                <a:latin typeface="Montserrat Light" panose="00000400000000000000" pitchFamily="2" charset="-70"/>
              </a:rPr>
              <a:t>Oranžā krāsā </a:t>
            </a:r>
            <a:r>
              <a:rPr lang="lv-LV" sz="1800" b="0" i="0" u="none" strike="noStrike" dirty="0">
                <a:solidFill>
                  <a:srgbClr val="000000"/>
                </a:solidFill>
                <a:effectLst/>
                <a:latin typeface="Montserrat Light" panose="00000400000000000000" pitchFamily="2" charset="-70"/>
              </a:rPr>
              <a:t>- aktivitātes, kuru izpilde nepieciešama tālāku kvalitatīvu tūrisma piedāvājumu attīstīšanai. Tādēļ šo aktivitāšu izpilde ir svarīga un to īstenošanai ir jāatrod resursi. </a:t>
            </a:r>
          </a:p>
          <a:p>
            <a:pPr marL="457200" algn="just" rtl="0" fontAlgn="base">
              <a:spcBef>
                <a:spcPts val="0"/>
              </a:spcBef>
              <a:spcAft>
                <a:spcPts val="0"/>
              </a:spcAft>
              <a:buFont typeface="Arial" panose="020B0604020202020204" pitchFamily="34" charset="0"/>
              <a:buChar char="•"/>
            </a:pPr>
            <a:r>
              <a:rPr lang="lv-LV" sz="1800" b="0" i="0" u="none" strike="noStrike" dirty="0">
                <a:solidFill>
                  <a:srgbClr val="3C78D8"/>
                </a:solidFill>
                <a:effectLst/>
                <a:latin typeface="Montserrat Light" panose="00000400000000000000" pitchFamily="2" charset="-70"/>
              </a:rPr>
              <a:t>Zilā krāsā</a:t>
            </a:r>
            <a:r>
              <a:rPr lang="lv-LV" sz="1800" b="0" i="0" u="none" strike="noStrike" dirty="0">
                <a:solidFill>
                  <a:srgbClr val="000000"/>
                </a:solidFill>
                <a:effectLst/>
                <a:latin typeface="Montserrat Light" panose="00000400000000000000" pitchFamily="2" charset="-70"/>
              </a:rPr>
              <a:t> - aktivitātes, kuru īstenošana nav steidzama vai nav pamatnosacījums. Tās ir idejas tālākai tūrisma un rekreācijas attīstībai. Šo aktivitāšu īstenošanai nepieciešams apzināt to izpildes plānu.</a:t>
            </a:r>
          </a:p>
          <a:p>
            <a:pPr marL="457200" algn="just" rtl="0" fontAlgn="base">
              <a:spcBef>
                <a:spcPts val="0"/>
              </a:spcBef>
              <a:spcAft>
                <a:spcPts val="1000"/>
              </a:spcAft>
              <a:buFont typeface="Arial" panose="020B0604020202020204" pitchFamily="34" charset="0"/>
              <a:buChar char="•"/>
            </a:pPr>
            <a:r>
              <a:rPr lang="lv-LV" sz="1800" b="0" i="0" u="none" strike="noStrike" dirty="0">
                <a:solidFill>
                  <a:srgbClr val="000000"/>
                </a:solidFill>
                <a:effectLst/>
                <a:latin typeface="Montserrat Light" panose="00000400000000000000" pitchFamily="2" charset="-70"/>
              </a:rPr>
              <a:t>Aktivitātes, kuras nav atzīmētas kādā krāsā, ar esošajiem resursiem pašlaik īsteno CNC (arī kopā ar sadarbības partneriem un darbā tūrisma biedrībās).</a:t>
            </a:r>
          </a:p>
          <a:p>
            <a:endParaRPr lang="lv-LV" dirty="0"/>
          </a:p>
        </p:txBody>
      </p:sp>
    </p:spTree>
    <p:extLst>
      <p:ext uri="{BB962C8B-B14F-4D97-AF65-F5344CB8AC3E}">
        <p14:creationId xmlns:p14="http://schemas.microsoft.com/office/powerpoint/2010/main" val="630403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2075</Words>
  <Application>Microsoft Office PowerPoint</Application>
  <PresentationFormat>Widescreen</PresentationFormat>
  <Paragraphs>256</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Montserrat</vt:lpstr>
      <vt:lpstr>Montserrat Light</vt:lpstr>
      <vt:lpstr>Office Theme</vt:lpstr>
      <vt:lpstr>Ādažu novada tūrisma un rekreācijas attīstības plāns 2023-2027 PROJEKTA ZIŅOJUMS</vt:lpstr>
      <vt:lpstr>MISIJA</vt:lpstr>
      <vt:lpstr>Esošās situācijas izvērtējums</vt:lpstr>
      <vt:lpstr>Esošās situācijas izvērtējums</vt:lpstr>
      <vt:lpstr>Stratēģiskie mērķi</vt:lpstr>
      <vt:lpstr>Definētie mērķa tirgi</vt:lpstr>
      <vt:lpstr>Definētie mērķa tirgi</vt:lpstr>
      <vt:lpstr>Definētie mērķa tirgi</vt:lpstr>
      <vt:lpstr>Rīcību plāns</vt:lpstr>
      <vt:lpstr>Aktivitātes, kuru īstenošana fundamentāli nepieciešama tālākā rīcību plāna pilnvērtīgai izpildei. </vt:lpstr>
      <vt:lpstr>Aktivitātes, kuru īstenošana fundamentāli nepieciešama tālākā rīcību plāna pilnvērtīgai izpildei. </vt:lpstr>
      <vt:lpstr>Galvenie izpildes rādītāji</vt:lpstr>
      <vt:lpstr>Komentārs</vt:lpstr>
      <vt:lpstr>PALDIES!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Ādažu novada tūrisma un rekreācijas attīstības plāns 2023-2027 ZIŅOJUMS</dc:title>
  <dc:creator>Carnikavas novada domes Tūrisma informācijas centrs</dc:creator>
  <cp:lastModifiedBy>Sintija Tenisa</cp:lastModifiedBy>
  <cp:revision>5</cp:revision>
  <dcterms:created xsi:type="dcterms:W3CDTF">2023-06-20T07:15:18Z</dcterms:created>
  <dcterms:modified xsi:type="dcterms:W3CDTF">2023-07-04T06:54:35Z</dcterms:modified>
</cp:coreProperties>
</file>