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6" r:id="rId4"/>
    <p:sldId id="257" r:id="rId5"/>
    <p:sldId id="267" r:id="rId6"/>
    <p:sldId id="269" r:id="rId7"/>
    <p:sldId id="268" r:id="rId8"/>
    <p:sldId id="270" r:id="rId9"/>
    <p:sldId id="26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s Bergs" initials="IB" lastIdx="2" clrIdx="0">
    <p:extLst>
      <p:ext uri="{19B8F6BF-5375-455C-9EA6-DF929625EA0E}">
        <p15:presenceInfo xmlns:p15="http://schemas.microsoft.com/office/powerpoint/2012/main" userId="Ivars Ber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Vidējs stils 4 - izcēlum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66C43-2955-4CE1-A881-61D139608B2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956CC-4D33-4038-BBCA-3D04E01B5BF3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v-LV" b="0" u="none" dirty="0">
              <a:solidFill>
                <a:schemeClr val="tx1"/>
              </a:solidFill>
              <a:latin typeface="Arial Narrow" panose="020B0606020202030204" pitchFamily="34" charset="0"/>
            </a:rPr>
            <a:t>Vīzija</a:t>
          </a:r>
          <a:r>
            <a:rPr lang="lv-LV" b="1" u="none" dirty="0">
              <a:solidFill>
                <a:schemeClr val="tx1"/>
              </a:solidFill>
              <a:latin typeface="Arial Narrow" panose="020B0606020202030204" pitchFamily="34" charset="0"/>
            </a:rPr>
            <a:t> - drošs, klientiem un apkārtējai videi draudzīgs un finansiāli ilgtspējīgs </a:t>
          </a:r>
          <a:r>
            <a:rPr lang="lv-LV" b="0" u="none" dirty="0">
              <a:solidFill>
                <a:schemeClr val="tx1"/>
              </a:solidFill>
              <a:latin typeface="Arial Narrow" panose="020B0606020202030204" pitchFamily="34" charset="0"/>
            </a:rPr>
            <a:t>ūdenssaimniecības pakalpojumu sniedzējs Ādažu novadā.</a:t>
          </a:r>
          <a:endParaRPr lang="en-US" b="0" u="none" dirty="0"/>
        </a:p>
      </dgm:t>
    </dgm:pt>
    <dgm:pt modelId="{B7CC2B93-8A0B-4BFD-9C72-93B009EF559C}" type="parTrans" cxnId="{48D9CAAA-3DA2-4435-A036-5A293ECEC323}">
      <dgm:prSet/>
      <dgm:spPr/>
      <dgm:t>
        <a:bodyPr/>
        <a:lstStyle/>
        <a:p>
          <a:endParaRPr lang="en-US"/>
        </a:p>
      </dgm:t>
    </dgm:pt>
    <dgm:pt modelId="{4B2975B2-3124-4724-9C6B-E0F90EACCE0F}" type="sibTrans" cxnId="{48D9CAAA-3DA2-4435-A036-5A293ECEC323}">
      <dgm:prSet/>
      <dgm:spPr/>
      <dgm:t>
        <a:bodyPr/>
        <a:lstStyle/>
        <a:p>
          <a:endParaRPr lang="en-US"/>
        </a:p>
      </dgm:t>
    </dgm:pt>
    <dgm:pt modelId="{09FD01A3-66E9-411E-9FAB-F6EC6428332C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v-LV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Inovācijas</a:t>
          </a:r>
        </a:p>
        <a:p>
          <a:r>
            <a:rPr lang="lv-LV" sz="1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Dūņu apsaimniekošana</a:t>
          </a:r>
        </a:p>
        <a:p>
          <a:r>
            <a:rPr lang="lv-LV" sz="1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Sadarbība ar RTU (zudumu pārvaldība, enerģijas atgūšana) un LŪKA</a:t>
          </a:r>
          <a:endParaRPr lang="en-US" sz="1400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33787960-1088-4A1B-B825-08CF8B3261D3}" type="parTrans" cxnId="{3164C268-8618-41EA-8431-5032E6C2CCC1}">
      <dgm:prSet/>
      <dgm:spPr/>
      <dgm:t>
        <a:bodyPr/>
        <a:lstStyle/>
        <a:p>
          <a:endParaRPr lang="en-US"/>
        </a:p>
      </dgm:t>
    </dgm:pt>
    <dgm:pt modelId="{5D41A90A-C34E-41DB-9C78-9E2C2DCD6577}" type="sibTrans" cxnId="{3164C268-8618-41EA-8431-5032E6C2CCC1}">
      <dgm:prSet/>
      <dgm:spPr/>
      <dgm:t>
        <a:bodyPr/>
        <a:lstStyle/>
        <a:p>
          <a:endParaRPr lang="en-US"/>
        </a:p>
      </dgm:t>
    </dgm:pt>
    <dgm:pt modelId="{DC5F96AA-3719-453F-A872-5327C8C7F20B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v-LV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Jaudas palielināšana un pakalpojumu pieejamības uzlabošana</a:t>
          </a:r>
        </a:p>
        <a:p>
          <a:r>
            <a:rPr lang="lv-LV" sz="13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Ūdens ieguves un attīrīšanas jaudu palielināšana</a:t>
          </a:r>
        </a:p>
        <a:p>
          <a:r>
            <a:rPr lang="lv-LV" sz="13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Jaunu tīklu izbūve</a:t>
          </a:r>
          <a:endParaRPr lang="en-US" sz="1300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8EC9CD1-C29C-40EB-B7D4-5FA6FFB4B7E4}" type="parTrans" cxnId="{5914262E-A35B-44E4-B417-4A4E8FD4A954}">
      <dgm:prSet/>
      <dgm:spPr/>
      <dgm:t>
        <a:bodyPr/>
        <a:lstStyle/>
        <a:p>
          <a:endParaRPr lang="en-US"/>
        </a:p>
      </dgm:t>
    </dgm:pt>
    <dgm:pt modelId="{6CE56770-D7F5-493A-A3F2-2022EE284087}" type="sibTrans" cxnId="{5914262E-A35B-44E4-B417-4A4E8FD4A954}">
      <dgm:prSet/>
      <dgm:spPr/>
      <dgm:t>
        <a:bodyPr/>
        <a:lstStyle/>
        <a:p>
          <a:endParaRPr lang="en-US"/>
        </a:p>
      </dgm:t>
    </dgm:pt>
    <dgm:pt modelId="{E571CC18-79F8-40C9-A556-4F01A88B9FB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v-LV" sz="1800" dirty="0">
              <a:solidFill>
                <a:schemeClr val="tx1"/>
              </a:solidFill>
              <a:latin typeface="Arial Narrow" panose="020B0606020202030204" pitchFamily="34" charset="0"/>
            </a:rPr>
            <a:t>Energoefektivitāte:</a:t>
          </a:r>
        </a:p>
        <a:p>
          <a:r>
            <a:rPr lang="lv-LV" sz="1400" noProof="0" dirty="0">
              <a:solidFill>
                <a:schemeClr val="tx1"/>
              </a:solidFill>
              <a:latin typeface="Arial Narrow" panose="020B0606020202030204" pitchFamily="34" charset="0"/>
            </a:rPr>
            <a:t>Solārie</a:t>
          </a:r>
          <a:r>
            <a:rPr lang="lv-LV" sz="1400" dirty="0">
              <a:solidFill>
                <a:schemeClr val="tx1"/>
              </a:solidFill>
              <a:latin typeface="Arial Narrow" panose="020B0606020202030204" pitchFamily="34" charset="0"/>
            </a:rPr>
            <a:t> paneļi</a:t>
          </a:r>
        </a:p>
        <a:p>
          <a:r>
            <a:rPr lang="lv-LV" sz="1400" dirty="0">
              <a:solidFill>
                <a:schemeClr val="tx1"/>
              </a:solidFill>
              <a:latin typeface="Arial Narrow" panose="020B0606020202030204" pitchFamily="34" charset="0"/>
            </a:rPr>
            <a:t>Sūkņu nomaiņa</a:t>
          </a:r>
          <a:endParaRPr lang="en-US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888C935-9037-43F7-BBF2-3124917768EE}" type="parTrans" cxnId="{4AF3C080-78B2-4F16-A34C-0B9D99E09027}">
      <dgm:prSet/>
      <dgm:spPr/>
      <dgm:t>
        <a:bodyPr/>
        <a:lstStyle/>
        <a:p>
          <a:endParaRPr lang="en-US"/>
        </a:p>
      </dgm:t>
    </dgm:pt>
    <dgm:pt modelId="{8585A9F6-65DB-4F70-A0A9-AC6D8A5E28A7}" type="sibTrans" cxnId="{4AF3C080-78B2-4F16-A34C-0B9D99E09027}">
      <dgm:prSet/>
      <dgm:spPr/>
      <dgm:t>
        <a:bodyPr/>
        <a:lstStyle/>
        <a:p>
          <a:endParaRPr lang="en-US"/>
        </a:p>
      </dgm:t>
    </dgm:pt>
    <dgm:pt modelId="{BA6C2566-325D-46AB-9DCF-99928F73D76D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v-LV" sz="18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Personāla attīstība</a:t>
          </a:r>
          <a:endParaRPr lang="en-US" sz="18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DE41148-FADF-46C3-BD47-9DDF42BF4FC9}" type="parTrans" cxnId="{DA062B54-89AD-4837-A4D0-B3D3F00095CD}">
      <dgm:prSet/>
      <dgm:spPr/>
      <dgm:t>
        <a:bodyPr/>
        <a:lstStyle/>
        <a:p>
          <a:endParaRPr lang="en-US"/>
        </a:p>
      </dgm:t>
    </dgm:pt>
    <dgm:pt modelId="{2EA5A5ED-BBD0-4DC6-899A-9F6BE0D91602}" type="sibTrans" cxnId="{DA062B54-89AD-4837-A4D0-B3D3F00095CD}">
      <dgm:prSet/>
      <dgm:spPr/>
      <dgm:t>
        <a:bodyPr/>
        <a:lstStyle/>
        <a:p>
          <a:endParaRPr lang="en-US"/>
        </a:p>
      </dgm:t>
    </dgm:pt>
    <dgm:pt modelId="{FD32712F-309D-4079-9004-DA792B50E0AB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v-LV" sz="18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Carnikavas pagasta ūdenssaimniecības sistēmu un resursu pilnvērtīga integrācija</a:t>
          </a:r>
          <a:endParaRPr lang="en-US" sz="18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1354F8F-8FC9-4A8C-BF64-93FA36AA247D}" type="parTrans" cxnId="{333FA3FF-DDF8-4EAD-9251-CB9C1D17BEDF}">
      <dgm:prSet/>
      <dgm:spPr/>
      <dgm:t>
        <a:bodyPr/>
        <a:lstStyle/>
        <a:p>
          <a:endParaRPr lang="en-US"/>
        </a:p>
      </dgm:t>
    </dgm:pt>
    <dgm:pt modelId="{B28D45F0-B5FF-4F12-A257-232451A8C9AB}" type="sibTrans" cxnId="{333FA3FF-DDF8-4EAD-9251-CB9C1D17BEDF}">
      <dgm:prSet/>
      <dgm:spPr/>
      <dgm:t>
        <a:bodyPr/>
        <a:lstStyle/>
        <a:p>
          <a:endParaRPr lang="en-US"/>
        </a:p>
      </dgm:t>
    </dgm:pt>
    <dgm:pt modelId="{6B06039E-2BA9-4C65-9D94-9D4F2EAC8417}" type="pres">
      <dgm:prSet presAssocID="{4C566C43-2955-4CE1-A881-61D139608B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B8C9A55-7F08-4577-B6FA-DD8D2BF3DC8D}" type="pres">
      <dgm:prSet presAssocID="{6E7956CC-4D33-4038-BBCA-3D04E01B5BF3}" presName="singleCycle" presStyleCnt="0"/>
      <dgm:spPr/>
    </dgm:pt>
    <dgm:pt modelId="{A9AF4BE8-D66C-4AC5-9CCC-C6346CFA8BA3}" type="pres">
      <dgm:prSet presAssocID="{6E7956CC-4D33-4038-BBCA-3D04E01B5BF3}" presName="singleCenter" presStyleLbl="node1" presStyleIdx="0" presStyleCnt="6" custScaleX="175167" custScaleY="95625" custLinFactNeighborX="2261" custLinFactNeighborY="-23301">
        <dgm:presLayoutVars>
          <dgm:chMax val="7"/>
          <dgm:chPref val="7"/>
        </dgm:presLayoutVars>
      </dgm:prSet>
      <dgm:spPr/>
    </dgm:pt>
    <dgm:pt modelId="{87A038C2-5FAF-4227-B42E-99EE1E591D30}" type="pres">
      <dgm:prSet presAssocID="{33787960-1088-4A1B-B825-08CF8B3261D3}" presName="Name56" presStyleLbl="parChTrans1D2" presStyleIdx="0" presStyleCnt="5"/>
      <dgm:spPr/>
    </dgm:pt>
    <dgm:pt modelId="{6814F920-AD70-4F39-AAE3-E004BE9F2C8E}" type="pres">
      <dgm:prSet presAssocID="{09FD01A3-66E9-411E-9FAB-F6EC6428332C}" presName="text0" presStyleLbl="node1" presStyleIdx="1" presStyleCnt="6" custScaleX="195616" custScaleY="142570" custRadScaleRad="137547" custRadScaleInc="-306919">
        <dgm:presLayoutVars>
          <dgm:bulletEnabled val="1"/>
        </dgm:presLayoutVars>
      </dgm:prSet>
      <dgm:spPr/>
    </dgm:pt>
    <dgm:pt modelId="{0BE86588-5A27-4675-A864-5012D8318246}" type="pres">
      <dgm:prSet presAssocID="{58EC9CD1-C29C-40EB-B7D4-5FA6FFB4B7E4}" presName="Name56" presStyleLbl="parChTrans1D2" presStyleIdx="1" presStyleCnt="5"/>
      <dgm:spPr/>
    </dgm:pt>
    <dgm:pt modelId="{55EC0FF0-8D76-4184-84DB-EE7DE686E855}" type="pres">
      <dgm:prSet presAssocID="{DC5F96AA-3719-453F-A872-5327C8C7F20B}" presName="text0" presStyleLbl="node1" presStyleIdx="2" presStyleCnt="6" custScaleX="187197" custScaleY="170559" custRadScaleRad="149006" custRadScaleInc="336">
        <dgm:presLayoutVars>
          <dgm:bulletEnabled val="1"/>
        </dgm:presLayoutVars>
      </dgm:prSet>
      <dgm:spPr/>
    </dgm:pt>
    <dgm:pt modelId="{811AF8E0-41D0-4192-A4F7-F90602E418AB}" type="pres">
      <dgm:prSet presAssocID="{B1354F8F-8FC9-4A8C-BF64-93FA36AA247D}" presName="Name56" presStyleLbl="parChTrans1D2" presStyleIdx="2" presStyleCnt="5"/>
      <dgm:spPr/>
    </dgm:pt>
    <dgm:pt modelId="{562A66CD-381B-4C5B-9DF1-C9F940D1A446}" type="pres">
      <dgm:prSet presAssocID="{FD32712F-309D-4079-9004-DA792B50E0AB}" presName="text0" presStyleLbl="node1" presStyleIdx="3" presStyleCnt="6" custScaleX="195616" custScaleY="142724" custRadScaleRad="147616" custRadScaleInc="-97958">
        <dgm:presLayoutVars>
          <dgm:bulletEnabled val="1"/>
        </dgm:presLayoutVars>
      </dgm:prSet>
      <dgm:spPr/>
    </dgm:pt>
    <dgm:pt modelId="{40D5D7DF-AB80-4A4F-B5AC-5949EE5AF37A}" type="pres">
      <dgm:prSet presAssocID="{4DE41148-FADF-46C3-BD47-9DDF42BF4FC9}" presName="Name56" presStyleLbl="parChTrans1D2" presStyleIdx="3" presStyleCnt="5"/>
      <dgm:spPr/>
    </dgm:pt>
    <dgm:pt modelId="{B436605A-3277-499D-ADB2-33F4E74B398F}" type="pres">
      <dgm:prSet presAssocID="{BA6C2566-325D-46AB-9DCF-99928F73D76D}" presName="text0" presStyleLbl="node1" presStyleIdx="4" presStyleCnt="6" custScaleX="151665" custScaleY="65585" custRadScaleRad="48432" custRadScaleInc="-117152">
        <dgm:presLayoutVars>
          <dgm:bulletEnabled val="1"/>
        </dgm:presLayoutVars>
      </dgm:prSet>
      <dgm:spPr/>
    </dgm:pt>
    <dgm:pt modelId="{09FE0EAD-637E-4151-9F5A-49A0F88EEE85}" type="pres">
      <dgm:prSet presAssocID="{E888C935-9037-43F7-BBF2-3124917768EE}" presName="Name56" presStyleLbl="parChTrans1D2" presStyleIdx="4" presStyleCnt="5"/>
      <dgm:spPr/>
    </dgm:pt>
    <dgm:pt modelId="{8EA221EA-E97D-4163-91DE-94E13EC75904}" type="pres">
      <dgm:prSet presAssocID="{E571CC18-79F8-40C9-A556-4F01A88B9FBF}" presName="text0" presStyleLbl="node1" presStyleIdx="5" presStyleCnt="6" custScaleX="195826" custScaleY="146769" custRadScaleRad="135350" custRadScaleInc="5521">
        <dgm:presLayoutVars>
          <dgm:bulletEnabled val="1"/>
        </dgm:presLayoutVars>
      </dgm:prSet>
      <dgm:spPr/>
    </dgm:pt>
  </dgm:ptLst>
  <dgm:cxnLst>
    <dgm:cxn modelId="{3ECE0007-FE16-49E3-A51B-39A42FBBBAA9}" type="presOf" srcId="{58EC9CD1-C29C-40EB-B7D4-5FA6FFB4B7E4}" destId="{0BE86588-5A27-4675-A864-5012D8318246}" srcOrd="0" destOrd="0" presId="urn:microsoft.com/office/officeart/2008/layout/RadialCluster"/>
    <dgm:cxn modelId="{9290760B-E1F2-453D-B68D-9538DA1E3436}" type="presOf" srcId="{4DE41148-FADF-46C3-BD47-9DDF42BF4FC9}" destId="{40D5D7DF-AB80-4A4F-B5AC-5949EE5AF37A}" srcOrd="0" destOrd="0" presId="urn:microsoft.com/office/officeart/2008/layout/RadialCluster"/>
    <dgm:cxn modelId="{D321DA11-ADB9-413E-8063-449B70A58ADF}" type="presOf" srcId="{FD32712F-309D-4079-9004-DA792B50E0AB}" destId="{562A66CD-381B-4C5B-9DF1-C9F940D1A446}" srcOrd="0" destOrd="0" presId="urn:microsoft.com/office/officeart/2008/layout/RadialCluster"/>
    <dgm:cxn modelId="{08CFE814-FC23-46A1-A39A-C9576A22E479}" type="presOf" srcId="{09FD01A3-66E9-411E-9FAB-F6EC6428332C}" destId="{6814F920-AD70-4F39-AAE3-E004BE9F2C8E}" srcOrd="0" destOrd="0" presId="urn:microsoft.com/office/officeart/2008/layout/RadialCluster"/>
    <dgm:cxn modelId="{5914262E-A35B-44E4-B417-4A4E8FD4A954}" srcId="{6E7956CC-4D33-4038-BBCA-3D04E01B5BF3}" destId="{DC5F96AA-3719-453F-A872-5327C8C7F20B}" srcOrd="1" destOrd="0" parTransId="{58EC9CD1-C29C-40EB-B7D4-5FA6FFB4B7E4}" sibTransId="{6CE56770-D7F5-493A-A3F2-2022EE284087}"/>
    <dgm:cxn modelId="{3164C268-8618-41EA-8431-5032E6C2CCC1}" srcId="{6E7956CC-4D33-4038-BBCA-3D04E01B5BF3}" destId="{09FD01A3-66E9-411E-9FAB-F6EC6428332C}" srcOrd="0" destOrd="0" parTransId="{33787960-1088-4A1B-B825-08CF8B3261D3}" sibTransId="{5D41A90A-C34E-41DB-9C78-9E2C2DCD6577}"/>
    <dgm:cxn modelId="{41D5CE73-2F93-4D83-8804-0C55E4D72C17}" type="presOf" srcId="{E888C935-9037-43F7-BBF2-3124917768EE}" destId="{09FE0EAD-637E-4151-9F5A-49A0F88EEE85}" srcOrd="0" destOrd="0" presId="urn:microsoft.com/office/officeart/2008/layout/RadialCluster"/>
    <dgm:cxn modelId="{DA062B54-89AD-4837-A4D0-B3D3F00095CD}" srcId="{6E7956CC-4D33-4038-BBCA-3D04E01B5BF3}" destId="{BA6C2566-325D-46AB-9DCF-99928F73D76D}" srcOrd="3" destOrd="0" parTransId="{4DE41148-FADF-46C3-BD47-9DDF42BF4FC9}" sibTransId="{2EA5A5ED-BBD0-4DC6-899A-9F6BE0D91602}"/>
    <dgm:cxn modelId="{8B284B7A-35EF-46B6-8232-DC41CF64A2F6}" type="presOf" srcId="{BA6C2566-325D-46AB-9DCF-99928F73D76D}" destId="{B436605A-3277-499D-ADB2-33F4E74B398F}" srcOrd="0" destOrd="0" presId="urn:microsoft.com/office/officeart/2008/layout/RadialCluster"/>
    <dgm:cxn modelId="{8790F77C-6E6D-47A1-8194-AFA8BF32C518}" type="presOf" srcId="{E571CC18-79F8-40C9-A556-4F01A88B9FBF}" destId="{8EA221EA-E97D-4163-91DE-94E13EC75904}" srcOrd="0" destOrd="0" presId="urn:microsoft.com/office/officeart/2008/layout/RadialCluster"/>
    <dgm:cxn modelId="{053C1F80-0C02-4610-8E66-BDB2C5A8B02C}" type="presOf" srcId="{B1354F8F-8FC9-4A8C-BF64-93FA36AA247D}" destId="{811AF8E0-41D0-4192-A4F7-F90602E418AB}" srcOrd="0" destOrd="0" presId="urn:microsoft.com/office/officeart/2008/layout/RadialCluster"/>
    <dgm:cxn modelId="{4AF3C080-78B2-4F16-A34C-0B9D99E09027}" srcId="{6E7956CC-4D33-4038-BBCA-3D04E01B5BF3}" destId="{E571CC18-79F8-40C9-A556-4F01A88B9FBF}" srcOrd="4" destOrd="0" parTransId="{E888C935-9037-43F7-BBF2-3124917768EE}" sibTransId="{8585A9F6-65DB-4F70-A0A9-AC6D8A5E28A7}"/>
    <dgm:cxn modelId="{48D9CAAA-3DA2-4435-A036-5A293ECEC323}" srcId="{4C566C43-2955-4CE1-A881-61D139608B20}" destId="{6E7956CC-4D33-4038-BBCA-3D04E01B5BF3}" srcOrd="0" destOrd="0" parTransId="{B7CC2B93-8A0B-4BFD-9C72-93B009EF559C}" sibTransId="{4B2975B2-3124-4724-9C6B-E0F90EACCE0F}"/>
    <dgm:cxn modelId="{2A2C8DB6-C199-4B1E-8325-2CC450AA1C6B}" type="presOf" srcId="{33787960-1088-4A1B-B825-08CF8B3261D3}" destId="{87A038C2-5FAF-4227-B42E-99EE1E591D30}" srcOrd="0" destOrd="0" presId="urn:microsoft.com/office/officeart/2008/layout/RadialCluster"/>
    <dgm:cxn modelId="{057616C1-C1D0-418D-8B8C-C7BB8E2C68CD}" type="presOf" srcId="{6E7956CC-4D33-4038-BBCA-3D04E01B5BF3}" destId="{A9AF4BE8-D66C-4AC5-9CCC-C6346CFA8BA3}" srcOrd="0" destOrd="0" presId="urn:microsoft.com/office/officeart/2008/layout/RadialCluster"/>
    <dgm:cxn modelId="{5E4B19DB-88DF-4FE6-A950-CB339F4AED22}" type="presOf" srcId="{4C566C43-2955-4CE1-A881-61D139608B20}" destId="{6B06039E-2BA9-4C65-9D94-9D4F2EAC8417}" srcOrd="0" destOrd="0" presId="urn:microsoft.com/office/officeart/2008/layout/RadialCluster"/>
    <dgm:cxn modelId="{6C1022E6-6B70-488A-9D54-6C62ADFA4465}" type="presOf" srcId="{DC5F96AA-3719-453F-A872-5327C8C7F20B}" destId="{55EC0FF0-8D76-4184-84DB-EE7DE686E855}" srcOrd="0" destOrd="0" presId="urn:microsoft.com/office/officeart/2008/layout/RadialCluster"/>
    <dgm:cxn modelId="{333FA3FF-DDF8-4EAD-9251-CB9C1D17BEDF}" srcId="{6E7956CC-4D33-4038-BBCA-3D04E01B5BF3}" destId="{FD32712F-309D-4079-9004-DA792B50E0AB}" srcOrd="2" destOrd="0" parTransId="{B1354F8F-8FC9-4A8C-BF64-93FA36AA247D}" sibTransId="{B28D45F0-B5FF-4F12-A257-232451A8C9AB}"/>
    <dgm:cxn modelId="{653B7B57-2E95-4525-9C05-3208CCF6EDAE}" type="presParOf" srcId="{6B06039E-2BA9-4C65-9D94-9D4F2EAC8417}" destId="{9B8C9A55-7F08-4577-B6FA-DD8D2BF3DC8D}" srcOrd="0" destOrd="0" presId="urn:microsoft.com/office/officeart/2008/layout/RadialCluster"/>
    <dgm:cxn modelId="{8437B2B0-D9D4-4105-845C-229D2F87E4B1}" type="presParOf" srcId="{9B8C9A55-7F08-4577-B6FA-DD8D2BF3DC8D}" destId="{A9AF4BE8-D66C-4AC5-9CCC-C6346CFA8BA3}" srcOrd="0" destOrd="0" presId="urn:microsoft.com/office/officeart/2008/layout/RadialCluster"/>
    <dgm:cxn modelId="{973D7C91-74A8-46FF-87D6-5522C3C59340}" type="presParOf" srcId="{9B8C9A55-7F08-4577-B6FA-DD8D2BF3DC8D}" destId="{87A038C2-5FAF-4227-B42E-99EE1E591D30}" srcOrd="1" destOrd="0" presId="urn:microsoft.com/office/officeart/2008/layout/RadialCluster"/>
    <dgm:cxn modelId="{978A5142-A65B-4020-B2B3-5FF8B84AB8E8}" type="presParOf" srcId="{9B8C9A55-7F08-4577-B6FA-DD8D2BF3DC8D}" destId="{6814F920-AD70-4F39-AAE3-E004BE9F2C8E}" srcOrd="2" destOrd="0" presId="urn:microsoft.com/office/officeart/2008/layout/RadialCluster"/>
    <dgm:cxn modelId="{631C57C5-862D-467B-9696-C4A317C9963B}" type="presParOf" srcId="{9B8C9A55-7F08-4577-B6FA-DD8D2BF3DC8D}" destId="{0BE86588-5A27-4675-A864-5012D8318246}" srcOrd="3" destOrd="0" presId="urn:microsoft.com/office/officeart/2008/layout/RadialCluster"/>
    <dgm:cxn modelId="{7FE58C02-3296-4156-BC35-23BE92953A7D}" type="presParOf" srcId="{9B8C9A55-7F08-4577-B6FA-DD8D2BF3DC8D}" destId="{55EC0FF0-8D76-4184-84DB-EE7DE686E855}" srcOrd="4" destOrd="0" presId="urn:microsoft.com/office/officeart/2008/layout/RadialCluster"/>
    <dgm:cxn modelId="{110135D9-D89E-4073-9A11-9B9EDCE55D78}" type="presParOf" srcId="{9B8C9A55-7F08-4577-B6FA-DD8D2BF3DC8D}" destId="{811AF8E0-41D0-4192-A4F7-F90602E418AB}" srcOrd="5" destOrd="0" presId="urn:microsoft.com/office/officeart/2008/layout/RadialCluster"/>
    <dgm:cxn modelId="{37BCBEED-3118-4895-913E-308F3423FE60}" type="presParOf" srcId="{9B8C9A55-7F08-4577-B6FA-DD8D2BF3DC8D}" destId="{562A66CD-381B-4C5B-9DF1-C9F940D1A446}" srcOrd="6" destOrd="0" presId="urn:microsoft.com/office/officeart/2008/layout/RadialCluster"/>
    <dgm:cxn modelId="{2B8B06F4-80FA-4894-A982-E9C5C70AF350}" type="presParOf" srcId="{9B8C9A55-7F08-4577-B6FA-DD8D2BF3DC8D}" destId="{40D5D7DF-AB80-4A4F-B5AC-5949EE5AF37A}" srcOrd="7" destOrd="0" presId="urn:microsoft.com/office/officeart/2008/layout/RadialCluster"/>
    <dgm:cxn modelId="{321DED85-FB72-4912-AAF0-6A87D06962CB}" type="presParOf" srcId="{9B8C9A55-7F08-4577-B6FA-DD8D2BF3DC8D}" destId="{B436605A-3277-499D-ADB2-33F4E74B398F}" srcOrd="8" destOrd="0" presId="urn:microsoft.com/office/officeart/2008/layout/RadialCluster"/>
    <dgm:cxn modelId="{6C117D15-CF2A-46B5-9475-AE4588634008}" type="presParOf" srcId="{9B8C9A55-7F08-4577-B6FA-DD8D2BF3DC8D}" destId="{09FE0EAD-637E-4151-9F5A-49A0F88EEE85}" srcOrd="9" destOrd="0" presId="urn:microsoft.com/office/officeart/2008/layout/RadialCluster"/>
    <dgm:cxn modelId="{DA7B4292-636C-42C3-B274-8B2B8772BD16}" type="presParOf" srcId="{9B8C9A55-7F08-4577-B6FA-DD8D2BF3DC8D}" destId="{8EA221EA-E97D-4163-91DE-94E13EC7590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4BE8-D66C-4AC5-9CCC-C6346CFA8BA3}">
      <dsp:nvSpPr>
        <dsp:cNvPr id="0" name=""/>
        <dsp:cNvSpPr/>
      </dsp:nvSpPr>
      <dsp:spPr>
        <a:xfrm>
          <a:off x="3365958" y="1088567"/>
          <a:ext cx="2847514" cy="155448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u="none" kern="1200" dirty="0">
              <a:solidFill>
                <a:schemeClr val="tx1"/>
              </a:solidFill>
              <a:latin typeface="Arial Narrow" panose="020B0606020202030204" pitchFamily="34" charset="0"/>
            </a:rPr>
            <a:t>Vīzija</a:t>
          </a:r>
          <a:r>
            <a:rPr lang="lv-LV" sz="1600" b="1" u="none" kern="1200" dirty="0">
              <a:solidFill>
                <a:schemeClr val="tx1"/>
              </a:solidFill>
              <a:latin typeface="Arial Narrow" panose="020B0606020202030204" pitchFamily="34" charset="0"/>
            </a:rPr>
            <a:t> - drošs, klientiem un apkārtējai videi draudzīgs un finansiāli ilgtspējīgs </a:t>
          </a:r>
          <a:r>
            <a:rPr lang="lv-LV" sz="1600" b="0" u="none" kern="1200" dirty="0">
              <a:solidFill>
                <a:schemeClr val="tx1"/>
              </a:solidFill>
              <a:latin typeface="Arial Narrow" panose="020B0606020202030204" pitchFamily="34" charset="0"/>
            </a:rPr>
            <a:t>ūdenssaimniecības pakalpojumu sniedzējs Ādažu novadā.</a:t>
          </a:r>
          <a:endParaRPr lang="en-US" sz="1600" b="0" u="none" kern="1200" dirty="0"/>
        </a:p>
      </dsp:txBody>
      <dsp:txXfrm>
        <a:off x="3441841" y="1164450"/>
        <a:ext cx="2695748" cy="1402714"/>
      </dsp:txXfrm>
    </dsp:sp>
    <dsp:sp modelId="{87A038C2-5FAF-4227-B42E-99EE1E591D30}">
      <dsp:nvSpPr>
        <dsp:cNvPr id="0" name=""/>
        <dsp:cNvSpPr/>
      </dsp:nvSpPr>
      <dsp:spPr>
        <a:xfrm rot="8676463">
          <a:off x="2721142" y="2954002"/>
          <a:ext cx="10737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37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4F920-AD70-4F39-AAE3-E004BE9F2C8E}">
      <dsp:nvSpPr>
        <dsp:cNvPr id="0" name=""/>
        <dsp:cNvSpPr/>
      </dsp:nvSpPr>
      <dsp:spPr>
        <a:xfrm>
          <a:off x="689802" y="3245394"/>
          <a:ext cx="2130555" cy="1552804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Inovācijas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Dūņu apsaimniekošana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Sadarbība ar RTU (zudumu pārvaldība, enerģijas atgūšana) un LŪKA</a:t>
          </a:r>
          <a:endParaRPr lang="en-US" sz="1400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65604" y="3321196"/>
        <a:ext cx="1978951" cy="1401200"/>
      </dsp:txXfrm>
    </dsp:sp>
    <dsp:sp modelId="{0BE86588-5A27-4675-A864-5012D8318246}">
      <dsp:nvSpPr>
        <dsp:cNvPr id="0" name=""/>
        <dsp:cNvSpPr/>
      </dsp:nvSpPr>
      <dsp:spPr>
        <a:xfrm rot="21432">
          <a:off x="6213466" y="1876805"/>
          <a:ext cx="680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7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C0FF0-8D76-4184-84DB-EE7DE686E855}">
      <dsp:nvSpPr>
        <dsp:cNvPr id="0" name=""/>
        <dsp:cNvSpPr/>
      </dsp:nvSpPr>
      <dsp:spPr>
        <a:xfrm>
          <a:off x="6894160" y="956459"/>
          <a:ext cx="2038859" cy="1857646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Jaudas palielināšana un pakalpojumu pieejamības uzlabošana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Ūdens ieguves un attīrīšanas jaudu palielināšana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Jaunu tīklu izbūve</a:t>
          </a:r>
          <a:endParaRPr lang="en-US" sz="1300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984843" y="1047142"/>
        <a:ext cx="1857493" cy="1676280"/>
      </dsp:txXfrm>
    </dsp:sp>
    <dsp:sp modelId="{811AF8E0-41D0-4192-A4F7-F90602E418AB}">
      <dsp:nvSpPr>
        <dsp:cNvPr id="0" name=""/>
        <dsp:cNvSpPr/>
      </dsp:nvSpPr>
      <dsp:spPr>
        <a:xfrm rot="2087975">
          <a:off x="5810633" y="2953859"/>
          <a:ext cx="10892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921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A66CD-381B-4C5B-9DF1-C9F940D1A446}">
      <dsp:nvSpPr>
        <dsp:cNvPr id="0" name=""/>
        <dsp:cNvSpPr/>
      </dsp:nvSpPr>
      <dsp:spPr>
        <a:xfrm>
          <a:off x="6802448" y="3227806"/>
          <a:ext cx="2130555" cy="1554481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Carnikavas pagasta ūdenssaimniecības sistēmu un resursu pilnvērtīga integrācija</a:t>
          </a:r>
          <a:endParaRPr lang="en-US" sz="1800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878332" y="3303690"/>
        <a:ext cx="1978787" cy="1402713"/>
      </dsp:txXfrm>
    </dsp:sp>
    <dsp:sp modelId="{40D5D7DF-AB80-4A4F-B5AC-5949EE5AF37A}">
      <dsp:nvSpPr>
        <dsp:cNvPr id="0" name=""/>
        <dsp:cNvSpPr/>
      </dsp:nvSpPr>
      <dsp:spPr>
        <a:xfrm rot="5375062">
          <a:off x="4288233" y="3153860"/>
          <a:ext cx="1021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65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605A-3277-499D-ADB2-33F4E74B398F}">
      <dsp:nvSpPr>
        <dsp:cNvPr id="0" name=""/>
        <dsp:cNvSpPr/>
      </dsp:nvSpPr>
      <dsp:spPr>
        <a:xfrm>
          <a:off x="3979425" y="3664673"/>
          <a:ext cx="1651862" cy="71432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Personāla attīstība</a:t>
          </a:r>
          <a:endParaRPr lang="en-US" sz="1800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014295" y="3699543"/>
        <a:ext cx="1582122" cy="644580"/>
      </dsp:txXfrm>
    </dsp:sp>
    <dsp:sp modelId="{09FE0EAD-637E-4151-9F5A-49A0F88EEE85}">
      <dsp:nvSpPr>
        <dsp:cNvPr id="0" name=""/>
        <dsp:cNvSpPr/>
      </dsp:nvSpPr>
      <dsp:spPr>
        <a:xfrm rot="10791200">
          <a:off x="2858970" y="1870101"/>
          <a:ext cx="5069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98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221EA-E97D-4163-91DE-94E13EC75904}">
      <dsp:nvSpPr>
        <dsp:cNvPr id="0" name=""/>
        <dsp:cNvSpPr/>
      </dsp:nvSpPr>
      <dsp:spPr>
        <a:xfrm>
          <a:off x="726128" y="1074211"/>
          <a:ext cx="2132842" cy="1598537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schemeClr val="tx1"/>
              </a:solidFill>
              <a:latin typeface="Arial Narrow" panose="020B0606020202030204" pitchFamily="34" charset="0"/>
            </a:rPr>
            <a:t>Energoefektivitāte: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>
              <a:solidFill>
                <a:schemeClr val="tx1"/>
              </a:solidFill>
              <a:latin typeface="Arial Narrow" panose="020B0606020202030204" pitchFamily="34" charset="0"/>
            </a:rPr>
            <a:t>Solārie</a:t>
          </a:r>
          <a:r>
            <a:rPr lang="lv-LV" sz="1400" kern="1200" dirty="0">
              <a:solidFill>
                <a:schemeClr val="tx1"/>
              </a:solidFill>
              <a:latin typeface="Arial Narrow" panose="020B0606020202030204" pitchFamily="34" charset="0"/>
            </a:rPr>
            <a:t> paneļi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chemeClr val="tx1"/>
              </a:solidFill>
              <a:latin typeface="Arial Narrow" panose="020B0606020202030204" pitchFamily="34" charset="0"/>
            </a:rPr>
            <a:t>Sūkņu nomaiņa</a:t>
          </a:r>
          <a:endParaRPr lang="en-US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04162" y="1152245"/>
        <a:ext cx="1976774" cy="1442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972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723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0449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65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494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8245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383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4520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594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383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608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09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93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4226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264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22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16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D4DD5E-1A29-4B10-965A-EB642E0B8BA3}" type="datetimeFigureOut">
              <a:rPr lang="lv-LV" smtClean="0"/>
              <a:t>29.03.2022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93D366-D60E-478F-A18F-5E2B330971A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7840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3000" dirty="0">
                <a:latin typeface="Arial Narrow" panose="020B0606020202030204" pitchFamily="34" charset="0"/>
                <a:cs typeface="Times New Roman" panose="02020603050405020304" pitchFamily="18" charset="0"/>
              </a:rPr>
              <a:t>SIA «Ādažu ūdens» Īss darbības pārskats par periodu no 2017. līdz 2021. gadam</a:t>
            </a:r>
            <a:br>
              <a:rPr lang="lv-LV" sz="3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lv-LV" sz="3000" dirty="0">
                <a:latin typeface="Arial Narrow" panose="020B0606020202030204" pitchFamily="34" charset="0"/>
                <a:cs typeface="Times New Roman" panose="02020603050405020304" pitchFamily="18" charset="0"/>
              </a:rPr>
              <a:t>un </a:t>
            </a:r>
            <a:br>
              <a:rPr lang="lv-LV" sz="3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lv-LV" sz="3000" dirty="0">
                <a:latin typeface="Arial Narrow" panose="020B0606020202030204" pitchFamily="34" charset="0"/>
                <a:cs typeface="Times New Roman" panose="02020603050405020304" pitchFamily="18" charset="0"/>
              </a:rPr>
              <a:t>turpmākie attīstības virzieni 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7670894" cy="1371599"/>
          </a:xfrm>
        </p:spPr>
        <p:txBody>
          <a:bodyPr>
            <a:normAutofit/>
          </a:bodyPr>
          <a:lstStyle/>
          <a:p>
            <a:pPr algn="just"/>
            <a:r>
              <a:rPr lang="lv-LV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Esot skaidram priekšstatam par sasniedzamiem rezultātiem, pilnvērtīgi izmantojot esošos resursus, vadot kompetentu komandu, Vadot un realizējot investīciju projektus, Ir sasniegti būtiski uzņēmuma attīstības </a:t>
            </a:r>
            <a:r>
              <a:rPr lang="lv-LV" sz="1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RādītĀji</a:t>
            </a:r>
            <a:r>
              <a:rPr lang="lv-LV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 finansiālā, Ekonomiskā un tehnoloģiskā jomā</a:t>
            </a:r>
          </a:p>
          <a:p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2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3775" y="833718"/>
            <a:ext cx="10364451" cy="636494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SIA «Ādažu ūdens» darbības rādītāji (I)</a:t>
            </a:r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34" y="0"/>
            <a:ext cx="1462011" cy="116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490FA-BFEC-4876-BF60-C627CB47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7" y="1727349"/>
            <a:ext cx="5917185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BD8470-F76E-4A31-8D48-153AFDF9A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818" y="1727349"/>
            <a:ext cx="5692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3775" y="833718"/>
            <a:ext cx="10364451" cy="636494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SIA «Ādažu ūdens» darbības rādītāji (II)</a:t>
            </a:r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34" y="0"/>
            <a:ext cx="1462011" cy="1169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CB08C-0DAD-407A-9976-3DB0DE98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4" y="1600200"/>
            <a:ext cx="5732663" cy="36576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0062E0-CD80-4022-8270-66AA586D6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53279"/>
              </p:ext>
            </p:extLst>
          </p:nvPr>
        </p:nvGraphicFramePr>
        <p:xfrm>
          <a:off x="6722782" y="1600200"/>
          <a:ext cx="5122663" cy="1517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870">
                  <a:extLst>
                    <a:ext uri="{9D8B030D-6E8A-4147-A177-3AD203B41FA5}">
                      <a16:colId xmlns:a16="http://schemas.microsoft.com/office/drawing/2014/main" val="3274939662"/>
                    </a:ext>
                  </a:extLst>
                </a:gridCol>
                <a:gridCol w="1334195">
                  <a:extLst>
                    <a:ext uri="{9D8B030D-6E8A-4147-A177-3AD203B41FA5}">
                      <a16:colId xmlns:a16="http://schemas.microsoft.com/office/drawing/2014/main" val="3283015341"/>
                    </a:ext>
                  </a:extLst>
                </a:gridCol>
                <a:gridCol w="1231942">
                  <a:extLst>
                    <a:ext uri="{9D8B030D-6E8A-4147-A177-3AD203B41FA5}">
                      <a16:colId xmlns:a16="http://schemas.microsoft.com/office/drawing/2014/main" val="642661742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207704521"/>
                    </a:ext>
                  </a:extLst>
                </a:gridCol>
              </a:tblGrid>
              <a:tr h="379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Sektors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Pieslēgumu skaits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93487"/>
                  </a:ext>
                </a:extLst>
              </a:tr>
              <a:tr h="379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4677264"/>
                  </a:ext>
                </a:extLst>
              </a:tr>
              <a:tr h="37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Ūdensapgāde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968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6168840"/>
                  </a:ext>
                </a:extLst>
              </a:tr>
              <a:tr h="37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Kanalizācija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670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4246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EF49C4-100F-4727-83A4-602A70639765}"/>
              </a:ext>
            </a:extLst>
          </p:cNvPr>
          <p:cNvSpPr txBox="1"/>
          <p:nvPr/>
        </p:nvSpPr>
        <p:spPr>
          <a:xfrm>
            <a:off x="6722782" y="3284820"/>
            <a:ext cx="5122663" cy="2862322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Efektivitātes uzlabojumi:</a:t>
            </a:r>
          </a:p>
          <a:p>
            <a:endParaRPr lang="lv-LV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daudzdzīvokļu māju dzīvokļu līgumu nodošana māju apsaimniekošanas uzņēmumiem. Vidējais izmaksu samazin</a:t>
            </a:r>
            <a:r>
              <a:rPr lang="lv-LV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ājums </a:t>
            </a:r>
            <a:r>
              <a:rPr lang="lv-LV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gadā - 3,5 tūkst. EUR.</a:t>
            </a:r>
          </a:p>
          <a:p>
            <a:endParaRPr lang="lv-LV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Arial Narrow" panose="020B0606020202030204" pitchFamily="34" charset="0"/>
              </a:rPr>
              <a:t>Attālināti nolasāmo komercuzskaites mēraparātu uzstādīšana (kopā 760 komplekti - uz 01.01.2022. kopējais skaits 976).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0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B91262-F180-4C2D-B2CF-0177AE0E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56" y="4122354"/>
            <a:ext cx="3200400" cy="2009776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</a:rPr>
              <a:t>GALVENIE investīciju Projekti 2017. – 2021. GADS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13774" y="1764406"/>
            <a:ext cx="4829801" cy="4566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SIA «Ādažu Ūdens» nozīmīgākie pabeigtie un uzsāktie projekti: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Ādažu ciema notekūdeņu attīrīšanas iekārtu pārbūve, palielinot jaudas par 30%, II kārta 1,6 </a:t>
            </a:r>
            <a:r>
              <a:rPr lang="lv-LV" sz="1800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milj</a:t>
            </a: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Izbūvēti jauni kanalizācijas tīkli 2,4 km garumā un ūdens tīkli 2,1 km garumā;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Realizēts ES KF līdzfinansēts projekts „Ūdenssaimniecības pakalpojumu attīstība Ādažos, III kārta”; izbūvējot kanalizācijas tīklus </a:t>
            </a:r>
            <a:r>
              <a:rPr lang="lv-LV" sz="1800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Jaunkūlu</a:t>
            </a: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rajonā, 0,8 milj. EUR.</a:t>
            </a:r>
          </a:p>
          <a:p>
            <a:pPr marL="457200" indent="-457200" algn="just">
              <a:buAutoNum type="arabicParenBoth"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Both"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cap="none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973" y="0"/>
            <a:ext cx="1463167" cy="117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B01FF-899F-48B2-B163-9AA1DAF3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7696"/>
            <a:ext cx="3200400" cy="21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</a:rPr>
              <a:t>GALVENIE investīciju Projekti 2017. – 2021. GADS (I)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13773" y="1764406"/>
            <a:ext cx="5601327" cy="4566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SIA «Ādažu ūdens» nozīmīgākie pabeigtie un uzsāktie projekti: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Izveidots jauns artēziskais dziļurbums Garkalnes ciema </a:t>
            </a:r>
            <a:r>
              <a:rPr lang="lv-LV" sz="1800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ūdensgūtnē</a:t>
            </a: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, 42 tūkst. EUR;</a:t>
            </a:r>
          </a:p>
          <a:p>
            <a:pPr marL="457200" indent="-457200" algn="just">
              <a:buAutoNum type="arabicPeriod" startAt="4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2021. gadā uzsākta  Ādažu notekūdens attīrīšanas iekārtu III kārtas izbūve 3,1 milj. EUR;</a:t>
            </a:r>
          </a:p>
          <a:p>
            <a:pPr marL="457200" indent="-457200" algn="just">
              <a:buAutoNum type="arabicPeriod" startAt="4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2021. gadā uzsākta 2 solāro elektrostaciju realizācija, piesaistot ES struktūrfondu līdzfinansējumu 120,7 tūkst. EUR  apmērā. </a:t>
            </a:r>
          </a:p>
          <a:p>
            <a:pPr marL="457200" indent="-457200" algn="just">
              <a:buAutoNum type="arabicPeriod" startAt="4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Tehniskā aprīkojuma uzlabošana, iegādājoties asenizācijas automašīnu un mini ekskavatoru.</a:t>
            </a:r>
          </a:p>
          <a:p>
            <a:pPr marL="457200" indent="-457200" algn="just">
              <a:buAutoNum type="arabicPeriod" startAt="4"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4"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cap="none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73" y="0"/>
            <a:ext cx="1463167" cy="117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A6F7F-B676-470E-84E4-E3AC6AFF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862269"/>
            <a:ext cx="4114800" cy="2318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06E74-638F-460F-BC63-F169EFBBD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980" y="4278137"/>
            <a:ext cx="3566160" cy="24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</a:rPr>
              <a:t>Citas nozīmīgākās aktivitātes 2017. – 2021. periodā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13773" y="1764405"/>
            <a:ext cx="10059027" cy="4836419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Elektroiekārtu un transporta darbības ikgadējais novērtējums. Uzņēmuma energo sertificēšana (saņemts sertifikāts ISO 50001:2018). Elektroenerģijas ietaupījums 1 līdz 1,5% gadā  (2 – 3 tūkst. EUR gadā);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Papildus pakalpojumu trešajām personām apjoma pieaugums :</a:t>
            </a:r>
          </a:p>
          <a:p>
            <a:pPr marL="800100" lvl="1" indent="-342900" algn="just">
              <a:buAutoNum type="arabicPeriod"/>
            </a:pP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Kanalizācijas tīklu skalošana ar hidrodinamisko automašīnu: no 13 stundām gadā (2017) līdz 97 stundām gadā (2021);</a:t>
            </a:r>
          </a:p>
          <a:p>
            <a:pPr marL="800100" lvl="1" indent="-342900" algn="just">
              <a:buAutoNum type="arabicPeriod"/>
            </a:pP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Izvesto notekūdeņu apjoms pieaudzis: no 240 m</a:t>
            </a:r>
            <a:r>
              <a:rPr lang="lv-LV" sz="1600" cap="none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/gadā (2017) līdz 4 334 m</a:t>
            </a:r>
            <a:r>
              <a:rPr lang="lv-LV" sz="1600" cap="none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/gadā (2021);</a:t>
            </a:r>
          </a:p>
          <a:p>
            <a:pPr marL="800100" lvl="1" indent="-342900" algn="just">
              <a:buAutoNum type="arabicPeriod"/>
            </a:pP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Papildus pakalpojumi ļauj samazināt uz tarifiem attiecināmās izmaksas un nodrošina papildus ienākumus.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Decentralizētās kanalizācijas reģistra izveide un uzturēšana;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Sadarbībā ar Rīgas tehniskos universitāti panākti attīrīšanas iekārtu tehnoloģiskie uzlabojumi.</a:t>
            </a:r>
          </a:p>
          <a:p>
            <a:pPr marL="0" indent="0" algn="just">
              <a:buNone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4"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cap="none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73" y="0"/>
            <a:ext cx="14631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5948499-D77F-4D8D-B895-22B21E1E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409604"/>
              </p:ext>
            </p:extLst>
          </p:nvPr>
        </p:nvGraphicFramePr>
        <p:xfrm>
          <a:off x="1446123" y="1053041"/>
          <a:ext cx="93266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</a:rPr>
              <a:t>Fokusi 2022. - 2027. gadam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973" y="0"/>
            <a:ext cx="14631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Narrow" panose="020B0606020202030204" pitchFamily="34" charset="0"/>
              </a:rPr>
              <a:t>Lielākie plānotie projekti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13773" y="1764405"/>
            <a:ext cx="10364451" cy="4836419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“Ādažu NAI  jaudas palielināšana III kārta, 1.posms”. 2021. - 2022.gads, 3,1 milj.  EUR. Papildus attīrīšanas jauda - 850 m³/dnn;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“Ādažu NAI  jaudas palielināšana III kārta, 2.posms”. 2022. – 2024 .gads, 2,5 milj. NAI pārbūves pabeigšana, izbūvējot tehnoloģisko projektu atkritumu (notekūdeņu dūņu) pārvaldībai. Nepieciešams ES finansējums;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Otrā pacēluma ūdens sagatavošanas stacijas (ŪSS) projektēšana un izbūve Muižas ielā (pie Gaujas dambja). 2023. - 2024. gads. ~ 300 tūkst. EUR (Sabiedrības finansējums). Esošā ŪSS Krastupes ielā ar grūtībām spēj nodrošināt nepieciešamās jaudas (~ 60 m</a:t>
            </a:r>
            <a:r>
              <a:rPr lang="lv-LV" sz="1800" cap="none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/dnn).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Projekts “Divu Solāro elektrostaciju izbūve”. 2022. gads. Investīcijas 142 tūkst. EUR, Sabiedrības un ES KF līdzfinansējums. Projekta realizācija nodrošinās elektrības ražošanas jaudu SIA «Ādažu Ūdens» pašpatēriņam 130 kW apjomā;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Projekts “Stapriņu ciema pieslēgšana Ādažu ciema centralizētai ūdensapgādes un kanalizācijas”.  2024. - 2025. gads. ~ 300 tūkst. EUR;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Kohēzijas fonda finansējuma piesaiste Ādažu, Carnikavas, Kalngales-Garciema-Garupes aglomerācijai. Izbūves darbi, ja finansējums ir pieejams.</a:t>
            </a:r>
          </a:p>
          <a:p>
            <a:pPr marL="342900" indent="-342900" algn="just">
              <a:buAutoNum type="arabicPeriod"/>
            </a:pPr>
            <a:r>
              <a:rPr lang="lv-LV" sz="18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Posmu «Sautiņu iela – Birznieku iela» un «Lielstapriņu - Inču  - Ataru ceļš» izbūves lietderības izvērtējums un izbūve. 2024. – 2027.</a:t>
            </a:r>
          </a:p>
          <a:p>
            <a:pPr marL="457200" indent="-457200" algn="just">
              <a:buAutoNum type="arabicPeriod" startAt="4"/>
            </a:pPr>
            <a:endParaRPr lang="lv-LV" sz="1800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cap="none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73" y="0"/>
            <a:ext cx="14631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6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13774" y="1700012"/>
            <a:ext cx="10363826" cy="4091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lv-LV" cap="none" dirty="0"/>
          </a:p>
          <a:p>
            <a:pPr marL="0" indent="0">
              <a:buNone/>
            </a:pPr>
            <a:endParaRPr lang="lv-LV" cap="none" dirty="0"/>
          </a:p>
          <a:p>
            <a:pPr marL="0" indent="0">
              <a:buNone/>
            </a:pPr>
            <a:endParaRPr lang="lv-LV" cap="none" dirty="0"/>
          </a:p>
          <a:p>
            <a:pPr marL="0" indent="0" algn="ctr">
              <a:buNone/>
            </a:pPr>
            <a:r>
              <a:rPr lang="lv-LV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Paldies par uzmanību !</a:t>
            </a:r>
          </a:p>
          <a:p>
            <a:pPr marL="0" indent="0" algn="ctr">
              <a:buNone/>
            </a:pPr>
            <a:r>
              <a:rPr lang="lv-LV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Jautājumi un atbildes.</a:t>
            </a:r>
          </a:p>
          <a:p>
            <a:pPr marL="0" indent="0" algn="ctr">
              <a:buNone/>
            </a:pPr>
            <a:endParaRPr lang="lv-LV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SIA «Ādažu ūdens» </a:t>
            </a:r>
          </a:p>
          <a:p>
            <a:pPr marL="0" indent="0" algn="r">
              <a:buNone/>
            </a:pPr>
            <a:r>
              <a:rPr lang="lv-LV" sz="16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valdes loceklis Aivars Dundurs</a:t>
            </a:r>
          </a:p>
          <a:p>
            <a:pPr marL="0" indent="0">
              <a:buNone/>
            </a:pPr>
            <a:endParaRPr lang="lv-LV" cap="none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38" y="1700012"/>
            <a:ext cx="1786027" cy="14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5157"/>
      </p:ext>
    </p:extLst>
  </p:cSld>
  <p:clrMapOvr>
    <a:masterClrMapping/>
  </p:clrMapOvr>
</p:sld>
</file>

<file path=ppt/theme/theme1.xml><?xml version="1.0" encoding="utf-8"?>
<a:theme xmlns:a="http://schemas.openxmlformats.org/drawingml/2006/main" name="Pilīte">
  <a:themeElements>
    <a:clrScheme name="Pilīt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līt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līt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TC104033925[[fn=Pilīte]]</Template>
  <TotalTime>756</TotalTime>
  <Words>741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Times New Roman</vt:lpstr>
      <vt:lpstr>Tw Cen MT</vt:lpstr>
      <vt:lpstr>Pilīte</vt:lpstr>
      <vt:lpstr>SIA «Ādažu ūdens» Īss darbības pārskats par periodu no 2017. līdz 2021. gadam un  turpmākie attīstības virzieni </vt:lpstr>
      <vt:lpstr>SIA «Ādažu ūdens» darbības rādītāji (I)</vt:lpstr>
      <vt:lpstr>SIA «Ādažu ūdens» darbības rādītāji (II)</vt:lpstr>
      <vt:lpstr>GALVENIE investīciju Projekti 2017. – 2021. GADS</vt:lpstr>
      <vt:lpstr>GALVENIE investīciju Projekti 2017. – 2021. GADS (I)</vt:lpstr>
      <vt:lpstr>Citas nozīmīgākās aktivitātes 2017. – 2021. periodā</vt:lpstr>
      <vt:lpstr>Fokusi 2022. - 2027. gadam</vt:lpstr>
      <vt:lpstr>Lielākie plānotie projekti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 «Ādažu ūdens» darbības pārskats un attīstība</dc:title>
  <dc:creator>Ivars Bergs</dc:creator>
  <cp:lastModifiedBy>Jevgēnija Sviridenkova</cp:lastModifiedBy>
  <cp:revision>78</cp:revision>
  <cp:lastPrinted>2017-03-01T07:05:02Z</cp:lastPrinted>
  <dcterms:created xsi:type="dcterms:W3CDTF">2014-03-25T09:23:34Z</dcterms:created>
  <dcterms:modified xsi:type="dcterms:W3CDTF">2022-03-29T12:43:52Z</dcterms:modified>
</cp:coreProperties>
</file>