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sldIdLst>
    <p:sldId id="256" r:id="rId2"/>
    <p:sldId id="265" r:id="rId3"/>
    <p:sldId id="266" r:id="rId4"/>
    <p:sldId id="257" r:id="rId5"/>
    <p:sldId id="267" r:id="rId6"/>
    <p:sldId id="269" r:id="rId7"/>
    <p:sldId id="268" r:id="rId8"/>
    <p:sldId id="270" r:id="rId9"/>
    <p:sldId id="264" r:id="rId10"/>
  </p:sldIdLst>
  <p:sldSz cx="12192000" cy="6858000"/>
  <p:notesSz cx="6858000" cy="9144000"/>
  <p:defaultTextStyle>
    <a:defPPr>
      <a:defRPr lang="lv-LV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Ivars Bergs" initials="IB" lastIdx="2" clrIdx="0">
    <p:extLst>
      <p:ext uri="{19B8F6BF-5375-455C-9EA6-DF929625EA0E}">
        <p15:presenceInfo xmlns:p15="http://schemas.microsoft.com/office/powerpoint/2012/main" userId="Ivars Bergs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Vidējs stils 2 - izcēlum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73A0DAA-6AF3-43AB-8588-CEC1D06C72B9}" styleName="Vidējs stils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21E4AEA4-8DFA-4A89-87EB-49C32662AFE0}" styleName="Vidējs stils 2 - izcēlums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Vidējs stils 2 - izcēlums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C4B1156A-380E-4F78-BDF5-A606A8083BF9}" styleName="Vidējs stils 4 - izcēlums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 w="12700" cmpd="sng">
              <a:solidFill>
                <a:schemeClr val="accent4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4"/>
              </a:solidFill>
            </a:ln>
          </a:top>
        </a:tcBdr>
        <a:fill>
          <a:solidFill>
            <a:schemeClr val="accent4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4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commentAuthors" Target="commentAuthors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C566C43-2955-4CE1-A881-61D139608B20}" type="doc">
      <dgm:prSet loTypeId="urn:microsoft.com/office/officeart/2008/layout/RadialCluster" loCatId="relationship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6E7956CC-4D33-4038-BBCA-3D04E01B5BF3}">
      <dgm:prSet phldrT="[Text]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lv-LV" b="0" u="none" dirty="0">
              <a:solidFill>
                <a:schemeClr val="tx1"/>
              </a:solidFill>
              <a:latin typeface="Arial Narrow" panose="020B0606020202030204" pitchFamily="34" charset="0"/>
            </a:rPr>
            <a:t>Vīzija</a:t>
          </a:r>
          <a:r>
            <a:rPr lang="lv-LV" b="1" u="none" dirty="0">
              <a:solidFill>
                <a:schemeClr val="tx1"/>
              </a:solidFill>
              <a:latin typeface="Arial Narrow" panose="020B0606020202030204" pitchFamily="34" charset="0"/>
            </a:rPr>
            <a:t> - drošs, klientiem un apkārtējai videi draudzīgs un finansiāli ilgtspējīgs </a:t>
          </a:r>
          <a:r>
            <a:rPr lang="lv-LV" b="0" u="none" dirty="0">
              <a:solidFill>
                <a:schemeClr val="tx1"/>
              </a:solidFill>
              <a:latin typeface="Arial Narrow" panose="020B0606020202030204" pitchFamily="34" charset="0"/>
            </a:rPr>
            <a:t>ūdenssaimniecības pakalpojumu sniedzējs Ādažu novadā.</a:t>
          </a:r>
          <a:endParaRPr lang="en-US" b="0" u="none" dirty="0"/>
        </a:p>
      </dgm:t>
    </dgm:pt>
    <dgm:pt modelId="{B7CC2B93-8A0B-4BFD-9C72-93B009EF559C}" type="parTrans" cxnId="{48D9CAAA-3DA2-4435-A036-5A293ECEC323}">
      <dgm:prSet/>
      <dgm:spPr/>
      <dgm:t>
        <a:bodyPr/>
        <a:lstStyle/>
        <a:p>
          <a:endParaRPr lang="en-US"/>
        </a:p>
      </dgm:t>
    </dgm:pt>
    <dgm:pt modelId="{4B2975B2-3124-4724-9C6B-E0F90EACCE0F}" type="sibTrans" cxnId="{48D9CAAA-3DA2-4435-A036-5A293ECEC323}">
      <dgm:prSet/>
      <dgm:spPr/>
      <dgm:t>
        <a:bodyPr/>
        <a:lstStyle/>
        <a:p>
          <a:endParaRPr lang="en-US"/>
        </a:p>
      </dgm:t>
    </dgm:pt>
    <dgm:pt modelId="{09FD01A3-66E9-411E-9FAB-F6EC6428332C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lv-LV" sz="18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Inovācijas</a:t>
          </a:r>
        </a:p>
        <a:p>
          <a:r>
            <a:rPr lang="lv-LV" sz="14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Dūņu apsaimniekošana</a:t>
          </a:r>
        </a:p>
        <a:p>
          <a:r>
            <a:rPr lang="lv-LV" sz="14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Sadarbība ar RTU (zudumu pārvaldība, enerģijas atgūšana) un LŪKA</a:t>
          </a:r>
          <a:endParaRPr lang="en-US" sz="1400" kern="1200" dirty="0">
            <a:solidFill>
              <a:prstClr val="black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33787960-1088-4A1B-B825-08CF8B3261D3}" type="parTrans" cxnId="{3164C268-8618-41EA-8431-5032E6C2CCC1}">
      <dgm:prSet/>
      <dgm:spPr/>
      <dgm:t>
        <a:bodyPr/>
        <a:lstStyle/>
        <a:p>
          <a:endParaRPr lang="en-US"/>
        </a:p>
      </dgm:t>
    </dgm:pt>
    <dgm:pt modelId="{5D41A90A-C34E-41DB-9C78-9E2C2DCD6577}" type="sibTrans" cxnId="{3164C268-8618-41EA-8431-5032E6C2CCC1}">
      <dgm:prSet/>
      <dgm:spPr/>
      <dgm:t>
        <a:bodyPr/>
        <a:lstStyle/>
        <a:p>
          <a:endParaRPr lang="en-US"/>
        </a:p>
      </dgm:t>
    </dgm:pt>
    <dgm:pt modelId="{DC5F96AA-3719-453F-A872-5327C8C7F20B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lv-LV" sz="18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Jaudas palielināšana un pakalpojumu pieejamības uzlabošana</a:t>
          </a:r>
        </a:p>
        <a:p>
          <a:r>
            <a:rPr lang="lv-LV" sz="13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Ūdens ieguves un attīrīšanas jaudu palielināšana</a:t>
          </a:r>
        </a:p>
        <a:p>
          <a:r>
            <a:rPr lang="lv-LV" sz="13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Jaunu tīklu izbūve</a:t>
          </a:r>
          <a:endParaRPr lang="en-US" sz="1300" kern="1200" dirty="0">
            <a:solidFill>
              <a:prstClr val="black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58EC9CD1-C29C-40EB-B7D4-5FA6FFB4B7E4}" type="parTrans" cxnId="{5914262E-A35B-44E4-B417-4A4E8FD4A954}">
      <dgm:prSet/>
      <dgm:spPr/>
      <dgm:t>
        <a:bodyPr/>
        <a:lstStyle/>
        <a:p>
          <a:endParaRPr lang="en-US"/>
        </a:p>
      </dgm:t>
    </dgm:pt>
    <dgm:pt modelId="{6CE56770-D7F5-493A-A3F2-2022EE284087}" type="sibTrans" cxnId="{5914262E-A35B-44E4-B417-4A4E8FD4A954}">
      <dgm:prSet/>
      <dgm:spPr/>
      <dgm:t>
        <a:bodyPr/>
        <a:lstStyle/>
        <a:p>
          <a:endParaRPr lang="en-US"/>
        </a:p>
      </dgm:t>
    </dgm:pt>
    <dgm:pt modelId="{E571CC18-79F8-40C9-A556-4F01A88B9FBF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lv-LV" sz="1800" dirty="0">
              <a:solidFill>
                <a:schemeClr val="tx1"/>
              </a:solidFill>
              <a:latin typeface="Arial Narrow" panose="020B0606020202030204" pitchFamily="34" charset="0"/>
            </a:rPr>
            <a:t>Energoefektivitāte:</a:t>
          </a:r>
        </a:p>
        <a:p>
          <a:r>
            <a:rPr lang="lv-LV" sz="1400" noProof="0" dirty="0">
              <a:solidFill>
                <a:schemeClr val="tx1"/>
              </a:solidFill>
              <a:latin typeface="Arial Narrow" panose="020B0606020202030204" pitchFamily="34" charset="0"/>
            </a:rPr>
            <a:t>Solārie</a:t>
          </a:r>
          <a:r>
            <a:rPr lang="lv-LV" sz="1400" dirty="0">
              <a:solidFill>
                <a:schemeClr val="tx1"/>
              </a:solidFill>
              <a:latin typeface="Arial Narrow" panose="020B0606020202030204" pitchFamily="34" charset="0"/>
            </a:rPr>
            <a:t> paneļi</a:t>
          </a:r>
        </a:p>
        <a:p>
          <a:r>
            <a:rPr lang="lv-LV" sz="1400" dirty="0">
              <a:solidFill>
                <a:schemeClr val="tx1"/>
              </a:solidFill>
              <a:latin typeface="Arial Narrow" panose="020B0606020202030204" pitchFamily="34" charset="0"/>
            </a:rPr>
            <a:t>Sūkņu nomaiņa</a:t>
          </a:r>
          <a:endParaRPr lang="en-US" sz="1400" dirty="0">
            <a:solidFill>
              <a:schemeClr val="tx1"/>
            </a:solidFill>
            <a:latin typeface="Arial Narrow" panose="020B0606020202030204" pitchFamily="34" charset="0"/>
          </a:endParaRPr>
        </a:p>
      </dgm:t>
    </dgm:pt>
    <dgm:pt modelId="{E888C935-9037-43F7-BBF2-3124917768EE}" type="parTrans" cxnId="{4AF3C080-78B2-4F16-A34C-0B9D99E09027}">
      <dgm:prSet/>
      <dgm:spPr/>
      <dgm:t>
        <a:bodyPr/>
        <a:lstStyle/>
        <a:p>
          <a:endParaRPr lang="en-US"/>
        </a:p>
      </dgm:t>
    </dgm:pt>
    <dgm:pt modelId="{8585A9F6-65DB-4F70-A0A9-AC6D8A5E28A7}" type="sibTrans" cxnId="{4AF3C080-78B2-4F16-A34C-0B9D99E09027}">
      <dgm:prSet/>
      <dgm:spPr/>
      <dgm:t>
        <a:bodyPr/>
        <a:lstStyle/>
        <a:p>
          <a:endParaRPr lang="en-US"/>
        </a:p>
      </dgm:t>
    </dgm:pt>
    <dgm:pt modelId="{BA6C2566-325D-46AB-9DCF-99928F73D76D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lv-LV" sz="18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Personāla attīstība</a:t>
          </a:r>
          <a:endParaRPr lang="en-US" sz="1800" dirty="0">
            <a:solidFill>
              <a:prstClr val="black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4DE41148-FADF-46C3-BD47-9DDF42BF4FC9}" type="parTrans" cxnId="{DA062B54-89AD-4837-A4D0-B3D3F00095CD}">
      <dgm:prSet/>
      <dgm:spPr/>
      <dgm:t>
        <a:bodyPr/>
        <a:lstStyle/>
        <a:p>
          <a:endParaRPr lang="en-US"/>
        </a:p>
      </dgm:t>
    </dgm:pt>
    <dgm:pt modelId="{2EA5A5ED-BBD0-4DC6-899A-9F6BE0D91602}" type="sibTrans" cxnId="{DA062B54-89AD-4837-A4D0-B3D3F00095CD}">
      <dgm:prSet/>
      <dgm:spPr/>
      <dgm:t>
        <a:bodyPr/>
        <a:lstStyle/>
        <a:p>
          <a:endParaRPr lang="en-US"/>
        </a:p>
      </dgm:t>
    </dgm:pt>
    <dgm:pt modelId="{FD32712F-309D-4079-9004-DA792B50E0AB}">
      <dgm:prSet phldrT="[Text]" custT="1"/>
      <dgm:spPr>
        <a:solidFill>
          <a:schemeClr val="bg2">
            <a:lumMod val="60000"/>
            <a:lumOff val="40000"/>
          </a:schemeClr>
        </a:solidFill>
      </dgm:spPr>
      <dgm:t>
        <a:bodyPr/>
        <a:lstStyle/>
        <a:p>
          <a:r>
            <a:rPr lang="lv-LV" sz="18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Carnikavas pagasta ūdenssaimniecības sistēmu un resursu pilnvērtīga integrācija</a:t>
          </a:r>
          <a:endParaRPr lang="en-US" sz="1800" dirty="0">
            <a:solidFill>
              <a:prstClr val="black"/>
            </a:solidFill>
            <a:latin typeface="Arial Narrow" panose="020B0606020202030204" pitchFamily="34" charset="0"/>
            <a:ea typeface="+mn-ea"/>
            <a:cs typeface="+mn-cs"/>
          </a:endParaRPr>
        </a:p>
      </dgm:t>
    </dgm:pt>
    <dgm:pt modelId="{B1354F8F-8FC9-4A8C-BF64-93FA36AA247D}" type="parTrans" cxnId="{333FA3FF-DDF8-4EAD-9251-CB9C1D17BEDF}">
      <dgm:prSet/>
      <dgm:spPr/>
      <dgm:t>
        <a:bodyPr/>
        <a:lstStyle/>
        <a:p>
          <a:endParaRPr lang="en-US"/>
        </a:p>
      </dgm:t>
    </dgm:pt>
    <dgm:pt modelId="{B28D45F0-B5FF-4F12-A257-232451A8C9AB}" type="sibTrans" cxnId="{333FA3FF-DDF8-4EAD-9251-CB9C1D17BEDF}">
      <dgm:prSet/>
      <dgm:spPr/>
      <dgm:t>
        <a:bodyPr/>
        <a:lstStyle/>
        <a:p>
          <a:endParaRPr lang="en-US"/>
        </a:p>
      </dgm:t>
    </dgm:pt>
    <dgm:pt modelId="{6B06039E-2BA9-4C65-9D94-9D4F2EAC8417}" type="pres">
      <dgm:prSet presAssocID="{4C566C43-2955-4CE1-A881-61D139608B20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9B8C9A55-7F08-4577-B6FA-DD8D2BF3DC8D}" type="pres">
      <dgm:prSet presAssocID="{6E7956CC-4D33-4038-BBCA-3D04E01B5BF3}" presName="singleCycle" presStyleCnt="0"/>
      <dgm:spPr/>
    </dgm:pt>
    <dgm:pt modelId="{A9AF4BE8-D66C-4AC5-9CCC-C6346CFA8BA3}" type="pres">
      <dgm:prSet presAssocID="{6E7956CC-4D33-4038-BBCA-3D04E01B5BF3}" presName="singleCenter" presStyleLbl="node1" presStyleIdx="0" presStyleCnt="6" custScaleX="175167" custScaleY="95625" custLinFactNeighborX="2261" custLinFactNeighborY="-23301">
        <dgm:presLayoutVars>
          <dgm:chMax val="7"/>
          <dgm:chPref val="7"/>
        </dgm:presLayoutVars>
      </dgm:prSet>
      <dgm:spPr/>
    </dgm:pt>
    <dgm:pt modelId="{87A038C2-5FAF-4227-B42E-99EE1E591D30}" type="pres">
      <dgm:prSet presAssocID="{33787960-1088-4A1B-B825-08CF8B3261D3}" presName="Name56" presStyleLbl="parChTrans1D2" presStyleIdx="0" presStyleCnt="5"/>
      <dgm:spPr/>
    </dgm:pt>
    <dgm:pt modelId="{6814F920-AD70-4F39-AAE3-E004BE9F2C8E}" type="pres">
      <dgm:prSet presAssocID="{09FD01A3-66E9-411E-9FAB-F6EC6428332C}" presName="text0" presStyleLbl="node1" presStyleIdx="1" presStyleCnt="6" custScaleX="195616" custScaleY="142570" custRadScaleRad="137547" custRadScaleInc="-306919">
        <dgm:presLayoutVars>
          <dgm:bulletEnabled val="1"/>
        </dgm:presLayoutVars>
      </dgm:prSet>
      <dgm:spPr/>
    </dgm:pt>
    <dgm:pt modelId="{0BE86588-5A27-4675-A864-5012D8318246}" type="pres">
      <dgm:prSet presAssocID="{58EC9CD1-C29C-40EB-B7D4-5FA6FFB4B7E4}" presName="Name56" presStyleLbl="parChTrans1D2" presStyleIdx="1" presStyleCnt="5"/>
      <dgm:spPr/>
    </dgm:pt>
    <dgm:pt modelId="{55EC0FF0-8D76-4184-84DB-EE7DE686E855}" type="pres">
      <dgm:prSet presAssocID="{DC5F96AA-3719-453F-A872-5327C8C7F20B}" presName="text0" presStyleLbl="node1" presStyleIdx="2" presStyleCnt="6" custScaleX="187197" custScaleY="170559" custRadScaleRad="149006" custRadScaleInc="336">
        <dgm:presLayoutVars>
          <dgm:bulletEnabled val="1"/>
        </dgm:presLayoutVars>
      </dgm:prSet>
      <dgm:spPr/>
    </dgm:pt>
    <dgm:pt modelId="{811AF8E0-41D0-4192-A4F7-F90602E418AB}" type="pres">
      <dgm:prSet presAssocID="{B1354F8F-8FC9-4A8C-BF64-93FA36AA247D}" presName="Name56" presStyleLbl="parChTrans1D2" presStyleIdx="2" presStyleCnt="5"/>
      <dgm:spPr/>
    </dgm:pt>
    <dgm:pt modelId="{562A66CD-381B-4C5B-9DF1-C9F940D1A446}" type="pres">
      <dgm:prSet presAssocID="{FD32712F-309D-4079-9004-DA792B50E0AB}" presName="text0" presStyleLbl="node1" presStyleIdx="3" presStyleCnt="6" custScaleX="195616" custScaleY="142724" custRadScaleRad="147616" custRadScaleInc="-97958">
        <dgm:presLayoutVars>
          <dgm:bulletEnabled val="1"/>
        </dgm:presLayoutVars>
      </dgm:prSet>
      <dgm:spPr/>
    </dgm:pt>
    <dgm:pt modelId="{40D5D7DF-AB80-4A4F-B5AC-5949EE5AF37A}" type="pres">
      <dgm:prSet presAssocID="{4DE41148-FADF-46C3-BD47-9DDF42BF4FC9}" presName="Name56" presStyleLbl="parChTrans1D2" presStyleIdx="3" presStyleCnt="5"/>
      <dgm:spPr/>
    </dgm:pt>
    <dgm:pt modelId="{B436605A-3277-499D-ADB2-33F4E74B398F}" type="pres">
      <dgm:prSet presAssocID="{BA6C2566-325D-46AB-9DCF-99928F73D76D}" presName="text0" presStyleLbl="node1" presStyleIdx="4" presStyleCnt="6" custScaleX="151665" custScaleY="65585" custRadScaleRad="48432" custRadScaleInc="-117152">
        <dgm:presLayoutVars>
          <dgm:bulletEnabled val="1"/>
        </dgm:presLayoutVars>
      </dgm:prSet>
      <dgm:spPr/>
    </dgm:pt>
    <dgm:pt modelId="{09FE0EAD-637E-4151-9F5A-49A0F88EEE85}" type="pres">
      <dgm:prSet presAssocID="{E888C935-9037-43F7-BBF2-3124917768EE}" presName="Name56" presStyleLbl="parChTrans1D2" presStyleIdx="4" presStyleCnt="5"/>
      <dgm:spPr/>
    </dgm:pt>
    <dgm:pt modelId="{8EA221EA-E97D-4163-91DE-94E13EC75904}" type="pres">
      <dgm:prSet presAssocID="{E571CC18-79F8-40C9-A556-4F01A88B9FBF}" presName="text0" presStyleLbl="node1" presStyleIdx="5" presStyleCnt="6" custScaleX="195826" custScaleY="146769" custRadScaleRad="135350" custRadScaleInc="5521">
        <dgm:presLayoutVars>
          <dgm:bulletEnabled val="1"/>
        </dgm:presLayoutVars>
      </dgm:prSet>
      <dgm:spPr/>
    </dgm:pt>
  </dgm:ptLst>
  <dgm:cxnLst>
    <dgm:cxn modelId="{3ECE0007-FE16-49E3-A51B-39A42FBBBAA9}" type="presOf" srcId="{58EC9CD1-C29C-40EB-B7D4-5FA6FFB4B7E4}" destId="{0BE86588-5A27-4675-A864-5012D8318246}" srcOrd="0" destOrd="0" presId="urn:microsoft.com/office/officeart/2008/layout/RadialCluster"/>
    <dgm:cxn modelId="{9290760B-E1F2-453D-B68D-9538DA1E3436}" type="presOf" srcId="{4DE41148-FADF-46C3-BD47-9DDF42BF4FC9}" destId="{40D5D7DF-AB80-4A4F-B5AC-5949EE5AF37A}" srcOrd="0" destOrd="0" presId="urn:microsoft.com/office/officeart/2008/layout/RadialCluster"/>
    <dgm:cxn modelId="{D321DA11-ADB9-413E-8063-449B70A58ADF}" type="presOf" srcId="{FD32712F-309D-4079-9004-DA792B50E0AB}" destId="{562A66CD-381B-4C5B-9DF1-C9F940D1A446}" srcOrd="0" destOrd="0" presId="urn:microsoft.com/office/officeart/2008/layout/RadialCluster"/>
    <dgm:cxn modelId="{08CFE814-FC23-46A1-A39A-C9576A22E479}" type="presOf" srcId="{09FD01A3-66E9-411E-9FAB-F6EC6428332C}" destId="{6814F920-AD70-4F39-AAE3-E004BE9F2C8E}" srcOrd="0" destOrd="0" presId="urn:microsoft.com/office/officeart/2008/layout/RadialCluster"/>
    <dgm:cxn modelId="{5914262E-A35B-44E4-B417-4A4E8FD4A954}" srcId="{6E7956CC-4D33-4038-BBCA-3D04E01B5BF3}" destId="{DC5F96AA-3719-453F-A872-5327C8C7F20B}" srcOrd="1" destOrd="0" parTransId="{58EC9CD1-C29C-40EB-B7D4-5FA6FFB4B7E4}" sibTransId="{6CE56770-D7F5-493A-A3F2-2022EE284087}"/>
    <dgm:cxn modelId="{3164C268-8618-41EA-8431-5032E6C2CCC1}" srcId="{6E7956CC-4D33-4038-BBCA-3D04E01B5BF3}" destId="{09FD01A3-66E9-411E-9FAB-F6EC6428332C}" srcOrd="0" destOrd="0" parTransId="{33787960-1088-4A1B-B825-08CF8B3261D3}" sibTransId="{5D41A90A-C34E-41DB-9C78-9E2C2DCD6577}"/>
    <dgm:cxn modelId="{41D5CE73-2F93-4D83-8804-0C55E4D72C17}" type="presOf" srcId="{E888C935-9037-43F7-BBF2-3124917768EE}" destId="{09FE0EAD-637E-4151-9F5A-49A0F88EEE85}" srcOrd="0" destOrd="0" presId="urn:microsoft.com/office/officeart/2008/layout/RadialCluster"/>
    <dgm:cxn modelId="{DA062B54-89AD-4837-A4D0-B3D3F00095CD}" srcId="{6E7956CC-4D33-4038-BBCA-3D04E01B5BF3}" destId="{BA6C2566-325D-46AB-9DCF-99928F73D76D}" srcOrd="3" destOrd="0" parTransId="{4DE41148-FADF-46C3-BD47-9DDF42BF4FC9}" sibTransId="{2EA5A5ED-BBD0-4DC6-899A-9F6BE0D91602}"/>
    <dgm:cxn modelId="{8B284B7A-35EF-46B6-8232-DC41CF64A2F6}" type="presOf" srcId="{BA6C2566-325D-46AB-9DCF-99928F73D76D}" destId="{B436605A-3277-499D-ADB2-33F4E74B398F}" srcOrd="0" destOrd="0" presId="urn:microsoft.com/office/officeart/2008/layout/RadialCluster"/>
    <dgm:cxn modelId="{8790F77C-6E6D-47A1-8194-AFA8BF32C518}" type="presOf" srcId="{E571CC18-79F8-40C9-A556-4F01A88B9FBF}" destId="{8EA221EA-E97D-4163-91DE-94E13EC75904}" srcOrd="0" destOrd="0" presId="urn:microsoft.com/office/officeart/2008/layout/RadialCluster"/>
    <dgm:cxn modelId="{053C1F80-0C02-4610-8E66-BDB2C5A8B02C}" type="presOf" srcId="{B1354F8F-8FC9-4A8C-BF64-93FA36AA247D}" destId="{811AF8E0-41D0-4192-A4F7-F90602E418AB}" srcOrd="0" destOrd="0" presId="urn:microsoft.com/office/officeart/2008/layout/RadialCluster"/>
    <dgm:cxn modelId="{4AF3C080-78B2-4F16-A34C-0B9D99E09027}" srcId="{6E7956CC-4D33-4038-BBCA-3D04E01B5BF3}" destId="{E571CC18-79F8-40C9-A556-4F01A88B9FBF}" srcOrd="4" destOrd="0" parTransId="{E888C935-9037-43F7-BBF2-3124917768EE}" sibTransId="{8585A9F6-65DB-4F70-A0A9-AC6D8A5E28A7}"/>
    <dgm:cxn modelId="{48D9CAAA-3DA2-4435-A036-5A293ECEC323}" srcId="{4C566C43-2955-4CE1-A881-61D139608B20}" destId="{6E7956CC-4D33-4038-BBCA-3D04E01B5BF3}" srcOrd="0" destOrd="0" parTransId="{B7CC2B93-8A0B-4BFD-9C72-93B009EF559C}" sibTransId="{4B2975B2-3124-4724-9C6B-E0F90EACCE0F}"/>
    <dgm:cxn modelId="{2A2C8DB6-C199-4B1E-8325-2CC450AA1C6B}" type="presOf" srcId="{33787960-1088-4A1B-B825-08CF8B3261D3}" destId="{87A038C2-5FAF-4227-B42E-99EE1E591D30}" srcOrd="0" destOrd="0" presId="urn:microsoft.com/office/officeart/2008/layout/RadialCluster"/>
    <dgm:cxn modelId="{057616C1-C1D0-418D-8B8C-C7BB8E2C68CD}" type="presOf" srcId="{6E7956CC-4D33-4038-BBCA-3D04E01B5BF3}" destId="{A9AF4BE8-D66C-4AC5-9CCC-C6346CFA8BA3}" srcOrd="0" destOrd="0" presId="urn:microsoft.com/office/officeart/2008/layout/RadialCluster"/>
    <dgm:cxn modelId="{5E4B19DB-88DF-4FE6-A950-CB339F4AED22}" type="presOf" srcId="{4C566C43-2955-4CE1-A881-61D139608B20}" destId="{6B06039E-2BA9-4C65-9D94-9D4F2EAC8417}" srcOrd="0" destOrd="0" presId="urn:microsoft.com/office/officeart/2008/layout/RadialCluster"/>
    <dgm:cxn modelId="{6C1022E6-6B70-488A-9D54-6C62ADFA4465}" type="presOf" srcId="{DC5F96AA-3719-453F-A872-5327C8C7F20B}" destId="{55EC0FF0-8D76-4184-84DB-EE7DE686E855}" srcOrd="0" destOrd="0" presId="urn:microsoft.com/office/officeart/2008/layout/RadialCluster"/>
    <dgm:cxn modelId="{333FA3FF-DDF8-4EAD-9251-CB9C1D17BEDF}" srcId="{6E7956CC-4D33-4038-BBCA-3D04E01B5BF3}" destId="{FD32712F-309D-4079-9004-DA792B50E0AB}" srcOrd="2" destOrd="0" parTransId="{B1354F8F-8FC9-4A8C-BF64-93FA36AA247D}" sibTransId="{B28D45F0-B5FF-4F12-A257-232451A8C9AB}"/>
    <dgm:cxn modelId="{653B7B57-2E95-4525-9C05-3208CCF6EDAE}" type="presParOf" srcId="{6B06039E-2BA9-4C65-9D94-9D4F2EAC8417}" destId="{9B8C9A55-7F08-4577-B6FA-DD8D2BF3DC8D}" srcOrd="0" destOrd="0" presId="urn:microsoft.com/office/officeart/2008/layout/RadialCluster"/>
    <dgm:cxn modelId="{8437B2B0-D9D4-4105-845C-229D2F87E4B1}" type="presParOf" srcId="{9B8C9A55-7F08-4577-B6FA-DD8D2BF3DC8D}" destId="{A9AF4BE8-D66C-4AC5-9CCC-C6346CFA8BA3}" srcOrd="0" destOrd="0" presId="urn:microsoft.com/office/officeart/2008/layout/RadialCluster"/>
    <dgm:cxn modelId="{973D7C91-74A8-46FF-87D6-5522C3C59340}" type="presParOf" srcId="{9B8C9A55-7F08-4577-B6FA-DD8D2BF3DC8D}" destId="{87A038C2-5FAF-4227-B42E-99EE1E591D30}" srcOrd="1" destOrd="0" presId="urn:microsoft.com/office/officeart/2008/layout/RadialCluster"/>
    <dgm:cxn modelId="{978A5142-A65B-4020-B2B3-5FF8B84AB8E8}" type="presParOf" srcId="{9B8C9A55-7F08-4577-B6FA-DD8D2BF3DC8D}" destId="{6814F920-AD70-4F39-AAE3-E004BE9F2C8E}" srcOrd="2" destOrd="0" presId="urn:microsoft.com/office/officeart/2008/layout/RadialCluster"/>
    <dgm:cxn modelId="{631C57C5-862D-467B-9696-C4A317C9963B}" type="presParOf" srcId="{9B8C9A55-7F08-4577-B6FA-DD8D2BF3DC8D}" destId="{0BE86588-5A27-4675-A864-5012D8318246}" srcOrd="3" destOrd="0" presId="urn:microsoft.com/office/officeart/2008/layout/RadialCluster"/>
    <dgm:cxn modelId="{7FE58C02-3296-4156-BC35-23BE92953A7D}" type="presParOf" srcId="{9B8C9A55-7F08-4577-B6FA-DD8D2BF3DC8D}" destId="{55EC0FF0-8D76-4184-84DB-EE7DE686E855}" srcOrd="4" destOrd="0" presId="urn:microsoft.com/office/officeart/2008/layout/RadialCluster"/>
    <dgm:cxn modelId="{110135D9-D89E-4073-9A11-9B9EDCE55D78}" type="presParOf" srcId="{9B8C9A55-7F08-4577-B6FA-DD8D2BF3DC8D}" destId="{811AF8E0-41D0-4192-A4F7-F90602E418AB}" srcOrd="5" destOrd="0" presId="urn:microsoft.com/office/officeart/2008/layout/RadialCluster"/>
    <dgm:cxn modelId="{37BCBEED-3118-4895-913E-308F3423FE60}" type="presParOf" srcId="{9B8C9A55-7F08-4577-B6FA-DD8D2BF3DC8D}" destId="{562A66CD-381B-4C5B-9DF1-C9F940D1A446}" srcOrd="6" destOrd="0" presId="urn:microsoft.com/office/officeart/2008/layout/RadialCluster"/>
    <dgm:cxn modelId="{2B8B06F4-80FA-4894-A982-E9C5C70AF350}" type="presParOf" srcId="{9B8C9A55-7F08-4577-B6FA-DD8D2BF3DC8D}" destId="{40D5D7DF-AB80-4A4F-B5AC-5949EE5AF37A}" srcOrd="7" destOrd="0" presId="urn:microsoft.com/office/officeart/2008/layout/RadialCluster"/>
    <dgm:cxn modelId="{321DED85-FB72-4912-AAF0-6A87D06962CB}" type="presParOf" srcId="{9B8C9A55-7F08-4577-B6FA-DD8D2BF3DC8D}" destId="{B436605A-3277-499D-ADB2-33F4E74B398F}" srcOrd="8" destOrd="0" presId="urn:microsoft.com/office/officeart/2008/layout/RadialCluster"/>
    <dgm:cxn modelId="{6C117D15-CF2A-46B5-9475-AE4588634008}" type="presParOf" srcId="{9B8C9A55-7F08-4577-B6FA-DD8D2BF3DC8D}" destId="{09FE0EAD-637E-4151-9F5A-49A0F88EEE85}" srcOrd="9" destOrd="0" presId="urn:microsoft.com/office/officeart/2008/layout/RadialCluster"/>
    <dgm:cxn modelId="{DA7B4292-636C-42C3-B274-8B2B8772BD16}" type="presParOf" srcId="{9B8C9A55-7F08-4577-B6FA-DD8D2BF3DC8D}" destId="{8EA221EA-E97D-4163-91DE-94E13EC75904}" srcOrd="10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9AF4BE8-D66C-4AC5-9CCC-C6346CFA8BA3}">
      <dsp:nvSpPr>
        <dsp:cNvPr id="0" name=""/>
        <dsp:cNvSpPr/>
      </dsp:nvSpPr>
      <dsp:spPr>
        <a:xfrm>
          <a:off x="3365958" y="1088567"/>
          <a:ext cx="2847514" cy="1554480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0640" tIns="40640" rIns="40640" bIns="4064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600" b="0" u="none" kern="1200" dirty="0">
              <a:solidFill>
                <a:schemeClr val="tx1"/>
              </a:solidFill>
              <a:latin typeface="Arial Narrow" panose="020B0606020202030204" pitchFamily="34" charset="0"/>
            </a:rPr>
            <a:t>Vīzija</a:t>
          </a:r>
          <a:r>
            <a:rPr lang="lv-LV" sz="1600" b="1" u="none" kern="1200" dirty="0">
              <a:solidFill>
                <a:schemeClr val="tx1"/>
              </a:solidFill>
              <a:latin typeface="Arial Narrow" panose="020B0606020202030204" pitchFamily="34" charset="0"/>
            </a:rPr>
            <a:t> - drošs, klientiem un apkārtējai videi draudzīgs un finansiāli ilgtspējīgs </a:t>
          </a:r>
          <a:r>
            <a:rPr lang="lv-LV" sz="1600" b="0" u="none" kern="1200" dirty="0">
              <a:solidFill>
                <a:schemeClr val="tx1"/>
              </a:solidFill>
              <a:latin typeface="Arial Narrow" panose="020B0606020202030204" pitchFamily="34" charset="0"/>
            </a:rPr>
            <a:t>ūdenssaimniecības pakalpojumu sniedzējs Ādažu novadā.</a:t>
          </a:r>
          <a:endParaRPr lang="en-US" sz="1600" b="0" u="none" kern="1200" dirty="0"/>
        </a:p>
      </dsp:txBody>
      <dsp:txXfrm>
        <a:off x="3441841" y="1164450"/>
        <a:ext cx="2695748" cy="1402714"/>
      </dsp:txXfrm>
    </dsp:sp>
    <dsp:sp modelId="{87A038C2-5FAF-4227-B42E-99EE1E591D30}">
      <dsp:nvSpPr>
        <dsp:cNvPr id="0" name=""/>
        <dsp:cNvSpPr/>
      </dsp:nvSpPr>
      <dsp:spPr>
        <a:xfrm rot="8676463">
          <a:off x="2721142" y="2954002"/>
          <a:ext cx="1073794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73794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814F920-AD70-4F39-AAE3-E004BE9F2C8E}">
      <dsp:nvSpPr>
        <dsp:cNvPr id="0" name=""/>
        <dsp:cNvSpPr/>
      </dsp:nvSpPr>
      <dsp:spPr>
        <a:xfrm>
          <a:off x="689802" y="3245394"/>
          <a:ext cx="2130555" cy="1552804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Inovācijas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Dūņu apsaimniekošana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Sadarbība ar RTU (zudumu pārvaldība, enerģijas atgūšana) un LŪKA</a:t>
          </a:r>
          <a:endParaRPr lang="en-US" sz="1400" kern="1200" dirty="0">
            <a:solidFill>
              <a:prstClr val="black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765604" y="3321196"/>
        <a:ext cx="1978951" cy="1401200"/>
      </dsp:txXfrm>
    </dsp:sp>
    <dsp:sp modelId="{0BE86588-5A27-4675-A864-5012D8318246}">
      <dsp:nvSpPr>
        <dsp:cNvPr id="0" name=""/>
        <dsp:cNvSpPr/>
      </dsp:nvSpPr>
      <dsp:spPr>
        <a:xfrm rot="21432">
          <a:off x="6213466" y="1876805"/>
          <a:ext cx="680700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680700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5EC0FF0-8D76-4184-84DB-EE7DE686E855}">
      <dsp:nvSpPr>
        <dsp:cNvPr id="0" name=""/>
        <dsp:cNvSpPr/>
      </dsp:nvSpPr>
      <dsp:spPr>
        <a:xfrm>
          <a:off x="6894160" y="956459"/>
          <a:ext cx="2038859" cy="1857646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Jaudas palielināšana un pakalpojumu pieejamības uzlabošana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Ūdens ieguves un attīrīšanas jaudu palielināšana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3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Jaunu tīklu izbūve</a:t>
          </a:r>
          <a:endParaRPr lang="en-US" sz="1300" kern="1200" dirty="0">
            <a:solidFill>
              <a:prstClr val="black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6984843" y="1047142"/>
        <a:ext cx="1857493" cy="1676280"/>
      </dsp:txXfrm>
    </dsp:sp>
    <dsp:sp modelId="{811AF8E0-41D0-4192-A4F7-F90602E418AB}">
      <dsp:nvSpPr>
        <dsp:cNvPr id="0" name=""/>
        <dsp:cNvSpPr/>
      </dsp:nvSpPr>
      <dsp:spPr>
        <a:xfrm rot="2087975">
          <a:off x="5810633" y="2953859"/>
          <a:ext cx="108921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89215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62A66CD-381B-4C5B-9DF1-C9F940D1A446}">
      <dsp:nvSpPr>
        <dsp:cNvPr id="0" name=""/>
        <dsp:cNvSpPr/>
      </dsp:nvSpPr>
      <dsp:spPr>
        <a:xfrm>
          <a:off x="6802448" y="3227806"/>
          <a:ext cx="2130555" cy="1554481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Carnikavas pagasta ūdenssaimniecības sistēmu un resursu pilnvērtīga integrācija</a:t>
          </a:r>
          <a:endParaRPr lang="en-US" sz="1800" kern="1200" dirty="0">
            <a:solidFill>
              <a:prstClr val="black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6878332" y="3303690"/>
        <a:ext cx="1978787" cy="1402713"/>
      </dsp:txXfrm>
    </dsp:sp>
    <dsp:sp modelId="{40D5D7DF-AB80-4A4F-B5AC-5949EE5AF37A}">
      <dsp:nvSpPr>
        <dsp:cNvPr id="0" name=""/>
        <dsp:cNvSpPr/>
      </dsp:nvSpPr>
      <dsp:spPr>
        <a:xfrm rot="5375062">
          <a:off x="4288233" y="3153860"/>
          <a:ext cx="1021652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1021652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B436605A-3277-499D-ADB2-33F4E74B398F}">
      <dsp:nvSpPr>
        <dsp:cNvPr id="0" name=""/>
        <dsp:cNvSpPr/>
      </dsp:nvSpPr>
      <dsp:spPr>
        <a:xfrm>
          <a:off x="3979425" y="3664673"/>
          <a:ext cx="1651862" cy="714320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prstClr val="black"/>
              </a:solidFill>
              <a:latin typeface="Arial Narrow" panose="020B0606020202030204" pitchFamily="34" charset="0"/>
              <a:ea typeface="+mn-ea"/>
              <a:cs typeface="+mn-cs"/>
            </a:rPr>
            <a:t>Personāla attīstība</a:t>
          </a:r>
          <a:endParaRPr lang="en-US" sz="1800" kern="1200" dirty="0">
            <a:solidFill>
              <a:prstClr val="black"/>
            </a:solidFill>
            <a:latin typeface="Arial Narrow" panose="020B0606020202030204" pitchFamily="34" charset="0"/>
            <a:ea typeface="+mn-ea"/>
            <a:cs typeface="+mn-cs"/>
          </a:endParaRPr>
        </a:p>
      </dsp:txBody>
      <dsp:txXfrm>
        <a:off x="4014295" y="3699543"/>
        <a:ext cx="1582122" cy="644580"/>
      </dsp:txXfrm>
    </dsp:sp>
    <dsp:sp modelId="{09FE0EAD-637E-4151-9F5A-49A0F88EEE85}">
      <dsp:nvSpPr>
        <dsp:cNvPr id="0" name=""/>
        <dsp:cNvSpPr/>
      </dsp:nvSpPr>
      <dsp:spPr>
        <a:xfrm rot="10791200">
          <a:off x="2858970" y="1870101"/>
          <a:ext cx="50698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506989" y="0"/>
              </a:lnTo>
            </a:path>
          </a:pathLst>
        </a:custGeom>
        <a:noFill/>
        <a:ln w="158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8EA221EA-E97D-4163-91DE-94E13EC75904}">
      <dsp:nvSpPr>
        <dsp:cNvPr id="0" name=""/>
        <dsp:cNvSpPr/>
      </dsp:nvSpPr>
      <dsp:spPr>
        <a:xfrm>
          <a:off x="726128" y="1074211"/>
          <a:ext cx="2132842" cy="1598537"/>
        </a:xfrm>
        <a:prstGeom prst="roundRect">
          <a:avLst/>
        </a:prstGeom>
        <a:solidFill>
          <a:schemeClr val="bg2">
            <a:lumMod val="60000"/>
            <a:lumOff val="40000"/>
          </a:schemeClr>
        </a:solidFill>
        <a:ln w="15875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5720" tIns="45720" rIns="45720" bIns="4572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800" kern="1200" dirty="0">
              <a:solidFill>
                <a:schemeClr val="tx1"/>
              </a:solidFill>
              <a:latin typeface="Arial Narrow" panose="020B0606020202030204" pitchFamily="34" charset="0"/>
            </a:rPr>
            <a:t>Energoefektivitāte: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noProof="0" dirty="0">
              <a:solidFill>
                <a:schemeClr val="tx1"/>
              </a:solidFill>
              <a:latin typeface="Arial Narrow" panose="020B0606020202030204" pitchFamily="34" charset="0"/>
            </a:rPr>
            <a:t>Solārie</a:t>
          </a:r>
          <a:r>
            <a:rPr lang="lv-LV" sz="1400" kern="1200" dirty="0">
              <a:solidFill>
                <a:schemeClr val="tx1"/>
              </a:solidFill>
              <a:latin typeface="Arial Narrow" panose="020B0606020202030204" pitchFamily="34" charset="0"/>
            </a:rPr>
            <a:t> paneļi</a:t>
          </a:r>
        </a:p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lv-LV" sz="1400" kern="1200" dirty="0">
              <a:solidFill>
                <a:schemeClr val="tx1"/>
              </a:solidFill>
              <a:latin typeface="Arial Narrow" panose="020B0606020202030204" pitchFamily="34" charset="0"/>
            </a:rPr>
            <a:t>Sūkņu nomaiņa</a:t>
          </a:r>
          <a:endParaRPr lang="en-US" sz="1400" kern="1200" dirty="0">
            <a:solidFill>
              <a:schemeClr val="tx1"/>
            </a:solidFill>
            <a:latin typeface="Arial Narrow" panose="020B0606020202030204" pitchFamily="34" charset="0"/>
          </a:endParaRPr>
        </a:p>
      </dsp:txBody>
      <dsp:txXfrm>
        <a:off x="804162" y="1152245"/>
        <a:ext cx="1976774" cy="1442469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Virsraksta slaid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lv-LV"/>
              <a:t>Rediģēt šablona apakšvirsraksta stilu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74972139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āmas 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5723012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rsraksts un pa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044997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āt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9565205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Vizīt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05494180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olon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182459113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attēlu kolonn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 dirty="0"/>
              <a:t>Noklikšķiniet uz ikonas, lai pievienotu attēlu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 dirty="0"/>
              <a:t>Noklikšķiniet uz ikonas, lai pievienotu attēlu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lv-LV" dirty="0"/>
              <a:t>Noklikšķiniet uz ikonas, lai pievienotu attēlu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62383787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Virsraksts un vertikāls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34520144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āls virsraksts un te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05594669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Virsraksts un satur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0383084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adaļas galve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65608705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ivi satur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22090890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līdzinājum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16693334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kai virsraks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4226239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uk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8264155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Satur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8227644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ttēls ar parakst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rgbClr val="EAEAEA"/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lv-LV" dirty="0"/>
              <a:t>Noklikšķiniet uz ikonas, lai pievienotu attēlu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lv-LV"/>
              <a:t>Rediģēt šablona teksta stilus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lv-LV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219161659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1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lv-LV"/>
              <a:t>Rediģēt šablona virsraksta stilu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lv-LV"/>
              <a:t>Rediģēt šablona teksta stilus</a:t>
            </a:r>
          </a:p>
          <a:p>
            <a:pPr lvl="1"/>
            <a:r>
              <a:rPr lang="lv-LV"/>
              <a:t>Otrais līmenis</a:t>
            </a:r>
          </a:p>
          <a:p>
            <a:pPr lvl="2"/>
            <a:r>
              <a:rPr lang="lv-LV"/>
              <a:t>Trešais līmenis</a:t>
            </a:r>
          </a:p>
          <a:p>
            <a:pPr lvl="3"/>
            <a:r>
              <a:rPr lang="lv-LV"/>
              <a:t>Ceturtais līmenis</a:t>
            </a:r>
          </a:p>
          <a:p>
            <a:pPr lvl="4"/>
            <a:r>
              <a:rPr lang="lv-LV"/>
              <a:t>Piektais līmenis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44D4DD5E-1A29-4B10-965A-EB642E0B8BA3}" type="datetimeFigureOut">
              <a:rPr lang="lv-LV" smtClean="0"/>
              <a:t>29.03.2022</a:t>
            </a:fld>
            <a:endParaRPr lang="lv-LV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lv-LV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8A93D366-D60E-478F-A18F-5E2B330971A9}" type="slidenum">
              <a:rPr lang="lv-LV" smtClean="0"/>
              <a:t>‹#›</a:t>
            </a:fld>
            <a:endParaRPr lang="lv-LV" dirty="0"/>
          </a:p>
        </p:txBody>
      </p:sp>
    </p:spTree>
    <p:extLst>
      <p:ext uri="{BB962C8B-B14F-4D97-AF65-F5344CB8AC3E}">
        <p14:creationId xmlns:p14="http://schemas.microsoft.com/office/powerpoint/2010/main" val="34784037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  <p:sldLayoutId id="2147483732" r:id="rId12"/>
    <p:sldLayoutId id="2147483733" r:id="rId13"/>
    <p:sldLayoutId id="2147483734" r:id="rId14"/>
    <p:sldLayoutId id="2147483735" r:id="rId15"/>
    <p:sldLayoutId id="2147483736" r:id="rId16"/>
    <p:sldLayoutId id="2147483737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7" Type="http://schemas.openxmlformats.org/officeDocument/2006/relationships/image" Target="../media/image9.pn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r>
              <a:rPr lang="lv-LV" sz="3000" dirty="0">
                <a:latin typeface="Arial Narrow" panose="020B0606020202030204" pitchFamily="34" charset="0"/>
                <a:cs typeface="Times New Roman" panose="02020603050405020304" pitchFamily="18" charset="0"/>
              </a:rPr>
              <a:t>SIA «Ādažu ūdens» Īss darbības pārskats par periodu no 2017. līdz 2021. gadam</a:t>
            </a:r>
            <a:br>
              <a:rPr lang="lv-LV" sz="3000" dirty="0"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lv-LV" sz="3000" dirty="0">
                <a:latin typeface="Arial Narrow" panose="020B0606020202030204" pitchFamily="34" charset="0"/>
                <a:cs typeface="Times New Roman" panose="02020603050405020304" pitchFamily="18" charset="0"/>
              </a:rPr>
              <a:t>un </a:t>
            </a:r>
            <a:br>
              <a:rPr lang="lv-LV" sz="3000" dirty="0">
                <a:latin typeface="Arial Narrow" panose="020B0606020202030204" pitchFamily="34" charset="0"/>
                <a:cs typeface="Times New Roman" panose="02020603050405020304" pitchFamily="18" charset="0"/>
              </a:rPr>
            </a:br>
            <a:r>
              <a:rPr lang="lv-LV" sz="3000" dirty="0">
                <a:latin typeface="Arial Narrow" panose="020B0606020202030204" pitchFamily="34" charset="0"/>
                <a:cs typeface="Times New Roman" panose="02020603050405020304" pitchFamily="18" charset="0"/>
              </a:rPr>
              <a:t>turpmākie attīstības virzieni </a:t>
            </a:r>
          </a:p>
        </p:txBody>
      </p:sp>
      <p:sp>
        <p:nvSpPr>
          <p:cNvPr id="3" name="Apakšvirsraksts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7670894" cy="1371599"/>
          </a:xfrm>
        </p:spPr>
        <p:txBody>
          <a:bodyPr>
            <a:normAutofit/>
          </a:bodyPr>
          <a:lstStyle/>
          <a:p>
            <a:pPr algn="just"/>
            <a:r>
              <a:rPr lang="lv-LV" sz="1400" dirty="0">
                <a:latin typeface="Arial Narrow" panose="020B0606020202030204" pitchFamily="34" charset="0"/>
                <a:cs typeface="Times New Roman" panose="02020603050405020304" pitchFamily="18" charset="0"/>
              </a:rPr>
              <a:t>Esot skaidram priekšstatam par sasniedzamiem rezultātiem, pilnvērtīgi izmantojot esošos resursus, vadot kompetentu komandu, Vadot un realizējot investīciju projektus, Ir sasniegti būtiski uzņēmuma attīstības </a:t>
            </a:r>
            <a:r>
              <a:rPr lang="lv-LV" sz="1400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RādītĀji</a:t>
            </a:r>
            <a:r>
              <a:rPr lang="lv-LV" sz="1400" dirty="0">
                <a:latin typeface="Arial Narrow" panose="020B0606020202030204" pitchFamily="34" charset="0"/>
                <a:cs typeface="Times New Roman" panose="02020603050405020304" pitchFamily="18" charset="0"/>
              </a:rPr>
              <a:t> finansiālā, Ekonomiskā un tehnoloģiskā jomā</a:t>
            </a:r>
          </a:p>
          <a:p>
            <a:endParaRPr lang="lv-LV" sz="16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3512174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3775" y="833718"/>
            <a:ext cx="10364451" cy="636494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Arial Narrow" panose="020B0606020202030204" pitchFamily="34" charset="0"/>
                <a:cs typeface="Times New Roman" panose="02020603050405020304" pitchFamily="18" charset="0"/>
              </a:rPr>
              <a:t>SIA «Ādažu ūdens» darbības rādītāji (I)</a:t>
            </a:r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434" y="0"/>
            <a:ext cx="1462011" cy="1169773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FBE490FA-BFEC-4876-BF60-C627CB47C4E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4857" y="1727349"/>
            <a:ext cx="5917185" cy="3657600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09BD8470-F76E-4A31-8D48-153AFDF9A2E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27818" y="1727349"/>
            <a:ext cx="5692464" cy="3657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752194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>
          <a:xfrm>
            <a:off x="913775" y="833718"/>
            <a:ext cx="10364451" cy="636494"/>
          </a:xfrm>
        </p:spPr>
        <p:txBody>
          <a:bodyPr>
            <a:normAutofit/>
          </a:bodyPr>
          <a:lstStyle/>
          <a:p>
            <a:r>
              <a:rPr lang="lv-LV" sz="2800" dirty="0">
                <a:latin typeface="Arial Narrow" panose="020B0606020202030204" pitchFamily="34" charset="0"/>
                <a:cs typeface="Times New Roman" panose="02020603050405020304" pitchFamily="18" charset="0"/>
              </a:rPr>
              <a:t>SIA «Ādažu ūdens» darbības rādītāji (II)</a:t>
            </a:r>
          </a:p>
        </p:txBody>
      </p:sp>
      <p:pic>
        <p:nvPicPr>
          <p:cNvPr id="7" name="Attēls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383434" y="0"/>
            <a:ext cx="1462011" cy="116977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DCDCB08C-0DAD-407A-9976-3DB0DE98BDE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7454" y="1600200"/>
            <a:ext cx="5732663" cy="3657600"/>
          </a:xfrm>
          <a:prstGeom prst="rect">
            <a:avLst/>
          </a:prstGeom>
        </p:spPr>
      </p:pic>
      <p:graphicFrame>
        <p:nvGraphicFramePr>
          <p:cNvPr id="3" name="Table 2">
            <a:extLst>
              <a:ext uri="{FF2B5EF4-FFF2-40B4-BE49-F238E27FC236}">
                <a16:creationId xmlns:a16="http://schemas.microsoft.com/office/drawing/2014/main" id="{840062E0-CD80-4022-8270-66AA586D665E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18053279"/>
              </p:ext>
            </p:extLst>
          </p:nvPr>
        </p:nvGraphicFramePr>
        <p:xfrm>
          <a:off x="6722782" y="1600200"/>
          <a:ext cx="5122663" cy="1517092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1633870">
                  <a:extLst>
                    <a:ext uri="{9D8B030D-6E8A-4147-A177-3AD203B41FA5}">
                      <a16:colId xmlns:a16="http://schemas.microsoft.com/office/drawing/2014/main" val="3274939662"/>
                    </a:ext>
                  </a:extLst>
                </a:gridCol>
                <a:gridCol w="1334195">
                  <a:extLst>
                    <a:ext uri="{9D8B030D-6E8A-4147-A177-3AD203B41FA5}">
                      <a16:colId xmlns:a16="http://schemas.microsoft.com/office/drawing/2014/main" val="3283015341"/>
                    </a:ext>
                  </a:extLst>
                </a:gridCol>
                <a:gridCol w="1231942">
                  <a:extLst>
                    <a:ext uri="{9D8B030D-6E8A-4147-A177-3AD203B41FA5}">
                      <a16:colId xmlns:a16="http://schemas.microsoft.com/office/drawing/2014/main" val="642661742"/>
                    </a:ext>
                  </a:extLst>
                </a:gridCol>
                <a:gridCol w="922656">
                  <a:extLst>
                    <a:ext uri="{9D8B030D-6E8A-4147-A177-3AD203B41FA5}">
                      <a16:colId xmlns:a16="http://schemas.microsoft.com/office/drawing/2014/main" val="207704521"/>
                    </a:ext>
                  </a:extLst>
                </a:gridCol>
              </a:tblGrid>
              <a:tr h="379273">
                <a:tc rowSpan="2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Sektors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 gridSpan="3"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Pieslēgumu skaits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22493487"/>
                  </a:ext>
                </a:extLst>
              </a:tr>
              <a:tr h="379273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2017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2021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%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264677264"/>
                  </a:ext>
                </a:extLst>
              </a:tr>
              <a:tr h="3792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Ūdensapgāde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686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968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 dirty="0">
                          <a:effectLst/>
                          <a:latin typeface="Arial Narrow" panose="020B0606020202030204" pitchFamily="34" charset="0"/>
                        </a:rPr>
                        <a:t>+</a:t>
                      </a:r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41%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1306168840"/>
                  </a:ext>
                </a:extLst>
              </a:tr>
              <a:tr h="379273">
                <a:tc>
                  <a:txBody>
                    <a:bodyPr/>
                    <a:lstStyle/>
                    <a:p>
                      <a:pPr algn="l" fontAlgn="ctr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Kanalizācija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>
                          <a:effectLst/>
                          <a:latin typeface="Arial Narrow" panose="020B0606020202030204" pitchFamily="34" charset="0"/>
                        </a:rPr>
                        <a:t>670</a:t>
                      </a:r>
                      <a:endParaRPr lang="en-US" sz="1600" b="0" i="0" u="none" strike="noStrike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979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lv-LV" sz="1600" u="none" strike="noStrike" dirty="0">
                          <a:effectLst/>
                          <a:latin typeface="Arial Narrow" panose="020B0606020202030204" pitchFamily="34" charset="0"/>
                        </a:rPr>
                        <a:t>+</a:t>
                      </a:r>
                      <a:r>
                        <a:rPr lang="en-US" sz="1600" u="none" strike="noStrike" dirty="0">
                          <a:effectLst/>
                          <a:latin typeface="Arial Narrow" panose="020B0606020202030204" pitchFamily="34" charset="0"/>
                        </a:rPr>
                        <a:t>46%</a:t>
                      </a:r>
                      <a:endParaRPr lang="en-US" sz="1600" b="0" i="0" u="none" strike="noStrike" dirty="0">
                        <a:solidFill>
                          <a:srgbClr val="000000"/>
                        </a:solidFill>
                        <a:effectLst/>
                        <a:latin typeface="Arial Narrow" panose="020B0606020202030204" pitchFamily="34" charset="0"/>
                      </a:endParaRPr>
                    </a:p>
                  </a:txBody>
                  <a:tcPr marL="7620" marR="7620" marT="7620" marB="0" anchor="ctr"/>
                </a:tc>
                <a:extLst>
                  <a:ext uri="{0D108BD9-81ED-4DB2-BD59-A6C34878D82A}">
                    <a16:rowId xmlns:a16="http://schemas.microsoft.com/office/drawing/2014/main" val="2534246031"/>
                  </a:ext>
                </a:extLst>
              </a:tr>
            </a:tbl>
          </a:graphicData>
        </a:graphic>
      </p:graphicFrame>
      <p:sp>
        <p:nvSpPr>
          <p:cNvPr id="4" name="TextBox 3">
            <a:extLst>
              <a:ext uri="{FF2B5EF4-FFF2-40B4-BE49-F238E27FC236}">
                <a16:creationId xmlns:a16="http://schemas.microsoft.com/office/drawing/2014/main" id="{47EF49C4-100F-4727-83A4-602A70639765}"/>
              </a:ext>
            </a:extLst>
          </p:cNvPr>
          <p:cNvSpPr txBox="1"/>
          <p:nvPr/>
        </p:nvSpPr>
        <p:spPr>
          <a:xfrm>
            <a:off x="6722782" y="3284820"/>
            <a:ext cx="5122663" cy="2862322"/>
          </a:xfrm>
          <a:prstGeom prst="rect">
            <a:avLst/>
          </a:prstGeom>
          <a:noFill/>
          <a:ln w="22225">
            <a:solidFill>
              <a:schemeClr val="tx2">
                <a:lumMod val="40000"/>
                <a:lumOff val="60000"/>
              </a:schemeClr>
            </a:solidFill>
          </a:ln>
        </p:spPr>
        <p:txBody>
          <a:bodyPr wrap="square" rtlCol="0">
            <a:spAutoFit/>
          </a:bodyPr>
          <a:lstStyle/>
          <a:p>
            <a:r>
              <a:rPr lang="lv-LV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Efektivitātes uzlabojumi:</a:t>
            </a:r>
          </a:p>
          <a:p>
            <a:endParaRPr lang="lv-LV" sz="1800" dirty="0">
              <a:effectLst/>
              <a:latin typeface="Arial Narrow" panose="020B060602020203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lv-LV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46 daudzdzīvokļu māju dzīvokļu līgumu nodošana māju apsaimniekošanas uzņēmumiem. Vidējais izmaksu samazin</a:t>
            </a:r>
            <a:r>
              <a:rPr lang="lv-LV" dirty="0"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ājums </a:t>
            </a:r>
            <a:r>
              <a:rPr lang="lv-LV" sz="1800" dirty="0">
                <a:effectLst/>
                <a:latin typeface="Arial Narrow" panose="020B0606020202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gadā - 3,5 tūkst. EUR.</a:t>
            </a:r>
          </a:p>
          <a:p>
            <a:endParaRPr lang="lv-LV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r>
              <a:rPr lang="lv-LV" dirty="0">
                <a:latin typeface="Arial Narrow" panose="020B0606020202030204" pitchFamily="34" charset="0"/>
              </a:rPr>
              <a:t>Attālināti nolasāmo komercuzskaites mēraparātu uzstādīšana (kopā 760 komplekti - uz 01.01.2022. kopējais skaits 976).</a:t>
            </a:r>
          </a:p>
          <a:p>
            <a:endParaRPr lang="en-US" dirty="0">
              <a:latin typeface="Arial Narrow" panose="020B0606020202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620896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2B91262-F180-4C2D-B2CF-0177AE0E14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937156" y="4122354"/>
            <a:ext cx="3200400" cy="2009776"/>
          </a:xfrm>
          <a:prstGeom prst="rect">
            <a:avLst/>
          </a:prstGeom>
        </p:spPr>
      </p:pic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latin typeface="Arial Narrow" panose="020B0606020202030204" pitchFamily="34" charset="0"/>
              </a:rPr>
              <a:t>GALVENIE investīciju Projekti 2017. – 2021. GADS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quarter" idx="13"/>
          </p:nvPr>
        </p:nvSpPr>
        <p:spPr>
          <a:xfrm>
            <a:off x="913774" y="1764406"/>
            <a:ext cx="4829801" cy="4566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SIA «Ādažu Ūdens» nozīmīgākie pabeigtie un uzsāktie projekti: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Ādažu ciema notekūdeņu attīrīšanas iekārtu pārbūve, palielinot jaudas par 30%, II kārta 1,6 </a:t>
            </a:r>
            <a:r>
              <a:rPr lang="lv-LV" sz="1800" cap="none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milj</a:t>
            </a: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;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Izbūvēti jauni kanalizācijas tīkli 2,4 km garumā un ūdens tīkli 2,1 km garumā;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Realizēts ES KF līdzfinansēts projekts „Ūdenssaimniecības pakalpojumu attīstība Ādažos, III kārta”; izbūvējot kanalizācijas tīklus </a:t>
            </a:r>
            <a:r>
              <a:rPr lang="lv-LV" sz="1800" cap="none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Jaunkūlu</a:t>
            </a: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 rajonā, 0,8 milj. EUR.</a:t>
            </a:r>
          </a:p>
          <a:p>
            <a:pPr marL="457200" indent="-457200" algn="just">
              <a:buAutoNum type="arabicParenBoth"/>
            </a:pPr>
            <a:endParaRPr lang="lv-LV" sz="1800" cap="none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arenBoth"/>
            </a:pPr>
            <a:endParaRPr lang="lv-LV" sz="1800" cap="none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cap="none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0405973" y="0"/>
            <a:ext cx="1463167" cy="1170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D3B01FF-899F-48B2-B163-9AA1DAF33DA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47696"/>
            <a:ext cx="3200400" cy="21997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0839036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latin typeface="Arial Narrow" panose="020B0606020202030204" pitchFamily="34" charset="0"/>
              </a:rPr>
              <a:t>GALVENIE investīciju Projekti 2017. – 2021. GADS (I)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quarter" idx="13"/>
          </p:nvPr>
        </p:nvSpPr>
        <p:spPr>
          <a:xfrm>
            <a:off x="913773" y="1764406"/>
            <a:ext cx="5601327" cy="4566056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SIA «Ādažu ūdens» nozīmīgākie pabeigtie un uzsāktie projekti:</a:t>
            </a:r>
          </a:p>
          <a:p>
            <a:pPr marL="457200" indent="-457200" algn="just">
              <a:buFont typeface="+mj-lt"/>
              <a:buAutoNum type="arabicPeriod" startAt="4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Izveidots jauns artēziskais dziļurbums Garkalnes ciema </a:t>
            </a:r>
            <a:r>
              <a:rPr lang="lv-LV" sz="1800" cap="none" dirty="0" err="1">
                <a:latin typeface="Arial Narrow" panose="020B0606020202030204" pitchFamily="34" charset="0"/>
                <a:cs typeface="Times New Roman" panose="02020603050405020304" pitchFamily="18" charset="0"/>
              </a:rPr>
              <a:t>ūdensgūtnē</a:t>
            </a: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, 42 tūkst. EUR;</a:t>
            </a:r>
          </a:p>
          <a:p>
            <a:pPr marL="457200" indent="-457200" algn="just">
              <a:buAutoNum type="arabicPeriod" startAt="4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2021. gadā uzsākta  Ādažu notekūdens attīrīšanas iekārtu III kārtas izbūve 3,1 milj. EUR;</a:t>
            </a:r>
          </a:p>
          <a:p>
            <a:pPr marL="457200" indent="-457200" algn="just">
              <a:buAutoNum type="arabicPeriod" startAt="4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2021. gadā uzsākta 2 solāro elektrostaciju realizācija, piesaistot ES struktūrfondu līdzfinansējumu 120,7 tūkst. EUR  apmērā. </a:t>
            </a:r>
          </a:p>
          <a:p>
            <a:pPr marL="457200" indent="-457200" algn="just">
              <a:buAutoNum type="arabicPeriod" startAt="4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Tehniskā aprīkojuma uzlabošana, iegādājoties asenizācijas automašīnu un mini ekskavatoru.</a:t>
            </a:r>
          </a:p>
          <a:p>
            <a:pPr marL="457200" indent="-457200" algn="just">
              <a:buAutoNum type="arabicPeriod" startAt="4"/>
            </a:pPr>
            <a:endParaRPr lang="lv-LV" sz="1800" cap="none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 startAt="4"/>
            </a:pPr>
            <a:endParaRPr lang="lv-LV" sz="1800" cap="none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cap="none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973" y="0"/>
            <a:ext cx="1463167" cy="117053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D49A6F7F-B676-470E-84E4-E3AC6AFF7EE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515100" y="1862269"/>
            <a:ext cx="4114800" cy="2318005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71D06E74-638F-460F-BC63-F169EFBBDA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302980" y="4278137"/>
            <a:ext cx="3566160" cy="245511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83065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latin typeface="Arial Narrow" panose="020B0606020202030204" pitchFamily="34" charset="0"/>
              </a:rPr>
              <a:t>Citas nozīmīgākās aktivitātes 2017. – 2021. periodā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quarter" idx="13"/>
          </p:nvPr>
        </p:nvSpPr>
        <p:spPr>
          <a:xfrm>
            <a:off x="913773" y="1764405"/>
            <a:ext cx="10059027" cy="4836419"/>
          </a:xfrm>
        </p:spPr>
        <p:txBody>
          <a:bodyPr>
            <a:normAutofit/>
          </a:bodyPr>
          <a:lstStyle/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Elektroiekārtu un transporta darbības ikgadējais novērtējums. Uzņēmuma energo sertificēšana (saņemts sertifikāts ISO 50001:2018). Elektroenerģijas ietaupījums 1 līdz 1,5% gadā  (2 – 3 tūkst. EUR gadā);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Papildus pakalpojumu trešajām personām apjoma pieaugums :</a:t>
            </a:r>
          </a:p>
          <a:p>
            <a:pPr marL="800100" lvl="1" indent="-342900" algn="just">
              <a:buAutoNum type="arabicPeriod"/>
            </a:pPr>
            <a:r>
              <a:rPr lang="lv-LV" sz="16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Kanalizācijas tīklu skalošana ar hidrodinamisko automašīnu: no 13 stundām gadā (2017) līdz 97 stundām gadā (2021);</a:t>
            </a:r>
          </a:p>
          <a:p>
            <a:pPr marL="800100" lvl="1" indent="-342900" algn="just">
              <a:buAutoNum type="arabicPeriod"/>
            </a:pPr>
            <a:r>
              <a:rPr lang="lv-LV" sz="16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Izvesto notekūdeņu apjoms pieaudzis: no 240 m</a:t>
            </a:r>
            <a:r>
              <a:rPr lang="lv-LV" sz="1600" cap="none" baseline="30000" dirty="0">
                <a:latin typeface="Arial Narrow" panose="020B0606020202030204" pitchFamily="34" charset="0"/>
                <a:cs typeface="Times New Roman" panose="02020603050405020304" pitchFamily="18" charset="0"/>
              </a:rPr>
              <a:t>3</a:t>
            </a:r>
            <a:r>
              <a:rPr lang="lv-LV" sz="16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/gadā (2017) līdz 4 334 m</a:t>
            </a:r>
            <a:r>
              <a:rPr lang="lv-LV" sz="1600" cap="none" baseline="30000" dirty="0">
                <a:latin typeface="Arial Narrow" panose="020B0606020202030204" pitchFamily="34" charset="0"/>
                <a:cs typeface="Times New Roman" panose="02020603050405020304" pitchFamily="18" charset="0"/>
              </a:rPr>
              <a:t>3</a:t>
            </a:r>
            <a:r>
              <a:rPr lang="lv-LV" sz="16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/gadā (2021);</a:t>
            </a:r>
          </a:p>
          <a:p>
            <a:pPr marL="800100" lvl="1" indent="-342900" algn="just">
              <a:buAutoNum type="arabicPeriod"/>
            </a:pPr>
            <a:r>
              <a:rPr lang="lv-LV" sz="16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Papildus pakalpojumi ļauj samazināt uz tarifiem attiecināmās izmaksas un nodrošina papildus ienākumus.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Decentralizētās kanalizācijas reģistra izveide un uzturēšana;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Sadarbībā ar Rīgas tehniskos universitāti panākti attīrīšanas iekārtu tehnoloģiskie uzlabojumi.</a:t>
            </a:r>
          </a:p>
          <a:p>
            <a:pPr marL="0" indent="0" algn="just">
              <a:buNone/>
            </a:pPr>
            <a:endParaRPr lang="lv-LV" sz="1800" cap="none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457200" indent="-457200" algn="just">
              <a:buAutoNum type="arabicPeriod" startAt="4"/>
            </a:pPr>
            <a:endParaRPr lang="lv-LV" sz="1800" cap="none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cap="none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973" y="0"/>
            <a:ext cx="1463167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970095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Diagram 11">
            <a:extLst>
              <a:ext uri="{FF2B5EF4-FFF2-40B4-BE49-F238E27FC236}">
                <a16:creationId xmlns:a16="http://schemas.microsoft.com/office/drawing/2014/main" id="{55948499-D77F-4D8D-B895-22B21E1E1B41}"/>
              </a:ext>
            </a:extLst>
          </p:cNvPr>
          <p:cNvGraphicFramePr/>
          <p:nvPr>
            <p:extLst>
              <p:ext uri="{D42A27DB-BD31-4B8C-83A1-F6EECF244321}">
                <p14:modId xmlns:p14="http://schemas.microsoft.com/office/powerpoint/2010/main" val="3932409604"/>
              </p:ext>
            </p:extLst>
          </p:nvPr>
        </p:nvGraphicFramePr>
        <p:xfrm>
          <a:off x="1446123" y="1053041"/>
          <a:ext cx="9326652" cy="541866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latin typeface="Arial Narrow" panose="020B0606020202030204" pitchFamily="34" charset="0"/>
              </a:rPr>
              <a:t>Fokusi 2022. - 2027. gadam</a:t>
            </a:r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0405973" y="0"/>
            <a:ext cx="1463167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11840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irsraksts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lv-LV" sz="2800" dirty="0">
                <a:latin typeface="Arial Narrow" panose="020B0606020202030204" pitchFamily="34" charset="0"/>
              </a:rPr>
              <a:t>Lielākie plānotie projekti</a:t>
            </a:r>
          </a:p>
        </p:txBody>
      </p:sp>
      <p:sp>
        <p:nvSpPr>
          <p:cNvPr id="3" name="Satura vietturis 2"/>
          <p:cNvSpPr>
            <a:spLocks noGrp="1"/>
          </p:cNvSpPr>
          <p:nvPr>
            <p:ph sz="quarter" idx="13"/>
          </p:nvPr>
        </p:nvSpPr>
        <p:spPr>
          <a:xfrm>
            <a:off x="913773" y="1764405"/>
            <a:ext cx="10364451" cy="4836419"/>
          </a:xfrm>
        </p:spPr>
        <p:txBody>
          <a:bodyPr>
            <a:normAutofit fontScale="92500" lnSpcReduction="20000"/>
          </a:bodyPr>
          <a:lstStyle/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“Ādažu NAI  jaudas palielināšana III kārta, 1.posms”. 2021. - 2022.gads, 3,1 milj.  EUR. Papildus attīrīšanas jauda - 850 m³/dnn;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“Ādažu NAI  jaudas palielināšana III kārta, 2.posms”. 2022. – 2024 .gads, 2,5 milj. NAI pārbūves pabeigšana, izbūvējot tehnoloģisko projektu atkritumu (notekūdeņu dūņu) pārvaldībai. Nepieciešams ES finansējums;</a:t>
            </a:r>
          </a:p>
          <a:p>
            <a:pPr marL="342900" indent="-342900" algn="just">
              <a:buFont typeface="Arial" panose="020B0604020202020204" pitchFamily="34" charset="0"/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Otrā pacēluma ūdens sagatavošanas stacijas (ŪSS) projektēšana un izbūve Muižas ielā (pie Gaujas dambja). 2023. - 2024. gads. ~ 300 tūkst. EUR (Sabiedrības finansējums). Esošā ŪSS Krastupes ielā ar grūtībām spēj nodrošināt nepieciešamās jaudas (~ 60 m</a:t>
            </a:r>
            <a:r>
              <a:rPr lang="lv-LV" sz="1800" cap="none" baseline="30000" dirty="0">
                <a:latin typeface="Arial Narrow" panose="020B0606020202030204" pitchFamily="34" charset="0"/>
                <a:cs typeface="Times New Roman" panose="02020603050405020304" pitchFamily="18" charset="0"/>
              </a:rPr>
              <a:t>3</a:t>
            </a: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/dnn).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 Projekts “Divu Solāro elektrostaciju izbūve”. 2022. gads. Investīcijas 142 tūkst. EUR, Sabiedrības un ES KF līdzfinansējums. Projekta realizācija nodrošinās elektrības ražošanas jaudu SIA «Ādažu Ūdens» pašpatēriņam 130 kW apjomā;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Projekts “Stapriņu ciema pieslēgšana Ādažu ciema centralizētai ūdensapgādes un kanalizācijas”.  2024. - 2025. gads. ~ 300 tūkst. EUR;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Kohēzijas fonda finansējuma piesaiste Ādažu, Carnikavas, Kalngales-Garciema-Garupes aglomerācijai. Izbūves darbi, ja finansējums ir pieejams.</a:t>
            </a:r>
          </a:p>
          <a:p>
            <a:pPr marL="342900" indent="-342900" algn="just">
              <a:buAutoNum type="arabicPeriod"/>
            </a:pPr>
            <a:r>
              <a:rPr lang="lv-LV" sz="18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Posmu «Sautiņu iela – Birznieku iela» un «Lielstapriņu - Inču  - Ataru ceļš» izbūves lietderības izvērtējums un izbūve. 2024. – 2027.</a:t>
            </a:r>
          </a:p>
          <a:p>
            <a:pPr marL="457200" indent="-457200" algn="just">
              <a:buAutoNum type="arabicPeriod" startAt="4"/>
            </a:pPr>
            <a:endParaRPr lang="lv-LV" sz="1800" cap="none" dirty="0">
              <a:latin typeface="Arial Narrow" panose="020B0606020202030204" pitchFamily="34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endParaRPr lang="lv-LV" cap="none" dirty="0"/>
          </a:p>
        </p:txBody>
      </p:sp>
      <p:pic>
        <p:nvPicPr>
          <p:cNvPr id="5" name="Attēls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405973" y="0"/>
            <a:ext cx="1463167" cy="11705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6766770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atura vietturis 2"/>
          <p:cNvSpPr>
            <a:spLocks noGrp="1"/>
          </p:cNvSpPr>
          <p:nvPr>
            <p:ph sz="quarter" idx="13"/>
          </p:nvPr>
        </p:nvSpPr>
        <p:spPr>
          <a:xfrm>
            <a:off x="913774" y="1700012"/>
            <a:ext cx="10363826" cy="409118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endParaRPr lang="lv-LV" cap="none" dirty="0"/>
          </a:p>
          <a:p>
            <a:pPr marL="0" indent="0">
              <a:buNone/>
            </a:pPr>
            <a:endParaRPr lang="lv-LV" cap="none" dirty="0"/>
          </a:p>
          <a:p>
            <a:pPr marL="0" indent="0">
              <a:buNone/>
            </a:pPr>
            <a:endParaRPr lang="lv-LV" cap="none" dirty="0"/>
          </a:p>
          <a:p>
            <a:pPr marL="0" indent="0" algn="ctr">
              <a:buNone/>
            </a:pPr>
            <a:r>
              <a:rPr lang="lv-LV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Paldies par uzmanību !</a:t>
            </a:r>
          </a:p>
          <a:p>
            <a:pPr marL="0" indent="0" algn="ctr">
              <a:buNone/>
            </a:pPr>
            <a:r>
              <a:rPr lang="lv-LV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Jautājumi un atbildes.</a:t>
            </a:r>
          </a:p>
          <a:p>
            <a:pPr marL="0" indent="0" algn="ctr">
              <a:buNone/>
            </a:pPr>
            <a:endParaRPr lang="lv-LV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endParaRPr lang="lv-LV" cap="none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r">
              <a:buNone/>
            </a:pPr>
            <a:r>
              <a:rPr lang="lv-LV" sz="16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SIA «Ādažu ūdens» </a:t>
            </a:r>
          </a:p>
          <a:p>
            <a:pPr marL="0" indent="0" algn="r">
              <a:buNone/>
            </a:pPr>
            <a:r>
              <a:rPr lang="lv-LV" sz="1600" cap="none" dirty="0">
                <a:latin typeface="Arial Narrow" panose="020B0606020202030204" pitchFamily="34" charset="0"/>
                <a:cs typeface="Times New Roman" panose="02020603050405020304" pitchFamily="18" charset="0"/>
              </a:rPr>
              <a:t>valdes loceklis Aivars Dundurs</a:t>
            </a:r>
          </a:p>
          <a:p>
            <a:pPr marL="0" indent="0">
              <a:buNone/>
            </a:pPr>
            <a:endParaRPr lang="lv-LV" cap="none" dirty="0"/>
          </a:p>
        </p:txBody>
      </p:sp>
      <p:pic>
        <p:nvPicPr>
          <p:cNvPr id="2" name="Attēls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82038" y="1700012"/>
            <a:ext cx="1786027" cy="14595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8255157"/>
      </p:ext>
    </p:extLst>
  </p:cSld>
  <p:clrMapOvr>
    <a:masterClrMapping/>
  </p:clrMapOvr>
</p:sld>
</file>

<file path=ppt/theme/theme1.xml><?xml version="1.0" encoding="utf-8"?>
<a:theme xmlns:a="http://schemas.openxmlformats.org/drawingml/2006/main" name="Pilīte">
  <a:themeElements>
    <a:clrScheme name="Pilīte">
      <a:dk1>
        <a:sysClr val="windowText" lastClr="000000"/>
      </a:dk1>
      <a:lt1>
        <a:sysClr val="window" lastClr="FFFFFF"/>
      </a:lt1>
      <a:dk2>
        <a:srgbClr val="355071"/>
      </a:dk2>
      <a:lt2>
        <a:srgbClr val="AABED7"/>
      </a:lt2>
      <a:accent1>
        <a:srgbClr val="2FA3EE"/>
      </a:accent1>
      <a:accent2>
        <a:srgbClr val="4BCAAD"/>
      </a:accent2>
      <a:accent3>
        <a:srgbClr val="86C157"/>
      </a:accent3>
      <a:accent4>
        <a:srgbClr val="D99C3F"/>
      </a:accent4>
      <a:accent5>
        <a:srgbClr val="CE6633"/>
      </a:accent5>
      <a:accent6>
        <a:srgbClr val="A35DD1"/>
      </a:accent6>
      <a:hlink>
        <a:srgbClr val="56BCFE"/>
      </a:hlink>
      <a:folHlink>
        <a:srgbClr val="97C5E3"/>
      </a:folHlink>
    </a:clrScheme>
    <a:fontScheme name="Pilīte">
      <a:maj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w Cen MT" panose="020B060202010402060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Pilīte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84000"/>
                <a:shade val="100000"/>
                <a:hueMod val="130000"/>
                <a:satMod val="150000"/>
                <a:lumMod val="112000"/>
              </a:schemeClr>
            </a:gs>
            <a:gs pos="100000">
              <a:schemeClr val="phClr">
                <a:shade val="92000"/>
                <a:satMod val="140000"/>
                <a:lumMod val="11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A633B6A3-9E7F-4C10-9C98-2517A3134361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TC104033925[[fn=Pilīte]]</Template>
  <TotalTime>756</TotalTime>
  <Words>741</Words>
  <Application>Microsoft Office PowerPoint</Application>
  <PresentationFormat>Widescreen</PresentationFormat>
  <Paragraphs>74</Paragraphs>
  <Slides>9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4" baseType="lpstr">
      <vt:lpstr>Arial</vt:lpstr>
      <vt:lpstr>Arial Narrow</vt:lpstr>
      <vt:lpstr>Times New Roman</vt:lpstr>
      <vt:lpstr>Tw Cen MT</vt:lpstr>
      <vt:lpstr>Pilīte</vt:lpstr>
      <vt:lpstr>SIA «Ādažu ūdens» Īss darbības pārskats par periodu no 2017. līdz 2021. gadam un  turpmākie attīstības virzieni </vt:lpstr>
      <vt:lpstr>SIA «Ādažu ūdens» darbības rādītāji (I)</vt:lpstr>
      <vt:lpstr>SIA «Ādažu ūdens» darbības rādītāji (II)</vt:lpstr>
      <vt:lpstr>GALVENIE investīciju Projekti 2017. – 2021. GADS</vt:lpstr>
      <vt:lpstr>GALVENIE investīciju Projekti 2017. – 2021. GADS (I)</vt:lpstr>
      <vt:lpstr>Citas nozīmīgākās aktivitātes 2017. – 2021. periodā</vt:lpstr>
      <vt:lpstr>Fokusi 2022. - 2027. gadam</vt:lpstr>
      <vt:lpstr>Lielākie plānotie projekti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SIA «Ādažu ūdens» darbības pārskats un attīstība</dc:title>
  <dc:creator>Ivars Bergs</dc:creator>
  <cp:lastModifiedBy>Jevgēnija Sviridenkova</cp:lastModifiedBy>
  <cp:revision>78</cp:revision>
  <cp:lastPrinted>2017-03-01T07:05:02Z</cp:lastPrinted>
  <dcterms:created xsi:type="dcterms:W3CDTF">2014-03-25T09:23:34Z</dcterms:created>
  <dcterms:modified xsi:type="dcterms:W3CDTF">2022-03-29T12:43:52Z</dcterms:modified>
</cp:coreProperties>
</file>