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10"/>
  </p:notesMasterIdLst>
  <p:sldIdLst>
    <p:sldId id="257" r:id="rId2"/>
    <p:sldId id="333" r:id="rId3"/>
    <p:sldId id="351" r:id="rId4"/>
    <p:sldId id="348" r:id="rId5"/>
    <p:sldId id="349" r:id="rId6"/>
    <p:sldId id="347" r:id="rId7"/>
    <p:sldId id="352" r:id="rId8"/>
    <p:sldId id="346" r:id="rId9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A4BE"/>
    <a:srgbClr val="6F8E9F"/>
    <a:srgbClr val="C9B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Vidējs stils 3 - izcēlum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Vidējs stils 2 - izcēlum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Tumšs stils 1 - izcēlum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Tumšs stils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Vidējs stils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3" autoAdjust="0"/>
    <p:restoredTop sz="94590" autoAdjust="0"/>
  </p:normalViewPr>
  <p:slideViewPr>
    <p:cSldViewPr snapToGrid="0" snapToObjects="1">
      <p:cViewPr varScale="1">
        <p:scale>
          <a:sx n="81" d="100"/>
          <a:sy n="81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25B2CF-31F3-4A3A-AE50-B70CAD98A4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AD9B0-810D-43D0-A495-ADD166AC754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975B08-CC19-44CA-85EB-1585BA64692E}" type="datetimeFigureOut">
              <a:rPr lang="en-US"/>
              <a:pPr>
                <a:defRPr/>
              </a:pPr>
              <a:t>6/20/2023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1D974CE-A9F8-4699-9557-9735D6A45D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FA1BA77-E4FD-4DF5-BBF6-05D3A2ECE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5EFE9-9539-4F64-990A-05F7AB0F58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666E0-8A13-44B8-83C9-D8EDBC7F9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AF71F6-6AD3-4F31-97A9-3A34FDDDDAF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AF71F6-6AD3-4F31-97A9-3A34FDDDDAF5}" type="slidenum">
              <a:rPr lang="en-US" altLang="lv-LV" smtClean="0"/>
              <a:pPr>
                <a:defRPr/>
              </a:pPr>
              <a:t>6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222280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AF71F6-6AD3-4F31-97A9-3A34FDDDDAF5}" type="slidenum">
              <a:rPr lang="en-US" altLang="lv-LV" smtClean="0"/>
              <a:pPr>
                <a:defRPr/>
              </a:pPr>
              <a:t>7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293383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6/20/2023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567112783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6/20/2023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0679305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6/20/2023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34300802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6/20/2023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19218759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6/20/2023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60020162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6/20/2023</a:t>
            </a:fld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362931363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6/20/2023</a:t>
            </a:fld>
            <a:endParaRPr lang="en-US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84297936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6/20/2023</a:t>
            </a:fld>
            <a:endParaRPr lang="en-US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723001729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6/20/2023</a:t>
            </a:fld>
            <a:endParaRPr lang="en-US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133252927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6/20/2023</a:t>
            </a:fld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504794560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6/20/2023</a:t>
            </a:fld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241760857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6/20/2023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59337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A4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2CD792-B61E-4A7D-B4B7-A1F35F5F149B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TextBox 10">
            <a:extLst>
              <a:ext uri="{FF2B5EF4-FFF2-40B4-BE49-F238E27FC236}">
                <a16:creationId xmlns:a16="http://schemas.microsoft.com/office/drawing/2014/main" id="{23A450F0-8DF8-419D-87C1-6253F6B00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3491121"/>
            <a:ext cx="1137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3200" b="1" dirty="0">
                <a:solidFill>
                  <a:schemeClr val="bg1"/>
                </a:solidFill>
                <a:latin typeface="Montserrat" panose="00000500000000000000" pitchFamily="50" charset="-70"/>
              </a:rPr>
              <a:t>KRASTUPES IELAS PĀRBŪVE</a:t>
            </a:r>
            <a:endParaRPr lang="en-US" altLang="lv-LV" sz="3200" b="1" dirty="0">
              <a:solidFill>
                <a:schemeClr val="bg1"/>
              </a:solidFill>
              <a:latin typeface="Montserrat" panose="00000500000000000000" pitchFamily="50" charset="-70"/>
            </a:endParaRP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596B6307-F20B-3727-D601-CC4A85A96121}"/>
              </a:ext>
            </a:extLst>
          </p:cNvPr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Attīstības un projektu nodaļa    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|   </a:t>
            </a: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14.06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23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99BBF-A44F-326C-568E-2496EF8FD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40" y="485579"/>
            <a:ext cx="2954244" cy="2881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14.06.2023.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ESOŠĀ SITUĀCIJA, PROBLĒMVIETAS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Satura vietturis 7">
            <a:extLst>
              <a:ext uri="{FF2B5EF4-FFF2-40B4-BE49-F238E27FC236}">
                <a16:creationId xmlns:a16="http://schemas.microsoft.com/office/drawing/2014/main" id="{DF5B01CC-2DE7-733B-4097-9FD7609434D4}"/>
              </a:ext>
            </a:extLst>
          </p:cNvPr>
          <p:cNvSpPr txBox="1">
            <a:spLocks/>
          </p:cNvSpPr>
          <p:nvPr/>
        </p:nvSpPr>
        <p:spPr bwMode="auto">
          <a:xfrm>
            <a:off x="791570" y="1324349"/>
            <a:ext cx="10665324" cy="451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B903E4-AD25-DB23-456A-8EA0539214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13047" r="18145" b="7314"/>
          <a:stretch/>
        </p:blipFill>
        <p:spPr>
          <a:xfrm>
            <a:off x="2020529" y="810558"/>
            <a:ext cx="8150942" cy="546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14.06.2023.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CAE56CF-D4DD-5EE5-7A38-6DC35EDF7A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70" t="13191" r="28630" b="7170"/>
          <a:stretch/>
        </p:blipFill>
        <p:spPr>
          <a:xfrm>
            <a:off x="2104190" y="136525"/>
            <a:ext cx="7983619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3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14.06.2023.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PARBŪVEI VĒLAMĀ TERITORIJA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0B046E-19A3-D314-9FC5-475D146B9F9F}"/>
              </a:ext>
            </a:extLst>
          </p:cNvPr>
          <p:cNvGrpSpPr/>
          <p:nvPr/>
        </p:nvGrpSpPr>
        <p:grpSpPr>
          <a:xfrm>
            <a:off x="2986819" y="810558"/>
            <a:ext cx="6218362" cy="5344435"/>
            <a:chOff x="3015051" y="810558"/>
            <a:chExt cx="6218362" cy="534443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8003FEB-C220-FBD4-584F-32C88C32A0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3710" t="22652" r="28306" b="19311"/>
            <a:stretch/>
          </p:blipFill>
          <p:spPr>
            <a:xfrm>
              <a:off x="3015051" y="810558"/>
              <a:ext cx="6218362" cy="5344435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B220D3B-17A4-A52F-68A9-6F0C71D332D7}"/>
                </a:ext>
              </a:extLst>
            </p:cNvPr>
            <p:cNvCxnSpPr>
              <a:cxnSpLocks/>
            </p:cNvCxnSpPr>
            <p:nvPr/>
          </p:nvCxnSpPr>
          <p:spPr>
            <a:xfrm>
              <a:off x="6124232" y="1917290"/>
              <a:ext cx="276568" cy="16714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154E0CA-9D72-2C7B-B1E8-EF52B041F2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74890" y="2084439"/>
              <a:ext cx="904568" cy="914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9B54D29-ADCF-CB2C-65A0-88689DC20A1E}"/>
                </a:ext>
              </a:extLst>
            </p:cNvPr>
            <p:cNvCxnSpPr/>
            <p:nvPr/>
          </p:nvCxnSpPr>
          <p:spPr>
            <a:xfrm>
              <a:off x="5574890" y="2998839"/>
              <a:ext cx="0" cy="48393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B819545-13EA-3D81-389E-5ABF5EDDC097}"/>
                </a:ext>
              </a:extLst>
            </p:cNvPr>
            <p:cNvCxnSpPr/>
            <p:nvPr/>
          </p:nvCxnSpPr>
          <p:spPr>
            <a:xfrm>
              <a:off x="5574890" y="3482775"/>
              <a:ext cx="176981" cy="20432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8C63F4E-EBC4-A044-8A92-EA9FD8FE85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74889" y="3687097"/>
              <a:ext cx="176982" cy="79641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3F15FED-E314-5869-7D19-2FCF3E9D4043}"/>
                </a:ext>
              </a:extLst>
            </p:cNvPr>
            <p:cNvCxnSpPr>
              <a:cxnSpLocks/>
            </p:cNvCxnSpPr>
            <p:nvPr/>
          </p:nvCxnSpPr>
          <p:spPr>
            <a:xfrm>
              <a:off x="5574889" y="4483510"/>
              <a:ext cx="1" cy="94389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880ED1C-1A6A-3C42-032A-F0394A72F7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51871" y="3240807"/>
              <a:ext cx="275303" cy="37564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C6D06D4-94A4-58DD-7281-A348A157EBFC}"/>
                </a:ext>
              </a:extLst>
            </p:cNvPr>
            <p:cNvCxnSpPr/>
            <p:nvPr/>
          </p:nvCxnSpPr>
          <p:spPr>
            <a:xfrm flipH="1" flipV="1">
              <a:off x="5132439" y="3333135"/>
              <a:ext cx="442450" cy="9549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6123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14.06.2023.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VARIANTI REZULTĀTA SASNIEGŠANAI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Satura vietturis 7">
            <a:extLst>
              <a:ext uri="{FF2B5EF4-FFF2-40B4-BE49-F238E27FC236}">
                <a16:creationId xmlns:a16="http://schemas.microsoft.com/office/drawing/2014/main" id="{DF5B01CC-2DE7-733B-4097-9FD7609434D4}"/>
              </a:ext>
            </a:extLst>
          </p:cNvPr>
          <p:cNvSpPr txBox="1">
            <a:spLocks/>
          </p:cNvSpPr>
          <p:nvPr/>
        </p:nvSpPr>
        <p:spPr bwMode="auto">
          <a:xfrm>
            <a:off x="880061" y="1324348"/>
            <a:ext cx="10665324" cy="503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2400" dirty="0"/>
              <a:t>1. Izstrādāt projektu pilnā apjomā dalot realizāciju vairākās kārtās – Dadzīšu iela no           Vēju ielas līdz </a:t>
            </a:r>
            <a:r>
              <a:rPr lang="lv-LV" sz="2400" dirty="0" err="1"/>
              <a:t>Krastupes</a:t>
            </a:r>
            <a:r>
              <a:rPr lang="lv-LV" sz="2400" dirty="0"/>
              <a:t> ielai, </a:t>
            </a:r>
            <a:r>
              <a:rPr lang="lv-LV" sz="2400" dirty="0" err="1"/>
              <a:t>Krastupes</a:t>
            </a:r>
            <a:r>
              <a:rPr lang="lv-LV" sz="2400" dirty="0"/>
              <a:t> iela no Ūbeļu 18 līdz Podnieku ielai, Podnieku un </a:t>
            </a:r>
            <a:r>
              <a:rPr lang="lv-LV" sz="2400" dirty="0" err="1"/>
              <a:t>Krastupes</a:t>
            </a:r>
            <a:r>
              <a:rPr lang="lv-LV" sz="2400" dirty="0"/>
              <a:t> ielas krustojums </a:t>
            </a:r>
          </a:p>
          <a:p>
            <a:endParaRPr lang="lv-LV" sz="2400" dirty="0"/>
          </a:p>
          <a:p>
            <a:pPr marL="0" indent="0">
              <a:buNone/>
            </a:pPr>
            <a:r>
              <a:rPr lang="lv-LV" sz="2400" dirty="0"/>
              <a:t>2. Izstrādāt divus projektus:</a:t>
            </a:r>
          </a:p>
          <a:p>
            <a:pPr marL="0" indent="0">
              <a:buNone/>
            </a:pPr>
            <a:r>
              <a:rPr lang="lv-LV" sz="2400" dirty="0"/>
              <a:t>	2.1. </a:t>
            </a:r>
            <a:r>
              <a:rPr lang="lv-LV" sz="2400" dirty="0" err="1"/>
              <a:t>Krastupes</a:t>
            </a:r>
            <a:r>
              <a:rPr lang="lv-LV" sz="2400" dirty="0"/>
              <a:t> iela no Ūbeļu 18 līdz katlu mājai ( ar autobusa pieturvietām), 	krustojums ar Dadzīšu ielu līdz </a:t>
            </a:r>
            <a:r>
              <a:rPr lang="lv-LV" sz="2400" dirty="0" err="1"/>
              <a:t>Veju</a:t>
            </a:r>
            <a:r>
              <a:rPr lang="lv-LV" sz="2400" dirty="0"/>
              <a:t> ielai</a:t>
            </a:r>
          </a:p>
          <a:p>
            <a:pPr marL="0" indent="0">
              <a:buNone/>
            </a:pPr>
            <a:r>
              <a:rPr lang="lv-LV" sz="2400" dirty="0"/>
              <a:t>	2.2. </a:t>
            </a:r>
            <a:r>
              <a:rPr lang="lv-LV" sz="2400" dirty="0" err="1"/>
              <a:t>Krastupes</a:t>
            </a:r>
            <a:r>
              <a:rPr lang="lv-LV" sz="2400" dirty="0"/>
              <a:t> – Podnieku ielas krustojums līdz autobusu pieturām</a:t>
            </a:r>
          </a:p>
          <a:p>
            <a:pPr marL="0" indent="0">
              <a:buNone/>
            </a:pPr>
            <a:endParaRPr lang="lv-LV" sz="1600" dirty="0"/>
          </a:p>
          <a:p>
            <a:pPr marL="0" indent="0">
              <a:buNone/>
            </a:pPr>
            <a:r>
              <a:rPr lang="lv-LV" sz="1600" dirty="0"/>
              <a:t>3. Dadzīšu iela – jaunas ielas risinājums šogad noteikti netiks uzsākts, izskatīt iespēju esošā seguma uzlabošanu – </a:t>
            </a:r>
            <a:r>
              <a:rPr lang="lv-LV" sz="1600" dirty="0" err="1"/>
              <a:t>reciklējot</a:t>
            </a:r>
            <a:r>
              <a:rPr lang="lv-LV" sz="1600" dirty="0"/>
              <a:t> un uzklājot 2 kārtas  asfalta, lai ceļš kalpotu līdz brīdim, kad tiek atrisināts jautājums par </a:t>
            </a:r>
            <a:r>
              <a:rPr lang="lv-LV" sz="1600" dirty="0" err="1"/>
              <a:t>potencionāli</a:t>
            </a:r>
            <a:r>
              <a:rPr lang="lv-LV" sz="1600" dirty="0"/>
              <a:t> jauno Dadzīšu ielas trasējumu.</a:t>
            </a:r>
          </a:p>
          <a:p>
            <a:pPr marL="0" indent="0">
              <a:buNone/>
            </a:pPr>
            <a:r>
              <a:rPr lang="lv-LV" sz="1600" dirty="0"/>
              <a:t>! </a:t>
            </a:r>
            <a:r>
              <a:rPr lang="lv-LV" sz="1600" dirty="0" err="1"/>
              <a:t>Krastupes</a:t>
            </a:r>
            <a:r>
              <a:rPr lang="lv-LV" sz="1600" dirty="0"/>
              <a:t> ielas posmam no katlu mājas un krustojumam ar Dadzīšu ielu būvdarbiem jānotiek paralēli ar Podnieku PII būvniecību.</a:t>
            </a:r>
          </a:p>
          <a:p>
            <a:pPr marL="0" indent="0">
              <a:buNone/>
            </a:pPr>
            <a:endParaRPr lang="lv-LV" sz="1600" dirty="0"/>
          </a:p>
        </p:txBody>
      </p:sp>
    </p:spTree>
    <p:extLst>
      <p:ext uri="{BB962C8B-B14F-4D97-AF65-F5344CB8AC3E}">
        <p14:creationId xmlns:p14="http://schemas.microsoft.com/office/powerpoint/2010/main" val="1388810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14.06.2023.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2.projekta teritorija  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C8F8D5-50CC-F11F-1B16-1C5A87DC32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1987" y="810558"/>
            <a:ext cx="3460955" cy="55512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E5015D-8F4D-4BF8-4A48-D021E3007C64}"/>
              </a:ext>
            </a:extLst>
          </p:cNvPr>
          <p:cNvSpPr txBox="1"/>
          <p:nvPr/>
        </p:nvSpPr>
        <p:spPr>
          <a:xfrm>
            <a:off x="5840361" y="1376516"/>
            <a:ext cx="45818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+  viens projektētājs, vienots risinājums</a:t>
            </a:r>
          </a:p>
          <a:p>
            <a:r>
              <a:rPr lang="lv-LV" dirty="0"/>
              <a:t>+ iespējams, ka projektēšana kopumā izmaksās lētāk</a:t>
            </a:r>
          </a:p>
          <a:p>
            <a:endParaRPr lang="lv-LV" dirty="0"/>
          </a:p>
          <a:p>
            <a:pPr marL="285750" indent="-285750">
              <a:buFontTx/>
              <a:buChar char="-"/>
            </a:pPr>
            <a:r>
              <a:rPr lang="lv-LV" dirty="0"/>
              <a:t>ilgāks projekta izstrādes laiks</a:t>
            </a:r>
          </a:p>
          <a:p>
            <a:pPr marL="285750" indent="-285750">
              <a:buFontTx/>
              <a:buChar char="-"/>
            </a:pPr>
            <a:r>
              <a:rPr lang="lv-LV" dirty="0"/>
              <a:t>Pie Podnieku ielas krustojuma risinājuma iespējami garāki skaņošanas procesi ar privātīpašniekiem</a:t>
            </a:r>
          </a:p>
          <a:p>
            <a:pPr marL="285750" indent="-285750">
              <a:buFontTx/>
              <a:buChar char="-"/>
            </a:pPr>
            <a:r>
              <a:rPr lang="lv-LV" dirty="0"/>
              <a:t>Netiks uzsākta un izbūvēta </a:t>
            </a:r>
            <a:r>
              <a:rPr lang="lv-LV" dirty="0" err="1"/>
              <a:t>Krastupes</a:t>
            </a:r>
            <a:r>
              <a:rPr lang="lv-LV" dirty="0"/>
              <a:t> iela paralēli ar Podnieku PII</a:t>
            </a:r>
          </a:p>
        </p:txBody>
      </p:sp>
    </p:spTree>
    <p:extLst>
      <p:ext uri="{BB962C8B-B14F-4D97-AF65-F5344CB8AC3E}">
        <p14:creationId xmlns:p14="http://schemas.microsoft.com/office/powerpoint/2010/main" val="1260618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14.06.2023.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2.1. projekta teritorija  		   2.2. projekta teritorija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F1C593-83C7-3964-F1F3-479FFBE29B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13" t="20932" r="36852" b="22661"/>
          <a:stretch/>
        </p:blipFill>
        <p:spPr>
          <a:xfrm>
            <a:off x="1025171" y="793641"/>
            <a:ext cx="4622003" cy="55267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ABCE2E-A66E-6AEB-B0F8-6FAA029C90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4" r="18693" b="2018"/>
          <a:stretch/>
        </p:blipFill>
        <p:spPr>
          <a:xfrm>
            <a:off x="7183364" y="793641"/>
            <a:ext cx="3419826" cy="41791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838C8A-B13F-4C6B-268C-DEE1FB423EEC}"/>
              </a:ext>
            </a:extLst>
          </p:cNvPr>
          <p:cNvSpPr txBox="1"/>
          <p:nvPr/>
        </p:nvSpPr>
        <p:spPr>
          <a:xfrm>
            <a:off x="5647174" y="4967149"/>
            <a:ext cx="65286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+  </a:t>
            </a:r>
            <a:r>
              <a:rPr lang="lv-LV" dirty="0" err="1"/>
              <a:t>Krastupes</a:t>
            </a:r>
            <a:r>
              <a:rPr lang="lv-LV" dirty="0"/>
              <a:t> ielai projektu var izstrādāt ātrāk un uzsākt izbūvi paralēli ar Podnieku PII</a:t>
            </a:r>
          </a:p>
          <a:p>
            <a:r>
              <a:rPr lang="lv-LV" dirty="0"/>
              <a:t>+  finanšu plānošana ilgākā periodā</a:t>
            </a:r>
          </a:p>
          <a:p>
            <a:endParaRPr lang="lv-LV" dirty="0"/>
          </a:p>
          <a:p>
            <a:pPr marL="285750" indent="-285750">
              <a:buFontTx/>
              <a:buChar char="-"/>
            </a:pPr>
            <a:r>
              <a:rPr lang="lv-LV" dirty="0"/>
              <a:t>Iepirkumā 2 dažādi projektētāji un būvnieki</a:t>
            </a:r>
          </a:p>
          <a:p>
            <a:pPr marL="285750" indent="-285750">
              <a:buFontTx/>
              <a:buChar char="-"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76542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lv-LV" sz="2800" b="1" dirty="0">
                <a:solidFill>
                  <a:srgbClr val="E7E6E6">
                    <a:lumMod val="50000"/>
                  </a:srgbClr>
                </a:solidFill>
                <a:latin typeface="Montserrat" pitchFamily="2" charset="77"/>
                <a:ea typeface="+mn-ea"/>
                <a:cs typeface="+mn-cs"/>
              </a:rPr>
              <a:t>PRIEKŠLIKUMS</a:t>
            </a:r>
            <a:br>
              <a:rPr lang="en-US" sz="1800" b="1" dirty="0">
                <a:solidFill>
                  <a:srgbClr val="E7E6E6">
                    <a:lumMod val="50000"/>
                  </a:srgbClr>
                </a:solidFill>
                <a:latin typeface="Montserrat" pitchFamily="2" charset="77"/>
                <a:ea typeface="+mn-ea"/>
                <a:cs typeface="+mn-cs"/>
              </a:rPr>
            </a:b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926690" y="1902977"/>
            <a:ext cx="10515600" cy="40062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400" dirty="0"/>
              <a:t>Finansējuma avots projekta izstrādei:</a:t>
            </a:r>
          </a:p>
          <a:p>
            <a:r>
              <a:rPr lang="lv-LV" sz="2400" dirty="0"/>
              <a:t>Ķiršu ielas izbūvei tiks izmantots mazāks pašvaldības līdzfinansējums, atlikumu no budžetā plānotās summa  pārvirzīt </a:t>
            </a:r>
            <a:r>
              <a:rPr lang="lv-LV" sz="2400" dirty="0" err="1"/>
              <a:t>Krastupes</a:t>
            </a:r>
            <a:r>
              <a:rPr lang="lv-LV" sz="2400" dirty="0"/>
              <a:t> ielas projekta uzsākšanai.</a:t>
            </a:r>
          </a:p>
          <a:p>
            <a:r>
              <a:rPr lang="lv-LV" sz="2400" dirty="0"/>
              <a:t>Dadzīšu ielas projektēšanai paredzētais finansējums 50 000.00 EUR  - pārvirzīt </a:t>
            </a:r>
            <a:r>
              <a:rPr lang="lv-LV" sz="2400" dirty="0" err="1"/>
              <a:t>Krastupes</a:t>
            </a:r>
            <a:r>
              <a:rPr lang="lv-LV" sz="2400" dirty="0"/>
              <a:t> ielas projekta izstrādei. </a:t>
            </a:r>
          </a:p>
          <a:p>
            <a:pPr marL="0" indent="0">
              <a:buNone/>
            </a:pPr>
            <a:endParaRPr lang="lv-LV" sz="2400" dirty="0"/>
          </a:p>
          <a:p>
            <a:pPr marL="0" indent="0">
              <a:buNone/>
            </a:pPr>
            <a:endParaRPr lang="lv-LV" sz="2400" dirty="0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14.06.2023.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834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6215</TotalTime>
  <Words>332</Words>
  <Application>Microsoft Office PowerPoint</Application>
  <PresentationFormat>Widescreen</PresentationFormat>
  <Paragraphs>38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Office dizains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PRIEKŠLIKUMS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Ginta Pavasara</dc:creator>
  <cp:lastModifiedBy>Sintija Tenisa</cp:lastModifiedBy>
  <cp:revision>106</cp:revision>
  <cp:lastPrinted>2022-12-06T11:26:56Z</cp:lastPrinted>
  <dcterms:created xsi:type="dcterms:W3CDTF">2019-01-14T18:08:04Z</dcterms:created>
  <dcterms:modified xsi:type="dcterms:W3CDTF">2023-06-20T07:27:43Z</dcterms:modified>
</cp:coreProperties>
</file>