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1"/>
  </p:sldMasterIdLst>
  <p:sldIdLst>
    <p:sldId id="256" r:id="rId2"/>
    <p:sldId id="258" r:id="rId3"/>
    <p:sldId id="259" r:id="rId4"/>
    <p:sldId id="260"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3E360A9-985E-45E3-88FB-5D497AE43D60}" type="datetimeFigureOut">
              <a:rPr lang="lv-LV" smtClean="0"/>
              <a:t>19.06.2023</a:t>
            </a:fld>
            <a:endParaRPr lang="lv-LV"/>
          </a:p>
        </p:txBody>
      </p:sp>
      <p:sp>
        <p:nvSpPr>
          <p:cNvPr id="5" name="Footer Placeholder 4"/>
          <p:cNvSpPr>
            <a:spLocks noGrp="1"/>
          </p:cNvSpPr>
          <p:nvPr>
            <p:ph type="ftr" sz="quarter" idx="11"/>
          </p:nvPr>
        </p:nvSpPr>
        <p:spPr>
          <a:xfrm>
            <a:off x="2416500" y="329307"/>
            <a:ext cx="4973915" cy="309201"/>
          </a:xfrm>
        </p:spPr>
        <p:txBody>
          <a:bodyPr/>
          <a:lstStyle/>
          <a:p>
            <a:endParaRPr lang="lv-LV"/>
          </a:p>
        </p:txBody>
      </p:sp>
      <p:sp>
        <p:nvSpPr>
          <p:cNvPr id="6" name="Slide Number Placeholder 5"/>
          <p:cNvSpPr>
            <a:spLocks noGrp="1"/>
          </p:cNvSpPr>
          <p:nvPr>
            <p:ph type="sldNum" sz="quarter" idx="12"/>
          </p:nvPr>
        </p:nvSpPr>
        <p:spPr>
          <a:xfrm>
            <a:off x="1437664" y="798973"/>
            <a:ext cx="811019" cy="503578"/>
          </a:xfrm>
        </p:spPr>
        <p:txBody>
          <a:bodyPr/>
          <a:lstStyle/>
          <a:p>
            <a:fld id="{3B67E808-6492-4A6E-8F8B-6107FFBD2459}" type="slidenum">
              <a:rPr lang="lv-LV" smtClean="0"/>
              <a:t>‹#›</a:t>
            </a:fld>
            <a:endParaRPr lang="lv-LV"/>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517613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E360A9-985E-45E3-88FB-5D497AE43D60}" type="datetimeFigureOut">
              <a:rPr lang="lv-LV" smtClean="0"/>
              <a:t>19.06.2023</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3B67E808-6492-4A6E-8F8B-6107FFBD2459}" type="slidenum">
              <a:rPr lang="lv-LV" smtClean="0"/>
              <a:t>‹#›</a:t>
            </a:fld>
            <a:endParaRPr lang="lv-LV"/>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4097458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E360A9-985E-45E3-88FB-5D497AE43D60}" type="datetimeFigureOut">
              <a:rPr lang="lv-LV" smtClean="0"/>
              <a:t>19.06.2023</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3B67E808-6492-4A6E-8F8B-6107FFBD2459}" type="slidenum">
              <a:rPr lang="lv-LV" smtClean="0"/>
              <a:t>‹#›</a:t>
            </a:fld>
            <a:endParaRPr lang="lv-LV"/>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5254004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E360A9-985E-45E3-88FB-5D497AE43D60}" type="datetimeFigureOut">
              <a:rPr lang="lv-LV" smtClean="0"/>
              <a:t>19.06.2023</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3B67E808-6492-4A6E-8F8B-6107FFBD2459}" type="slidenum">
              <a:rPr lang="lv-LV" smtClean="0"/>
              <a:t>‹#›</a:t>
            </a:fld>
            <a:endParaRPr lang="lv-LV"/>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9851880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E360A9-985E-45E3-88FB-5D497AE43D60}" type="datetimeFigureOut">
              <a:rPr lang="lv-LV" smtClean="0"/>
              <a:t>19.06.2023</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3B67E808-6492-4A6E-8F8B-6107FFBD2459}" type="slidenum">
              <a:rPr lang="lv-LV" smtClean="0"/>
              <a:t>‹#›</a:t>
            </a:fld>
            <a:endParaRPr lang="lv-LV"/>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2235400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3E360A9-985E-45E3-88FB-5D497AE43D60}" type="datetimeFigureOut">
              <a:rPr lang="lv-LV" smtClean="0"/>
              <a:t>19.06.2023</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3B67E808-6492-4A6E-8F8B-6107FFBD2459}" type="slidenum">
              <a:rPr lang="lv-LV" smtClean="0"/>
              <a:t>‹#›</a:t>
            </a:fld>
            <a:endParaRPr lang="lv-LV"/>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4213830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3E360A9-985E-45E3-88FB-5D497AE43D60}" type="datetimeFigureOut">
              <a:rPr lang="lv-LV" smtClean="0"/>
              <a:t>19.06.2023</a:t>
            </a:fld>
            <a:endParaRPr lang="lv-LV"/>
          </a:p>
        </p:txBody>
      </p:sp>
      <p:sp>
        <p:nvSpPr>
          <p:cNvPr id="8" name="Footer Placeholder 7"/>
          <p:cNvSpPr>
            <a:spLocks noGrp="1"/>
          </p:cNvSpPr>
          <p:nvPr>
            <p:ph type="ftr" sz="quarter" idx="11"/>
          </p:nvPr>
        </p:nvSpPr>
        <p:spPr/>
        <p:txBody>
          <a:bodyPr/>
          <a:lstStyle/>
          <a:p>
            <a:endParaRPr lang="lv-LV"/>
          </a:p>
        </p:txBody>
      </p:sp>
      <p:sp>
        <p:nvSpPr>
          <p:cNvPr id="9" name="Slide Number Placeholder 8"/>
          <p:cNvSpPr>
            <a:spLocks noGrp="1"/>
          </p:cNvSpPr>
          <p:nvPr>
            <p:ph type="sldNum" sz="quarter" idx="12"/>
          </p:nvPr>
        </p:nvSpPr>
        <p:spPr/>
        <p:txBody>
          <a:bodyPr/>
          <a:lstStyle/>
          <a:p>
            <a:fld id="{3B67E808-6492-4A6E-8F8B-6107FFBD2459}" type="slidenum">
              <a:rPr lang="lv-LV" smtClean="0"/>
              <a:t>‹#›</a:t>
            </a:fld>
            <a:endParaRPr lang="lv-LV"/>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0411542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3E360A9-985E-45E3-88FB-5D497AE43D60}" type="datetimeFigureOut">
              <a:rPr lang="lv-LV" smtClean="0"/>
              <a:t>19.06.2023</a:t>
            </a:fld>
            <a:endParaRPr lang="lv-LV"/>
          </a:p>
        </p:txBody>
      </p:sp>
      <p:sp>
        <p:nvSpPr>
          <p:cNvPr id="4" name="Footer Placeholder 3"/>
          <p:cNvSpPr>
            <a:spLocks noGrp="1"/>
          </p:cNvSpPr>
          <p:nvPr>
            <p:ph type="ftr" sz="quarter" idx="11"/>
          </p:nvPr>
        </p:nvSpPr>
        <p:spPr/>
        <p:txBody>
          <a:bodyPr/>
          <a:lstStyle/>
          <a:p>
            <a:endParaRPr lang="lv-LV"/>
          </a:p>
        </p:txBody>
      </p:sp>
      <p:sp>
        <p:nvSpPr>
          <p:cNvPr id="5" name="Slide Number Placeholder 4"/>
          <p:cNvSpPr>
            <a:spLocks noGrp="1"/>
          </p:cNvSpPr>
          <p:nvPr>
            <p:ph type="sldNum" sz="quarter" idx="12"/>
          </p:nvPr>
        </p:nvSpPr>
        <p:spPr/>
        <p:txBody>
          <a:bodyPr/>
          <a:lstStyle/>
          <a:p>
            <a:fld id="{3B67E808-6492-4A6E-8F8B-6107FFBD2459}" type="slidenum">
              <a:rPr lang="lv-LV" smtClean="0"/>
              <a:t>‹#›</a:t>
            </a:fld>
            <a:endParaRPr lang="lv-LV"/>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0556389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E360A9-985E-45E3-88FB-5D497AE43D60}" type="datetimeFigureOut">
              <a:rPr lang="lv-LV" smtClean="0"/>
              <a:t>19.06.2023</a:t>
            </a:fld>
            <a:endParaRPr lang="lv-LV"/>
          </a:p>
        </p:txBody>
      </p:sp>
      <p:sp>
        <p:nvSpPr>
          <p:cNvPr id="3" name="Footer Placeholder 2"/>
          <p:cNvSpPr>
            <a:spLocks noGrp="1"/>
          </p:cNvSpPr>
          <p:nvPr>
            <p:ph type="ftr" sz="quarter" idx="11"/>
          </p:nvPr>
        </p:nvSpPr>
        <p:spPr/>
        <p:txBody>
          <a:bodyPr/>
          <a:lstStyle/>
          <a:p>
            <a:endParaRPr lang="lv-LV"/>
          </a:p>
        </p:txBody>
      </p:sp>
      <p:sp>
        <p:nvSpPr>
          <p:cNvPr id="4" name="Slide Number Placeholder 3"/>
          <p:cNvSpPr>
            <a:spLocks noGrp="1"/>
          </p:cNvSpPr>
          <p:nvPr>
            <p:ph type="sldNum" sz="quarter" idx="12"/>
          </p:nvPr>
        </p:nvSpPr>
        <p:spPr/>
        <p:txBody>
          <a:bodyPr/>
          <a:lstStyle/>
          <a:p>
            <a:fld id="{3B67E808-6492-4A6E-8F8B-6107FFBD2459}" type="slidenum">
              <a:rPr lang="lv-LV" smtClean="0"/>
              <a:t>‹#›</a:t>
            </a:fld>
            <a:endParaRPr lang="lv-LV"/>
          </a:p>
        </p:txBody>
      </p:sp>
    </p:spTree>
    <p:extLst>
      <p:ext uri="{BB962C8B-B14F-4D97-AF65-F5344CB8AC3E}">
        <p14:creationId xmlns:p14="http://schemas.microsoft.com/office/powerpoint/2010/main" val="4079913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3E360A9-985E-45E3-88FB-5D497AE43D60}" type="datetimeFigureOut">
              <a:rPr lang="lv-LV" smtClean="0"/>
              <a:t>19.06.2023</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3B67E808-6492-4A6E-8F8B-6107FFBD2459}" type="slidenum">
              <a:rPr lang="lv-LV" smtClean="0"/>
              <a:t>‹#›</a:t>
            </a:fld>
            <a:endParaRPr lang="lv-LV"/>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881176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13E360A9-985E-45E3-88FB-5D497AE43D60}" type="datetimeFigureOut">
              <a:rPr lang="lv-LV" smtClean="0"/>
              <a:t>19.06.2023</a:t>
            </a:fld>
            <a:endParaRPr lang="lv-LV"/>
          </a:p>
        </p:txBody>
      </p:sp>
      <p:sp>
        <p:nvSpPr>
          <p:cNvPr id="6" name="Footer Placeholder 5"/>
          <p:cNvSpPr>
            <a:spLocks noGrp="1"/>
          </p:cNvSpPr>
          <p:nvPr>
            <p:ph type="ftr" sz="quarter" idx="11"/>
          </p:nvPr>
        </p:nvSpPr>
        <p:spPr>
          <a:xfrm>
            <a:off x="1447382" y="318640"/>
            <a:ext cx="5541004" cy="320931"/>
          </a:xfrm>
        </p:spPr>
        <p:txBody>
          <a:bodyPr/>
          <a:lstStyle/>
          <a:p>
            <a:endParaRPr lang="lv-LV"/>
          </a:p>
        </p:txBody>
      </p:sp>
      <p:sp>
        <p:nvSpPr>
          <p:cNvPr id="7" name="Slide Number Placeholder 6"/>
          <p:cNvSpPr>
            <a:spLocks noGrp="1"/>
          </p:cNvSpPr>
          <p:nvPr>
            <p:ph type="sldNum" sz="quarter" idx="12"/>
          </p:nvPr>
        </p:nvSpPr>
        <p:spPr/>
        <p:txBody>
          <a:bodyPr/>
          <a:lstStyle/>
          <a:p>
            <a:fld id="{3B67E808-6492-4A6E-8F8B-6107FFBD2459}" type="slidenum">
              <a:rPr lang="lv-LV" smtClean="0"/>
              <a:t>‹#›</a:t>
            </a:fld>
            <a:endParaRPr lang="lv-LV"/>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638264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13E360A9-985E-45E3-88FB-5D497AE43D60}" type="datetimeFigureOut">
              <a:rPr lang="lv-LV" smtClean="0"/>
              <a:t>19.06.2023</a:t>
            </a:fld>
            <a:endParaRPr lang="lv-LV"/>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lv-LV"/>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3B67E808-6492-4A6E-8F8B-6107FFBD2459}" type="slidenum">
              <a:rPr lang="lv-LV" smtClean="0"/>
              <a:t>‹#›</a:t>
            </a:fld>
            <a:endParaRPr lang="lv-LV"/>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99174056"/>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6512DF-64BD-46CA-86F3-3CBA806DBB7A}"/>
              </a:ext>
            </a:extLst>
          </p:cNvPr>
          <p:cNvSpPr>
            <a:spLocks noGrp="1"/>
          </p:cNvSpPr>
          <p:nvPr>
            <p:ph type="ctrTitle"/>
          </p:nvPr>
        </p:nvSpPr>
        <p:spPr>
          <a:xfrm>
            <a:off x="1343025" y="569913"/>
            <a:ext cx="9229725" cy="1655763"/>
          </a:xfrm>
        </p:spPr>
        <p:txBody>
          <a:bodyPr>
            <a:noAutofit/>
          </a:bodyPr>
          <a:lstStyle/>
          <a:p>
            <a:pPr algn="ctr"/>
            <a:r>
              <a:rPr lang="lv-LV" sz="2000" b="1" dirty="0">
                <a:latin typeface="Calibri" panose="020F0502020204030204" pitchFamily="34" charset="0"/>
                <a:cs typeface="Calibri" panose="020F0502020204030204" pitchFamily="34" charset="0"/>
              </a:rPr>
              <a:t>PLENĒRS</a:t>
            </a:r>
            <a:br>
              <a:rPr lang="lv-LV" sz="2000" dirty="0">
                <a:latin typeface="Calibri" panose="020F0502020204030204" pitchFamily="34" charset="0"/>
                <a:cs typeface="Calibri" panose="020F0502020204030204" pitchFamily="34" charset="0"/>
              </a:rPr>
            </a:br>
            <a:r>
              <a:rPr lang="lv-LV" sz="2000" dirty="0">
                <a:effectLst/>
                <a:latin typeface="Calibri" panose="020F0502020204030204" pitchFamily="34" charset="0"/>
                <a:cs typeface="Calibri" panose="020F0502020204030204" pitchFamily="34" charset="0"/>
              </a:rPr>
              <a:t>Satiksmes infrastruktūras izpēte Carnikavā, teritorijā starp Zvejnieku ielu, Vēju ielu, Ziedu ielu,</a:t>
            </a:r>
            <a:br>
              <a:rPr lang="lv-LV" sz="2000" dirty="0">
                <a:latin typeface="Calibri" panose="020F0502020204030204" pitchFamily="34" charset="0"/>
                <a:cs typeface="Calibri" panose="020F0502020204030204" pitchFamily="34" charset="0"/>
              </a:rPr>
            </a:br>
            <a:r>
              <a:rPr lang="lv-LV" sz="2000" dirty="0">
                <a:effectLst/>
                <a:latin typeface="Calibri" panose="020F0502020204030204" pitchFamily="34" charset="0"/>
                <a:cs typeface="Calibri" panose="020F0502020204030204" pitchFamily="34" charset="0"/>
              </a:rPr>
              <a:t>Līču ielu, Stacijas ielu, Rīgas ielu.</a:t>
            </a:r>
            <a:br>
              <a:rPr lang="lv-LV" sz="2000" dirty="0">
                <a:latin typeface="Calibri" panose="020F0502020204030204" pitchFamily="34" charset="0"/>
                <a:cs typeface="Calibri" panose="020F0502020204030204" pitchFamily="34" charset="0"/>
              </a:rPr>
            </a:br>
            <a:endParaRPr lang="lv-LV" sz="2000" dirty="0">
              <a:latin typeface="Calibri" panose="020F0502020204030204" pitchFamily="34" charset="0"/>
              <a:cs typeface="Calibri" panose="020F0502020204030204" pitchFamily="34" charset="0"/>
            </a:endParaRPr>
          </a:p>
        </p:txBody>
      </p:sp>
      <p:sp>
        <p:nvSpPr>
          <p:cNvPr id="5" name="Subtitle 4">
            <a:extLst>
              <a:ext uri="{FF2B5EF4-FFF2-40B4-BE49-F238E27FC236}">
                <a16:creationId xmlns:a16="http://schemas.microsoft.com/office/drawing/2014/main" id="{0EF58017-CAE2-D5D9-CDB4-F759D8BD1FD2}"/>
              </a:ext>
            </a:extLst>
          </p:cNvPr>
          <p:cNvSpPr>
            <a:spLocks noGrp="1"/>
          </p:cNvSpPr>
          <p:nvPr>
            <p:ph type="subTitle" idx="1"/>
          </p:nvPr>
        </p:nvSpPr>
        <p:spPr>
          <a:xfrm>
            <a:off x="1524000" y="2225676"/>
            <a:ext cx="9144000" cy="3756024"/>
          </a:xfrm>
        </p:spPr>
        <p:txBody>
          <a:bodyPr>
            <a:normAutofit/>
          </a:bodyPr>
          <a:lstStyle/>
          <a:p>
            <a:r>
              <a:rPr lang="lv-LV" dirty="0">
                <a:latin typeface="Calibri" panose="020F0502020204030204" pitchFamily="34" charset="0"/>
                <a:cs typeface="Calibri" panose="020F0502020204030204" pitchFamily="34" charset="0"/>
              </a:rPr>
              <a:t>1. Iespējamais Norises laiks – no 12.04.2024.</a:t>
            </a:r>
          </a:p>
          <a:p>
            <a:r>
              <a:rPr lang="lv-LV" dirty="0">
                <a:latin typeface="Calibri" panose="020F0502020204030204" pitchFamily="34" charset="0"/>
                <a:cs typeface="Calibri" panose="020F0502020204030204" pitchFamily="34" charset="0"/>
              </a:rPr>
              <a:t>2. Gatavību organizēt izteicis SIA Nams arhitekts Sergejs Ņikiforovs</a:t>
            </a:r>
          </a:p>
          <a:p>
            <a:endParaRPr lang="lv-LV" dirty="0">
              <a:latin typeface="Calibri" panose="020F0502020204030204" pitchFamily="34" charset="0"/>
              <a:cs typeface="Calibri" panose="020F0502020204030204" pitchFamily="34" charset="0"/>
            </a:endParaRPr>
          </a:p>
          <a:p>
            <a:r>
              <a:rPr lang="lv-LV" dirty="0">
                <a:latin typeface="Calibri" panose="020F0502020204030204" pitchFamily="34" charset="0"/>
                <a:cs typeface="Calibri" panose="020F0502020204030204" pitchFamily="34" charset="0"/>
              </a:rPr>
              <a:t>3. Plenērs – pasākums nozares profesionāļu iesaistei racionālu risinājumu meklēšanā vides funkcionalitātes uzlabošanai </a:t>
            </a:r>
          </a:p>
          <a:p>
            <a:endParaRPr lang="lv-LV" dirty="0">
              <a:latin typeface="Calibri" panose="020F0502020204030204" pitchFamily="34" charset="0"/>
              <a:cs typeface="Calibri" panose="020F0502020204030204" pitchFamily="34" charset="0"/>
            </a:endParaRPr>
          </a:p>
          <a:p>
            <a:endParaRPr lang="lv-LV"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6945968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B1C6A0-76C7-32E3-4199-54BBE9CF0C80}"/>
              </a:ext>
            </a:extLst>
          </p:cNvPr>
          <p:cNvSpPr>
            <a:spLocks noGrp="1"/>
          </p:cNvSpPr>
          <p:nvPr>
            <p:ph type="title"/>
          </p:nvPr>
        </p:nvSpPr>
        <p:spPr>
          <a:xfrm>
            <a:off x="1152525" y="1438275"/>
            <a:ext cx="10201274" cy="3657600"/>
          </a:xfrm>
        </p:spPr>
        <p:txBody>
          <a:bodyPr>
            <a:noAutofit/>
          </a:bodyPr>
          <a:lstStyle/>
          <a:p>
            <a:r>
              <a:rPr lang="lv-LV" sz="2400" dirty="0">
                <a:latin typeface="Calibri" panose="020F0502020204030204" pitchFamily="34" charset="0"/>
                <a:cs typeface="Calibri" panose="020F0502020204030204" pitchFamily="34" charset="0"/>
              </a:rPr>
              <a:t>Nodevums:</a:t>
            </a:r>
            <a:br>
              <a:rPr lang="lv-LV" sz="2400" dirty="0">
                <a:latin typeface="Calibri" panose="020F0502020204030204" pitchFamily="34" charset="0"/>
                <a:cs typeface="Calibri" panose="020F0502020204030204" pitchFamily="34" charset="0"/>
              </a:rPr>
            </a:br>
            <a:br>
              <a:rPr lang="lv-LV" sz="2400" dirty="0">
                <a:latin typeface="Calibri" panose="020F0502020204030204" pitchFamily="34" charset="0"/>
                <a:cs typeface="Calibri" panose="020F0502020204030204" pitchFamily="34" charset="0"/>
              </a:rPr>
            </a:br>
            <a:r>
              <a:rPr lang="lv-LV" sz="2400" dirty="0">
                <a:latin typeface="Calibri" panose="020F0502020204030204" pitchFamily="34" charset="0"/>
                <a:cs typeface="Calibri" panose="020F0502020204030204" pitchFamily="34" charset="0"/>
              </a:rPr>
              <a:t>Perspektīvās satiksmes organizācijas skiču izstrāde analizējot visu satiksmes dalībnieku(gājēju, velobraucēju, autobraucēju) pārvietošanās vajadzības, satiksmes drošības uzlabojumus, piekļuves trajektorijas aprēķina transportlīdzekļiem ,apkalpes un ārkārtas transporta piekļuves. </a:t>
            </a:r>
            <a:br>
              <a:rPr lang="lv-LV" sz="2400" dirty="0">
                <a:latin typeface="+mn-lt"/>
              </a:rPr>
            </a:br>
            <a:br>
              <a:rPr lang="lv-LV" sz="1800" dirty="0">
                <a:latin typeface="+mn-lt"/>
              </a:rPr>
            </a:br>
            <a:endParaRPr lang="lv-LV" sz="1800" dirty="0">
              <a:latin typeface="+mn-lt"/>
            </a:endParaRPr>
          </a:p>
        </p:txBody>
      </p:sp>
    </p:spTree>
    <p:extLst>
      <p:ext uri="{BB962C8B-B14F-4D97-AF65-F5344CB8AC3E}">
        <p14:creationId xmlns:p14="http://schemas.microsoft.com/office/powerpoint/2010/main" val="27106576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D23883-FF37-496D-3B4D-40D7E3E7E764}"/>
              </a:ext>
            </a:extLst>
          </p:cNvPr>
          <p:cNvSpPr>
            <a:spLocks noGrp="1"/>
          </p:cNvSpPr>
          <p:nvPr>
            <p:ph type="title"/>
          </p:nvPr>
        </p:nvSpPr>
        <p:spPr>
          <a:xfrm>
            <a:off x="838200" y="365125"/>
            <a:ext cx="10515600" cy="5778500"/>
          </a:xfrm>
        </p:spPr>
        <p:txBody>
          <a:bodyPr>
            <a:normAutofit fontScale="90000"/>
          </a:bodyPr>
          <a:lstStyle/>
          <a:p>
            <a:r>
              <a:rPr lang="lv-LV" sz="2700" dirty="0">
                <a:latin typeface="Calibri" panose="020F0502020204030204" pitchFamily="34" charset="0"/>
                <a:cs typeface="Calibri" panose="020F0502020204030204" pitchFamily="34" charset="0"/>
              </a:rPr>
              <a:t>Ir izsludināts iepirkums </a:t>
            </a:r>
            <a:br>
              <a:rPr lang="lv-LV" sz="2700" dirty="0">
                <a:latin typeface="Calibri" panose="020F0502020204030204" pitchFamily="34" charset="0"/>
                <a:cs typeface="Calibri" panose="020F0502020204030204" pitchFamily="34" charset="0"/>
              </a:rPr>
            </a:br>
            <a:r>
              <a:rPr lang="lv-LV" sz="2700" dirty="0">
                <a:latin typeface="Calibri" panose="020F0502020204030204" pitchFamily="34" charset="0"/>
                <a:cs typeface="Calibri" panose="020F0502020204030204" pitchFamily="34" charset="0"/>
              </a:rPr>
              <a:t>Tematiskā plānojuma “Ādažu novada transporta attīstības plāns” izstrāde</a:t>
            </a:r>
            <a:br>
              <a:rPr lang="lv-LV" sz="2700" dirty="0">
                <a:latin typeface="Calibri" panose="020F0502020204030204" pitchFamily="34" charset="0"/>
                <a:cs typeface="Calibri" panose="020F0502020204030204" pitchFamily="34" charset="0"/>
              </a:rPr>
            </a:br>
            <a:r>
              <a:rPr lang="lv-LV" sz="2700" dirty="0">
                <a:latin typeface="Calibri" panose="020F0502020204030204" pitchFamily="34" charset="0"/>
                <a:cs typeface="Calibri" panose="020F0502020204030204" pitchFamily="34" charset="0"/>
              </a:rPr>
              <a:t>Iesniegšanas termiņš 15.06.2023.</a:t>
            </a:r>
            <a:br>
              <a:rPr lang="lv-LV" sz="2700" dirty="0">
                <a:latin typeface="Calibri" panose="020F0502020204030204" pitchFamily="34" charset="0"/>
                <a:cs typeface="Calibri" panose="020F0502020204030204" pitchFamily="34" charset="0"/>
              </a:rPr>
            </a:br>
            <a:br>
              <a:rPr lang="lv-LV" sz="2700" dirty="0">
                <a:latin typeface="Calibri" panose="020F0502020204030204" pitchFamily="34" charset="0"/>
                <a:cs typeface="Calibri" panose="020F0502020204030204" pitchFamily="34" charset="0"/>
              </a:rPr>
            </a:br>
            <a:r>
              <a:rPr lang="lv-LV" sz="2700" dirty="0">
                <a:effectLst/>
                <a:latin typeface="Calibri" panose="020F0502020204030204" pitchFamily="34" charset="0"/>
                <a:ea typeface="Calibri" panose="020F0502020204030204" pitchFamily="34" charset="0"/>
                <a:cs typeface="Calibri" panose="020F0502020204030204" pitchFamily="34" charset="0"/>
              </a:rPr>
              <a:t>Transporta attīstības tematiskā plānojuma izstrādes mērķis ir</a:t>
            </a:r>
            <a:r>
              <a:rPr lang="lv-LV" sz="2700" b="1" dirty="0">
                <a:effectLst/>
                <a:latin typeface="Calibri" panose="020F0502020204030204" pitchFamily="34" charset="0"/>
                <a:ea typeface="Calibri" panose="020F0502020204030204" pitchFamily="34" charset="0"/>
                <a:cs typeface="Calibri" panose="020F0502020204030204" pitchFamily="34" charset="0"/>
              </a:rPr>
              <a:t> </a:t>
            </a:r>
            <a:r>
              <a:rPr lang="lv-LV" sz="2700" dirty="0">
                <a:effectLst/>
                <a:latin typeface="Calibri" panose="020F0502020204030204" pitchFamily="34" charset="0"/>
                <a:ea typeface="Calibri" panose="020F0502020204030204" pitchFamily="34" charset="0"/>
                <a:cs typeface="Calibri" panose="020F0502020204030204" pitchFamily="34" charset="0"/>
              </a:rPr>
              <a:t>rast risinājumus Ādažu pilsētas, Ādažu un Carnikavas pagastu ielu un ceļu, gājēju ceļu, </a:t>
            </a:r>
            <a:r>
              <a:rPr lang="lv-LV" sz="2700" dirty="0" err="1">
                <a:effectLst/>
                <a:latin typeface="Calibri" panose="020F0502020204030204" pitchFamily="34" charset="0"/>
                <a:ea typeface="Calibri" panose="020F0502020204030204" pitchFamily="34" charset="0"/>
                <a:cs typeface="Calibri" panose="020F0502020204030204" pitchFamily="34" charset="0"/>
              </a:rPr>
              <a:t>veloceļu</a:t>
            </a:r>
            <a:r>
              <a:rPr lang="lv-LV" sz="2700" dirty="0">
                <a:effectLst/>
                <a:latin typeface="Calibri" panose="020F0502020204030204" pitchFamily="34" charset="0"/>
                <a:ea typeface="Calibri" panose="020F0502020204030204" pitchFamily="34" charset="0"/>
                <a:cs typeface="Calibri" panose="020F0502020204030204" pitchFamily="34" charset="0"/>
              </a:rPr>
              <a:t>, sabiedriskā transporta maršrutu un tranzīta maģistrāļu līdzsvarota tīkla izveidei, ņemot vērā ne tikai ekonomiskos aspektus, bet arī novada iedzīvotāju augošo pieprasījumu pēc pievilcīgas un labvēlīgas dzīves vides.</a:t>
            </a:r>
            <a:br>
              <a:rPr lang="lv-LV" sz="2700" dirty="0">
                <a:effectLst/>
                <a:latin typeface="Calibri" panose="020F0502020204030204" pitchFamily="34" charset="0"/>
                <a:ea typeface="Calibri" panose="020F0502020204030204" pitchFamily="34" charset="0"/>
                <a:cs typeface="Calibri" panose="020F0502020204030204" pitchFamily="34" charset="0"/>
              </a:rPr>
            </a:br>
            <a:r>
              <a:rPr lang="lv-LV" sz="2700" dirty="0">
                <a:effectLst/>
                <a:latin typeface="Calibri" panose="020F0502020204030204" pitchFamily="34" charset="0"/>
                <a:ea typeface="Calibri" panose="020F0502020204030204" pitchFamily="34" charset="0"/>
                <a:cs typeface="Calibri" panose="020F0502020204030204" pitchFamily="34" charset="0"/>
              </a:rPr>
              <a:t>Tematiskā plānojuma ietvaros tiks sagatavots transporta sistēmas attīstības plāns Ādažu novadam līdz 2037.gadam, ietverot maģistrālo ielu un ceļu plānu visiem mobilitātes veidiem. Transporta plānā būs pašreizējās situācijas apraksts un </a:t>
            </a:r>
            <a:r>
              <a:rPr lang="lv-LV" sz="2700" dirty="0" err="1">
                <a:effectLst/>
                <a:latin typeface="Calibri" panose="020F0502020204030204" pitchFamily="34" charset="0"/>
                <a:ea typeface="Calibri" panose="020F0502020204030204" pitchFamily="34" charset="0"/>
                <a:cs typeface="Calibri" panose="020F0502020204030204" pitchFamily="34" charset="0"/>
              </a:rPr>
              <a:t>izvērtējums</a:t>
            </a:r>
            <a:r>
              <a:rPr lang="lv-LV" sz="2700" dirty="0">
                <a:effectLst/>
                <a:latin typeface="Calibri" panose="020F0502020204030204" pitchFamily="34" charset="0"/>
                <a:ea typeface="Calibri" panose="020F0502020204030204" pitchFamily="34" charset="0"/>
                <a:cs typeface="Calibri" panose="020F0502020204030204" pitchFamily="34" charset="0"/>
              </a:rPr>
              <a:t>, ietverot esošās problēmas un to rašanās iemeslus.</a:t>
            </a:r>
            <a:br>
              <a:rPr lang="lv-LV" sz="2700" dirty="0">
                <a:effectLst/>
                <a:latin typeface="Calibri" panose="020F0502020204030204" pitchFamily="34" charset="0"/>
                <a:ea typeface="Calibri" panose="020F0502020204030204" pitchFamily="34" charset="0"/>
                <a:cs typeface="Calibri" panose="020F0502020204030204" pitchFamily="34" charset="0"/>
              </a:rPr>
            </a:br>
            <a:br>
              <a:rPr lang="lv-LV" sz="2000" dirty="0"/>
            </a:br>
            <a:endParaRPr lang="lv-LV" sz="2000" dirty="0"/>
          </a:p>
        </p:txBody>
      </p:sp>
    </p:spTree>
    <p:extLst>
      <p:ext uri="{BB962C8B-B14F-4D97-AF65-F5344CB8AC3E}">
        <p14:creationId xmlns:p14="http://schemas.microsoft.com/office/powerpoint/2010/main" val="25564531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AB29FA-11C7-5CCE-320D-7A97ED1BE5EC}"/>
              </a:ext>
            </a:extLst>
          </p:cNvPr>
          <p:cNvSpPr>
            <a:spLocks noGrp="1"/>
          </p:cNvSpPr>
          <p:nvPr>
            <p:ph type="title"/>
          </p:nvPr>
        </p:nvSpPr>
        <p:spPr>
          <a:xfrm>
            <a:off x="952500" y="0"/>
            <a:ext cx="10515600" cy="5200651"/>
          </a:xfrm>
        </p:spPr>
        <p:txBody>
          <a:bodyPr>
            <a:normAutofit/>
          </a:bodyPr>
          <a:lstStyle/>
          <a:p>
            <a:pPr algn="l"/>
            <a:r>
              <a:rPr lang="lv-LV" sz="2400" dirty="0">
                <a:latin typeface="Calibri" panose="020F0502020204030204" pitchFamily="34" charset="0"/>
                <a:cs typeface="Calibri" panose="020F0502020204030204" pitchFamily="34" charset="0"/>
              </a:rPr>
              <a:t>Trūkst dati:</a:t>
            </a:r>
            <a:br>
              <a:rPr lang="lv-LV" sz="2400" dirty="0">
                <a:latin typeface="Calibri" panose="020F0502020204030204" pitchFamily="34" charset="0"/>
                <a:cs typeface="Calibri" panose="020F0502020204030204" pitchFamily="34" charset="0"/>
              </a:rPr>
            </a:br>
            <a:br>
              <a:rPr lang="lv-LV" sz="2400" dirty="0">
                <a:latin typeface="Calibri" panose="020F0502020204030204" pitchFamily="34" charset="0"/>
                <a:cs typeface="Calibri" panose="020F0502020204030204" pitchFamily="34" charset="0"/>
              </a:rPr>
            </a:br>
            <a:r>
              <a:rPr lang="lv-LV" sz="2400" i="0" dirty="0">
                <a:solidFill>
                  <a:srgbClr val="333333"/>
                </a:solidFill>
                <a:effectLst/>
                <a:latin typeface="Calibri" panose="020F0502020204030204" pitchFamily="34" charset="0"/>
                <a:cs typeface="Calibri" panose="020F0502020204030204" pitchFamily="34" charset="0"/>
              </a:rPr>
              <a:t>TC jaunbūve, Atpūtas ielā 1</a:t>
            </a:r>
            <a:br>
              <a:rPr lang="lv-LV" sz="2400" i="0" dirty="0">
                <a:solidFill>
                  <a:srgbClr val="333333"/>
                </a:solidFill>
                <a:effectLst/>
                <a:latin typeface="Calibri" panose="020F0502020204030204" pitchFamily="34" charset="0"/>
                <a:cs typeface="Calibri" panose="020F0502020204030204" pitchFamily="34" charset="0"/>
              </a:rPr>
            </a:br>
            <a:r>
              <a:rPr lang="lv-LV" sz="2400" i="0" dirty="0">
                <a:solidFill>
                  <a:srgbClr val="333333"/>
                </a:solidFill>
                <a:effectLst/>
                <a:latin typeface="Calibri" panose="020F0502020204030204" pitchFamily="34" charset="0"/>
                <a:cs typeface="Calibri" panose="020F0502020204030204" pitchFamily="34" charset="0"/>
              </a:rPr>
              <a:t>Būvatļaujas piešķiršanas datums</a:t>
            </a:r>
            <a:br>
              <a:rPr lang="lv-LV" sz="2400" i="0" dirty="0">
                <a:solidFill>
                  <a:srgbClr val="333333"/>
                </a:solidFill>
                <a:effectLst/>
                <a:latin typeface="Calibri" panose="020F0502020204030204" pitchFamily="34" charset="0"/>
                <a:cs typeface="Calibri" panose="020F0502020204030204" pitchFamily="34" charset="0"/>
              </a:rPr>
            </a:br>
            <a:r>
              <a:rPr lang="lv-LV" sz="2400" i="0" dirty="0">
                <a:solidFill>
                  <a:srgbClr val="333333"/>
                </a:solidFill>
                <a:effectLst/>
                <a:latin typeface="Calibri" panose="020F0502020204030204" pitchFamily="34" charset="0"/>
                <a:cs typeface="Calibri" panose="020F0502020204030204" pitchFamily="34" charset="0"/>
              </a:rPr>
              <a:t>31.01.2022</a:t>
            </a:r>
            <a:br>
              <a:rPr lang="lv-LV" sz="2400" i="0" dirty="0">
                <a:solidFill>
                  <a:srgbClr val="333333"/>
                </a:solidFill>
                <a:effectLst/>
                <a:latin typeface="Calibri" panose="020F0502020204030204" pitchFamily="34" charset="0"/>
                <a:cs typeface="Calibri" panose="020F0502020204030204" pitchFamily="34" charset="0"/>
              </a:rPr>
            </a:br>
            <a:br>
              <a:rPr lang="lv-LV" sz="2400" dirty="0">
                <a:latin typeface="Calibri" panose="020F0502020204030204" pitchFamily="34" charset="0"/>
                <a:cs typeface="Calibri" panose="020F0502020204030204" pitchFamily="34" charset="0"/>
              </a:rPr>
            </a:br>
            <a:br>
              <a:rPr lang="lv-LV" sz="2400" dirty="0">
                <a:latin typeface="Calibri" panose="020F0502020204030204" pitchFamily="34" charset="0"/>
                <a:cs typeface="Calibri" panose="020F0502020204030204" pitchFamily="34" charset="0"/>
              </a:rPr>
            </a:br>
            <a:r>
              <a:rPr lang="lv-LV" sz="2400" i="0" dirty="0">
                <a:solidFill>
                  <a:srgbClr val="333333"/>
                </a:solidFill>
                <a:effectLst/>
                <a:latin typeface="Calibri" panose="020F0502020204030204" pitchFamily="34" charset="0"/>
                <a:cs typeface="Calibri" panose="020F0502020204030204" pitchFamily="34" charset="0"/>
              </a:rPr>
              <a:t>Tirdzniecības ēkas jaunbūve, Kalmju ielā 1, Carnikavā </a:t>
            </a:r>
            <a:br>
              <a:rPr lang="lv-LV" sz="2400" i="0" dirty="0">
                <a:solidFill>
                  <a:srgbClr val="333333"/>
                </a:solidFill>
                <a:effectLst/>
                <a:latin typeface="Calibri" panose="020F0502020204030204" pitchFamily="34" charset="0"/>
                <a:cs typeface="Calibri" panose="020F0502020204030204" pitchFamily="34" charset="0"/>
              </a:rPr>
            </a:br>
            <a:r>
              <a:rPr lang="lv-LV" sz="2400" i="0" dirty="0">
                <a:solidFill>
                  <a:srgbClr val="333333"/>
                </a:solidFill>
                <a:effectLst/>
                <a:latin typeface="Calibri" panose="020F0502020204030204" pitchFamily="34" charset="0"/>
                <a:cs typeface="Calibri" panose="020F0502020204030204" pitchFamily="34" charset="0"/>
              </a:rPr>
              <a:t>Projektēšanas nosacījumu izpildes datums</a:t>
            </a:r>
            <a:br>
              <a:rPr lang="lv-LV" sz="2400" i="0" dirty="0">
                <a:solidFill>
                  <a:srgbClr val="333333"/>
                </a:solidFill>
                <a:effectLst/>
                <a:latin typeface="Calibri" panose="020F0502020204030204" pitchFamily="34" charset="0"/>
                <a:cs typeface="Calibri" panose="020F0502020204030204" pitchFamily="34" charset="0"/>
              </a:rPr>
            </a:br>
            <a:r>
              <a:rPr lang="lv-LV" sz="2400" i="0" dirty="0">
                <a:solidFill>
                  <a:srgbClr val="333333"/>
                </a:solidFill>
                <a:effectLst/>
                <a:latin typeface="Calibri" panose="020F0502020204030204" pitchFamily="34" charset="0"/>
                <a:cs typeface="Calibri" panose="020F0502020204030204" pitchFamily="34" charset="0"/>
              </a:rPr>
              <a:t>15.11.2021.</a:t>
            </a:r>
            <a:br>
              <a:rPr lang="lv-LV" sz="2400" b="0" i="0" dirty="0">
                <a:solidFill>
                  <a:srgbClr val="333333"/>
                </a:solidFill>
                <a:effectLst/>
                <a:latin typeface="Calibri" panose="020F0502020204030204" pitchFamily="34" charset="0"/>
                <a:cs typeface="Calibri" panose="020F0502020204030204" pitchFamily="34" charset="0"/>
              </a:rPr>
            </a:br>
            <a:endParaRPr lang="lv-LV" sz="2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879447430"/>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38</TotalTime>
  <Words>262</Words>
  <Application>Microsoft Office PowerPoint</Application>
  <PresentationFormat>Widescreen</PresentationFormat>
  <Paragraphs>8</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Gill Sans MT</vt:lpstr>
      <vt:lpstr>Gallery</vt:lpstr>
      <vt:lpstr>PLENĒRS Satiksmes infrastruktūras izpēte Carnikavā, teritorijā starp Zvejnieku ielu, Vēju ielu, Ziedu ielu, Līču ielu, Stacijas ielu, Rīgas ielu. </vt:lpstr>
      <vt:lpstr>Nodevums:  Perspektīvās satiksmes organizācijas skiču izstrāde analizējot visu satiksmes dalībnieku(gājēju, velobraucēju, autobraucēju) pārvietošanās vajadzības, satiksmes drošības uzlabojumus, piekļuves trajektorijas aprēķina transportlīdzekļiem ,apkalpes un ārkārtas transporta piekļuves.   </vt:lpstr>
      <vt:lpstr>Ir izsludināts iepirkums  Tematiskā plānojuma “Ādažu novada transporta attīstības plāns” izstrāde Iesniegšanas termiņš 15.06.2023.  Transporta attīstības tematiskā plānojuma izstrādes mērķis ir rast risinājumus Ādažu pilsētas, Ādažu un Carnikavas pagastu ielu un ceļu, gājēju ceļu, veloceļu, sabiedriskā transporta maršrutu un tranzīta maģistrāļu līdzsvarota tīkla izveidei, ņemot vērā ne tikai ekonomiskos aspektus, bet arī novada iedzīvotāju augošo pieprasījumu pēc pievilcīgas un labvēlīgas dzīves vides. Tematiskā plānojuma ietvaros tiks sagatavots transporta sistēmas attīstības plāns Ādažu novadam līdz 2037.gadam, ietverot maģistrālo ielu un ceļu plānu visiem mobilitātes veidiem. Transporta plānā būs pašreizējās situācijas apraksts un izvērtējums, ietverot esošās problēmas un to rašanās iemeslus.  </vt:lpstr>
      <vt:lpstr>Trūkst dati:  TC jaunbūve, Atpūtas ielā 1 Būvatļaujas piešķiršanas datums 31.01.2022   Tirdzniecības ēkas jaunbūve, Kalmju ielā 1, Carnikavā  Projektēšanas nosacījumu izpildes datums 15.11.2021.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PLENĒRS Satiksmes infrastruktūras izpēte Carnikavā, teritorijā starp Zvejnieku ielu, Vēju ielu, Ziedu ielu, Līču ielu, Stacijas ielu, Rīgas ielu.</dc:title>
  <dc:creator>ainars.grikmanis</dc:creator>
  <cp:lastModifiedBy>Sintija Tenisa</cp:lastModifiedBy>
  <cp:revision>2</cp:revision>
  <dcterms:created xsi:type="dcterms:W3CDTF">2023-06-07T09:41:22Z</dcterms:created>
  <dcterms:modified xsi:type="dcterms:W3CDTF">2023-06-19T13:21:01Z</dcterms:modified>
</cp:coreProperties>
</file>