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2"/>
  </p:notesMasterIdLst>
  <p:sldIdLst>
    <p:sldId id="257" r:id="rId2"/>
    <p:sldId id="326" r:id="rId3"/>
    <p:sldId id="318" r:id="rId4"/>
    <p:sldId id="328" r:id="rId5"/>
    <p:sldId id="329" r:id="rId6"/>
    <p:sldId id="330" r:id="rId7"/>
    <p:sldId id="331" r:id="rId8"/>
    <p:sldId id="332" r:id="rId9"/>
    <p:sldId id="322" r:id="rId10"/>
    <p:sldId id="325" r:id="rId11"/>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4BE"/>
    <a:srgbClr val="6F8E9F"/>
    <a:srgbClr val="C9B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ējs stils 3 - izcēlum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Tumšs stils 1 - izcēlum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4590" autoAdjust="0"/>
  </p:normalViewPr>
  <p:slideViewPr>
    <p:cSldViewPr snapToGrid="0" snapToObjects="1">
      <p:cViewPr varScale="1">
        <p:scale>
          <a:sx n="81" d="100"/>
          <a:sy n="81"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5B2CF-31F3-4A3A-AE50-B70CAD98A4C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7AD9B0-810D-43D0-A495-ADD166AC7549}"/>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975B08-CC19-44CA-85EB-1585BA64692E}" type="datetimeFigureOut">
              <a:rPr lang="en-US"/>
              <a:pPr>
                <a:defRPr/>
              </a:pPr>
              <a:t>6/19/2023</a:t>
            </a:fld>
            <a:endParaRPr lang="en-US"/>
          </a:p>
        </p:txBody>
      </p:sp>
      <p:sp>
        <p:nvSpPr>
          <p:cNvPr id="4" name="Slide Image Placeholder 3">
            <a:extLst>
              <a:ext uri="{FF2B5EF4-FFF2-40B4-BE49-F238E27FC236}">
                <a16:creationId xmlns:a16="http://schemas.microsoft.com/office/drawing/2014/main" id="{01D974CE-A9F8-4699-9557-9735D6A45D4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A1BA77-E4FD-4DF5-BBF6-05D3A2ECE21E}"/>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5EFE9-9539-4F64-990A-05F7AB0F58EA}"/>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9666E0-8A13-44B8-83C9-D8EDBC7F920F}"/>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AF71F6-6AD3-4F31-97A9-3A34FDDDDA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356711278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30679305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293430080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19218759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256002016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36293136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8" name="Kājenes vietturis 7"/>
          <p:cNvSpPr>
            <a:spLocks noGrp="1"/>
          </p:cNvSpPr>
          <p:nvPr>
            <p:ph type="ftr" sz="quarter" idx="11"/>
          </p:nvPr>
        </p:nvSpPr>
        <p:spPr/>
        <p:txBody>
          <a:bodyPr/>
          <a:lstStyle/>
          <a:p>
            <a:pPr>
              <a:defRPr/>
            </a:pPr>
            <a:endParaRPr lang="en-US"/>
          </a:p>
        </p:txBody>
      </p:sp>
      <p:sp>
        <p:nvSpPr>
          <p:cNvPr id="9" name="Slaida numura vietturis 8"/>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8429793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4" name="Kājenes vietturis 3"/>
          <p:cNvSpPr>
            <a:spLocks noGrp="1"/>
          </p:cNvSpPr>
          <p:nvPr>
            <p:ph type="ftr" sz="quarter" idx="11"/>
          </p:nvPr>
        </p:nvSpPr>
        <p:spPr/>
        <p:txBody>
          <a:bodyPr/>
          <a:lstStyle/>
          <a:p>
            <a:pPr>
              <a:defRPr/>
            </a:pPr>
            <a:endParaRPr lang="en-US"/>
          </a:p>
        </p:txBody>
      </p:sp>
      <p:sp>
        <p:nvSpPr>
          <p:cNvPr id="5" name="Slaida numura vietturis 4"/>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72300172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3" name="Kājenes vietturis 2"/>
          <p:cNvSpPr>
            <a:spLocks noGrp="1"/>
          </p:cNvSpPr>
          <p:nvPr>
            <p:ph type="ftr" sz="quarter" idx="11"/>
          </p:nvPr>
        </p:nvSpPr>
        <p:spPr/>
        <p:txBody>
          <a:bodyPr/>
          <a:lstStyle/>
          <a:p>
            <a:pPr>
              <a:defRPr/>
            </a:pPr>
            <a:endParaRPr lang="en-US"/>
          </a:p>
        </p:txBody>
      </p:sp>
      <p:sp>
        <p:nvSpPr>
          <p:cNvPr id="4" name="Slaida numura vietturis 3"/>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413325292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5047945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6/19/2023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424176085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807728-2C76-4882-8161-8FDB35A9AF9C}" type="datetime1">
              <a:rPr lang="en-US" smtClean="0"/>
              <a:pPr>
                <a:defRPr/>
              </a:pPr>
              <a:t>6/19/2023</a:t>
            </a:fld>
            <a:endParaRPr lang="en-US"/>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593370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A4BE"/>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72CD792-B61E-4A7D-B4B7-A1F35F5F149B}"/>
              </a:ext>
            </a:extLst>
          </p:cNvPr>
          <p:cNvCxnSpPr/>
          <p:nvPr/>
        </p:nvCxnSpPr>
        <p:spPr>
          <a:xfrm>
            <a:off x="0" y="63563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0" name="TextBox 10">
            <a:extLst>
              <a:ext uri="{FF2B5EF4-FFF2-40B4-BE49-F238E27FC236}">
                <a16:creationId xmlns:a16="http://schemas.microsoft.com/office/drawing/2014/main" id="{23A450F0-8DF8-419D-87C1-6253F6B0060D}"/>
              </a:ext>
            </a:extLst>
          </p:cNvPr>
          <p:cNvSpPr txBox="1">
            <a:spLocks noChangeArrowheads="1"/>
          </p:cNvSpPr>
          <p:nvPr/>
        </p:nvSpPr>
        <p:spPr bwMode="auto">
          <a:xfrm>
            <a:off x="404813" y="3491121"/>
            <a:ext cx="1137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4400" b="1" dirty="0" err="1">
                <a:solidFill>
                  <a:schemeClr val="bg1"/>
                </a:solidFill>
                <a:latin typeface="Montserrat" panose="00000500000000000000" pitchFamily="50" charset="-70"/>
              </a:rPr>
              <a:t>Aktuālitāte</a:t>
            </a:r>
            <a:r>
              <a:rPr lang="lv-LV" altLang="lv-LV" sz="4400" b="1" dirty="0">
                <a:solidFill>
                  <a:schemeClr val="bg1"/>
                </a:solidFill>
                <a:latin typeface="Montserrat" panose="00000500000000000000" pitchFamily="50" charset="-70"/>
              </a:rPr>
              <a:t>:</a:t>
            </a:r>
          </a:p>
          <a:p>
            <a:pPr algn="ctr" eaLnBrk="1" hangingPunct="1">
              <a:lnSpc>
                <a:spcPct val="100000"/>
              </a:lnSpc>
              <a:spcBef>
                <a:spcPct val="0"/>
              </a:spcBef>
              <a:buFontTx/>
              <a:buNone/>
            </a:pPr>
            <a:r>
              <a:rPr lang="lv-LV" altLang="lv-LV" sz="4400" b="1" dirty="0">
                <a:solidFill>
                  <a:schemeClr val="bg1"/>
                </a:solidFill>
                <a:latin typeface="Montserrat" panose="00000500000000000000" pitchFamily="50" charset="-70"/>
              </a:rPr>
              <a:t>ALTUM zemas īres mājokļu būvniecības aizdevuma programma</a:t>
            </a:r>
            <a:endParaRPr lang="en-US" altLang="lv-LV" sz="4400" b="1" dirty="0">
              <a:solidFill>
                <a:schemeClr val="bg1"/>
              </a:solidFill>
              <a:latin typeface="Montserrat" panose="00000500000000000000" pitchFamily="50" charset="-70"/>
            </a:endParaRPr>
          </a:p>
        </p:txBody>
      </p:sp>
      <p:sp>
        <p:nvSpPr>
          <p:cNvPr id="2" name="Footer Placeholder 5">
            <a:extLst>
              <a:ext uri="{FF2B5EF4-FFF2-40B4-BE49-F238E27FC236}">
                <a16:creationId xmlns:a16="http://schemas.microsoft.com/office/drawing/2014/main" id="{596B6307-F20B-3727-D601-CC4A85A96121}"/>
              </a:ext>
            </a:extLst>
          </p:cNvPr>
          <p:cNvSpPr txBox="1">
            <a:spLocks/>
          </p:cNvSpPr>
          <p:nvPr/>
        </p:nvSpPr>
        <p:spPr>
          <a:xfrm>
            <a:off x="0" y="6356350"/>
            <a:ext cx="121920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lv-LV" b="1" dirty="0">
                <a:solidFill>
                  <a:schemeClr val="bg1"/>
                </a:solidFill>
                <a:latin typeface="Montserrat" pitchFamily="2" charset="77"/>
              </a:rPr>
              <a:t>Attīstības un projektu nodaļa    </a:t>
            </a:r>
            <a:r>
              <a:rPr lang="en-US" b="1" dirty="0">
                <a:solidFill>
                  <a:schemeClr val="bg1"/>
                </a:solidFill>
                <a:latin typeface="Montserrat" pitchFamily="2" charset="77"/>
              </a:rPr>
              <a:t>|   </a:t>
            </a:r>
            <a:r>
              <a:rPr lang="lv-LV" b="1" dirty="0">
                <a:solidFill>
                  <a:schemeClr val="bg1"/>
                </a:solidFill>
                <a:latin typeface="Montserrat" pitchFamily="2" charset="77"/>
              </a:rPr>
              <a:t>14.06</a:t>
            </a:r>
            <a:r>
              <a:rPr lang="en-US" b="1" dirty="0">
                <a:solidFill>
                  <a:schemeClr val="bg1"/>
                </a:solidFill>
                <a:latin typeface="Montserrat" pitchFamily="2" charset="77"/>
              </a:rPr>
              <a:t>.20</a:t>
            </a:r>
            <a:r>
              <a:rPr lang="lv-LV" b="1" dirty="0">
                <a:solidFill>
                  <a:schemeClr val="bg1"/>
                </a:solidFill>
                <a:latin typeface="Montserrat" pitchFamily="2" charset="77"/>
              </a:rPr>
              <a:t>23</a:t>
            </a:r>
            <a:r>
              <a:rPr lang="en-US" b="1" dirty="0">
                <a:solidFill>
                  <a:schemeClr val="bg1"/>
                </a:solidFill>
                <a:latin typeface="Montserrat" pitchFamily="2" charset="77"/>
              </a:rPr>
              <a:t>.</a:t>
            </a:r>
          </a:p>
        </p:txBody>
      </p:sp>
      <p:pic>
        <p:nvPicPr>
          <p:cNvPr id="5" name="Picture 4">
            <a:extLst>
              <a:ext uri="{FF2B5EF4-FFF2-40B4-BE49-F238E27FC236}">
                <a16:creationId xmlns:a16="http://schemas.microsoft.com/office/drawing/2014/main" id="{C3A99BBF-A44F-326C-568E-2496EF8FD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0" y="485579"/>
            <a:ext cx="2954244" cy="2881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lvl="0" algn="ctr">
              <a:lnSpc>
                <a:spcPct val="100000"/>
              </a:lnSpc>
              <a:spcBef>
                <a:spcPts val="0"/>
              </a:spcBef>
              <a:defRPr/>
            </a:pPr>
            <a:r>
              <a:rPr lang="lv-LV" sz="2800" b="1" dirty="0">
                <a:solidFill>
                  <a:srgbClr val="E7E6E6">
                    <a:lumMod val="50000"/>
                  </a:srgbClr>
                </a:solidFill>
                <a:latin typeface="Montserrat" pitchFamily="2" charset="77"/>
                <a:ea typeface="+mn-ea"/>
                <a:cs typeface="+mn-cs"/>
              </a:rPr>
              <a:t>PRIEKŠLIKUMS</a:t>
            </a:r>
            <a:br>
              <a:rPr lang="en-US" sz="1800" b="1" dirty="0">
                <a:solidFill>
                  <a:srgbClr val="E7E6E6">
                    <a:lumMod val="50000"/>
                  </a:srgbClr>
                </a:solidFill>
                <a:latin typeface="Montserrat" pitchFamily="2" charset="77"/>
                <a:ea typeface="+mn-ea"/>
                <a:cs typeface="+mn-cs"/>
              </a:rPr>
            </a:br>
            <a:endParaRPr lang="lv-LV" dirty="0"/>
          </a:p>
        </p:txBody>
      </p:sp>
      <p:sp>
        <p:nvSpPr>
          <p:cNvPr id="3" name="Satura vietturis 2"/>
          <p:cNvSpPr>
            <a:spLocks noGrp="1"/>
          </p:cNvSpPr>
          <p:nvPr>
            <p:ph idx="1"/>
          </p:nvPr>
        </p:nvSpPr>
        <p:spPr/>
        <p:txBody>
          <a:bodyPr>
            <a:normAutofit fontScale="92500" lnSpcReduction="10000"/>
          </a:bodyPr>
          <a:lstStyle/>
          <a:p>
            <a:pPr marL="514350" indent="-514350">
              <a:buFont typeface="+mj-lt"/>
              <a:buAutoNum type="arabicPeriod"/>
            </a:pPr>
            <a:r>
              <a:rPr lang="lv-LV" dirty="0"/>
              <a:t>Pašvaldība  nodot atsavināšanai īpašumu(</a:t>
            </a:r>
            <a:r>
              <a:rPr lang="lv-LV" dirty="0" err="1"/>
              <a:t>mus</a:t>
            </a:r>
            <a:r>
              <a:rPr lang="lv-LV" dirty="0"/>
              <a:t>) Elīzes vai Lindas ielā daudzdzīvokļu dzīvojamo īres māju būvniecībai. </a:t>
            </a:r>
          </a:p>
          <a:p>
            <a:pPr marL="514350" indent="-514350" algn="just">
              <a:buFont typeface="+mj-lt"/>
              <a:buAutoNum type="arabicPeriod"/>
            </a:pPr>
            <a:r>
              <a:rPr lang="lv-LV" dirty="0"/>
              <a:t>Izsoles mērķis – daudzdzīvokļu dzīvojamo īres māju būvniecība atbilstoši 19.07.2022. MK noteikumiem Nr.459 «Noteikumi par atbalstu dzīvojamo īres māju būvniecībai Eiropas Atveseļošanas un noturības mehāniska plāna 3.1. reformu un investīciju virziena «Reģionālā politika»3.1.1.4.i.investīcijas «Finansēšanas fonda izveide zemas īres mājokļu būvniecībai» ietvaros»</a:t>
            </a:r>
          </a:p>
          <a:p>
            <a:pPr marL="514350" indent="-514350" algn="just">
              <a:buFont typeface="+mj-lt"/>
              <a:buAutoNum type="arabicPeriod"/>
            </a:pPr>
            <a:r>
              <a:rPr lang="lv-LV" dirty="0"/>
              <a:t>Pašvaldība patur atpirkuma tiesības, ja Pircējs nesaņem ALTUM atbalstu programmas realizācijai.</a:t>
            </a:r>
          </a:p>
          <a:p>
            <a:pPr marL="514350" indent="-514350">
              <a:buFont typeface="+mj-lt"/>
              <a:buAutoNum type="arabicPeriod"/>
            </a:pPr>
            <a:r>
              <a:rPr lang="lv-LV" dirty="0"/>
              <a:t>Pašvaldībai jāsagatavo jauni saistošie noteikumi par zemas īres mājokļu reģistru un kārtību, kādā var pretendēt uz mājokli.</a:t>
            </a:r>
          </a:p>
          <a:p>
            <a:pPr marL="514350" indent="-514350">
              <a:buFont typeface="+mj-lt"/>
              <a:buAutoNum type="arabicPeriod"/>
            </a:pPr>
            <a:endParaRPr lang="lv-LV" dirty="0"/>
          </a:p>
        </p:txBody>
      </p:sp>
      <p:sp>
        <p:nvSpPr>
          <p:cNvPr id="4" name="Kājenes vietturis 3"/>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a:p>
            <a:pPr>
              <a:defRPr/>
            </a:pPr>
            <a:endParaRPr lang="en-US" dirty="0"/>
          </a:p>
        </p:txBody>
      </p:sp>
    </p:spTree>
    <p:extLst>
      <p:ext uri="{BB962C8B-B14F-4D97-AF65-F5344CB8AC3E}">
        <p14:creationId xmlns:p14="http://schemas.microsoft.com/office/powerpoint/2010/main" val="133129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indent="0" algn="ctr">
              <a:buNone/>
            </a:pPr>
            <a:r>
              <a:rPr lang="lv-LV" dirty="0"/>
              <a:t>Balstīta uz Ministru kabineta 2022. gada 14. jūlija noteikumiem Nr.459 “Noteikumi par atbalstu dzīvojamo īres māju būvniecībai Eiropas Savienības Atveseļošanas un noturības mehānisma plāna 3.1. reformu un investīciju virziena "Reģionālā politika" 3.1.1.4.i. investīcijas "Finansēšanas fonda izveide zemas īres mājokļu būvniecībai" ietvaros”</a:t>
            </a:r>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14.06.2023.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PAR PROGRAMMU</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340362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PAR PROGRAMMU</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24349"/>
            <a:ext cx="10665324" cy="45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lv-LV" sz="2400" dirty="0"/>
          </a:p>
          <a:p>
            <a:pPr marL="0" indent="0" algn="ctr">
              <a:buNone/>
            </a:pPr>
            <a:r>
              <a:rPr lang="lv-LV" dirty="0"/>
              <a:t>Aizdevums dzīvojamo īres māju būvniecībai reģionos ar mērķi veicināt mājokļu pieejamību mājsaimniecībām, kas nevar atļauties mājokli uz tirgus nosacījumiem.</a:t>
            </a:r>
            <a:endParaRPr lang="lv-LV" sz="2400" dirty="0"/>
          </a:p>
          <a:p>
            <a:pPr marL="0" indent="0" algn="ctr">
              <a:buNone/>
            </a:pPr>
            <a:endParaRPr lang="lv-LV" sz="2400" dirty="0"/>
          </a:p>
          <a:p>
            <a:pPr marL="0" indent="0" algn="ctr">
              <a:buNone/>
            </a:pPr>
            <a:r>
              <a:rPr lang="lv-LV" sz="2400" dirty="0">
                <a:solidFill>
                  <a:srgbClr val="FF0000"/>
                </a:solidFill>
              </a:rPr>
              <a:t>Netiek </a:t>
            </a:r>
            <a:r>
              <a:rPr lang="lv-LV" sz="2400" dirty="0"/>
              <a:t>finansēti būvniecības projekti, kas tiek īstenoti Rīgas </a:t>
            </a:r>
            <a:r>
              <a:rPr lang="lv-LV" sz="2400" dirty="0" err="1"/>
              <a:t>valstspilsētā</a:t>
            </a:r>
            <a:r>
              <a:rPr lang="lv-LV" sz="2400" dirty="0"/>
              <a:t> un Jūrmalas </a:t>
            </a:r>
            <a:r>
              <a:rPr lang="lv-LV" sz="2400" dirty="0" err="1"/>
              <a:t>valstspilsētā</a:t>
            </a:r>
            <a:r>
              <a:rPr lang="lv-LV" sz="2400" dirty="0"/>
              <a:t>, un šādās attiecīgajā administratīvajā teritorijā ietilpstošās teritoriālā iedalījuma vienībās:  Baložu pilsētā, Ķekavas pagastā, Olaines pagastā, Mārupes pagastā, Babītes pagastā, Salaspils novadā, Stopiņu pagastā, Garkalnes pagastā un </a:t>
            </a:r>
            <a:r>
              <a:rPr lang="lv-LV" sz="2400" dirty="0">
                <a:solidFill>
                  <a:srgbClr val="FF0000"/>
                </a:solidFill>
              </a:rPr>
              <a:t>Carnikavas pagastā.</a:t>
            </a:r>
          </a:p>
        </p:txBody>
      </p:sp>
    </p:spTree>
    <p:extLst>
      <p:ext uri="{BB962C8B-B14F-4D97-AF65-F5344CB8AC3E}">
        <p14:creationId xmlns:p14="http://schemas.microsoft.com/office/powerpoint/2010/main" val="67976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1206500" y="287338"/>
            <a:ext cx="11379200" cy="800219"/>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Par aizdevumu</a:t>
            </a:r>
          </a:p>
          <a:p>
            <a:pPr algn="ctr" eaLnBrk="1" fontAlgn="auto" hangingPunct="1">
              <a:spcBef>
                <a:spcPts val="0"/>
              </a:spcBef>
              <a:spcAft>
                <a:spcPts val="0"/>
              </a:spcAft>
              <a:defRPr/>
            </a:pP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24349"/>
            <a:ext cx="10665324" cy="45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Aizdevums vai paralēlais aizdevums ar kapitāla atlaidi</a:t>
            </a:r>
          </a:p>
          <a:p>
            <a:r>
              <a:rPr lang="lv-LV" dirty="0"/>
              <a:t>Kapitāla atlaide līdz 30% no kopējām projekta attiecināmajām izmaksām</a:t>
            </a:r>
          </a:p>
          <a:p>
            <a:r>
              <a:rPr lang="lv-LV" dirty="0"/>
              <a:t>Maksimālā aizdevuma summa nav ierobežota</a:t>
            </a:r>
          </a:p>
          <a:p>
            <a:r>
              <a:rPr lang="lv-LV" dirty="0" err="1"/>
              <a:t>Altum</a:t>
            </a:r>
            <a:r>
              <a:rPr lang="lv-LV" dirty="0"/>
              <a:t> aizdevuma termiņš līdz 30 gadiem</a:t>
            </a:r>
          </a:p>
          <a:p>
            <a:r>
              <a:rPr lang="lv-LV" dirty="0"/>
              <a:t>Pašu līdzdalība no 5% no kopējām attiecināmajām projekta izmaksām</a:t>
            </a:r>
          </a:p>
          <a:p>
            <a:r>
              <a:rPr lang="lv-LV" dirty="0"/>
              <a:t>Attiecināmās izmaksas līdz 59 447 EUR (bez PVN) vidēji par vienu dzīvojamās īres mājas dzīvokli</a:t>
            </a:r>
          </a:p>
          <a:p>
            <a:r>
              <a:rPr lang="lv-LV" dirty="0"/>
              <a:t>Procentu likme - no 0.69% / gadā</a:t>
            </a:r>
          </a:p>
        </p:txBody>
      </p:sp>
    </p:spTree>
    <p:extLst>
      <p:ext uri="{BB962C8B-B14F-4D97-AF65-F5344CB8AC3E}">
        <p14:creationId xmlns:p14="http://schemas.microsoft.com/office/powerpoint/2010/main" val="62318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1778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Nosacījumi </a:t>
            </a: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24349"/>
            <a:ext cx="10665324" cy="45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t>Atbalsta piešķiršana un līguma noslēgšana  - līdz 2026.gada 3.jūnijam</a:t>
            </a:r>
          </a:p>
          <a:p>
            <a:r>
              <a:rPr lang="lv-LV" sz="2400" dirty="0"/>
              <a:t>Lai pieteiktos aizdevumam un kapitāla atlaidei nekustamā īpašuma attīstītājiem – jānoslēdz Pilnvarojuma līgums ar pašvaldību par VTNP (vispārējas tautsaimnieciskas nozīmes pakalpojuma) sniegšanu – īres māju būvniecību un izīrēšanu.</a:t>
            </a:r>
          </a:p>
          <a:p>
            <a:endParaRPr lang="lv-LV" sz="2400" dirty="0"/>
          </a:p>
          <a:p>
            <a:r>
              <a:rPr lang="fi-FI" sz="2400" dirty="0"/>
              <a:t>Īres maksas griesti 5,87 EUR/m2 mēnesī *</a:t>
            </a:r>
          </a:p>
          <a:p>
            <a:endParaRPr lang="lv-LV" sz="2400" dirty="0"/>
          </a:p>
          <a:p>
            <a:endParaRPr lang="lv-LV" sz="2400" dirty="0"/>
          </a:p>
          <a:p>
            <a:pPr marL="0" indent="0">
              <a:buNone/>
            </a:pPr>
            <a:endParaRPr lang="lv-LV" b="1" dirty="0"/>
          </a:p>
        </p:txBody>
      </p:sp>
    </p:spTree>
    <p:extLst>
      <p:ext uri="{BB962C8B-B14F-4D97-AF65-F5344CB8AC3E}">
        <p14:creationId xmlns:p14="http://schemas.microsoft.com/office/powerpoint/2010/main" val="345402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1778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Minimālās prasības īres dzīvokļiem </a:t>
            </a: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24349"/>
            <a:ext cx="10665324" cy="45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t>59,5 tūkst. EUR bez PVN vidēji uz dzīvokli</a:t>
            </a:r>
          </a:p>
          <a:p>
            <a:r>
              <a:rPr lang="lv-LV" sz="2400" dirty="0"/>
              <a:t>Vidēja īres dzīvokļa platība 52 m2</a:t>
            </a:r>
          </a:p>
          <a:p>
            <a:r>
              <a:rPr lang="lv-LV" sz="2400" dirty="0"/>
              <a:t>Gandrīz nulles enerģijas ēka</a:t>
            </a:r>
          </a:p>
          <a:p>
            <a:r>
              <a:rPr lang="lv-LV" sz="2400" dirty="0"/>
              <a:t>Dzīvokļi ar pilnu apdari, vannas istaba un </a:t>
            </a:r>
            <a:r>
              <a:rPr lang="lv-LV" sz="2400" dirty="0" err="1"/>
              <a:t>wc</a:t>
            </a:r>
            <a:r>
              <a:rPr lang="lv-LV" sz="2400" dirty="0"/>
              <a:t> aprīkota ar santehniku, virtuve aprīkota ar santehniku un iebūvēto virtuves iekārtu</a:t>
            </a:r>
          </a:p>
          <a:p>
            <a:endParaRPr lang="lv-LV" sz="2400" dirty="0"/>
          </a:p>
        </p:txBody>
      </p:sp>
    </p:spTree>
    <p:extLst>
      <p:ext uri="{BB962C8B-B14F-4D97-AF65-F5344CB8AC3E}">
        <p14:creationId xmlns:p14="http://schemas.microsoft.com/office/powerpoint/2010/main" val="395659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14.06.2023.</a:t>
            </a:r>
            <a:endParaRPr lang="en-US" dirty="0"/>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1778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Īrnieki</a:t>
            </a: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24349"/>
            <a:ext cx="10665324" cy="45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2400" dirty="0"/>
          </a:p>
        </p:txBody>
      </p:sp>
      <p:pic>
        <p:nvPicPr>
          <p:cNvPr id="3" name="Attēls 2"/>
          <p:cNvPicPr>
            <a:picLocks noChangeAspect="1"/>
          </p:cNvPicPr>
          <p:nvPr/>
        </p:nvPicPr>
        <p:blipFill rotWithShape="1">
          <a:blip r:embed="rId2"/>
          <a:srcRect l="7584" t="27951" r="29863" b="13760"/>
          <a:stretch/>
        </p:blipFill>
        <p:spPr>
          <a:xfrm>
            <a:off x="1204546" y="999840"/>
            <a:ext cx="9973421" cy="5227651"/>
          </a:xfrm>
          <a:prstGeom prst="rect">
            <a:avLst/>
          </a:prstGeom>
        </p:spPr>
      </p:pic>
      <p:sp>
        <p:nvSpPr>
          <p:cNvPr id="4" name="Taisnstūris 3"/>
          <p:cNvSpPr/>
          <p:nvPr/>
        </p:nvSpPr>
        <p:spPr>
          <a:xfrm>
            <a:off x="3558426" y="3147619"/>
            <a:ext cx="5647765" cy="369332"/>
          </a:xfrm>
          <a:prstGeom prst="rect">
            <a:avLst/>
          </a:prstGeom>
        </p:spPr>
        <p:txBody>
          <a:bodyPr wrap="none">
            <a:spAutoFit/>
          </a:bodyPr>
          <a:lstStyle/>
          <a:p>
            <a:r>
              <a:rPr lang="lv-LV" dirty="0"/>
              <a:t>* </a:t>
            </a:r>
            <a:r>
              <a:rPr lang="pt-BR" dirty="0"/>
              <a:t>saskaņā ar Ekonomikas ministrijas 2023. gada aprēķiniem</a:t>
            </a:r>
            <a:endParaRPr lang="lv-LV" dirty="0"/>
          </a:p>
        </p:txBody>
      </p:sp>
      <p:sp>
        <p:nvSpPr>
          <p:cNvPr id="7" name="TextBox 6"/>
          <p:cNvSpPr txBox="1"/>
          <p:nvPr/>
        </p:nvSpPr>
        <p:spPr>
          <a:xfrm>
            <a:off x="2964944" y="2834094"/>
            <a:ext cx="1325701" cy="369332"/>
          </a:xfrm>
          <a:prstGeom prst="rect">
            <a:avLst/>
          </a:prstGeom>
          <a:noFill/>
        </p:spPr>
        <p:txBody>
          <a:bodyPr wrap="square" rtlCol="0">
            <a:spAutoFit/>
          </a:bodyPr>
          <a:lstStyle/>
          <a:p>
            <a:r>
              <a:rPr lang="lv-LV" b="1" dirty="0">
                <a:solidFill>
                  <a:srgbClr val="FF0000"/>
                </a:solidFill>
              </a:rPr>
              <a:t>1150 EUR *</a:t>
            </a:r>
          </a:p>
        </p:txBody>
      </p:sp>
      <p:sp>
        <p:nvSpPr>
          <p:cNvPr id="8" name="Taisnstūris 7"/>
          <p:cNvSpPr/>
          <p:nvPr/>
        </p:nvSpPr>
        <p:spPr>
          <a:xfrm>
            <a:off x="5646073" y="2868312"/>
            <a:ext cx="1387773" cy="369332"/>
          </a:xfrm>
          <a:prstGeom prst="rect">
            <a:avLst/>
          </a:prstGeom>
        </p:spPr>
        <p:txBody>
          <a:bodyPr wrap="square">
            <a:spAutoFit/>
          </a:bodyPr>
          <a:lstStyle/>
          <a:p>
            <a:r>
              <a:rPr lang="lv-LV" b="1" dirty="0">
                <a:solidFill>
                  <a:srgbClr val="FF0000"/>
                </a:solidFill>
              </a:rPr>
              <a:t>1918 EUR*</a:t>
            </a:r>
          </a:p>
        </p:txBody>
      </p:sp>
      <p:sp>
        <p:nvSpPr>
          <p:cNvPr id="9" name="Taisnstūris 8"/>
          <p:cNvSpPr/>
          <p:nvPr/>
        </p:nvSpPr>
        <p:spPr>
          <a:xfrm>
            <a:off x="8492964" y="2832063"/>
            <a:ext cx="1328044" cy="369332"/>
          </a:xfrm>
          <a:prstGeom prst="rect">
            <a:avLst/>
          </a:prstGeom>
        </p:spPr>
        <p:txBody>
          <a:bodyPr wrap="square">
            <a:spAutoFit/>
          </a:bodyPr>
          <a:lstStyle/>
          <a:p>
            <a:r>
              <a:rPr lang="lv-LV" b="1" dirty="0">
                <a:solidFill>
                  <a:srgbClr val="FF0000"/>
                </a:solidFill>
              </a:rPr>
              <a:t>2874 EUR*</a:t>
            </a:r>
          </a:p>
        </p:txBody>
      </p:sp>
    </p:spTree>
    <p:extLst>
      <p:ext uri="{BB962C8B-B14F-4D97-AF65-F5344CB8AC3E}">
        <p14:creationId xmlns:p14="http://schemas.microsoft.com/office/powerpoint/2010/main" val="396497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b="1" dirty="0">
                <a:solidFill>
                  <a:schemeClr val="bg2">
                    <a:lumMod val="50000"/>
                  </a:schemeClr>
                </a:solidFill>
                <a:latin typeface="Montserrat" pitchFamily="2" charset="77"/>
                <a:ea typeface="+mn-ea"/>
                <a:cs typeface="+mn-cs"/>
              </a:rPr>
              <a:t>Priekšnoteikumi vispārēju </a:t>
            </a:r>
            <a:r>
              <a:rPr lang="lv-LV" sz="2800" b="1" dirty="0" err="1">
                <a:solidFill>
                  <a:schemeClr val="bg2">
                    <a:lumMod val="50000"/>
                  </a:schemeClr>
                </a:solidFill>
                <a:latin typeface="Montserrat" pitchFamily="2" charset="77"/>
                <a:ea typeface="+mn-ea"/>
                <a:cs typeface="+mn-cs"/>
              </a:rPr>
              <a:t>taustaimnieciskas</a:t>
            </a:r>
            <a:r>
              <a:rPr lang="lv-LV" sz="2800" b="1" dirty="0">
                <a:solidFill>
                  <a:schemeClr val="bg2">
                    <a:lumMod val="50000"/>
                  </a:schemeClr>
                </a:solidFill>
                <a:latin typeface="Montserrat" pitchFamily="2" charset="77"/>
                <a:ea typeface="+mn-ea"/>
                <a:cs typeface="+mn-cs"/>
              </a:rPr>
              <a:t> nozīmes pakalpojuma sniegšanai</a:t>
            </a:r>
          </a:p>
        </p:txBody>
      </p:sp>
      <p:pic>
        <p:nvPicPr>
          <p:cNvPr id="5" name="Satura vietturis 4"/>
          <p:cNvPicPr>
            <a:picLocks noGrp="1" noChangeAspect="1"/>
          </p:cNvPicPr>
          <p:nvPr>
            <p:ph idx="1"/>
          </p:nvPr>
        </p:nvPicPr>
        <p:blipFill rotWithShape="1">
          <a:blip r:embed="rId2"/>
          <a:srcRect l="8818" t="29978" r="27988" b="30418"/>
          <a:stretch/>
        </p:blipFill>
        <p:spPr>
          <a:xfrm>
            <a:off x="1048998" y="2980593"/>
            <a:ext cx="10094003" cy="3558319"/>
          </a:xfrm>
          <a:prstGeom prst="rect">
            <a:avLst/>
          </a:prstGeom>
        </p:spPr>
      </p:pic>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14.06.2023.</a:t>
            </a:r>
            <a:endParaRPr lang="en-US" dirty="0"/>
          </a:p>
        </p:txBody>
      </p:sp>
      <p:pic>
        <p:nvPicPr>
          <p:cNvPr id="8" name="Attēls 7"/>
          <p:cNvPicPr>
            <a:picLocks noChangeAspect="1"/>
          </p:cNvPicPr>
          <p:nvPr/>
        </p:nvPicPr>
        <p:blipFill rotWithShape="1">
          <a:blip r:embed="rId3"/>
          <a:srcRect l="8854" t="41755" r="30814" b="34636"/>
          <a:stretch/>
        </p:blipFill>
        <p:spPr>
          <a:xfrm>
            <a:off x="2363297" y="1519394"/>
            <a:ext cx="7465404" cy="1643240"/>
          </a:xfrm>
          <a:prstGeom prst="rect">
            <a:avLst/>
          </a:prstGeom>
        </p:spPr>
      </p:pic>
    </p:spTree>
    <p:extLst>
      <p:ext uri="{BB962C8B-B14F-4D97-AF65-F5344CB8AC3E}">
        <p14:creationId xmlns:p14="http://schemas.microsoft.com/office/powerpoint/2010/main" val="190392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14.06</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IESPĒJAMIE ĪPAŠUMI</a:t>
            </a:r>
            <a:endParaRPr lang="en-US" b="1" dirty="0">
              <a:solidFill>
                <a:schemeClr val="bg2">
                  <a:lumMod val="50000"/>
                </a:schemeClr>
              </a:solidFill>
              <a:latin typeface="Montserrat" pitchFamily="2" charset="77"/>
            </a:endParaRPr>
          </a:p>
        </p:txBody>
      </p:sp>
      <p:pic>
        <p:nvPicPr>
          <p:cNvPr id="3" name="Attēls 2"/>
          <p:cNvPicPr>
            <a:picLocks noChangeAspect="1"/>
          </p:cNvPicPr>
          <p:nvPr/>
        </p:nvPicPr>
        <p:blipFill rotWithShape="1">
          <a:blip r:embed="rId2"/>
          <a:srcRect l="32144" t="21032" r="19315" b="20027"/>
          <a:stretch/>
        </p:blipFill>
        <p:spPr>
          <a:xfrm>
            <a:off x="2703988" y="1255916"/>
            <a:ext cx="6932910" cy="4735310"/>
          </a:xfrm>
          <a:prstGeom prst="rect">
            <a:avLst/>
          </a:prstGeom>
        </p:spPr>
      </p:pic>
      <p:cxnSp>
        <p:nvCxnSpPr>
          <p:cNvPr id="7" name="Leņķveida savienotājs 6"/>
          <p:cNvCxnSpPr/>
          <p:nvPr/>
        </p:nvCxnSpPr>
        <p:spPr>
          <a:xfrm>
            <a:off x="5750169" y="3794449"/>
            <a:ext cx="4724400" cy="37093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eņķveida savienotājs 14"/>
          <p:cNvCxnSpPr/>
          <p:nvPr/>
        </p:nvCxnSpPr>
        <p:spPr>
          <a:xfrm rot="10800000" flipV="1">
            <a:off x="1465386" y="3933441"/>
            <a:ext cx="3493477" cy="36932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eņķveida savienotājs 15"/>
          <p:cNvCxnSpPr/>
          <p:nvPr/>
        </p:nvCxnSpPr>
        <p:spPr>
          <a:xfrm rot="10800000" flipV="1">
            <a:off x="1611923" y="4378800"/>
            <a:ext cx="3648811" cy="430826"/>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eņķveida savienotājs 19"/>
          <p:cNvCxnSpPr/>
          <p:nvPr/>
        </p:nvCxnSpPr>
        <p:spPr>
          <a:xfrm>
            <a:off x="6248400" y="3425117"/>
            <a:ext cx="4501657" cy="36048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aisnstūris 20"/>
          <p:cNvSpPr/>
          <p:nvPr/>
        </p:nvSpPr>
        <p:spPr>
          <a:xfrm>
            <a:off x="530147" y="3983494"/>
            <a:ext cx="1976310" cy="369332"/>
          </a:xfrm>
          <a:prstGeom prst="rect">
            <a:avLst/>
          </a:prstGeom>
        </p:spPr>
        <p:txBody>
          <a:bodyPr wrap="none">
            <a:spAutoFit/>
          </a:bodyPr>
          <a:lstStyle/>
          <a:p>
            <a:r>
              <a:rPr lang="lv-LV" dirty="0"/>
              <a:t>Elīzes iela 1 </a:t>
            </a:r>
            <a:r>
              <a:rPr lang="lv-LV" dirty="0" err="1"/>
              <a:t>Kadaga</a:t>
            </a:r>
            <a:endParaRPr lang="lv-LV" dirty="0"/>
          </a:p>
        </p:txBody>
      </p:sp>
      <p:sp>
        <p:nvSpPr>
          <p:cNvPr id="22" name="Taisnstūris 21"/>
          <p:cNvSpPr/>
          <p:nvPr/>
        </p:nvSpPr>
        <p:spPr>
          <a:xfrm>
            <a:off x="623767" y="4489912"/>
            <a:ext cx="1976310" cy="369332"/>
          </a:xfrm>
          <a:prstGeom prst="rect">
            <a:avLst/>
          </a:prstGeom>
        </p:spPr>
        <p:txBody>
          <a:bodyPr wrap="none">
            <a:spAutoFit/>
          </a:bodyPr>
          <a:lstStyle/>
          <a:p>
            <a:r>
              <a:rPr lang="lv-LV" dirty="0"/>
              <a:t>Elīzes iela 3 </a:t>
            </a:r>
            <a:r>
              <a:rPr lang="lv-LV" dirty="0" err="1"/>
              <a:t>Kadaga</a:t>
            </a:r>
            <a:endParaRPr lang="lv-LV" dirty="0"/>
          </a:p>
        </p:txBody>
      </p:sp>
      <p:sp>
        <p:nvSpPr>
          <p:cNvPr id="23" name="Taisnstūris 22"/>
          <p:cNvSpPr/>
          <p:nvPr/>
        </p:nvSpPr>
        <p:spPr>
          <a:xfrm>
            <a:off x="9719229" y="3398788"/>
            <a:ext cx="2061655" cy="369332"/>
          </a:xfrm>
          <a:prstGeom prst="rect">
            <a:avLst/>
          </a:prstGeom>
        </p:spPr>
        <p:txBody>
          <a:bodyPr wrap="none">
            <a:spAutoFit/>
          </a:bodyPr>
          <a:lstStyle/>
          <a:p>
            <a:r>
              <a:rPr lang="lv-LV" dirty="0"/>
              <a:t>Lindas iela 3 </a:t>
            </a:r>
            <a:r>
              <a:rPr lang="lv-LV" dirty="0" err="1"/>
              <a:t>Kadaga</a:t>
            </a:r>
            <a:endParaRPr lang="lv-LV" dirty="0"/>
          </a:p>
        </p:txBody>
      </p:sp>
      <p:sp>
        <p:nvSpPr>
          <p:cNvPr id="24" name="Taisnstūris 23"/>
          <p:cNvSpPr/>
          <p:nvPr/>
        </p:nvSpPr>
        <p:spPr>
          <a:xfrm>
            <a:off x="9636898" y="3829477"/>
            <a:ext cx="2061655" cy="369332"/>
          </a:xfrm>
          <a:prstGeom prst="rect">
            <a:avLst/>
          </a:prstGeom>
        </p:spPr>
        <p:txBody>
          <a:bodyPr wrap="none">
            <a:spAutoFit/>
          </a:bodyPr>
          <a:lstStyle/>
          <a:p>
            <a:r>
              <a:rPr lang="lv-LV" dirty="0"/>
              <a:t>Lindas iela 1 </a:t>
            </a:r>
            <a:r>
              <a:rPr lang="lv-LV" dirty="0" err="1"/>
              <a:t>Kadaga</a:t>
            </a:r>
            <a:endParaRPr lang="lv-LV" dirty="0"/>
          </a:p>
        </p:txBody>
      </p:sp>
      <p:cxnSp>
        <p:nvCxnSpPr>
          <p:cNvPr id="31" name="Leņķveida savienotājs 30"/>
          <p:cNvCxnSpPr/>
          <p:nvPr/>
        </p:nvCxnSpPr>
        <p:spPr>
          <a:xfrm>
            <a:off x="6567854" y="3033664"/>
            <a:ext cx="4396149" cy="34256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aisnstūris 32"/>
          <p:cNvSpPr/>
          <p:nvPr/>
        </p:nvSpPr>
        <p:spPr>
          <a:xfrm>
            <a:off x="9844673" y="3014787"/>
            <a:ext cx="2061655" cy="369332"/>
          </a:xfrm>
          <a:prstGeom prst="rect">
            <a:avLst/>
          </a:prstGeom>
        </p:spPr>
        <p:txBody>
          <a:bodyPr wrap="none">
            <a:spAutoFit/>
          </a:bodyPr>
          <a:lstStyle/>
          <a:p>
            <a:r>
              <a:rPr lang="lv-LV" dirty="0"/>
              <a:t>Lindas iela 5 </a:t>
            </a:r>
            <a:r>
              <a:rPr lang="lv-LV" dirty="0" err="1"/>
              <a:t>Kadaga</a:t>
            </a:r>
            <a:endParaRPr lang="lv-LV" dirty="0"/>
          </a:p>
        </p:txBody>
      </p:sp>
    </p:spTree>
    <p:extLst>
      <p:ext uri="{BB962C8B-B14F-4D97-AF65-F5344CB8AC3E}">
        <p14:creationId xmlns:p14="http://schemas.microsoft.com/office/powerpoint/2010/main" val="339647215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2614</TotalTime>
  <Words>531</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Montserrat</vt:lpstr>
      <vt:lpstr>Office dizains</vt:lpstr>
      <vt:lpstr>PowerPoint Presentation</vt:lpstr>
      <vt:lpstr>PAR PROGRAMMU</vt:lpstr>
      <vt:lpstr>PowerPoint Presentation</vt:lpstr>
      <vt:lpstr>PowerPoint Presentation</vt:lpstr>
      <vt:lpstr>PowerPoint Presentation</vt:lpstr>
      <vt:lpstr>PowerPoint Presentation</vt:lpstr>
      <vt:lpstr>PowerPoint Presentation</vt:lpstr>
      <vt:lpstr>Priekšnoteikumi vispārēju taustaimnieciskas nozīmes pakalpojuma sniegšanai</vt:lpstr>
      <vt:lpstr>PowerPoint Presentation</vt:lpstr>
      <vt:lpstr>PRIEKŠLIKUMS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 Pavasara</dc:creator>
  <cp:lastModifiedBy>Sintija Tenisa</cp:lastModifiedBy>
  <cp:revision>80</cp:revision>
  <cp:lastPrinted>2022-12-06T11:26:56Z</cp:lastPrinted>
  <dcterms:created xsi:type="dcterms:W3CDTF">2019-01-14T18:08:04Z</dcterms:created>
  <dcterms:modified xsi:type="dcterms:W3CDTF">2023-06-19T13:41:56Z</dcterms:modified>
</cp:coreProperties>
</file>