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5" r:id="rId4"/>
    <p:sldMasterId id="2147483697" r:id="rId5"/>
  </p:sldMasterIdLst>
  <p:notesMasterIdLst>
    <p:notesMasterId r:id="rId14"/>
  </p:notesMasterIdLst>
  <p:sldIdLst>
    <p:sldId id="445" r:id="rId6"/>
    <p:sldId id="444" r:id="rId7"/>
    <p:sldId id="442" r:id="rId8"/>
    <p:sldId id="446" r:id="rId9"/>
    <p:sldId id="447" r:id="rId10"/>
    <p:sldId id="436" r:id="rId11"/>
    <p:sldId id="448" r:id="rId12"/>
    <p:sldId id="441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93300"/>
    <a:srgbClr val="CDC847"/>
    <a:srgbClr val="F3DEA0"/>
    <a:srgbClr val="77A4BE"/>
    <a:srgbClr val="AA4839"/>
    <a:srgbClr val="66FF33"/>
    <a:srgbClr val="99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Atskaite%20par%2022%20un%2023%20gadu_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 dirty="0">
                <a:latin typeface="Montserrat" panose="00000500000000000000" pitchFamily="2" charset="-70"/>
              </a:rPr>
              <a:t>Iesniegumi kopā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7A4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Sheet1!$N$51:$P$51</c:f>
              <c:strCache>
                <c:ptCount val="3"/>
                <c:pt idx="0">
                  <c:v>Saņemti iesniegumi</c:v>
                </c:pt>
                <c:pt idx="1">
                  <c:v>Koku skaits iesniegumos</c:v>
                </c:pt>
                <c:pt idx="2">
                  <c:v>Iesniegumi kam atteiktas atļaujas</c:v>
                </c:pt>
              </c:strCache>
            </c:strRef>
          </c:cat>
          <c:val>
            <c:numRef>
              <c:f>Sheet1!$N$52:$P$52</c:f>
              <c:numCache>
                <c:formatCode>General</c:formatCode>
                <c:ptCount val="3"/>
                <c:pt idx="0">
                  <c:v>152</c:v>
                </c:pt>
                <c:pt idx="1">
                  <c:v>368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4-4815-B04F-221FF5B915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9403648"/>
        <c:axId val="609401128"/>
      </c:barChart>
      <c:catAx>
        <c:axId val="6094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09401128"/>
        <c:crosses val="autoZero"/>
        <c:auto val="1"/>
        <c:lblAlgn val="ctr"/>
        <c:lblOffset val="100"/>
        <c:noMultiLvlLbl val="0"/>
      </c:catAx>
      <c:valAx>
        <c:axId val="60940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94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 dirty="0">
                <a:latin typeface="Montserrat" panose="00000500000000000000" pitchFamily="2" charset="-70"/>
              </a:rPr>
              <a:t>Iesniegumi Ādažu</a:t>
            </a:r>
            <a:r>
              <a:rPr lang="lv-LV" sz="1200" b="1" baseline="0" dirty="0">
                <a:latin typeface="Montserrat" panose="00000500000000000000" pitchFamily="2" charset="-70"/>
              </a:rPr>
              <a:t> un Carnikavas pagastā</a:t>
            </a:r>
            <a:endParaRPr lang="lv-LV" sz="1200" b="1" dirty="0"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Sheet1!$N$45</c:f>
              <c:strCache>
                <c:ptCount val="1"/>
                <c:pt idx="0">
                  <c:v>Ādažu pagasts</c:v>
                </c:pt>
              </c:strCache>
            </c:strRef>
          </c:tx>
          <c:spPr>
            <a:solidFill>
              <a:srgbClr val="AA4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Sheet1!$O$44:$Q$44</c:f>
              <c:strCache>
                <c:ptCount val="3"/>
                <c:pt idx="0">
                  <c:v>Saņemti iesniegumi</c:v>
                </c:pt>
                <c:pt idx="1">
                  <c:v>Koku skaits iesniegumā</c:v>
                </c:pt>
                <c:pt idx="2">
                  <c:v>Iesniegumi kam atteiktas atļaujas</c:v>
                </c:pt>
              </c:strCache>
            </c:strRef>
          </c:cat>
          <c:val>
            <c:numRef>
              <c:f>Sheet1!$O$45:$Q$45</c:f>
              <c:numCache>
                <c:formatCode>General</c:formatCode>
                <c:ptCount val="3"/>
                <c:pt idx="0">
                  <c:v>68</c:v>
                </c:pt>
                <c:pt idx="1">
                  <c:v>117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C-4081-9432-703CACEB98B6}"/>
            </c:ext>
          </c:extLst>
        </c:ser>
        <c:ser>
          <c:idx val="1"/>
          <c:order val="1"/>
          <c:tx>
            <c:strRef>
              <c:f>Sheet1!$N$46</c:f>
              <c:strCache>
                <c:ptCount val="1"/>
                <c:pt idx="0">
                  <c:v>Carnikavas pagasts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Sheet1!$O$44:$Q$44</c:f>
              <c:strCache>
                <c:ptCount val="3"/>
                <c:pt idx="0">
                  <c:v>Saņemti iesniegumi</c:v>
                </c:pt>
                <c:pt idx="1">
                  <c:v>Koku skaits iesniegumā</c:v>
                </c:pt>
                <c:pt idx="2">
                  <c:v>Iesniegumi kam atteiktas atļaujas</c:v>
                </c:pt>
              </c:strCache>
            </c:strRef>
          </c:cat>
          <c:val>
            <c:numRef>
              <c:f>Sheet1!$O$46:$Q$46</c:f>
              <c:numCache>
                <c:formatCode>General</c:formatCode>
                <c:ptCount val="3"/>
                <c:pt idx="0">
                  <c:v>85</c:v>
                </c:pt>
                <c:pt idx="1">
                  <c:v>251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C-4081-9432-703CACEB98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0448456"/>
        <c:axId val="610450256"/>
      </c:barChart>
      <c:catAx>
        <c:axId val="61044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10450256"/>
        <c:crosses val="autoZero"/>
        <c:auto val="1"/>
        <c:lblAlgn val="ctr"/>
        <c:lblOffset val="100"/>
        <c:noMultiLvlLbl val="0"/>
      </c:catAx>
      <c:valAx>
        <c:axId val="610450256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1044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 dirty="0">
                <a:solidFill>
                  <a:srgbClr val="595959"/>
                </a:solidFill>
                <a:latin typeface="Montserrat" panose="00000500000000000000" pitchFamily="2" charset="-70"/>
              </a:rPr>
              <a:t>Koku skaits izsniegtās/neizsniegtās atļaujas kopā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7A4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Sheet1!$T$51:$V$51</c:f>
              <c:strCache>
                <c:ptCount val="3"/>
                <c:pt idx="0">
                  <c:v>Atzīti bīstami koki, saņemta atļauja</c:v>
                </c:pt>
                <c:pt idx="1">
                  <c:v>Dzīvs koks, ciršanas atļauja ir izsniegta samaksājot kompensāciju</c:v>
                </c:pt>
                <c:pt idx="2">
                  <c:v>Dzīvs koks, ciršanas atļauja nav izsniegta (8 iesniegumu ietvaros)</c:v>
                </c:pt>
              </c:strCache>
            </c:strRef>
          </c:cat>
          <c:val>
            <c:numRef>
              <c:f>Sheet1!$T$52:$V$52</c:f>
              <c:numCache>
                <c:formatCode>General</c:formatCode>
                <c:ptCount val="3"/>
                <c:pt idx="0">
                  <c:v>189</c:v>
                </c:pt>
                <c:pt idx="1">
                  <c:v>113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F-445D-98A5-BBD00C136B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4859720"/>
        <c:axId val="644860080"/>
      </c:barChart>
      <c:catAx>
        <c:axId val="64485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44860080"/>
        <c:crosses val="autoZero"/>
        <c:auto val="1"/>
        <c:lblAlgn val="ctr"/>
        <c:lblOffset val="100"/>
        <c:noMultiLvlLbl val="0"/>
      </c:catAx>
      <c:valAx>
        <c:axId val="64486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485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Koku skaits izsniegtās/neizsniegtās atļaujas Ādažu un Carnikavas pagastā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Sheet1!$N$45</c:f>
              <c:strCache>
                <c:ptCount val="1"/>
                <c:pt idx="0">
                  <c:v>Ādažu pagasts</c:v>
                </c:pt>
              </c:strCache>
            </c:strRef>
          </c:tx>
          <c:spPr>
            <a:solidFill>
              <a:srgbClr val="AA4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Sheet1!$R$44:$T$44</c:f>
              <c:strCache>
                <c:ptCount val="3"/>
                <c:pt idx="0">
                  <c:v>Atzīti bīstami koki, saņemta atļauja</c:v>
                </c:pt>
                <c:pt idx="1">
                  <c:v>Dzīvs koks, ciršanas atļauja ir izsniegta samaksājot kompensāciju</c:v>
                </c:pt>
                <c:pt idx="2">
                  <c:v>Dzīvs koks, ciršanas atļauja nav izsniegta (9 iesniegumu ietvaros)</c:v>
                </c:pt>
              </c:strCache>
            </c:strRef>
          </c:cat>
          <c:val>
            <c:numRef>
              <c:f>Sheet1!$R$45:$T$45</c:f>
              <c:numCache>
                <c:formatCode>General</c:formatCode>
                <c:ptCount val="3"/>
                <c:pt idx="0">
                  <c:v>93</c:v>
                </c:pt>
                <c:pt idx="1">
                  <c:v>21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6-446B-9716-E1D96F619536}"/>
            </c:ext>
          </c:extLst>
        </c:ser>
        <c:ser>
          <c:idx val="1"/>
          <c:order val="1"/>
          <c:tx>
            <c:strRef>
              <c:f>Sheet1!$N$46</c:f>
              <c:strCache>
                <c:ptCount val="1"/>
                <c:pt idx="0">
                  <c:v>Carnikavas pagasts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Sheet1!$R$44:$T$44</c:f>
              <c:strCache>
                <c:ptCount val="3"/>
                <c:pt idx="0">
                  <c:v>Atzīti bīstami koki, saņemta atļauja</c:v>
                </c:pt>
                <c:pt idx="1">
                  <c:v>Dzīvs koks, ciršanas atļauja ir izsniegta samaksājot kompensāciju</c:v>
                </c:pt>
                <c:pt idx="2">
                  <c:v>Dzīvs koks, ciršanas atļauja nav izsniegta (9 iesniegumu ietvaros)</c:v>
                </c:pt>
              </c:strCache>
            </c:strRef>
          </c:cat>
          <c:val>
            <c:numRef>
              <c:f>Sheet1!$R$46:$T$46</c:f>
              <c:numCache>
                <c:formatCode>General</c:formatCode>
                <c:ptCount val="3"/>
                <c:pt idx="0">
                  <c:v>96</c:v>
                </c:pt>
                <c:pt idx="1">
                  <c:v>92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6-446B-9716-E1D96F619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2885248"/>
        <c:axId val="642885608"/>
      </c:barChart>
      <c:catAx>
        <c:axId val="6428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42885608"/>
        <c:crosses val="autoZero"/>
        <c:auto val="1"/>
        <c:lblAlgn val="ctr"/>
        <c:lblOffset val="100"/>
        <c:noMultiLvlLbl val="0"/>
      </c:catAx>
      <c:valAx>
        <c:axId val="64288560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28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4668274633373E-2"/>
          <c:y val="0.14398909818163635"/>
          <c:w val="0.8471506634507332"/>
          <c:h val="0.81318090730334658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77A4B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40-4B8D-A847-82E6FC51794B}"/>
              </c:ext>
            </c:extLst>
          </c:dPt>
          <c:dPt>
            <c:idx val="1"/>
            <c:bubble3D val="0"/>
            <c:spPr>
              <a:solidFill>
                <a:srgbClr val="CDC84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40-4B8D-A847-82E6FC51794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40-4B8D-A847-82E6FC51794B}"/>
              </c:ext>
            </c:extLst>
          </c:dPt>
          <c:dPt>
            <c:idx val="3"/>
            <c:bubble3D val="0"/>
            <c:spPr>
              <a:solidFill>
                <a:srgbClr val="AA483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40-4B8D-A847-82E6FC51794B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40-4B8D-A847-82E6FC51794B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40-4B8D-A847-82E6FC51794B}"/>
              </c:ext>
            </c:extLst>
          </c:dPt>
          <c:dPt>
            <c:idx val="6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940-4B8D-A847-82E6FC5179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513D85D-5207-4779-9C80-8A595DF82018}" type="CATEGORYNAME">
                      <a:rPr lang="lv-LV" sz="1200"/>
                      <a:pPr/>
                      <a:t>[CATEGORY NAME]</a:t>
                    </a:fld>
                    <a:r>
                      <a:rPr lang="lv-LV" sz="1200" baseline="0" dirty="0"/>
                      <a:t>
</a:t>
                    </a:r>
                    <a:fld id="{BC4AD96E-99CE-4706-B2DD-AA0418A4939F}" type="PERCENTAGE">
                      <a:rPr lang="lv-LV" sz="1200" baseline="0" smtClean="0"/>
                      <a:pPr/>
                      <a:t>[PERCENTAGE]</a:t>
                    </a:fld>
                    <a:endParaRPr lang="lv-LV" sz="1200" baseline="0" dirty="0"/>
                  </a:p>
                  <a:p>
                    <a:r>
                      <a:rPr lang="lv-LV" sz="1200" baseline="0" dirty="0"/>
                      <a:t>(189)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40-4B8D-A847-82E6FC51794B}"/>
                </c:ext>
              </c:extLst>
            </c:dLbl>
            <c:dLbl>
              <c:idx val="1"/>
              <c:layout>
                <c:manualLayout>
                  <c:x val="-3.5933351314810819E-2"/>
                  <c:y val="1.40498755092526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91DF4602-9B10-4299-AF65-FDA74C1446CC}" type="CATEGORYNAME">
                      <a:rPr lang="lv-LV"/>
                      <a:pPr>
                        <a:defRPr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-70"/>
                        </a:defRPr>
                      </a:pPr>
                      <a:t>[CATEGORY NAME]</a:t>
                    </a:fld>
                    <a:r>
                      <a:rPr lang="lv-LV" baseline="0" dirty="0"/>
                      <a:t>
</a:t>
                    </a:r>
                    <a:fld id="{C3C2229F-E40F-48C4-AD2F-894DFE87DEBC}" type="PERCENTAGE">
                      <a:rPr lang="lv-LV" sz="1200" baseline="0" smtClean="0"/>
                      <a:pPr>
                        <a:defRPr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-70"/>
                        </a:defRPr>
                      </a:pPr>
                      <a:t>[PERCENTAGE]</a:t>
                    </a:fld>
                    <a:endParaRPr lang="lv-LV" sz="1200" baseline="0" dirty="0"/>
                  </a:p>
                  <a:p>
                    <a:pPr>
                      <a:defRPr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lv-LV" sz="1200" baseline="0" dirty="0"/>
                      <a:t>(18)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40-4B8D-A847-82E6FC5179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BBAE7EA-1117-4498-AABA-099C8C89E56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8AB05B8-F555-4AC3-9D7A-8266A8C61514}" type="PERCENTAGE">
                      <a:rPr lang="en-US" sz="1200" baseline="0" smtClean="0"/>
                      <a:pPr/>
                      <a:t>[PERCENTAGE]</a:t>
                    </a:fld>
                    <a:endParaRPr lang="en-US" sz="1200" baseline="0" dirty="0"/>
                  </a:p>
                  <a:p>
                    <a:r>
                      <a:rPr lang="en-US" sz="1200" baseline="0" dirty="0"/>
                      <a:t>(14)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40-4B8D-A847-82E6FC5179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076D66-C530-40E6-9BC5-7ED0C2E10A8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8AD8B0C-2E39-4DD7-8155-4D2AEF18BFA1}" type="PERCENTAGE">
                      <a:rPr lang="en-US" sz="1200" baseline="0" smtClean="0"/>
                      <a:pPr/>
                      <a:t>[PERCENTAGE]</a:t>
                    </a:fld>
                    <a:endParaRPr lang="en-US" sz="1200" baseline="0" dirty="0"/>
                  </a:p>
                  <a:p>
                    <a:r>
                      <a:rPr lang="en-US" sz="1200" baseline="0" dirty="0"/>
                      <a:t>(57)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40-4B8D-A847-82E6FC51794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29583C5-ED50-4E7E-86EA-C5CBAE7635A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7C76707-0DDC-4756-AF2B-472125749EBC}" type="PERCENTAGE">
                      <a:rPr lang="en-US" sz="1200" baseline="0" smtClean="0"/>
                      <a:pPr/>
                      <a:t>[PERCENTAGE]</a:t>
                    </a:fld>
                    <a:br>
                      <a:rPr lang="en-US" sz="1200" baseline="0" dirty="0"/>
                    </a:br>
                    <a:r>
                      <a:rPr lang="en-US" sz="1200" baseline="0" dirty="0"/>
                      <a:t>(13)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40-4B8D-A847-82E6FC51794B}"/>
                </c:ext>
              </c:extLst>
            </c:dLbl>
            <c:dLbl>
              <c:idx val="5"/>
              <c:layout>
                <c:manualLayout>
                  <c:x val="-8.9877484738171143E-2"/>
                  <c:y val="-6.5630176743008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CDA8F26A-7D74-4759-B347-3442FFADF064}" type="CATEGORYNAME">
                      <a:rPr lang="en-US"/>
                      <a:pPr>
                        <a:defRPr sz="1100" b="1">
                          <a:solidFill>
                            <a:schemeClr val="bg1"/>
                          </a:solidFill>
                          <a:latin typeface="Montserrat" panose="00000500000000000000" pitchFamily="2" charset="-7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CEE0618C-8401-49A9-A924-367B8B6C8CA9}" type="PERCENTAGE">
                      <a:rPr lang="en-US" sz="1200" baseline="0" smtClean="0"/>
                      <a:pPr>
                        <a:defRPr sz="1100" b="1">
                          <a:solidFill>
                            <a:schemeClr val="bg1"/>
                          </a:solidFill>
                          <a:latin typeface="Montserrat" panose="00000500000000000000" pitchFamily="2" charset="-70"/>
                        </a:defRPr>
                      </a:pPr>
                      <a:t>[PERCENTAGE]</a:t>
                    </a:fld>
                    <a:br>
                      <a:rPr lang="en-US" sz="1200" baseline="0" dirty="0"/>
                    </a:br>
                    <a:r>
                      <a:rPr lang="en-US" sz="1200" baseline="0" dirty="0"/>
                      <a:t>(29)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8333565577472"/>
                      <c:h val="0.210748132638790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40-4B8D-A847-82E6FC51794B}"/>
                </c:ext>
              </c:extLst>
            </c:dLbl>
            <c:dLbl>
              <c:idx val="6"/>
              <c:layout>
                <c:manualLayout>
                  <c:x val="-0.17728042313486528"/>
                  <c:y val="6.2036284965106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lv-LV" baseline="0" dirty="0">
                        <a:solidFill>
                          <a:schemeClr val="bg1"/>
                        </a:solidFill>
                      </a:rPr>
                      <a:t>Dzīvs koks, ciršanas atļauja izsniegta samaksājot </a:t>
                    </a:r>
                    <a:r>
                      <a:rPr lang="lv-LV" baseline="0" dirty="0" err="1">
                        <a:solidFill>
                          <a:schemeClr val="bg1"/>
                        </a:solidFill>
                      </a:rPr>
                      <a:t>komensāciju</a:t>
                    </a:r>
                    <a:r>
                      <a:rPr lang="lv-LV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1F2F4FB-34D3-46DD-8EBC-123343B3E650}" type="PERCENTAGE">
                      <a:rPr lang="en-US" sz="1200" baseline="0" smtClean="0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Montserrat" panose="00000500000000000000" pitchFamily="2" charset="-70"/>
                        </a:defRPr>
                      </a:pPr>
                      <a:t>[PERCENTAGE]</a:t>
                    </a:fld>
                    <a:br>
                      <a:rPr lang="en-US" sz="1200" baseline="0" dirty="0">
                        <a:solidFill>
                          <a:schemeClr val="bg1"/>
                        </a:solidFill>
                      </a:rPr>
                    </a:br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(113)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285271964483"/>
                      <c:h val="0.242924611143509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940-4B8D-A847-82E6FC517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Sheet1!$N$32:$N$37</c:f>
              <c:strCache>
                <c:ptCount val="6"/>
                <c:pt idx="0">
                  <c:v>Atzīti bīstami, saņemta atļauja</c:v>
                </c:pt>
                <c:pt idx="1">
                  <c:v>Dzīvs koks, ciršanas atļauja nav izsniegta</c:v>
                </c:pt>
                <c:pt idx="2">
                  <c:v>Bojā ēku</c:v>
                </c:pt>
                <c:pt idx="3">
                  <c:v>Būvniecība </c:v>
                </c:pt>
                <c:pt idx="4">
                  <c:v>Cits iemesls</c:v>
                </c:pt>
                <c:pt idx="5">
                  <c:v>Teritorijas izgaismošana</c:v>
                </c:pt>
              </c:strCache>
            </c:strRef>
          </c:cat>
          <c:val>
            <c:numRef>
              <c:f>Sheet1!$O$32:$O$37</c:f>
              <c:numCache>
                <c:formatCode>General</c:formatCode>
                <c:ptCount val="6"/>
                <c:pt idx="0">
                  <c:v>189</c:v>
                </c:pt>
                <c:pt idx="1">
                  <c:v>18</c:v>
                </c:pt>
                <c:pt idx="2">
                  <c:v>14</c:v>
                </c:pt>
                <c:pt idx="3">
                  <c:v>57</c:v>
                </c:pt>
                <c:pt idx="4">
                  <c:v>13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40-4B8D-A847-82E6FC51794B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66256961782217"/>
          <c:y val="0.13782936372442123"/>
          <c:w val="0.79695128352858335"/>
          <c:h val="0.763643650190270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7A4B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A5-4612-9C2B-035C0DF6CB12}"/>
              </c:ext>
            </c:extLst>
          </c:dPt>
          <c:dPt>
            <c:idx val="1"/>
            <c:bubble3D val="0"/>
            <c:spPr>
              <a:solidFill>
                <a:srgbClr val="F3DE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A5-4612-9C2B-035C0DF6CB12}"/>
              </c:ext>
            </c:extLst>
          </c:dPt>
          <c:dPt>
            <c:idx val="2"/>
            <c:bubble3D val="0"/>
            <c:spPr>
              <a:solidFill>
                <a:srgbClr val="59595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A5-4612-9C2B-035C0DF6C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A5-4612-9C2B-035C0DF6CB12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1A5-4612-9C2B-035C0DF6CB12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1A5-4612-9C2B-035C0DF6CB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1A5-4612-9C2B-035C0DF6CB12}"/>
              </c:ext>
            </c:extLst>
          </c:dPt>
          <c:dPt>
            <c:idx val="7"/>
            <c:bubble3D val="0"/>
            <c:spPr>
              <a:solidFill>
                <a:srgbClr val="99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1A5-4612-9C2B-035C0DF6CB12}"/>
              </c:ext>
            </c:extLst>
          </c:dPt>
          <c:dPt>
            <c:idx val="8"/>
            <c:bubble3D val="0"/>
            <c:spPr>
              <a:solidFill>
                <a:srgbClr val="CDC84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1A5-4612-9C2B-035C0DF6CB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1A5-4612-9C2B-035C0DF6CB12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1A5-4612-9C2B-035C0DF6CB12}"/>
              </c:ext>
            </c:extLst>
          </c:dPt>
          <c:dLbls>
            <c:dLbl>
              <c:idx val="0"/>
              <c:layout>
                <c:manualLayout>
                  <c:x val="-2.3835669931502466E-2"/>
                  <c:y val="-5.48647265802702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A5-4612-9C2B-035C0DF6CB12}"/>
                </c:ext>
              </c:extLst>
            </c:dLbl>
            <c:dLbl>
              <c:idx val="1"/>
              <c:layout>
                <c:manualLayout>
                  <c:x val="-0.12530100505729466"/>
                  <c:y val="-2.04924247503886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5-4612-9C2B-035C0DF6CB12}"/>
                </c:ext>
              </c:extLst>
            </c:dLbl>
            <c:dLbl>
              <c:idx val="2"/>
              <c:layout>
                <c:manualLayout>
                  <c:x val="-1.8551437167914988E-2"/>
                  <c:y val="-8.59863297871791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5-4612-9C2B-035C0DF6CB12}"/>
                </c:ext>
              </c:extLst>
            </c:dLbl>
            <c:dLbl>
              <c:idx val="3"/>
              <c:layout>
                <c:manualLayout>
                  <c:x val="-7.1754049036553361E-3"/>
                  <c:y val="-2.55878078041524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5-4612-9C2B-035C0DF6CB12}"/>
                </c:ext>
              </c:extLst>
            </c:dLbl>
            <c:dLbl>
              <c:idx val="4"/>
              <c:layout>
                <c:manualLayout>
                  <c:x val="-1.9392292426861277E-2"/>
                  <c:y val="-4.68172810800829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A5-4612-9C2B-035C0DF6CB12}"/>
                </c:ext>
              </c:extLst>
            </c:dLbl>
            <c:dLbl>
              <c:idx val="6"/>
              <c:layout>
                <c:manualLayout>
                  <c:x val="-1.3495614877408616E-2"/>
                  <c:y val="-4.09012932648516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A5-4612-9C2B-035C0DF6CB12}"/>
                </c:ext>
              </c:extLst>
            </c:dLbl>
            <c:dLbl>
              <c:idx val="7"/>
              <c:layout>
                <c:manualLayout>
                  <c:x val="-2.0030727866333781E-3"/>
                  <c:y val="-4.76350490557629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A5-4612-9C2B-035C0DF6CB12}"/>
                </c:ext>
              </c:extLst>
            </c:dLbl>
            <c:dLbl>
              <c:idx val="8"/>
              <c:layout>
                <c:manualLayout>
                  <c:x val="8.2497919467383642E-3"/>
                  <c:y val="-4.16352471149888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A5-4612-9C2B-035C0DF6CB12}"/>
                </c:ext>
              </c:extLst>
            </c:dLbl>
            <c:dLbl>
              <c:idx val="9"/>
              <c:layout>
                <c:manualLayout>
                  <c:x val="2.6874527879137061E-2"/>
                  <c:y val="-2.11840847033289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A5-4612-9C2B-035C0DF6CB12}"/>
                </c:ext>
              </c:extLst>
            </c:dLbl>
            <c:dLbl>
              <c:idx val="10"/>
              <c:layout>
                <c:manualLayout>
                  <c:x val="0.19464477306190378"/>
                  <c:y val="-1.20395767721916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1A5-4612-9C2B-035C0DF6C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Sheet3!$I$25:$I$35</c:f>
              <c:strCache>
                <c:ptCount val="11"/>
                <c:pt idx="0">
                  <c:v>Priede</c:v>
                </c:pt>
                <c:pt idx="1">
                  <c:v>Bērzs</c:v>
                </c:pt>
                <c:pt idx="2">
                  <c:v>Liepa </c:v>
                </c:pt>
                <c:pt idx="3">
                  <c:v>Ozols</c:v>
                </c:pt>
                <c:pt idx="4">
                  <c:v>Goba</c:v>
                </c:pt>
                <c:pt idx="5">
                  <c:v>Melnalksnis</c:v>
                </c:pt>
                <c:pt idx="6">
                  <c:v>Baltalksnis</c:v>
                </c:pt>
                <c:pt idx="7">
                  <c:v>Ieva </c:v>
                </c:pt>
                <c:pt idx="8">
                  <c:v>Egle</c:v>
                </c:pt>
                <c:pt idx="9">
                  <c:v>Vītols</c:v>
                </c:pt>
                <c:pt idx="10">
                  <c:v>Citi (kļava, kārkls, osis lapegle vīksna u.c.)</c:v>
                </c:pt>
              </c:strCache>
            </c:strRef>
          </c:cat>
          <c:val>
            <c:numRef>
              <c:f>Sheet3!$J$25:$J$35</c:f>
              <c:numCache>
                <c:formatCode>General</c:formatCode>
                <c:ptCount val="11"/>
                <c:pt idx="0">
                  <c:v>106</c:v>
                </c:pt>
                <c:pt idx="1">
                  <c:v>84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1A5-4612-9C2B-035C0DF6CB1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 dirty="0">
                <a:solidFill>
                  <a:srgbClr val="595959"/>
                </a:solidFill>
                <a:latin typeface="Montserrat" panose="00000500000000000000" pitchFamily="2" charset="-70"/>
              </a:rPr>
              <a:t>Ciršanas atļaujas atteikumu iemesli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202843058660271"/>
          <c:w val="0.59091217311420341"/>
          <c:h val="0.761943614433877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DC84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B0-4B1E-A3F1-B6421831E2A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EB0-4B1E-A3F1-B6421831E2A4}"/>
              </c:ext>
            </c:extLst>
          </c:dPt>
          <c:dPt>
            <c:idx val="2"/>
            <c:bubble3D val="0"/>
            <c:spPr>
              <a:solidFill>
                <a:srgbClr val="AA483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EB0-4B1E-A3F1-B6421831E2A4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Sheet1!$N$32:$N$34</c:f>
              <c:strCache>
                <c:ptCount val="3"/>
                <c:pt idx="0">
                  <c:v>Mežs</c:v>
                </c:pt>
                <c:pt idx="1">
                  <c:v>Būvatļauja</c:v>
                </c:pt>
                <c:pt idx="2">
                  <c:v>Dzīvs, ainaviskums</c:v>
                </c:pt>
              </c:strCache>
            </c:strRef>
          </c:cat>
          <c:val>
            <c:numRef>
              <c:f>Sheet1!$O$32:$O$34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B0-4B1E-A3F1-B6421831E2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78032178390259"/>
          <c:y val="0.33173815765493286"/>
          <c:w val="0.3716579978504036"/>
          <c:h val="0.3445542271253803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595959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 i="0" u="none" strike="noStrike" kern="1200" cap="none" spc="2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Atteikumu iemesli 2022. un 2023. gadu griezumā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193157537582183E-2"/>
          <c:y val="0.13862472325525899"/>
          <c:w val="0.96664202410175804"/>
          <c:h val="0.615375077878491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Sheet1!$O$10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DC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296367213195236E-3"/>
                  <c:y val="-3.60323780707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2-4CDB-B5B0-CF6CE5500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Sheet1!$N$11:$N$13</c:f>
              <c:strCache>
                <c:ptCount val="3"/>
                <c:pt idx="0">
                  <c:v>Mežs</c:v>
                </c:pt>
                <c:pt idx="1">
                  <c:v>Būvatļauja</c:v>
                </c:pt>
                <c:pt idx="2">
                  <c:v>Dzīvs, ainaviskums</c:v>
                </c:pt>
              </c:strCache>
            </c:strRef>
          </c:cat>
          <c:val>
            <c:numRef>
              <c:f>Sheet1!$O$11:$O$13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6-4688-8A24-E0B9B995EB85}"/>
            </c:ext>
          </c:extLst>
        </c:ser>
        <c:ser>
          <c:idx val="1"/>
          <c:order val="1"/>
          <c:tx>
            <c:strRef>
              <c:f>Sheet1!$P$10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18546885278095E-2"/>
                  <c:y val="-3.60323780707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72-4CDB-B5B0-CF6CE550073B}"/>
                </c:ext>
              </c:extLst>
            </c:dLbl>
            <c:dLbl>
              <c:idx val="1"/>
              <c:layout>
                <c:manualLayout>
                  <c:x val="1.7318546885278095E-2"/>
                  <c:y val="-1.601439025366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72-4CDB-B5B0-CF6CE550073B}"/>
                </c:ext>
              </c:extLst>
            </c:dLbl>
            <c:dLbl>
              <c:idx val="2"/>
              <c:layout>
                <c:manualLayout>
                  <c:x val="1.7318546885278095E-2"/>
                  <c:y val="-2.4021585380500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2-4CDB-B5B0-CF6CE5500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Sheet1!$N$11:$N$13</c:f>
              <c:strCache>
                <c:ptCount val="3"/>
                <c:pt idx="0">
                  <c:v>Mežs</c:v>
                </c:pt>
                <c:pt idx="1">
                  <c:v>Būvatļauja</c:v>
                </c:pt>
                <c:pt idx="2">
                  <c:v>Dzīvs, ainaviskums</c:v>
                </c:pt>
              </c:strCache>
            </c:strRef>
          </c:cat>
          <c:val>
            <c:numRef>
              <c:f>Sheet1!$P$11:$P$13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6-4688-8A24-E0B9B995E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8256272"/>
        <c:axId val="608254472"/>
        <c:axId val="0"/>
      </c:bar3DChart>
      <c:catAx>
        <c:axId val="60825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08254472"/>
        <c:crosses val="autoZero"/>
        <c:auto val="1"/>
        <c:lblAlgn val="ctr"/>
        <c:lblOffset val="100"/>
        <c:noMultiLvlLbl val="0"/>
      </c:catAx>
      <c:valAx>
        <c:axId val="608254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825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80182570893967"/>
          <c:y val="0.89154176817103648"/>
          <c:w val="0.25220918009123944"/>
          <c:h val="6.7561181748512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A827-6EE8-417B-88FC-F60D750D0180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8578-B21C-4979-AB10-B9D2640BD1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149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E1CA-2EFD-6603-4315-1C84DECD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2AD5-3197-4D2C-8385-2C304E03D2CA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640C2-33D1-542C-2884-5C2CFE99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8959-F6FC-D170-E699-BF7D63B7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35D6-4E28-4ADB-BE94-16700282A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520B9-F7FB-3065-3873-9EB42FAD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8E27-3CF2-495C-847D-6F4A4A4C980D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9F97-BCEB-87A9-391D-2808BDDC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D86B5-F59D-7D7E-C0A6-BD133390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099A-0DB0-48D3-9426-EF29BF0C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0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D775-4E3B-7784-5F2D-3B2206C9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7317-47FB-4E39-9E8E-746D0A8F9490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331D1-39F0-93AD-E839-2DCD8961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341D-10BD-9103-D4D6-D6B6408B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CECB-593A-4D39-BAF6-4F1F0A5D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93843C-E113-DF62-D9BF-16A45A15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9399-D933-489D-B2E0-6D10A9C04BD5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3B73F-8754-3C65-D73E-3DDDCFDD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3F37FB-9CCC-9F90-8621-74A70C77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EF40-8B13-455D-8753-E51D71113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50B624-4F91-7417-8B5C-C26CB05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BCF8-3FBB-4064-BF02-A0A7D1B5108B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010297-9947-4D21-DD32-B858F80A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17ABA0-0EA2-9F1A-2111-9FC9600F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BD95-C4A6-48BD-B683-B4A51F63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B5CC32-E014-5DA4-C688-581C8DFF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B4F6-552C-4B71-96AE-3E92C8824D86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2AABAE-2BE2-6A63-EEEF-B6E9469B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D2D5A-7DF9-77BF-E69D-C90CCDB1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F66E-634D-4DCC-BFB5-CC148459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A304FB-1ACF-24B8-49DB-8CEDB507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2D1C-84E2-40E7-8CA9-776B1E55BE2F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8EBD-E3AC-4814-1520-7C873DC0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F46ADE-C1B6-2274-FBE4-9048E8FC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AA0A-9BB7-4EB7-B54E-77AF0E66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851C20-EA40-31A3-E467-86BABB4D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F5F9-3979-4272-8B59-3840865B6E70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6A4253-77E9-B3F4-1452-3C8A88AB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147288-BF12-2DDE-CD43-6D2A8EA1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6402-F2D1-4C6F-A416-D6C4746F4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1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5CD90A-B8F1-51A2-E972-5F99A78F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90F0-460F-4004-B179-A990667652B9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FBB38A-8C83-A422-6361-38AF1899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07BE9B-F452-2E75-1012-608090B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3F63-5AFF-45CF-B6AE-12A8814B0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2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E2AE-A386-96E2-8F66-223B5E9F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5D3D-E2AB-4BAD-A307-2FA2B18B1896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F44C-BD2D-B22A-73EA-5E9A8E08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6ACC-B324-CF19-3D69-F0068205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8CC2-3356-468B-A0F0-84DC6E6D7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CC98-F19E-6182-6830-D54823A8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949B-A39B-4FE3-8656-9E30674F2F8E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28A5-AA6E-81D3-333E-3F91A079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04374-603B-CE8F-3081-C4B1478B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813F-8B19-4590-9565-3E9BA6708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75B64F0-072A-6C50-60DE-EA7EF67AC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BC0F52B-7710-2D46-B923-B0DCE63D0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F3536-DF2E-7AEC-5E10-DEDFCE497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EEA1C-671F-4268-BAA5-2EC72ACD45F4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67C4-392F-8700-3579-B861769F9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87B8-D574-E8EC-243D-57D031456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9EEF7-066A-472F-953B-5285FB1E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8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304815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609630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914446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219261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11" indent="-228611" algn="l" defTabSz="914446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EFDEC1E8-A57A-418D-A7D7-F5216C6D4614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3176" y="6326717"/>
            <a:ext cx="12198351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708B4332-1487-85C8-A02D-94D4CF68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4191000"/>
            <a:ext cx="12195175" cy="6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5284"/>
              </a:lnSpc>
              <a:spcBef>
                <a:spcPct val="0"/>
              </a:spcBef>
              <a:spcAft>
                <a:spcPct val="0"/>
              </a:spcAft>
            </a:pPr>
            <a:r>
              <a:rPr lang="lv-LV" altLang="lv-LV" sz="4400" cap="all" dirty="0">
                <a:solidFill>
                  <a:srgbClr val="FFFFFF"/>
                </a:solidFill>
                <a:latin typeface="Montserrat Semi-Bold Bold"/>
              </a:rPr>
              <a:t>Koku izvērtēšanas komisijas gada Pārskats</a:t>
            </a:r>
            <a:endParaRPr lang="en-US" altLang="lv-LV" sz="4400" cap="all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FBEF70-8336-C3AD-3858-0667D315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" b="626"/>
          <a:stretch>
            <a:fillRect/>
          </a:stretch>
        </p:blipFill>
        <p:spPr bwMode="auto">
          <a:xfrm>
            <a:off x="5438955" y="528108"/>
            <a:ext cx="1314090" cy="15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7BD0FDD-1E87-0CFC-8588-AE4B94A7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57" y="2126383"/>
            <a:ext cx="4279908" cy="3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875"/>
              </a:lnSpc>
            </a:pPr>
            <a:r>
              <a:rPr lang="en-US" altLang="lv-LV" sz="2000" dirty="0">
                <a:solidFill>
                  <a:srgbClr val="FFFFFF"/>
                </a:solidFill>
                <a:latin typeface="Montserrat" panose="00000500000000000000" pitchFamily="2" charset="-70"/>
              </a:rPr>
              <a:t>ĀDAŽU NOVAD</a:t>
            </a:r>
            <a:r>
              <a:rPr lang="lv-LV" altLang="lv-LV" sz="2000" dirty="0">
                <a:solidFill>
                  <a:srgbClr val="FFFFFF"/>
                </a:solidFill>
                <a:latin typeface="Montserrat" panose="00000500000000000000" pitchFamily="2" charset="-70"/>
              </a:rPr>
              <a:t>A PAŠVALDĪBA</a:t>
            </a:r>
            <a:endParaRPr lang="en-US" altLang="lv-LV" sz="2000" dirty="0">
              <a:solidFill>
                <a:srgbClr val="FFFFFF"/>
              </a:solidFill>
              <a:latin typeface="Montserrat" panose="00000500000000000000" pitchFamily="2" charset="-7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E890D-A920-BE95-A689-90B7AA076906}"/>
              </a:ext>
            </a:extLst>
          </p:cNvPr>
          <p:cNvSpPr txBox="1"/>
          <p:nvPr/>
        </p:nvSpPr>
        <p:spPr>
          <a:xfrm>
            <a:off x="3013074" y="2494056"/>
            <a:ext cx="616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  <a:latin typeface="Montserrat" panose="00000500000000000000" pitchFamily="2" charset="-70"/>
              </a:rPr>
              <a:t>KOKU IZVĒRTĒŠANAS KOMISIJA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49A5FDC-BBE9-D16D-4032-2E327E87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4" y="6380692"/>
            <a:ext cx="12069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v-LV" sz="1000" dirty="0">
                <a:solidFill>
                  <a:srgbClr val="FFFFFF"/>
                </a:solidFill>
                <a:latin typeface="Montserrat" panose="00000500000000000000" pitchFamily="2" charset="-70"/>
              </a:rPr>
              <a:t>ĀDAŽU NOVADA PAŠVALDĪBA   I  </a:t>
            </a:r>
            <a:r>
              <a:rPr lang="lv-LV" altLang="lv-LV" sz="1000" dirty="0">
                <a:solidFill>
                  <a:srgbClr val="FFFFFF"/>
                </a:solidFill>
                <a:latin typeface="Montserrat" panose="00000500000000000000" pitchFamily="2" charset="-70"/>
              </a:rPr>
              <a:t>EDGARS SLIEDE  </a:t>
            </a:r>
            <a:r>
              <a:rPr lang="en-US" altLang="lv-LV" sz="1000" dirty="0">
                <a:solidFill>
                  <a:srgbClr val="FFFFFF"/>
                </a:solidFill>
                <a:latin typeface="Montserrat" panose="00000500000000000000" pitchFamily="2" charset="-70"/>
              </a:rPr>
              <a:t>I </a:t>
            </a:r>
            <a:r>
              <a:rPr lang="lv-LV" altLang="lv-LV" sz="1000" dirty="0">
                <a:solidFill>
                  <a:srgbClr val="FFFFFF"/>
                </a:solidFill>
                <a:latin typeface="Montserrat" panose="00000500000000000000" pitchFamily="2" charset="-70"/>
              </a:rPr>
              <a:t>  </a:t>
            </a:r>
            <a:r>
              <a:rPr lang="lv-LV" altLang="lv-LV" sz="1000" dirty="0">
                <a:solidFill>
                  <a:schemeClr val="bg1"/>
                </a:solidFill>
                <a:latin typeface="Montserrat" panose="00000500000000000000" pitchFamily="2" charset="-70"/>
              </a:rPr>
              <a:t>14</a:t>
            </a:r>
            <a:r>
              <a:rPr lang="en-US" altLang="lv-LV" sz="1000" dirty="0">
                <a:solidFill>
                  <a:schemeClr val="bg1"/>
                </a:solidFill>
                <a:latin typeface="Montserrat" panose="00000500000000000000" pitchFamily="2" charset="-70"/>
              </a:rPr>
              <a:t>.0</a:t>
            </a:r>
            <a:r>
              <a:rPr lang="lv-LV" altLang="lv-LV" sz="1000" dirty="0">
                <a:solidFill>
                  <a:schemeClr val="bg1"/>
                </a:solidFill>
                <a:latin typeface="Montserrat" panose="00000500000000000000" pitchFamily="2" charset="-70"/>
              </a:rPr>
              <a:t>6</a:t>
            </a:r>
            <a:r>
              <a:rPr lang="en-US" altLang="lv-LV" sz="1000" dirty="0">
                <a:solidFill>
                  <a:schemeClr val="bg1"/>
                </a:solidFill>
                <a:latin typeface="Montserrat" panose="00000500000000000000" pitchFamily="2" charset="-70"/>
              </a:rPr>
              <a:t>.2023</a:t>
            </a:r>
            <a:r>
              <a:rPr lang="en-US" altLang="lv-LV" sz="1000" dirty="0">
                <a:solidFill>
                  <a:srgbClr val="FFFFFF"/>
                </a:solidFill>
                <a:latin typeface="Montserrat" panose="00000500000000000000" pitchFamily="2" charset="-7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2917-A394-6CEE-62DF-91DF6078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Iesniegumi koku ciršanas atļaujas saņemšanai</a:t>
            </a:r>
            <a:endParaRPr lang="lv-LV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544126-62B6-D48B-6E76-581BE9110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482233"/>
              </p:ext>
            </p:extLst>
          </p:nvPr>
        </p:nvGraphicFramePr>
        <p:xfrm>
          <a:off x="438539" y="1854052"/>
          <a:ext cx="5455414" cy="347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EAEC29-B20F-1E66-3EF7-A81F40CDC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945759"/>
              </p:ext>
            </p:extLst>
          </p:nvPr>
        </p:nvGraphicFramePr>
        <p:xfrm>
          <a:off x="6096000" y="1854052"/>
          <a:ext cx="5455414" cy="381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1BC1C185-C3B8-5AA1-6445-A3F1772ED8B1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B6615-4832-D90C-F25C-09D5EDC0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4" y="6380692"/>
            <a:ext cx="12069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PAŠVALDĪBA   I 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EDGARS SLIEDE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I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14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.0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6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146825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674E-1F0E-D96B-F2EC-B6C48BF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koku ciršanas atļaujas saņemšana</a:t>
            </a:r>
            <a:endParaRPr lang="lv-LV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29E26A-C95D-5722-BAE3-9E4BFC519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517535"/>
              </p:ext>
            </p:extLst>
          </p:nvPr>
        </p:nvGraphicFramePr>
        <p:xfrm>
          <a:off x="623597" y="2107112"/>
          <a:ext cx="4974770" cy="342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046409-58A2-D350-81D7-50A7587FE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066216"/>
              </p:ext>
            </p:extLst>
          </p:nvPr>
        </p:nvGraphicFramePr>
        <p:xfrm>
          <a:off x="5878286" y="2107112"/>
          <a:ext cx="5840963" cy="373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BC716F31-012C-E5F5-B586-890ECD91678B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4AFB3-3D15-41FB-CEB0-7CEDA80C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4" y="6380692"/>
            <a:ext cx="12069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PAŠVALDĪBA   I 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EDGARS SLIEDE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I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14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.0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6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303083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5468-D6E0-20B4-5B35-C796FA09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rgbClr val="595959"/>
                </a:solidFill>
                <a:latin typeface="Montserrat" panose="00000500000000000000" pitchFamily="2" charset="-70"/>
              </a:rPr>
              <a:t>KOKU CIRŠANAS ATĻAUJA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8F41DE-99D8-B7E3-DB13-903533888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990000"/>
              </p:ext>
            </p:extLst>
          </p:nvPr>
        </p:nvGraphicFramePr>
        <p:xfrm>
          <a:off x="1079726" y="1690689"/>
          <a:ext cx="10032546" cy="45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BBEE33-4CAE-4A7F-FD03-652DE29A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4" y="6380692"/>
            <a:ext cx="12069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PAŠVALDĪBA   I 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EDGARS SLIEDE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I  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14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.0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6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.2023.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E09176F-8E0C-4195-3B95-F619A6496147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572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76CA-659E-216F-E41C-81527A78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KOKU SUGAS, KAM IZDOTAS CIRŠANAS ATĻAUJAS, ATZĪSTOT TO PAR BĪSTAMU VAI MAKSĀJOT KOMEPNSĀCIJU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7C153F-7E3D-4607-45D2-6AA76C4A1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352182"/>
              </p:ext>
            </p:extLst>
          </p:nvPr>
        </p:nvGraphicFramePr>
        <p:xfrm>
          <a:off x="2019300" y="2323147"/>
          <a:ext cx="7810500" cy="387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3E55CE7A-7350-48A8-4396-3BFEEB26555A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F2988-4E20-75CB-4576-817658A9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4" y="6380692"/>
            <a:ext cx="12069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PAŠVALDĪBA   I 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EDGARS SLIEDE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I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  14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.0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6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332681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Atļaujas atteikumu iemesli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65FA2-DD6F-D9FC-4F9E-EDDF4B69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96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Kopumā ciršanas atļauja atteikta 21 iesniegumiem</a:t>
            </a:r>
          </a:p>
          <a:p>
            <a:endParaRPr lang="lv-LV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F8364F-63D5-256C-A813-258483B98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93940"/>
              </p:ext>
            </p:extLst>
          </p:nvPr>
        </p:nvGraphicFramePr>
        <p:xfrm>
          <a:off x="513793" y="2426651"/>
          <a:ext cx="5382805" cy="317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ACCA0B-BE05-3A71-5700-5DFDCE90E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98855"/>
              </p:ext>
            </p:extLst>
          </p:nvPr>
        </p:nvGraphicFramePr>
        <p:xfrm>
          <a:off x="6095999" y="2415221"/>
          <a:ext cx="5866543" cy="317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id="{1C9CD3D2-D8B0-F0AF-E48D-3C8D148CE6D8}"/>
              </a:ext>
            </a:extLst>
          </p:cNvPr>
          <p:cNvSpPr txBox="1"/>
          <p:nvPr/>
        </p:nvSpPr>
        <p:spPr>
          <a:xfrm>
            <a:off x="92075" y="9571038"/>
            <a:ext cx="18103850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VĀRDS UZVĀRDS   I   01.01.2023.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64EC5-FF6F-33C3-21CB-0DB28177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4" y="6380692"/>
            <a:ext cx="120692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63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PAŠVALDĪBA   I 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EDGARS SLIEDE  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I 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  14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.0</a:t>
            </a:r>
            <a:r>
              <a:rPr lang="lv-LV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6</a:t>
            </a:r>
            <a:r>
              <a:rPr lang="en-US" altLang="lv-LV" sz="1000" dirty="0">
                <a:solidFill>
                  <a:srgbClr val="595959"/>
                </a:solidFill>
                <a:latin typeface="Montserrat" panose="00000500000000000000" pitchFamily="2" charset="-70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21288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3DFEFC-CCFB-8A94-7E6B-996C2BBFD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38" r="42170"/>
          <a:stretch/>
        </p:blipFill>
        <p:spPr>
          <a:xfrm>
            <a:off x="3374538" y="136524"/>
            <a:ext cx="5442924" cy="66494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5A1F6-6FEF-91F3-E6E8-2014DC92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77196" y="1962808"/>
            <a:ext cx="6649400" cy="2996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8815E4-EDCE-43A1-7FFC-8C99C75B1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59" r="8234"/>
          <a:stretch/>
        </p:blipFill>
        <p:spPr>
          <a:xfrm>
            <a:off x="191688" y="136524"/>
            <a:ext cx="2996832" cy="664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AEB69-0060-D165-EA45-BD6AD6DD3525}"/>
              </a:ext>
            </a:extLst>
          </p:cNvPr>
          <p:cNvSpPr txBox="1"/>
          <p:nvPr/>
        </p:nvSpPr>
        <p:spPr>
          <a:xfrm>
            <a:off x="9859159" y="6071035"/>
            <a:ext cx="1674074" cy="40011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bg1"/>
                </a:solidFill>
                <a:latin typeface="Montserrat" panose="00000500000000000000" pitchFamily="2" charset="-70"/>
                <a:cs typeface="Mongolian Baiti" panose="03000500000000000000" pitchFamily="66" charset="0"/>
              </a:rPr>
              <a:t>Gauja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16F82-F693-8729-3C12-E92BBD9B3760}"/>
              </a:ext>
            </a:extLst>
          </p:cNvPr>
          <p:cNvSpPr txBox="1"/>
          <p:nvPr/>
        </p:nvSpPr>
        <p:spPr>
          <a:xfrm>
            <a:off x="5368856" y="6071035"/>
            <a:ext cx="1454287" cy="40011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err="1">
                <a:solidFill>
                  <a:schemeClr val="bg1"/>
                </a:solidFill>
                <a:latin typeface="Montserrat" panose="00000500000000000000" pitchFamily="2" charset="-70"/>
                <a:cs typeface="Mongolian Baiti" panose="03000500000000000000" pitchFamily="66" charset="0"/>
              </a:rPr>
              <a:t>Garciems</a:t>
            </a:r>
            <a:endParaRPr lang="lv-LV" sz="2000" b="1" dirty="0">
              <a:solidFill>
                <a:schemeClr val="bg1"/>
              </a:solidFill>
              <a:latin typeface="Montserrat" panose="00000500000000000000" pitchFamily="2" charset="-70"/>
              <a:cs typeface="Mongolian Baiti" panose="030005000000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69088-CD89-FF7C-0733-005E929D7264}"/>
              </a:ext>
            </a:extLst>
          </p:cNvPr>
          <p:cNvSpPr txBox="1"/>
          <p:nvPr/>
        </p:nvSpPr>
        <p:spPr>
          <a:xfrm>
            <a:off x="827499" y="6071035"/>
            <a:ext cx="1546586" cy="40011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bg1"/>
                </a:solidFill>
                <a:latin typeface="Montserrat" panose="00000500000000000000" pitchFamily="2" charset="-70"/>
                <a:cs typeface="Mongolian Baiti" panose="03000500000000000000" pitchFamily="66" charset="0"/>
              </a:rPr>
              <a:t>Gauja</a:t>
            </a:r>
          </a:p>
        </p:txBody>
      </p:sp>
    </p:spTree>
    <p:extLst>
      <p:ext uri="{BB962C8B-B14F-4D97-AF65-F5344CB8AC3E}">
        <p14:creationId xmlns:p14="http://schemas.microsoft.com/office/powerpoint/2010/main" val="45755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lv-LV" sz="3600" b="1" cap="all" dirty="0">
                <a:solidFill>
                  <a:srgbClr val="595959"/>
                </a:solidFill>
              </a:rPr>
              <a:t>Paldies par uzmanību!</a:t>
            </a:r>
            <a:endParaRPr lang="en-US" altLang="x-none" sz="3334" b="1" i="1" cap="all" dirty="0">
              <a:solidFill>
                <a:srgbClr val="595959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D9C60C813EB46BBE1E60110B66861" ma:contentTypeVersion="0" ma:contentTypeDescription="Create a new document." ma:contentTypeScope="" ma:versionID="163c06e50924a046c8042680f44ce5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44c0d118ff8ded165e2b3180cbe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24B9D-5AC3-47BF-8984-DF5B96A05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404388-E8D1-49A5-893B-E0BB1C4FF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E4A25-CD11-48C2-9E01-67275D5F21C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13730</TotalTime>
  <Words>225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Medium</vt:lpstr>
      <vt:lpstr>Montserrat Semi-Bold Bold</vt:lpstr>
      <vt:lpstr>Office Theme</vt:lpstr>
      <vt:lpstr>1_Office Theme</vt:lpstr>
      <vt:lpstr>PowerPoint Presentation</vt:lpstr>
      <vt:lpstr>Iesniegumi koku ciršanas atļaujas saņemšanai</vt:lpstr>
      <vt:lpstr>koku ciršanas atļaujas saņemšana</vt:lpstr>
      <vt:lpstr>KOKU CIRŠANAS ATĻAUJA</vt:lpstr>
      <vt:lpstr>KOKU SUGAS, KAM IZDOTAS CIRŠANAS ATĻAUJAS, ATZĪSTOT TO PAR BĪSTAMU VAI MAKSĀJOT KOMEPNSĀCIJU</vt:lpstr>
      <vt:lpstr>Atļaujas atteikumu iemesli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Siltumapgādes tarifs</dc:title>
  <dc:creator>CND Office10</dc:creator>
  <cp:lastModifiedBy>Sintija Tenisa</cp:lastModifiedBy>
  <cp:revision>231</cp:revision>
  <cp:lastPrinted>2023-06-14T05:48:47Z</cp:lastPrinted>
  <dcterms:created xsi:type="dcterms:W3CDTF">2016-05-19T10:18:40Z</dcterms:created>
  <dcterms:modified xsi:type="dcterms:W3CDTF">2023-06-19T13:08:35Z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0x0101001A0D9C60C813EB46BBE1E60110B66861</vt:lpwstr>
  </property>
</Properties>
</file>