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3" r:id="rId4"/>
    <p:sldId id="262" r:id="rId5"/>
    <p:sldId id="260" r:id="rId6"/>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410049647408533E-2"/>
          <c:y val="0.20837821955984148"/>
          <c:w val="0.90003127119150261"/>
          <c:h val="0.61064468485029166"/>
        </c:manualLayout>
      </c:layout>
      <c:barChart>
        <c:barDir val="col"/>
        <c:grouping val="clustered"/>
        <c:varyColors val="0"/>
        <c:ser>
          <c:idx val="1"/>
          <c:order val="1"/>
          <c:tx>
            <c:strRef>
              <c:f>'DG pat analīze Ā+C'!$A$18</c:f>
              <c:strCache>
                <c:ptCount val="1"/>
                <c:pt idx="0">
                  <c:v>Gaujas 30 (vidussk)</c:v>
                </c:pt>
              </c:strCache>
            </c:strRef>
          </c:tx>
          <c:spPr>
            <a:solidFill>
              <a:srgbClr val="FF0000"/>
            </a:solidFill>
            <a:ln>
              <a:solidFill>
                <a:sysClr val="windowText" lastClr="000000"/>
              </a:solidFill>
            </a:ln>
            <a:effectLst/>
          </c:spPr>
          <c:invertIfNegative val="0"/>
          <c:cat>
            <c:strRef>
              <c:f>'DG pat analīze Ā+C'!$B$16:$M$16</c:f>
              <c:strCache>
                <c:ptCount val="11"/>
                <c:pt idx="1">
                  <c:v>Iek. Izm.  (€)</c:v>
                </c:pt>
                <c:pt idx="3">
                  <c:v>Noma gadā (€)</c:v>
                </c:pt>
                <c:pt idx="4">
                  <c:v>Gada uzt. Izm. (€)</c:v>
                </c:pt>
                <c:pt idx="6">
                  <c:v>Ieek. en. Izm. (€) 20%</c:v>
                </c:pt>
                <c:pt idx="8">
                  <c:v>Ieek. en. Izm. (€) 25%</c:v>
                </c:pt>
                <c:pt idx="10">
                  <c:v>Ieek. en. Izm. (€) 30%</c:v>
                </c:pt>
              </c:strCache>
            </c:strRef>
          </c:cat>
          <c:val>
            <c:numRef>
              <c:f>'DG pat analīze Ā+C'!$B$18:$M$18</c:f>
              <c:numCache>
                <c:formatCode>General</c:formatCode>
                <c:ptCount val="12"/>
                <c:pt idx="1">
                  <c:v>45958.18</c:v>
                </c:pt>
                <c:pt idx="3">
                  <c:v>6040</c:v>
                </c:pt>
                <c:pt idx="4">
                  <c:v>2664</c:v>
                </c:pt>
                <c:pt idx="6" formatCode="_-* #\ ##0\ _€_-;\-* #\ ##0\ _€_-;_-* &quot;-&quot;??\ _€_-;_-@_-">
                  <c:v>59044.54972000001</c:v>
                </c:pt>
                <c:pt idx="8" formatCode="_-* #\ ##0\ _€_-;\-* #\ ##0\ _€_-;_-* &quot;-&quot;??\ _€_-;_-@_-">
                  <c:v>73805.687150000012</c:v>
                </c:pt>
                <c:pt idx="10" formatCode="_-* #\ ##0\ _€_-;\-* #\ ##0\ _€_-;_-* &quot;-&quot;??\ _€_-;_-@_-">
                  <c:v>88566.824580000015</c:v>
                </c:pt>
              </c:numCache>
            </c:numRef>
          </c:val>
          <c:extLst>
            <c:ext xmlns:c16="http://schemas.microsoft.com/office/drawing/2014/chart" uri="{C3380CC4-5D6E-409C-BE32-E72D297353CC}">
              <c16:uniqueId val="{00000000-47C8-4DE3-A73F-CACEFC514250}"/>
            </c:ext>
          </c:extLst>
        </c:ser>
        <c:ser>
          <c:idx val="2"/>
          <c:order val="2"/>
          <c:tx>
            <c:strRef>
              <c:f>'DG pat analīze Ā+C'!$A$19</c:f>
              <c:strCache>
                <c:ptCount val="1"/>
                <c:pt idx="0">
                  <c:v>Gaujas 33</c:v>
                </c:pt>
              </c:strCache>
            </c:strRef>
          </c:tx>
          <c:spPr>
            <a:solidFill>
              <a:srgbClr val="0070C0"/>
            </a:solidFill>
            <a:ln>
              <a:solidFill>
                <a:sysClr val="windowText" lastClr="000000"/>
              </a:solidFill>
            </a:ln>
            <a:effectLst/>
          </c:spPr>
          <c:invertIfNegative val="0"/>
          <c:cat>
            <c:strRef>
              <c:f>'DG pat analīze Ā+C'!$B$16:$M$16</c:f>
              <c:strCache>
                <c:ptCount val="11"/>
                <c:pt idx="1">
                  <c:v>Iek. Izm.  (€)</c:v>
                </c:pt>
                <c:pt idx="3">
                  <c:v>Noma gadā (€)</c:v>
                </c:pt>
                <c:pt idx="4">
                  <c:v>Gada uzt. Izm. (€)</c:v>
                </c:pt>
                <c:pt idx="6">
                  <c:v>Ieek. en. Izm. (€) 20%</c:v>
                </c:pt>
                <c:pt idx="8">
                  <c:v>Ieek. en. Izm. (€) 25%</c:v>
                </c:pt>
                <c:pt idx="10">
                  <c:v>Ieek. en. Izm. (€) 30%</c:v>
                </c:pt>
              </c:strCache>
            </c:strRef>
          </c:cat>
          <c:val>
            <c:numRef>
              <c:f>'DG pat analīze Ā+C'!$B$19:$M$19</c:f>
              <c:numCache>
                <c:formatCode>General</c:formatCode>
                <c:ptCount val="12"/>
                <c:pt idx="1">
                  <c:v>57542.14</c:v>
                </c:pt>
                <c:pt idx="3">
                  <c:v>7670</c:v>
                </c:pt>
                <c:pt idx="4">
                  <c:v>3576</c:v>
                </c:pt>
                <c:pt idx="6" formatCode="_-* #\ ##0\ _€_-;\-* #\ ##0\ _€_-;_-* &quot;-&quot;??\ _€_-;_-@_-">
                  <c:v>25523.509440000002</c:v>
                </c:pt>
                <c:pt idx="8" formatCode="_-* #\ ##0\ _€_-;\-* #\ ##0\ _€_-;_-* &quot;-&quot;??\ _€_-;_-@_-">
                  <c:v>31904.3868</c:v>
                </c:pt>
                <c:pt idx="10" formatCode="_-* #\ ##0\ _€_-;\-* #\ ##0\ _€_-;_-* &quot;-&quot;??\ _€_-;_-@_-">
                  <c:v>38285.264159999999</c:v>
                </c:pt>
              </c:numCache>
            </c:numRef>
          </c:val>
          <c:extLst>
            <c:ext xmlns:c16="http://schemas.microsoft.com/office/drawing/2014/chart" uri="{C3380CC4-5D6E-409C-BE32-E72D297353CC}">
              <c16:uniqueId val="{00000001-47C8-4DE3-A73F-CACEFC514250}"/>
            </c:ext>
          </c:extLst>
        </c:ser>
        <c:ser>
          <c:idx val="3"/>
          <c:order val="3"/>
          <c:tx>
            <c:strRef>
              <c:f>'DG pat analīze Ā+C'!$A$20</c:f>
              <c:strCache>
                <c:ptCount val="1"/>
                <c:pt idx="0">
                  <c:v>Mažavēji (KPII)</c:v>
                </c:pt>
              </c:strCache>
            </c:strRef>
          </c:tx>
          <c:spPr>
            <a:solidFill>
              <a:schemeClr val="accent4"/>
            </a:solidFill>
            <a:ln>
              <a:solidFill>
                <a:sysClr val="windowText" lastClr="000000"/>
              </a:solidFill>
            </a:ln>
            <a:effectLst/>
          </c:spPr>
          <c:invertIfNegative val="0"/>
          <c:cat>
            <c:strRef>
              <c:f>'DG pat analīze Ā+C'!$B$16:$M$16</c:f>
              <c:strCache>
                <c:ptCount val="11"/>
                <c:pt idx="1">
                  <c:v>Iek. Izm.  (€)</c:v>
                </c:pt>
                <c:pt idx="3">
                  <c:v>Noma gadā (€)</c:v>
                </c:pt>
                <c:pt idx="4">
                  <c:v>Gada uzt. Izm. (€)</c:v>
                </c:pt>
                <c:pt idx="6">
                  <c:v>Ieek. en. Izm. (€) 20%</c:v>
                </c:pt>
                <c:pt idx="8">
                  <c:v>Ieek. en. Izm. (€) 25%</c:v>
                </c:pt>
                <c:pt idx="10">
                  <c:v>Ieek. en. Izm. (€) 30%</c:v>
                </c:pt>
              </c:strCache>
            </c:strRef>
          </c:cat>
          <c:val>
            <c:numRef>
              <c:f>'DG pat analīze Ā+C'!$B$20:$M$20</c:f>
              <c:numCache>
                <c:formatCode>General</c:formatCode>
                <c:ptCount val="12"/>
                <c:pt idx="1">
                  <c:v>45036.47</c:v>
                </c:pt>
                <c:pt idx="3">
                  <c:v>5510</c:v>
                </c:pt>
                <c:pt idx="4">
                  <c:v>2544</c:v>
                </c:pt>
                <c:pt idx="6" formatCode="_-* #\ ##0\ _€_-;\-* #\ ##0\ _€_-;_-* &quot;-&quot;??\ _€_-;_-@_-">
                  <c:v>15079.049959999998</c:v>
                </c:pt>
                <c:pt idx="8" formatCode="_-* #\ ##0\ _€_-;\-* #\ ##0\ _€_-;_-* &quot;-&quot;??\ _€_-;_-@_-">
                  <c:v>18848.812449999998</c:v>
                </c:pt>
                <c:pt idx="10" formatCode="_-* #\ ##0\ _€_-;\-* #\ ##0\ _€_-;_-* &quot;-&quot;??\ _€_-;_-@_-">
                  <c:v>22618.574939999995</c:v>
                </c:pt>
              </c:numCache>
            </c:numRef>
          </c:val>
          <c:extLst>
            <c:ext xmlns:c16="http://schemas.microsoft.com/office/drawing/2014/chart" uri="{C3380CC4-5D6E-409C-BE32-E72D297353CC}">
              <c16:uniqueId val="{00000002-47C8-4DE3-A73F-CACEFC514250}"/>
            </c:ext>
          </c:extLst>
        </c:ser>
        <c:ser>
          <c:idx val="4"/>
          <c:order val="4"/>
          <c:tx>
            <c:strRef>
              <c:f>'DG pat analīze Ā+C'!$A$21</c:f>
              <c:strCache>
                <c:ptCount val="1"/>
                <c:pt idx="0">
                  <c:v>Kopā</c:v>
                </c:pt>
              </c:strCache>
            </c:strRef>
          </c:tx>
          <c:spPr>
            <a:solidFill>
              <a:srgbClr val="92D050"/>
            </a:solidFill>
            <a:ln>
              <a:solidFill>
                <a:sysClr val="windowText" lastClr="000000"/>
              </a:solidFill>
            </a:ln>
            <a:effectLst/>
          </c:spPr>
          <c:invertIfNegative val="0"/>
          <c:cat>
            <c:strRef>
              <c:f>'DG pat analīze Ā+C'!$B$16:$M$16</c:f>
              <c:strCache>
                <c:ptCount val="11"/>
                <c:pt idx="1">
                  <c:v>Iek. Izm.  (€)</c:v>
                </c:pt>
                <c:pt idx="3">
                  <c:v>Noma gadā (€)</c:v>
                </c:pt>
                <c:pt idx="4">
                  <c:v>Gada uzt. Izm. (€)</c:v>
                </c:pt>
                <c:pt idx="6">
                  <c:v>Ieek. en. Izm. (€) 20%</c:v>
                </c:pt>
                <c:pt idx="8">
                  <c:v>Ieek. en. Izm. (€) 25%</c:v>
                </c:pt>
                <c:pt idx="10">
                  <c:v>Ieek. en. Izm. (€) 30%</c:v>
                </c:pt>
              </c:strCache>
            </c:strRef>
          </c:cat>
          <c:val>
            <c:numRef>
              <c:f>'DG pat analīze Ā+C'!$B$21:$M$21</c:f>
              <c:numCache>
                <c:formatCode>General</c:formatCode>
                <c:ptCount val="12"/>
                <c:pt idx="1">
                  <c:v>148536.79</c:v>
                </c:pt>
                <c:pt idx="3">
                  <c:v>19220</c:v>
                </c:pt>
                <c:pt idx="4">
                  <c:v>8784</c:v>
                </c:pt>
                <c:pt idx="6" formatCode="_-* #\ ##0\ _€_-;\-* #\ ##0\ _€_-;_-* &quot;-&quot;??\ _€_-;_-@_-">
                  <c:v>99647.109120000008</c:v>
                </c:pt>
                <c:pt idx="8" formatCode="_-* #\ ##0\ _€_-;\-* #\ ##0\ _€_-;_-* &quot;-&quot;??\ _€_-;_-@_-">
                  <c:v>124558.88640000002</c:v>
                </c:pt>
                <c:pt idx="10" formatCode="_-* #\ ##0\ _€_-;\-* #\ ##0\ _€_-;_-* &quot;-&quot;??\ _€_-;_-@_-">
                  <c:v>149470.66368</c:v>
                </c:pt>
              </c:numCache>
            </c:numRef>
          </c:val>
          <c:extLst>
            <c:ext xmlns:c16="http://schemas.microsoft.com/office/drawing/2014/chart" uri="{C3380CC4-5D6E-409C-BE32-E72D297353CC}">
              <c16:uniqueId val="{00000003-47C8-4DE3-A73F-CACEFC514250}"/>
            </c:ext>
          </c:extLst>
        </c:ser>
        <c:dLbls>
          <c:showLegendKey val="0"/>
          <c:showVal val="0"/>
          <c:showCatName val="0"/>
          <c:showSerName val="0"/>
          <c:showPercent val="0"/>
          <c:showBubbleSize val="0"/>
        </c:dLbls>
        <c:gapWidth val="75"/>
        <c:overlap val="-25"/>
        <c:axId val="1712065008"/>
        <c:axId val="1712063376"/>
        <c:extLst>
          <c:ext xmlns:c15="http://schemas.microsoft.com/office/drawing/2012/chart" uri="{02D57815-91ED-43cb-92C2-25804820EDAC}">
            <c15:filteredBarSeries>
              <c15:ser>
                <c:idx val="0"/>
                <c:order val="0"/>
                <c:tx>
                  <c:strRef>
                    <c:extLst>
                      <c:ext uri="{02D57815-91ED-43cb-92C2-25804820EDAC}">
                        <c15:formulaRef>
                          <c15:sqref>'DG pat analīze Ā+C'!$A$17</c15:sqref>
                        </c15:formulaRef>
                      </c:ext>
                    </c:extLst>
                    <c:strCache>
                      <c:ptCount val="1"/>
                    </c:strCache>
                  </c:strRef>
                </c:tx>
                <c:spPr>
                  <a:solidFill>
                    <a:schemeClr val="accent1"/>
                  </a:solidFill>
                  <a:ln>
                    <a:noFill/>
                  </a:ln>
                  <a:effectLst/>
                </c:spPr>
                <c:invertIfNegative val="0"/>
                <c:cat>
                  <c:strRef>
                    <c:extLst>
                      <c:ext uri="{02D57815-91ED-43cb-92C2-25804820EDAC}">
                        <c15:formulaRef>
                          <c15:sqref>'DG pat analīze Ā+C'!$B$16:$M$16</c15:sqref>
                        </c15:formulaRef>
                      </c:ext>
                    </c:extLst>
                    <c:strCache>
                      <c:ptCount val="11"/>
                      <c:pt idx="1">
                        <c:v>Iek. Izm.  (€)</c:v>
                      </c:pt>
                      <c:pt idx="3">
                        <c:v>Noma gadā (€)</c:v>
                      </c:pt>
                      <c:pt idx="4">
                        <c:v>Gada uzt. Izm. (€)</c:v>
                      </c:pt>
                      <c:pt idx="6">
                        <c:v>Ieek. en. Izm. (€) 20%</c:v>
                      </c:pt>
                      <c:pt idx="8">
                        <c:v>Ieek. en. Izm. (€) 25%</c:v>
                      </c:pt>
                      <c:pt idx="10">
                        <c:v>Ieek. en. Izm. (€) 30%</c:v>
                      </c:pt>
                    </c:strCache>
                  </c:strRef>
                </c:cat>
                <c:val>
                  <c:numRef>
                    <c:extLst>
                      <c:ext uri="{02D57815-91ED-43cb-92C2-25804820EDAC}">
                        <c15:formulaRef>
                          <c15:sqref>'DG pat analīze Ā+C'!$B$17:$M$17</c15:sqref>
                        </c15:formulaRef>
                      </c:ext>
                    </c:extLst>
                    <c:numCache>
                      <c:formatCode>General</c:formatCode>
                      <c:ptCount val="12"/>
                    </c:numCache>
                  </c:numRef>
                </c:val>
                <c:extLst>
                  <c:ext xmlns:c16="http://schemas.microsoft.com/office/drawing/2014/chart" uri="{C3380CC4-5D6E-409C-BE32-E72D297353CC}">
                    <c16:uniqueId val="{00000004-47C8-4DE3-A73F-CACEFC514250}"/>
                  </c:ext>
                </c:extLst>
              </c15:ser>
            </c15:filteredBarSeries>
          </c:ext>
        </c:extLst>
      </c:barChart>
      <c:catAx>
        <c:axId val="1712065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Times New Roman" panose="02020603050405020304" pitchFamily="18" charset="0"/>
                <a:ea typeface="+mn-ea"/>
                <a:cs typeface="Times New Roman" panose="02020603050405020304" pitchFamily="18" charset="0"/>
              </a:defRPr>
            </a:pPr>
            <a:endParaRPr lang="lv-LV"/>
          </a:p>
        </c:txPr>
        <c:crossAx val="1712063376"/>
        <c:crosses val="autoZero"/>
        <c:auto val="1"/>
        <c:lblAlgn val="ctr"/>
        <c:lblOffset val="100"/>
        <c:noMultiLvlLbl val="0"/>
      </c:catAx>
      <c:valAx>
        <c:axId val="1712063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Times New Roman" panose="02020603050405020304" pitchFamily="18" charset="0"/>
                <a:ea typeface="+mn-ea"/>
                <a:cs typeface="Times New Roman" panose="02020603050405020304" pitchFamily="18" charset="0"/>
              </a:defRPr>
            </a:pPr>
            <a:endParaRPr lang="lv-LV"/>
          </a:p>
        </c:txPr>
        <c:crossAx val="17120650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rgbClr val="002060"/>
              </a:solidFill>
              <a:latin typeface="Times New Roman" panose="02020603050405020304" pitchFamily="18" charset="0"/>
              <a:ea typeface="+mn-ea"/>
              <a:cs typeface="Times New Roman" panose="02020603050405020304" pitchFamily="18" charset="0"/>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Virsraksta slaids">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lv-LV"/>
              <a:t>Rediģēt šablona virsraksta stilu</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a:t>Rediģēt šablona apakšvirsraksta stilu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Rediģēt šablona teksta stilus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ēt vizītkar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Rediģēt šablona teksta stilus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atiess vai aplams">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lv-LV"/>
              <a:t>Rediģēt šablona virsraksta stilu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a:t>Rediģēt šablona teksta stilus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Vertical Text Placeholder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lv-LV"/>
              <a:t>Rediģēt šablona virsraksta stilu</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lv-LV"/>
              <a:t>Rediģēt šablona virsraksta stilu</a:t>
            </a:r>
            <a:endParaRPr lang="en-US" dirty="0"/>
          </a:p>
        </p:txBody>
      </p:sp>
      <p:sp>
        <p:nvSpPr>
          <p:cNvPr id="3" name="Content Placeholder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lv-LV"/>
              <a:t>Rediģēt šablona virsraksta stilu</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a:t>Rediģēt šablona teksta stilus</a:t>
            </a:r>
          </a:p>
        </p:txBody>
      </p:sp>
      <p:sp>
        <p:nvSpPr>
          <p:cNvPr id="4" name="Date Placeholder 3"/>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a:t>Rediģēt šablona virsraksta stilu</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a:t>Rediģēt šablona virsraksta stilu</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Rediģēt šablona teksta stilus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lv-LV"/>
              <a:t>Rediģēt šablona virsraksta stilu</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lv-LV"/>
              <a:t>Rediģēt šablona virsraksta stilu</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lv-LV"/>
              <a:t>Rediģēt šablona teksta stilus</a:t>
            </a:r>
          </a:p>
        </p:txBody>
      </p:sp>
      <p:sp>
        <p:nvSpPr>
          <p:cNvPr id="5" name="Date Placeholder 4"/>
          <p:cNvSpPr>
            <a:spLocks noGrp="1"/>
          </p:cNvSpPr>
          <p:nvPr>
            <p:ph type="dt" sz="half" idx="10"/>
          </p:nvPr>
        </p:nvSpPr>
        <p:spPr/>
        <p:txBody>
          <a:bodyPr/>
          <a:lstStyle/>
          <a:p>
            <a:fld id="{42A54C80-263E-416B-A8E0-580EDEADCBDC}" type="datetimeFigureOut">
              <a:rPr lang="en-US" dirty="0"/>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lv-LV"/>
              <a:t>Rediģēt šablona virsraksta stilu</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a:t>Noklikšķiniet uz ikonas, lai pievienotu attēlu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Rediģēt šablona teksta stilus</a:t>
            </a:r>
          </a:p>
        </p:txBody>
      </p:sp>
      <p:sp>
        <p:nvSpPr>
          <p:cNvPr id="5" name="Date Placeholder 4"/>
          <p:cNvSpPr>
            <a:spLocks noGrp="1"/>
          </p:cNvSpPr>
          <p:nvPr>
            <p:ph type="dt" sz="half" idx="10"/>
          </p:nvPr>
        </p:nvSpPr>
        <p:spPr/>
        <p:txBody>
          <a:bodyPr/>
          <a:lstStyle/>
          <a:p>
            <a:fld id="{B61BEF0D-F0BB-DE4B-95CE-6DB70DBA9567}" type="datetimeFigureOut">
              <a:rPr lang="en-US" dirty="0"/>
              <a:pPr/>
              <a:t>4/29/2022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lv-LV"/>
              <a:t>Rediģēt šablona virsraksta stilu</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4/29/2022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197974" y="3370450"/>
            <a:ext cx="7766936" cy="1646302"/>
          </a:xfrm>
        </p:spPr>
        <p:txBody>
          <a:bodyPr/>
          <a:lstStyle/>
          <a:p>
            <a:pPr algn="ctr"/>
            <a:r>
              <a:rPr lang="lv-LV" sz="3600" b="1" dirty="0">
                <a:latin typeface="Times New Roman" panose="02020603050405020304" pitchFamily="18" charset="0"/>
                <a:cs typeface="Times New Roman" panose="02020603050405020304" pitchFamily="18" charset="0"/>
              </a:rPr>
              <a:t>Ziņojums par Ādažu vidusskolas, Ādažu kultūras centra un KPII inženiertehnisko sistēmu vadības pakalpojuma nomu. </a:t>
            </a:r>
            <a:br>
              <a:rPr lang="lv-LV" sz="3600" b="1" dirty="0">
                <a:latin typeface="Times New Roman" panose="02020603050405020304" pitchFamily="18" charset="0"/>
                <a:cs typeface="Times New Roman" panose="02020603050405020304" pitchFamily="18" charset="0"/>
              </a:rPr>
            </a:br>
            <a:endParaRPr lang="lv-LV"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7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754607" y="0"/>
            <a:ext cx="8596668" cy="1320800"/>
          </a:xfrm>
        </p:spPr>
        <p:txBody>
          <a:bodyPr>
            <a:normAutofit/>
          </a:bodyPr>
          <a:lstStyle/>
          <a:p>
            <a:pPr algn="ctr"/>
            <a:r>
              <a:rPr lang="lv-LV" b="1" dirty="0">
                <a:latin typeface="Times New Roman" panose="02020603050405020304" pitchFamily="18" charset="0"/>
                <a:cs typeface="Times New Roman" panose="02020603050405020304" pitchFamily="18" charset="0"/>
              </a:rPr>
              <a:t>Publisko ēku inženiertehnisko sistēmu vadība – investīcija, kas pelna </a:t>
            </a:r>
          </a:p>
        </p:txBody>
      </p:sp>
      <p:sp>
        <p:nvSpPr>
          <p:cNvPr id="3" name="Satura vietturis 2"/>
          <p:cNvSpPr>
            <a:spLocks noGrp="1"/>
          </p:cNvSpPr>
          <p:nvPr>
            <p:ph idx="1"/>
          </p:nvPr>
        </p:nvSpPr>
        <p:spPr>
          <a:xfrm>
            <a:off x="296214" y="1571222"/>
            <a:ext cx="9878096" cy="5035639"/>
          </a:xfrm>
        </p:spPr>
        <p:txBody>
          <a:bodyPr/>
          <a:lstStyle/>
          <a:p>
            <a:pPr algn="just"/>
            <a:r>
              <a:rPr lang="lv-LV" b="1" dirty="0">
                <a:solidFill>
                  <a:srgbClr val="002060"/>
                </a:solidFill>
                <a:latin typeface="Times New Roman" panose="02020603050405020304" pitchFamily="18" charset="0"/>
                <a:cs typeface="Times New Roman" panose="02020603050405020304" pitchFamily="18" charset="0"/>
              </a:rPr>
              <a:t>Inženiertehnisko sistēmu vadības iekārtu kopums nodrošina ēkas vadību atbilstoši klienta noteiktajiem nosacījumiem un tieši tad, kad tas nepieciešams. Šāda koncepcija izslēdz konflikta iespējas starp uzstādītiem automātikās vadības risinājumiem, kas bieži ir neredzams, apjomīgs energoresursu patēriņa avots. Iekārtu vadībai ir īpaši izstrādāta viegli lietojama tīmekļa vietne, kas ļauj ātri veikt izmaiņas un viegli pārredzēt visu iekārtu darbību.</a:t>
            </a:r>
          </a:p>
          <a:p>
            <a:pPr marL="0" indent="0" algn="just">
              <a:buNone/>
            </a:pPr>
            <a:r>
              <a:rPr lang="lv-LV" dirty="0">
                <a:solidFill>
                  <a:srgbClr val="002060"/>
                </a:solidFill>
                <a:latin typeface="Times New Roman" panose="02020603050405020304" pitchFamily="18" charset="0"/>
                <a:cs typeface="Times New Roman" panose="02020603050405020304" pitchFamily="18" charset="0"/>
              </a:rPr>
              <a:t>Ventilācija pēc pieprasījuma </a:t>
            </a:r>
          </a:p>
          <a:p>
            <a:pPr marL="0" indent="0" algn="just">
              <a:buNone/>
            </a:pPr>
            <a:r>
              <a:rPr lang="lv-LV" dirty="0">
                <a:solidFill>
                  <a:srgbClr val="002060"/>
                </a:solidFill>
                <a:latin typeface="Times New Roman" panose="02020603050405020304" pitchFamily="18" charset="0"/>
                <a:cs typeface="Times New Roman" panose="02020603050405020304" pitchFamily="18" charset="0"/>
              </a:rPr>
              <a:t>Sensoru sistēma uzskaita katras telpas gaisa piesārņojumu un izmanto šo informāciju, lai regulētu kopējo mehāniskās ventilācijas jaudu un palielinātu to telpās, kur tas vairāk nepieciešams. Rezultātā iespējams būtiski ietaupīt, neventilējot bez vajadzības, un vienlaikus pat uzlabot gaisa kvalitāti. </a:t>
            </a:r>
          </a:p>
          <a:p>
            <a:pPr marL="0" indent="0" algn="just">
              <a:buNone/>
            </a:pPr>
            <a:r>
              <a:rPr lang="lv-LV" dirty="0">
                <a:solidFill>
                  <a:srgbClr val="002060"/>
                </a:solidFill>
                <a:latin typeface="Times New Roman" panose="02020603050405020304" pitchFamily="18" charset="0"/>
                <a:cs typeface="Times New Roman" panose="02020603050405020304" pitchFamily="18" charset="0"/>
              </a:rPr>
              <a:t>Apkure pēc pieprasījuma </a:t>
            </a:r>
          </a:p>
          <a:p>
            <a:pPr marL="0" indent="0" algn="just">
              <a:buNone/>
            </a:pPr>
            <a:r>
              <a:rPr lang="lv-LV" dirty="0">
                <a:solidFill>
                  <a:srgbClr val="002060"/>
                </a:solidFill>
                <a:latin typeface="Times New Roman" panose="02020603050405020304" pitchFamily="18" charset="0"/>
                <a:cs typeface="Times New Roman" panose="02020603050405020304" pitchFamily="18" charset="0"/>
              </a:rPr>
              <a:t>Uzstādot katrā telpā vēlamo temperatūru un attiecīgi veicot </a:t>
            </a:r>
            <a:r>
              <a:rPr lang="lv-LV" dirty="0" err="1">
                <a:solidFill>
                  <a:srgbClr val="002060"/>
                </a:solidFill>
                <a:latin typeface="Times New Roman" panose="02020603050405020304" pitchFamily="18" charset="0"/>
                <a:cs typeface="Times New Roman" panose="02020603050405020304" pitchFamily="18" charset="0"/>
              </a:rPr>
              <a:t>mikroregulēšanu</a:t>
            </a:r>
            <a:r>
              <a:rPr lang="lv-LV" dirty="0">
                <a:solidFill>
                  <a:srgbClr val="002060"/>
                </a:solidFill>
                <a:latin typeface="Times New Roman" panose="02020603050405020304" pitchFamily="18" charset="0"/>
                <a:cs typeface="Times New Roman" panose="02020603050405020304" pitchFamily="18" charset="0"/>
              </a:rPr>
              <a:t>, iespējams palielināt komfortu un klimata neitralitāti, kas gan ietaupa līdzekļus, novēršot pārkurināšanu, gan maina cilvēku uzvedību, jo netiek lieki vēdinātas pārkurinātas telpas, lai noregulētu temperatūru. </a:t>
            </a:r>
            <a:endParaRPr lang="lv-LV"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127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425003" y="609600"/>
            <a:ext cx="9092484" cy="1320800"/>
          </a:xfrm>
        </p:spPr>
        <p:txBody>
          <a:bodyPr/>
          <a:lstStyle/>
          <a:p>
            <a:pPr algn="ctr"/>
            <a:r>
              <a:rPr lang="lv-LV" b="1" dirty="0">
                <a:latin typeface="Times New Roman" panose="02020603050405020304" pitchFamily="18" charset="0"/>
                <a:cs typeface="Times New Roman" panose="02020603050405020304" pitchFamily="18" charset="0"/>
              </a:rPr>
              <a:t>Inženiertehnisko sistēmu vadības pakalpojuma iegādes iespējamie varianti</a:t>
            </a:r>
            <a:endParaRPr lang="lv-LV" dirty="0"/>
          </a:p>
        </p:txBody>
      </p:sp>
      <p:sp>
        <p:nvSpPr>
          <p:cNvPr id="3" name="Satura vietturis 2"/>
          <p:cNvSpPr>
            <a:spLocks noGrp="1"/>
          </p:cNvSpPr>
          <p:nvPr>
            <p:ph idx="1"/>
          </p:nvPr>
        </p:nvSpPr>
        <p:spPr>
          <a:xfrm>
            <a:off x="425003" y="2160589"/>
            <a:ext cx="9517487" cy="4265969"/>
          </a:xfrm>
        </p:spPr>
        <p:txBody>
          <a:bodyPr/>
          <a:lstStyle/>
          <a:p>
            <a:pPr algn="just"/>
            <a:r>
              <a:rPr lang="lv-LV" b="1" dirty="0">
                <a:solidFill>
                  <a:srgbClr val="002060"/>
                </a:solidFill>
                <a:latin typeface="Times New Roman" panose="02020603050405020304" pitchFamily="18" charset="0"/>
                <a:cs typeface="Times New Roman" panose="02020603050405020304" pitchFamily="18" charset="0"/>
              </a:rPr>
              <a:t>Scenārijs Nr.1 </a:t>
            </a:r>
          </a:p>
          <a:p>
            <a:pPr marL="0" indent="0" algn="just">
              <a:buNone/>
            </a:pPr>
            <a:r>
              <a:rPr lang="lv-LV" b="1" dirty="0">
                <a:solidFill>
                  <a:srgbClr val="002060"/>
                </a:solidFill>
                <a:latin typeface="Times New Roman" panose="02020603050405020304" pitchFamily="18" charset="0"/>
                <a:cs typeface="Times New Roman" panose="02020603050405020304" pitchFamily="18" charset="0"/>
              </a:rPr>
              <a:t>Iekārtas iepirkums. </a:t>
            </a:r>
            <a:r>
              <a:rPr lang="lv-LV" dirty="0">
                <a:solidFill>
                  <a:srgbClr val="002060"/>
                </a:solidFill>
                <a:latin typeface="Times New Roman" panose="02020603050405020304" pitchFamily="18" charset="0"/>
                <a:cs typeface="Times New Roman" panose="02020603050405020304" pitchFamily="18" charset="0"/>
              </a:rPr>
              <a:t>Aptuvenās izmaksas sastāda 150 000 € (ĀV + KC + KPII). Papildus izdevumi ir sistēmu uzturēšanas izmaksas – 8784 €/gadā. Piecu gadu laikā kopējās izmaksas sastāda – 150 000 + (5 X 8784) = 193 920 €. Kurināmā ekonomija 5 gadu laikā sastāda 622 794 € (pie 2022.04. dabas gāzes cenas un iekārtu efektivitātes 25%). Kopējā peļņa 5 gadu laikā sastāda – </a:t>
            </a:r>
            <a:r>
              <a:rPr lang="lv-LV" b="1" dirty="0">
                <a:solidFill>
                  <a:srgbClr val="002060"/>
                </a:solidFill>
                <a:latin typeface="Times New Roman" panose="02020603050405020304" pitchFamily="18" charset="0"/>
                <a:cs typeface="Times New Roman" panose="02020603050405020304" pitchFamily="18" charset="0"/>
              </a:rPr>
              <a:t>428 874 € (investīcijas 193 920 </a:t>
            </a:r>
            <a:r>
              <a:rPr lang="lv-LV" b="1" dirty="0">
                <a:solidFill>
                  <a:srgbClr val="002060"/>
                </a:solidFill>
                <a:latin typeface="Calibri" panose="020F0502020204030204" pitchFamily="34" charset="0"/>
                <a:cs typeface="Calibri" panose="020F0502020204030204" pitchFamily="34" charset="0"/>
              </a:rPr>
              <a:t>€)</a:t>
            </a:r>
            <a:r>
              <a:rPr lang="lv-LV" b="1" dirty="0">
                <a:solidFill>
                  <a:srgbClr val="002060"/>
                </a:solidFill>
                <a:latin typeface="Times New Roman" panose="02020603050405020304" pitchFamily="18" charset="0"/>
                <a:cs typeface="Times New Roman" panose="02020603050405020304" pitchFamily="18" charset="0"/>
              </a:rPr>
              <a:t>.</a:t>
            </a:r>
          </a:p>
          <a:p>
            <a:pPr algn="just"/>
            <a:r>
              <a:rPr lang="lv-LV" b="1" dirty="0">
                <a:solidFill>
                  <a:srgbClr val="002060"/>
                </a:solidFill>
                <a:latin typeface="Times New Roman" panose="02020603050405020304" pitchFamily="18" charset="0"/>
                <a:cs typeface="Times New Roman" panose="02020603050405020304" pitchFamily="18" charset="0"/>
              </a:rPr>
              <a:t>Scenārijs Nr.2</a:t>
            </a:r>
          </a:p>
          <a:p>
            <a:pPr marL="0" indent="0" algn="just">
              <a:buNone/>
            </a:pPr>
            <a:r>
              <a:rPr lang="lv-LV" b="1" dirty="0">
                <a:solidFill>
                  <a:srgbClr val="002060"/>
                </a:solidFill>
                <a:latin typeface="Times New Roman" panose="02020603050405020304" pitchFamily="18" charset="0"/>
                <a:cs typeface="Times New Roman" panose="02020603050405020304" pitchFamily="18" charset="0"/>
              </a:rPr>
              <a:t>Iekārtu noma uz 5 gadiem. </a:t>
            </a:r>
            <a:r>
              <a:rPr lang="lv-LV" dirty="0">
                <a:solidFill>
                  <a:srgbClr val="002060"/>
                </a:solidFill>
                <a:latin typeface="Times New Roman" panose="02020603050405020304" pitchFamily="18" charset="0"/>
                <a:cs typeface="Times New Roman" panose="02020603050405020304" pitchFamily="18" charset="0"/>
              </a:rPr>
              <a:t>Nomas maksa 5 gados sastāda </a:t>
            </a:r>
            <a:r>
              <a:rPr lang="lv-LV" b="1" dirty="0">
                <a:solidFill>
                  <a:srgbClr val="002060"/>
                </a:solidFill>
                <a:latin typeface="Times New Roman" panose="02020603050405020304" pitchFamily="18" charset="0"/>
                <a:cs typeface="Times New Roman" panose="02020603050405020304" pitchFamily="18" charset="0"/>
              </a:rPr>
              <a:t> </a:t>
            </a:r>
            <a:r>
              <a:rPr lang="lv-LV" dirty="0">
                <a:solidFill>
                  <a:srgbClr val="002060"/>
                </a:solidFill>
                <a:latin typeface="Times New Roman" panose="02020603050405020304" pitchFamily="18" charset="0"/>
                <a:cs typeface="Times New Roman" panose="02020603050405020304" pitchFamily="18" charset="0"/>
              </a:rPr>
              <a:t>96 100 </a:t>
            </a:r>
            <a:r>
              <a:rPr lang="lv-LV" dirty="0">
                <a:solidFill>
                  <a:srgbClr val="002060"/>
                </a:solidFill>
                <a:latin typeface="Calibri" panose="020F0502020204030204" pitchFamily="34" charset="0"/>
                <a:cs typeface="Calibri" panose="020F0502020204030204" pitchFamily="34" charset="0"/>
              </a:rPr>
              <a:t>€.</a:t>
            </a:r>
            <a:r>
              <a:rPr lang="lv-LV" dirty="0">
                <a:solidFill>
                  <a:srgbClr val="002060"/>
                </a:solidFill>
                <a:latin typeface="Times New Roman" panose="02020603050405020304" pitchFamily="18" charset="0"/>
                <a:cs typeface="Times New Roman" panose="02020603050405020304" pitchFamily="18" charset="0"/>
              </a:rPr>
              <a:t> Kurināmā ekonomija 5 gadu laikā sastāda 622 794 € (pie 2022.04. dabas gāzes cenas un iekārtu efektivitātes 25%). Kopējā peļņa 5 gadu laikā sastāda – </a:t>
            </a:r>
            <a:r>
              <a:rPr lang="lv-LV" b="1" dirty="0">
                <a:solidFill>
                  <a:srgbClr val="002060"/>
                </a:solidFill>
                <a:latin typeface="Times New Roman" panose="02020603050405020304" pitchFamily="18" charset="0"/>
                <a:cs typeface="Times New Roman" panose="02020603050405020304" pitchFamily="18" charset="0"/>
              </a:rPr>
              <a:t>526 694 € </a:t>
            </a:r>
            <a:r>
              <a:rPr lang="lv-LV" b="1" dirty="0">
                <a:solidFill>
                  <a:srgbClr val="FF0000"/>
                </a:solidFill>
                <a:latin typeface="Times New Roman" panose="02020603050405020304" pitchFamily="18" charset="0"/>
                <a:cs typeface="Times New Roman" panose="02020603050405020304" pitchFamily="18" charset="0"/>
              </a:rPr>
              <a:t>(investīcijas - 0 €).</a:t>
            </a:r>
          </a:p>
          <a:p>
            <a:pPr marL="0" indent="0" algn="just">
              <a:buNone/>
            </a:pPr>
            <a:endParaRPr lang="lv-LV" dirty="0">
              <a:solidFill>
                <a:srgbClr val="002060"/>
              </a:solidFill>
              <a:latin typeface="Times New Roman" panose="02020603050405020304" pitchFamily="18" charset="0"/>
              <a:cs typeface="Times New Roman" panose="02020603050405020304" pitchFamily="18" charset="0"/>
            </a:endParaRPr>
          </a:p>
          <a:p>
            <a:pPr algn="just"/>
            <a:endParaRPr lang="lv-LV"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2669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605307" y="459826"/>
            <a:ext cx="9195515" cy="1201550"/>
          </a:xfrm>
        </p:spPr>
        <p:txBody>
          <a:bodyPr/>
          <a:lstStyle/>
          <a:p>
            <a:pPr algn="ctr"/>
            <a:r>
              <a:rPr lang="lv-LV" sz="3600" b="1" dirty="0">
                <a:latin typeface="Times New Roman" panose="02020603050405020304" pitchFamily="18" charset="0"/>
                <a:cs typeface="Times New Roman" panose="02020603050405020304" pitchFamily="18" charset="0"/>
              </a:rPr>
              <a:t>Inženiertehnisko sistēmu (apkure +vēdināšana) izmaksas un ekonomiskie rādītāji vienas apkures sezonas griezumā. </a:t>
            </a:r>
          </a:p>
        </p:txBody>
      </p:sp>
      <p:graphicFrame>
        <p:nvGraphicFramePr>
          <p:cNvPr id="4" name="Diagramma 3"/>
          <p:cNvGraphicFramePr>
            <a:graphicFrameLocks/>
          </p:cNvGraphicFramePr>
          <p:nvPr>
            <p:extLst>
              <p:ext uri="{D42A27DB-BD31-4B8C-83A1-F6EECF244321}">
                <p14:modId xmlns:p14="http://schemas.microsoft.com/office/powerpoint/2010/main" val="1502079080"/>
              </p:ext>
            </p:extLst>
          </p:nvPr>
        </p:nvGraphicFramePr>
        <p:xfrm>
          <a:off x="270456" y="1339404"/>
          <a:ext cx="10367493" cy="53060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1178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p:txBody>
          <a:bodyPr/>
          <a:lstStyle/>
          <a:p>
            <a:pPr algn="ctr"/>
            <a:r>
              <a:rPr lang="lv-LV" b="1" dirty="0">
                <a:latin typeface="Times New Roman" panose="02020603050405020304" pitchFamily="18" charset="0"/>
                <a:cs typeface="Times New Roman" panose="02020603050405020304" pitchFamily="18" charset="0"/>
              </a:rPr>
              <a:t>Paldies!</a:t>
            </a:r>
          </a:p>
        </p:txBody>
      </p:sp>
    </p:spTree>
    <p:extLst>
      <p:ext uri="{BB962C8B-B14F-4D97-AF65-F5344CB8AC3E}">
        <p14:creationId xmlns:p14="http://schemas.microsoft.com/office/powerpoint/2010/main" val="1847561450"/>
      </p:ext>
    </p:extLst>
  </p:cSld>
  <p:clrMapOvr>
    <a:masterClrMapping/>
  </p:clrMapOvr>
</p:sld>
</file>

<file path=ppt/theme/theme1.xml><?xml version="1.0" encoding="utf-8"?>
<a:theme xmlns:a="http://schemas.openxmlformats.org/drawingml/2006/main" name="Šķautn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3331</TotalTime>
  <Words>351</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Times New Roman</vt:lpstr>
      <vt:lpstr>Trebuchet MS</vt:lpstr>
      <vt:lpstr>Wingdings 3</vt:lpstr>
      <vt:lpstr>Šķautne</vt:lpstr>
      <vt:lpstr>Ziņojums par Ādažu vidusskolas, Ādažu kultūras centra un KPII inženiertehnisko sistēmu vadības pakalpojuma nomu.  </vt:lpstr>
      <vt:lpstr>Publisko ēku inženiertehnisko sistēmu vadība – investīcija, kas pelna </vt:lpstr>
      <vt:lpstr>Inženiertehnisko sistēmu vadības pakalpojuma iegādes iespējamie varianti</vt:lpstr>
      <vt:lpstr>Inženiertehnisko sistēmu (apkure +vēdināšana) izmaksas un ekonomiskie rādītāji vienas apkures sezonas griezumā. </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Ziņojums par Ādažu vidusskolas apkures sistēmas iespējām pārejai uz atjaunojamiem energoresursiem (2022. gada apkures sezonas laikā)”</dc:title>
  <dc:creator>Anrijs Zēbergs</dc:creator>
  <cp:lastModifiedBy>Jevgēnija Sviridenkova</cp:lastModifiedBy>
  <cp:revision>39</cp:revision>
  <cp:lastPrinted>2022-04-20T05:12:22Z</cp:lastPrinted>
  <dcterms:created xsi:type="dcterms:W3CDTF">2022-04-14T08:44:05Z</dcterms:created>
  <dcterms:modified xsi:type="dcterms:W3CDTF">2022-04-29T13:29:07Z</dcterms:modified>
</cp:coreProperties>
</file>