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33" r:id="rId2"/>
  </p:sldMasterIdLst>
  <p:notesMasterIdLst>
    <p:notesMasterId r:id="rId23"/>
  </p:notesMasterIdLst>
  <p:sldIdLst>
    <p:sldId id="256" r:id="rId3"/>
    <p:sldId id="289" r:id="rId4"/>
    <p:sldId id="290" r:id="rId5"/>
    <p:sldId id="291" r:id="rId6"/>
    <p:sldId id="293" r:id="rId7"/>
    <p:sldId id="296" r:id="rId8"/>
    <p:sldId id="295" r:id="rId9"/>
    <p:sldId id="292" r:id="rId10"/>
    <p:sldId id="294" r:id="rId11"/>
    <p:sldId id="306" r:id="rId12"/>
    <p:sldId id="297" r:id="rId13"/>
    <p:sldId id="298" r:id="rId14"/>
    <p:sldId id="304" r:id="rId15"/>
    <p:sldId id="299" r:id="rId16"/>
    <p:sldId id="305" r:id="rId17"/>
    <p:sldId id="300" r:id="rId18"/>
    <p:sldId id="301" r:id="rId19"/>
    <p:sldId id="302" r:id="rId20"/>
    <p:sldId id="303" r:id="rId21"/>
    <p:sldId id="271" r:id="rId22"/>
  </p:sldIdLst>
  <p:sldSz cx="12192000" cy="6858000"/>
  <p:notesSz cx="6797675" cy="9926638"/>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E6E6E6"/>
    <a:srgbClr val="404040"/>
    <a:srgbClr val="7395AD"/>
    <a:srgbClr val="828847"/>
    <a:srgbClr val="D3A983"/>
    <a:srgbClr val="C95B46"/>
    <a:srgbClr val="E6CEB8"/>
    <a:srgbClr val="ECD9C8"/>
    <a:srgbClr val="ED7E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18" autoAdjust="0"/>
    <p:restoredTop sz="95256" autoAdjust="0"/>
  </p:normalViewPr>
  <p:slideViewPr>
    <p:cSldViewPr snapToGrid="0">
      <p:cViewPr varScale="1">
        <p:scale>
          <a:sx n="119" d="100"/>
          <a:sy n="119" d="100"/>
        </p:scale>
        <p:origin x="120" y="19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Laura\Downloads\Bud&#382;eta%20atskaite%202023_I%20cet..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Laura\AppData\Local\Temp\pid-19156\Bud&#382;eta%20atskaite%202023_I%20cet..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aura\Downloads\Bud&#382;eta%20atskaite%202023_I%20ce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Ieņēmumi!$B$7</c:f>
              <c:strCache>
                <c:ptCount val="1"/>
                <c:pt idx="0">
                  <c:v>Budžeta plāns EUR</c:v>
                </c:pt>
              </c:strCache>
            </c:strRef>
          </c:tx>
          <c:spPr>
            <a:solidFill>
              <a:srgbClr val="828847"/>
            </a:solidFill>
            <a:ln>
              <a:solidFill>
                <a:srgbClr val="828847"/>
              </a:solidFill>
            </a:ln>
            <a:effectLst/>
            <a:sp3d>
              <a:contourClr>
                <a:srgbClr val="828847"/>
              </a:contourClr>
            </a:sp3d>
          </c:spPr>
          <c:invertIfNegative val="0"/>
          <c:dPt>
            <c:idx val="7"/>
            <c:invertIfNegative val="0"/>
            <c:bubble3D val="0"/>
            <c:spPr>
              <a:solidFill>
                <a:srgbClr val="828847"/>
              </a:solidFill>
              <a:ln>
                <a:solidFill>
                  <a:srgbClr val="595959"/>
                </a:solidFill>
              </a:ln>
              <a:effectLst/>
              <a:sp3d>
                <a:contourClr>
                  <a:srgbClr val="595959"/>
                </a:contourClr>
              </a:sp3d>
            </c:spPr>
            <c:extLst>
              <c:ext xmlns:c16="http://schemas.microsoft.com/office/drawing/2014/chart" uri="{C3380CC4-5D6E-409C-BE32-E72D297353CC}">
                <c16:uniqueId val="{00000008-EE21-40C0-95D9-7E0B3D209EF9}"/>
              </c:ext>
            </c:extLst>
          </c:dPt>
          <c:dLbls>
            <c:dLbl>
              <c:idx val="0"/>
              <c:layout>
                <c:manualLayout>
                  <c:x val="7.6821773485514413E-3"/>
                  <c:y val="-9.6904497601479694E-17"/>
                </c:manualLayout>
              </c:layout>
              <c:tx>
                <c:rich>
                  <a:bodyPr/>
                  <a:lstStyle/>
                  <a:p>
                    <a:r>
                      <a:rPr lang="en-US" dirty="0"/>
                      <a:t>7 891 232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EE21-40C0-95D9-7E0B3D209EF9}"/>
                </c:ext>
              </c:extLst>
            </c:dLbl>
            <c:dLbl>
              <c:idx val="1"/>
              <c:layout>
                <c:manualLayout>
                  <c:x val="7.6821773485513207E-3"/>
                  <c:y val="0"/>
                </c:manualLayout>
              </c:layout>
              <c:tx>
                <c:rich>
                  <a:bodyPr/>
                  <a:lstStyle/>
                  <a:p>
                    <a:r>
                      <a:rPr lang="en-US" dirty="0"/>
                      <a:t>342 263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EE21-40C0-95D9-7E0B3D209EF9}"/>
                </c:ext>
              </c:extLst>
            </c:dLbl>
            <c:dLbl>
              <c:idx val="2"/>
              <c:layout>
                <c:manualLayout>
                  <c:x val="1.0974539069359086E-2"/>
                  <c:y val="-2.6428804650137773E-3"/>
                </c:manualLayout>
              </c:layout>
              <c:tx>
                <c:rich>
                  <a:bodyPr/>
                  <a:lstStyle/>
                  <a:p>
                    <a:r>
                      <a:rPr lang="en-US" dirty="0"/>
                      <a:t>720 882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EE21-40C0-95D9-7E0B3D209EF9}"/>
                </c:ext>
              </c:extLst>
            </c:dLbl>
            <c:dLbl>
              <c:idx val="3"/>
              <c:layout>
                <c:manualLayout>
                  <c:x val="1.646180860403855E-2"/>
                  <c:y val="-9.6904497601479694E-17"/>
                </c:manualLayout>
              </c:layout>
              <c:tx>
                <c:rich>
                  <a:bodyPr/>
                  <a:lstStyle/>
                  <a:p>
                    <a:r>
                      <a:rPr lang="en-US" dirty="0"/>
                      <a:t>3 713 551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EE21-40C0-95D9-7E0B3D209EF9}"/>
                </c:ext>
              </c:extLst>
            </c:dLbl>
            <c:dLbl>
              <c:idx val="5"/>
              <c:layout>
                <c:manualLayout>
                  <c:x val="1.3169446883230905E-2"/>
                  <c:y val="0"/>
                </c:manualLayout>
              </c:layout>
              <c:tx>
                <c:rich>
                  <a:bodyPr/>
                  <a:lstStyle/>
                  <a:p>
                    <a:r>
                      <a:rPr lang="en-US" dirty="0"/>
                      <a:t>100 000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EE21-40C0-95D9-7E0B3D209EF9}"/>
                </c:ext>
              </c:extLst>
            </c:dLbl>
            <c:dLbl>
              <c:idx val="7"/>
              <c:layout>
                <c:manualLayout>
                  <c:x val="1.9754170324846197E-2"/>
                  <c:y val="-2.6428804650137773E-3"/>
                </c:manualLayout>
              </c:layout>
              <c:tx>
                <c:rich>
                  <a:bodyPr/>
                  <a:lstStyle/>
                  <a:p>
                    <a:r>
                      <a:rPr lang="en-US" dirty="0"/>
                      <a:t>12 767 928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E21-40C0-95D9-7E0B3D209EF9}"/>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95000"/>
                        <a:lumOff val="5000"/>
                      </a:schemeClr>
                    </a:solidFill>
                    <a:latin typeface="Montserrat" panose="00000500000000000000" pitchFamily="2" charset="-7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Ieņēmumi!$A$8:$A$15</c:f>
              <c:strCache>
                <c:ptCount val="8"/>
                <c:pt idx="0">
                  <c:v>Pašvaldības finansējums</c:v>
                </c:pt>
                <c:pt idx="1">
                  <c:v>Valsts mērķdotācija autoceļiem</c:v>
                </c:pt>
                <c:pt idx="2">
                  <c:v>Valsts finansējums projektiem</c:v>
                </c:pt>
                <c:pt idx="3">
                  <c:v>Komunālie ieņēmumi</c:v>
                </c:pt>
                <c:pt idx="4">
                  <c:v>Piedzītie un labprātīgi atmaksātie līdzekļi</c:v>
                </c:pt>
                <c:pt idx="5">
                  <c:v>Citi maksas pakalpojumi</c:v>
                </c:pt>
                <c:pt idx="6">
                  <c:v>Līgumsodi </c:v>
                </c:pt>
                <c:pt idx="7">
                  <c:v>Kopā</c:v>
                </c:pt>
              </c:strCache>
            </c:strRef>
          </c:cat>
          <c:val>
            <c:numRef>
              <c:f>Ieņēmumi!$B$8:$B$15</c:f>
              <c:numCache>
                <c:formatCode>#,##0</c:formatCode>
                <c:ptCount val="8"/>
                <c:pt idx="0">
                  <c:v>7891232</c:v>
                </c:pt>
                <c:pt idx="1">
                  <c:v>342263</c:v>
                </c:pt>
                <c:pt idx="2">
                  <c:v>720882</c:v>
                </c:pt>
                <c:pt idx="3">
                  <c:v>3713551</c:v>
                </c:pt>
                <c:pt idx="4" formatCode="General">
                  <c:v>0</c:v>
                </c:pt>
                <c:pt idx="5">
                  <c:v>100000</c:v>
                </c:pt>
                <c:pt idx="6">
                  <c:v>0</c:v>
                </c:pt>
                <c:pt idx="7">
                  <c:v>12767928</c:v>
                </c:pt>
              </c:numCache>
            </c:numRef>
          </c:val>
          <c:extLst>
            <c:ext xmlns:c16="http://schemas.microsoft.com/office/drawing/2014/chart" uri="{C3380CC4-5D6E-409C-BE32-E72D297353CC}">
              <c16:uniqueId val="{00000000-EE21-40C0-95D9-7E0B3D209EF9}"/>
            </c:ext>
          </c:extLst>
        </c:ser>
        <c:ser>
          <c:idx val="1"/>
          <c:order val="1"/>
          <c:tx>
            <c:strRef>
              <c:f>Ieņēmumi!$C$7</c:f>
              <c:strCache>
                <c:ptCount val="1"/>
                <c:pt idx="0">
                  <c:v>Budžeta izpilde EUR</c:v>
                </c:pt>
              </c:strCache>
            </c:strRef>
          </c:tx>
          <c:spPr>
            <a:solidFill>
              <a:srgbClr val="C95B46"/>
            </a:solidFill>
            <a:ln>
              <a:solidFill>
                <a:srgbClr val="C95B46"/>
              </a:solidFill>
            </a:ln>
            <a:effectLst/>
            <a:sp3d>
              <a:contourClr>
                <a:srgbClr val="C95B46"/>
              </a:contourClr>
            </a:sp3d>
          </c:spPr>
          <c:invertIfNegative val="0"/>
          <c:dPt>
            <c:idx val="7"/>
            <c:invertIfNegative val="0"/>
            <c:bubble3D val="0"/>
            <c:spPr>
              <a:solidFill>
                <a:srgbClr val="C95B46"/>
              </a:solidFill>
              <a:ln>
                <a:solidFill>
                  <a:srgbClr val="595959"/>
                </a:solidFill>
              </a:ln>
              <a:effectLst/>
              <a:sp3d>
                <a:contourClr>
                  <a:srgbClr val="595959"/>
                </a:contourClr>
              </a:sp3d>
            </c:spPr>
            <c:extLst>
              <c:ext xmlns:c16="http://schemas.microsoft.com/office/drawing/2014/chart" uri="{C3380CC4-5D6E-409C-BE32-E72D297353CC}">
                <c16:uniqueId val="{00000006-EE21-40C0-95D9-7E0B3D209EF9}"/>
              </c:ext>
            </c:extLst>
          </c:dPt>
          <c:dLbls>
            <c:dLbl>
              <c:idx val="0"/>
              <c:layout>
                <c:manualLayout>
                  <c:x val="1.2071992976294996E-2"/>
                  <c:y val="-1.287228457038531E-2"/>
                </c:manualLayout>
              </c:layout>
              <c:tx>
                <c:rich>
                  <a:bodyPr/>
                  <a:lstStyle/>
                  <a:p>
                    <a:r>
                      <a:rPr lang="en-US" dirty="0"/>
                      <a:t>1 255 110 (16%)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E21-40C0-95D9-7E0B3D209EF9}"/>
                </c:ext>
              </c:extLst>
            </c:dLbl>
            <c:dLbl>
              <c:idx val="1"/>
              <c:layout>
                <c:manualLayout>
                  <c:x val="1.3169446883230865E-2"/>
                  <c:y val="-9.0363620812830298E-3"/>
                </c:manualLayout>
              </c:layout>
              <c:tx>
                <c:rich>
                  <a:bodyPr/>
                  <a:lstStyle/>
                  <a:p>
                    <a:r>
                      <a:rPr lang="en-US" dirty="0"/>
                      <a:t>53 341 (16%)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E21-40C0-95D9-7E0B3D209EF9}"/>
                </c:ext>
              </c:extLst>
            </c:dLbl>
            <c:dLbl>
              <c:idx val="2"/>
              <c:layout>
                <c:manualLayout>
                  <c:x val="7.6821773485513606E-3"/>
                  <c:y val="-1.1679242546296808E-2"/>
                </c:manualLayout>
              </c:layout>
              <c:tx>
                <c:rich>
                  <a:bodyPr/>
                  <a:lstStyle/>
                  <a:p>
                    <a:r>
                      <a:rPr lang="en-US" dirty="0"/>
                      <a:t>215 383 (30%)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E21-40C0-95D9-7E0B3D209EF9}"/>
                </c:ext>
              </c:extLst>
            </c:dLbl>
            <c:dLbl>
              <c:idx val="3"/>
              <c:layout>
                <c:manualLayout>
                  <c:x val="1.7559262510974498E-2"/>
                  <c:y val="-1.6879474037653445E-2"/>
                </c:manualLayout>
              </c:layout>
              <c:tx>
                <c:rich>
                  <a:bodyPr/>
                  <a:lstStyle/>
                  <a:p>
                    <a:r>
                      <a:rPr lang="en-US" dirty="0"/>
                      <a:t>541 720 (15%)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E21-40C0-95D9-7E0B3D209EF9}"/>
                </c:ext>
              </c:extLst>
            </c:dLbl>
            <c:dLbl>
              <c:idx val="4"/>
              <c:layout>
                <c:manualLayout>
                  <c:x val="1.4266900790166773E-2"/>
                  <c:y val="-2.6428804650138259E-3"/>
                </c:manualLayout>
              </c:layout>
              <c:tx>
                <c:rich>
                  <a:bodyPr/>
                  <a:lstStyle/>
                  <a:p>
                    <a:r>
                      <a:rPr lang="en-US" dirty="0"/>
                      <a:t>143 216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EE21-40C0-95D9-7E0B3D209EF9}"/>
                </c:ext>
              </c:extLst>
            </c:dLbl>
            <c:dLbl>
              <c:idx val="5"/>
              <c:layout>
                <c:manualLayout>
                  <c:x val="1.5797892197189096E-2"/>
                  <c:y val="-5.0291726140148478E-3"/>
                </c:manualLayout>
              </c:layout>
              <c:tx>
                <c:rich>
                  <a:bodyPr/>
                  <a:lstStyle/>
                  <a:p>
                    <a:r>
                      <a:rPr lang="en-US" sz="1000" dirty="0">
                        <a:solidFill>
                          <a:schemeClr val="tx1">
                            <a:lumMod val="95000"/>
                            <a:lumOff val="5000"/>
                          </a:schemeClr>
                        </a:solidFill>
                      </a:rPr>
                      <a:t>6 523 (7%)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E21-40C0-95D9-7E0B3D209EF9}"/>
                </c:ext>
              </c:extLst>
            </c:dLbl>
            <c:dLbl>
              <c:idx val="6"/>
              <c:layout>
                <c:manualLayout>
                  <c:x val="8.7796312554872299E-3"/>
                  <c:y val="0"/>
                </c:manualLayout>
              </c:layout>
              <c:tx>
                <c:rich>
                  <a:bodyPr rot="0" spcFirstLastPara="1" vertOverflow="ellipsis" vert="horz" wrap="square" lIns="38100" tIns="19050" rIns="38100" bIns="19050" anchor="ctr" anchorCtr="1">
                    <a:spAutoFit/>
                  </a:bodyPr>
                  <a:lstStyle/>
                  <a:p>
                    <a:pPr>
                      <a:defRPr sz="900" b="1" i="0" u="none" strike="noStrike" kern="1200" baseline="0">
                        <a:solidFill>
                          <a:schemeClr val="tx1">
                            <a:lumMod val="95000"/>
                            <a:lumOff val="5000"/>
                          </a:schemeClr>
                        </a:solidFill>
                        <a:latin typeface="Montserrat" panose="00000500000000000000" pitchFamily="2" charset="-70"/>
                        <a:ea typeface="+mn-ea"/>
                        <a:cs typeface="+mn-cs"/>
                      </a:defRPr>
                    </a:pPr>
                    <a:r>
                      <a:rPr lang="en-US" sz="900" dirty="0">
                        <a:solidFill>
                          <a:schemeClr val="tx1">
                            <a:lumMod val="95000"/>
                            <a:lumOff val="5000"/>
                          </a:schemeClr>
                        </a:solidFill>
                      </a:rPr>
                      <a:t>1 169</a:t>
                    </a: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95000"/>
                          <a:lumOff val="5000"/>
                        </a:schemeClr>
                      </a:solidFill>
                      <a:latin typeface="Montserrat" panose="00000500000000000000" pitchFamily="2" charset="-70"/>
                      <a:ea typeface="+mn-ea"/>
                      <a:cs typeface="+mn-cs"/>
                    </a:defRPr>
                  </a:pPr>
                  <a:endParaRPr lang="lv-LV"/>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E21-40C0-95D9-7E0B3D209EF9}"/>
                </c:ext>
              </c:extLst>
            </c:dLbl>
            <c:dLbl>
              <c:idx val="7"/>
              <c:layout>
                <c:manualLayout>
                  <c:x val="2.0409445362349898E-2"/>
                  <c:y val="-3.6934358548979557E-2"/>
                </c:manualLayout>
              </c:layout>
              <c:tx>
                <c:rich>
                  <a:bodyPr/>
                  <a:lstStyle/>
                  <a:p>
                    <a:r>
                      <a:rPr lang="en-US" dirty="0"/>
                      <a:t>2 216 462 (17%)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E21-40C0-95D9-7E0B3D209EF9}"/>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95000"/>
                        <a:lumOff val="5000"/>
                      </a:schemeClr>
                    </a:solidFill>
                    <a:latin typeface="Montserrat" panose="00000500000000000000" pitchFamily="2" charset="-7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Ieņēmumi!$A$8:$A$15</c:f>
              <c:strCache>
                <c:ptCount val="8"/>
                <c:pt idx="0">
                  <c:v>Pašvaldības finansējums</c:v>
                </c:pt>
                <c:pt idx="1">
                  <c:v>Valsts mērķdotācija autoceļiem</c:v>
                </c:pt>
                <c:pt idx="2">
                  <c:v>Valsts finansējums projektiem</c:v>
                </c:pt>
                <c:pt idx="3">
                  <c:v>Komunālie ieņēmumi</c:v>
                </c:pt>
                <c:pt idx="4">
                  <c:v>Piedzītie un labprātīgi atmaksātie līdzekļi</c:v>
                </c:pt>
                <c:pt idx="5">
                  <c:v>Citi maksas pakalpojumi</c:v>
                </c:pt>
                <c:pt idx="6">
                  <c:v>Līgumsodi </c:v>
                </c:pt>
                <c:pt idx="7">
                  <c:v>Kopā</c:v>
                </c:pt>
              </c:strCache>
            </c:strRef>
          </c:cat>
          <c:val>
            <c:numRef>
              <c:f>Ieņēmumi!$C$8:$C$15</c:f>
              <c:numCache>
                <c:formatCode>#,##0</c:formatCode>
                <c:ptCount val="8"/>
                <c:pt idx="0">
                  <c:v>1255110</c:v>
                </c:pt>
                <c:pt idx="1">
                  <c:v>53341</c:v>
                </c:pt>
                <c:pt idx="2">
                  <c:v>215383</c:v>
                </c:pt>
                <c:pt idx="3">
                  <c:v>541719.78</c:v>
                </c:pt>
                <c:pt idx="4">
                  <c:v>143216</c:v>
                </c:pt>
                <c:pt idx="5">
                  <c:v>6523.3</c:v>
                </c:pt>
                <c:pt idx="6">
                  <c:v>1169.27</c:v>
                </c:pt>
                <c:pt idx="7">
                  <c:v>2216462.35</c:v>
                </c:pt>
              </c:numCache>
            </c:numRef>
          </c:val>
          <c:extLst>
            <c:ext xmlns:c16="http://schemas.microsoft.com/office/drawing/2014/chart" uri="{C3380CC4-5D6E-409C-BE32-E72D297353CC}">
              <c16:uniqueId val="{00000007-EE21-40C0-95D9-7E0B3D209EF9}"/>
            </c:ext>
          </c:extLst>
        </c:ser>
        <c:dLbls>
          <c:showLegendKey val="0"/>
          <c:showVal val="1"/>
          <c:showCatName val="0"/>
          <c:showSerName val="0"/>
          <c:showPercent val="0"/>
          <c:showBubbleSize val="0"/>
        </c:dLbls>
        <c:gapWidth val="50"/>
        <c:shape val="box"/>
        <c:axId val="373999928"/>
        <c:axId val="374000320"/>
        <c:axId val="0"/>
      </c:bar3DChart>
      <c:catAx>
        <c:axId val="3739999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ontserrat" panose="00000500000000000000" pitchFamily="2" charset="-70"/>
                <a:ea typeface="+mn-ea"/>
                <a:cs typeface="+mn-cs"/>
              </a:defRPr>
            </a:pPr>
            <a:endParaRPr lang="lv-LV"/>
          </a:p>
        </c:txPr>
        <c:crossAx val="374000320"/>
        <c:crosses val="autoZero"/>
        <c:auto val="1"/>
        <c:lblAlgn val="ctr"/>
        <c:lblOffset val="100"/>
        <c:noMultiLvlLbl val="0"/>
      </c:catAx>
      <c:valAx>
        <c:axId val="3740003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lv-LV"/>
          </a:p>
        </c:txPr>
        <c:crossAx val="373999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ontserrat" panose="00000500000000000000" pitchFamily="2" charset="-70"/>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950125105957086"/>
          <c:y val="6.4796258867506937E-2"/>
          <c:w val="0.65964377993606826"/>
          <c:h val="0.72425643636260939"/>
        </c:manualLayout>
      </c:layout>
      <c:bar3DChart>
        <c:barDir val="bar"/>
        <c:grouping val="clustered"/>
        <c:varyColors val="0"/>
        <c:ser>
          <c:idx val="0"/>
          <c:order val="0"/>
          <c:tx>
            <c:strRef>
              <c:f>Izdevumi!$G$38</c:f>
              <c:strCache>
                <c:ptCount val="1"/>
                <c:pt idx="0">
                  <c:v>Budžeta plāns EUR</c:v>
                </c:pt>
              </c:strCache>
            </c:strRef>
          </c:tx>
          <c:spPr>
            <a:solidFill>
              <a:srgbClr val="7395AD"/>
            </a:solidFill>
            <a:ln>
              <a:solidFill>
                <a:srgbClr val="7395AD"/>
              </a:solidFill>
            </a:ln>
            <a:effectLst/>
            <a:sp3d>
              <a:contourClr>
                <a:srgbClr val="7395AD"/>
              </a:contourClr>
            </a:sp3d>
          </c:spPr>
          <c:invertIfNegative val="0"/>
          <c:dLbls>
            <c:dLbl>
              <c:idx val="0"/>
              <c:layout>
                <c:manualLayout>
                  <c:x val="1.1673151750972763E-2"/>
                  <c:y val="0"/>
                </c:manualLayout>
              </c:layout>
              <c:tx>
                <c:rich>
                  <a:bodyPr/>
                  <a:lstStyle/>
                  <a:p>
                    <a:r>
                      <a:rPr lang="en-US" dirty="0"/>
                      <a:t>644 076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D719-4E0E-B790-1E27B610772F}"/>
                </c:ext>
              </c:extLst>
            </c:dLbl>
            <c:dLbl>
              <c:idx val="1"/>
              <c:layout>
                <c:manualLayout>
                  <c:x val="1.556420233463035E-2"/>
                  <c:y val="0"/>
                </c:manualLayout>
              </c:layout>
              <c:tx>
                <c:rich>
                  <a:bodyPr/>
                  <a:lstStyle/>
                  <a:p>
                    <a:r>
                      <a:rPr lang="en-US" dirty="0"/>
                      <a:t>4 689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D719-4E0E-B790-1E27B610772F}"/>
                </c:ext>
              </c:extLst>
            </c:dLbl>
            <c:dLbl>
              <c:idx val="2"/>
              <c:layout>
                <c:manualLayout>
                  <c:x val="1.1673151750972572E-2"/>
                  <c:y val="-6.1838356969462242E-3"/>
                </c:manualLayout>
              </c:layout>
              <c:tx>
                <c:rich>
                  <a:bodyPr/>
                  <a:lstStyle/>
                  <a:p>
                    <a:r>
                      <a:rPr lang="en-US" dirty="0"/>
                      <a:t>3 779 449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719-4E0E-B790-1E27B610772F}"/>
                </c:ext>
              </c:extLst>
            </c:dLbl>
            <c:dLbl>
              <c:idx val="3"/>
              <c:layout>
                <c:manualLayout>
                  <c:x val="9.0791180285343717E-3"/>
                  <c:y val="6.1838356969462806E-3"/>
                </c:manualLayout>
              </c:layout>
              <c:tx>
                <c:rich>
                  <a:bodyPr/>
                  <a:lstStyle/>
                  <a:p>
                    <a:r>
                      <a:rPr lang="en-US" dirty="0"/>
                      <a:t>4 906 841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719-4E0E-B790-1E27B610772F}"/>
                </c:ext>
              </c:extLst>
            </c:dLbl>
            <c:dLbl>
              <c:idx val="4"/>
              <c:layout>
                <c:manualLayout>
                  <c:x val="1.1673151750972763E-2"/>
                  <c:y val="0"/>
                </c:manualLayout>
              </c:layout>
              <c:tx>
                <c:rich>
                  <a:bodyPr/>
                  <a:lstStyle/>
                  <a:p>
                    <a:r>
                      <a:rPr lang="en-US" dirty="0"/>
                      <a:t>3 550 774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719-4E0E-B790-1E27B610772F}"/>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95000"/>
                        <a:lumOff val="5000"/>
                      </a:schemeClr>
                    </a:solidFill>
                    <a:latin typeface="Montserrat" panose="00000500000000000000" pitchFamily="2" charset="-7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Izdevumi!$F$39:$F$43</c:f>
              <c:strCache>
                <c:ptCount val="5"/>
                <c:pt idx="0">
                  <c:v>Ielu un ceļu uzturēšana </c:v>
                </c:pt>
                <c:pt idx="1">
                  <c:v>Vides aizsardzība</c:v>
                </c:pt>
                <c:pt idx="2">
                  <c:v>Saimnieciskā darbība</c:v>
                </c:pt>
                <c:pt idx="3">
                  <c:v>Teritoriju un ēku apsaimniekošana</c:v>
                </c:pt>
                <c:pt idx="4">
                  <c:v>Investīciju projekti</c:v>
                </c:pt>
              </c:strCache>
            </c:strRef>
          </c:cat>
          <c:val>
            <c:numRef>
              <c:f>Izdevumi!$G$39:$G$43</c:f>
              <c:numCache>
                <c:formatCode>#,##0</c:formatCode>
                <c:ptCount val="5"/>
                <c:pt idx="0">
                  <c:v>644076</c:v>
                </c:pt>
                <c:pt idx="1">
                  <c:v>4689</c:v>
                </c:pt>
                <c:pt idx="2">
                  <c:v>3779449</c:v>
                </c:pt>
                <c:pt idx="3">
                  <c:v>4906841</c:v>
                </c:pt>
                <c:pt idx="4">
                  <c:v>3550774</c:v>
                </c:pt>
              </c:numCache>
            </c:numRef>
          </c:val>
          <c:extLst>
            <c:ext xmlns:c16="http://schemas.microsoft.com/office/drawing/2014/chart" uri="{C3380CC4-5D6E-409C-BE32-E72D297353CC}">
              <c16:uniqueId val="{00000000-D719-4E0E-B790-1E27B610772F}"/>
            </c:ext>
          </c:extLst>
        </c:ser>
        <c:ser>
          <c:idx val="1"/>
          <c:order val="1"/>
          <c:tx>
            <c:strRef>
              <c:f>Izdevumi!$H$38</c:f>
              <c:strCache>
                <c:ptCount val="1"/>
                <c:pt idx="0">
                  <c:v>Budžeta izpilde EUR</c:v>
                </c:pt>
              </c:strCache>
            </c:strRef>
          </c:tx>
          <c:spPr>
            <a:solidFill>
              <a:srgbClr val="ECD9C8"/>
            </a:solidFill>
            <a:ln>
              <a:solidFill>
                <a:srgbClr val="ECD9C8"/>
              </a:solidFill>
            </a:ln>
            <a:effectLst/>
            <a:sp3d>
              <a:contourClr>
                <a:srgbClr val="ECD9C8"/>
              </a:contourClr>
            </a:sp3d>
          </c:spPr>
          <c:invertIfNegative val="0"/>
          <c:dLbls>
            <c:dLbl>
              <c:idx val="0"/>
              <c:layout>
                <c:manualLayout>
                  <c:x val="1.5564202334630255E-2"/>
                  <c:y val="-3.0919178484731403E-3"/>
                </c:manualLayout>
              </c:layout>
              <c:tx>
                <c:rich>
                  <a:bodyPr/>
                  <a:lstStyle/>
                  <a:p>
                    <a:r>
                      <a:rPr lang="en-US" dirty="0"/>
                      <a:t>117 519 (18%)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D719-4E0E-B790-1E27B610772F}"/>
                </c:ext>
              </c:extLst>
            </c:dLbl>
            <c:dLbl>
              <c:idx val="2"/>
              <c:layout>
                <c:manualLayout>
                  <c:x val="1.2970168612191959E-2"/>
                  <c:y val="-9.2757535454194781E-3"/>
                </c:manualLayout>
              </c:layout>
              <c:tx>
                <c:rich>
                  <a:bodyPr/>
                  <a:lstStyle/>
                  <a:p>
                    <a:r>
                      <a:rPr lang="en-US" dirty="0"/>
                      <a:t>869 609 (23%)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719-4E0E-B790-1E27B610772F}"/>
                </c:ext>
              </c:extLst>
            </c:dLbl>
            <c:dLbl>
              <c:idx val="3"/>
              <c:layout>
                <c:manualLayout>
                  <c:x val="1.1673151750972763E-2"/>
                  <c:y val="-9.2757535454194209E-3"/>
                </c:manualLayout>
              </c:layout>
              <c:tx>
                <c:rich>
                  <a:bodyPr/>
                  <a:lstStyle/>
                  <a:p>
                    <a:r>
                      <a:rPr lang="en-US" dirty="0"/>
                      <a:t>850 855 (17%)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719-4E0E-B790-1E27B610772F}"/>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95000"/>
                        <a:lumOff val="5000"/>
                      </a:schemeClr>
                    </a:solidFill>
                    <a:latin typeface="Montserrat" panose="00000500000000000000" pitchFamily="2" charset="-7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Izdevumi!$F$39:$F$43</c:f>
              <c:strCache>
                <c:ptCount val="5"/>
                <c:pt idx="0">
                  <c:v>Ielu un ceļu uzturēšana </c:v>
                </c:pt>
                <c:pt idx="1">
                  <c:v>Vides aizsardzība</c:v>
                </c:pt>
                <c:pt idx="2">
                  <c:v>Saimnieciskā darbība</c:v>
                </c:pt>
                <c:pt idx="3">
                  <c:v>Teritoriju un ēku apsaimniekošana</c:v>
                </c:pt>
                <c:pt idx="4">
                  <c:v>Investīciju projekti</c:v>
                </c:pt>
              </c:strCache>
            </c:strRef>
          </c:cat>
          <c:val>
            <c:numRef>
              <c:f>Izdevumi!$H$39:$H$43</c:f>
              <c:numCache>
                <c:formatCode>#,##0</c:formatCode>
                <c:ptCount val="5"/>
                <c:pt idx="0">
                  <c:v>117519.12</c:v>
                </c:pt>
                <c:pt idx="1">
                  <c:v>0</c:v>
                </c:pt>
                <c:pt idx="2">
                  <c:v>869608.66</c:v>
                </c:pt>
                <c:pt idx="3">
                  <c:v>850855.47</c:v>
                </c:pt>
                <c:pt idx="4">
                  <c:v>0</c:v>
                </c:pt>
              </c:numCache>
            </c:numRef>
          </c:val>
          <c:extLst>
            <c:ext xmlns:c16="http://schemas.microsoft.com/office/drawing/2014/chart" uri="{C3380CC4-5D6E-409C-BE32-E72D297353CC}">
              <c16:uniqueId val="{00000001-D719-4E0E-B790-1E27B610772F}"/>
            </c:ext>
          </c:extLst>
        </c:ser>
        <c:dLbls>
          <c:showLegendKey val="0"/>
          <c:showVal val="1"/>
          <c:showCatName val="0"/>
          <c:showSerName val="0"/>
          <c:showPercent val="0"/>
          <c:showBubbleSize val="0"/>
        </c:dLbls>
        <c:gapWidth val="80"/>
        <c:shape val="box"/>
        <c:axId val="374179144"/>
        <c:axId val="374179536"/>
        <c:axId val="0"/>
      </c:bar3DChart>
      <c:catAx>
        <c:axId val="3741791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ontserrat" panose="00000500000000000000" pitchFamily="2" charset="-70"/>
                <a:ea typeface="+mn-ea"/>
                <a:cs typeface="+mn-cs"/>
              </a:defRPr>
            </a:pPr>
            <a:endParaRPr lang="lv-LV"/>
          </a:p>
        </c:txPr>
        <c:crossAx val="374179536"/>
        <c:crosses val="autoZero"/>
        <c:auto val="1"/>
        <c:lblAlgn val="ctr"/>
        <c:lblOffset val="100"/>
        <c:noMultiLvlLbl val="0"/>
      </c:catAx>
      <c:valAx>
        <c:axId val="3741795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lv-LV"/>
          </a:p>
        </c:txPr>
        <c:crossAx val="374179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ontserrat" panose="00000500000000000000" pitchFamily="2" charset="-70"/>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5523227572977741"/>
          <c:y val="1.290068805334599E-2"/>
          <c:w val="0.69937097914218693"/>
          <c:h val="0.89136552811706704"/>
        </c:manualLayout>
      </c:layout>
      <c:bar3DChart>
        <c:barDir val="bar"/>
        <c:grouping val="clustered"/>
        <c:varyColors val="0"/>
        <c:ser>
          <c:idx val="0"/>
          <c:order val="0"/>
          <c:tx>
            <c:strRef>
              <c:f>Kopsavilkums!$C$5</c:f>
              <c:strCache>
                <c:ptCount val="1"/>
                <c:pt idx="0">
                  <c:v>Ieņēmumu plāns EUR</c:v>
                </c:pt>
              </c:strCache>
            </c:strRef>
          </c:tx>
          <c:spPr>
            <a:solidFill>
              <a:srgbClr val="828847"/>
            </a:solidFill>
            <a:ln>
              <a:noFill/>
            </a:ln>
            <a:effectLst/>
            <a:sp3d/>
          </c:spPr>
          <c:invertIfNegative val="0"/>
          <c:dPt>
            <c:idx val="3"/>
            <c:invertIfNegative val="0"/>
            <c:bubble3D val="0"/>
            <c:spPr>
              <a:solidFill>
                <a:srgbClr val="828847"/>
              </a:solidFill>
              <a:ln>
                <a:solidFill>
                  <a:srgbClr val="828847"/>
                </a:solidFill>
              </a:ln>
              <a:effectLst/>
              <a:sp3d>
                <a:contourClr>
                  <a:srgbClr val="828847"/>
                </a:contourClr>
              </a:sp3d>
            </c:spPr>
            <c:extLst>
              <c:ext xmlns:c16="http://schemas.microsoft.com/office/drawing/2014/chart" uri="{C3380CC4-5D6E-409C-BE32-E72D297353CC}">
                <c16:uniqueId val="{00000004-1EDC-4B87-B462-A93DB186670A}"/>
              </c:ext>
            </c:extLst>
          </c:dPt>
          <c:dLbls>
            <c:dLbl>
              <c:idx val="0"/>
              <c:layout>
                <c:manualLayout>
                  <c:x val="0"/>
                  <c:y val="0"/>
                </c:manualLayout>
              </c:layout>
              <c:tx>
                <c:rich>
                  <a:bodyPr/>
                  <a:lstStyle/>
                  <a:p>
                    <a:r>
                      <a:rPr lang="en-US" dirty="0"/>
                      <a:t>342 263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1EDC-4B87-B462-A93DB186670A}"/>
                </c:ext>
              </c:extLst>
            </c:dLbl>
            <c:dLbl>
              <c:idx val="1"/>
              <c:layout>
                <c:manualLayout>
                  <c:x val="1.0782935351038065E-3"/>
                  <c:y val="0"/>
                </c:manualLayout>
              </c:layout>
              <c:tx>
                <c:rich>
                  <a:bodyPr/>
                  <a:lstStyle/>
                  <a:p>
                    <a:r>
                      <a:rPr lang="en-US" dirty="0"/>
                      <a:t>295 000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1EDC-4B87-B462-A93DB186670A}"/>
                </c:ext>
              </c:extLst>
            </c:dLbl>
            <c:dLbl>
              <c:idx val="3"/>
              <c:layout>
                <c:manualLayout>
                  <c:x val="4.3131741404153845E-3"/>
                  <c:y val="-8.3069693240547383E-17"/>
                </c:manualLayout>
              </c:layout>
              <c:tx>
                <c:rich>
                  <a:bodyPr/>
                  <a:lstStyle/>
                  <a:p>
                    <a:r>
                      <a:rPr lang="en-US" dirty="0"/>
                      <a:t>3 162 474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EDC-4B87-B462-A93DB186670A}"/>
                </c:ext>
              </c:extLst>
            </c:dLbl>
            <c:dLbl>
              <c:idx val="4"/>
              <c:tx>
                <c:rich>
                  <a:bodyPr/>
                  <a:lstStyle/>
                  <a:p>
                    <a:r>
                      <a:rPr lang="en-US" dirty="0"/>
                      <a:t>229 613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1EDC-4B87-B462-A93DB186670A}"/>
                </c:ext>
              </c:extLst>
            </c:dLbl>
            <c:dLbl>
              <c:idx val="5"/>
              <c:layout>
                <c:manualLayout>
                  <c:x val="3.2348806053115382E-3"/>
                  <c:y val="0"/>
                </c:manualLayout>
              </c:layout>
              <c:tx>
                <c:rich>
                  <a:bodyPr/>
                  <a:lstStyle/>
                  <a:p>
                    <a:r>
                      <a:rPr lang="en-US" dirty="0"/>
                      <a:t>387 362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1EDC-4B87-B462-A93DB186670A}"/>
                </c:ext>
              </c:extLst>
            </c:dLbl>
            <c:dLbl>
              <c:idx val="6"/>
              <c:layout>
                <c:manualLayout>
                  <c:x val="1.4017815956349999E-2"/>
                  <c:y val="0"/>
                </c:manualLayout>
              </c:layout>
              <c:tx>
                <c:rich>
                  <a:bodyPr/>
                  <a:lstStyle/>
                  <a:p>
                    <a:r>
                      <a:rPr lang="en-US" dirty="0"/>
                      <a:t>4 276 470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1EDC-4B87-B462-A93DB186670A}"/>
                </c:ext>
              </c:extLst>
            </c:dLbl>
            <c:dLbl>
              <c:idx val="7"/>
              <c:tx>
                <c:rich>
                  <a:bodyPr/>
                  <a:lstStyle/>
                  <a:p>
                    <a:r>
                      <a:rPr lang="en-US" dirty="0"/>
                      <a:t>523 972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1EDC-4B87-B462-A93DB186670A}"/>
                </c:ext>
              </c:extLst>
            </c:dLbl>
            <c:dLbl>
              <c:idx val="8"/>
              <c:tx>
                <c:rich>
                  <a:bodyPr/>
                  <a:lstStyle/>
                  <a:p>
                    <a:r>
                      <a:rPr lang="en-US" dirty="0"/>
                      <a:t>1 701 294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4-1EDC-4B87-B462-A93DB186670A}"/>
                </c:ext>
              </c:extLst>
            </c:dLbl>
            <c:dLbl>
              <c:idx val="9"/>
              <c:tx>
                <c:rich>
                  <a:bodyPr/>
                  <a:lstStyle/>
                  <a:p>
                    <a:r>
                      <a:rPr lang="en-US" dirty="0"/>
                      <a:t>645 000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5-1EDC-4B87-B462-A93DB186670A}"/>
                </c:ext>
              </c:extLst>
            </c:dLbl>
            <c:dLbl>
              <c:idx val="10"/>
              <c:tx>
                <c:rich>
                  <a:bodyPr/>
                  <a:lstStyle/>
                  <a:p>
                    <a:r>
                      <a:rPr lang="en-US" dirty="0"/>
                      <a:t>1 204 480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1EDC-4B87-B462-A93DB186670A}"/>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404040"/>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Kopsavilkums!$A$6:$A$16</c:f>
              <c:strCache>
                <c:ptCount val="11"/>
                <c:pt idx="0">
                  <c:v>Ielu un ceļu uzturēšana  - Valsts mērķdotācija</c:v>
                </c:pt>
                <c:pt idx="1">
                  <c:v>Ielu un ceļu uzturēšana - Pašvaldības finansējums</c:v>
                </c:pt>
                <c:pt idx="2">
                  <c:v>Vides aizsardzība - Valsts mērķdotācija</c:v>
                </c:pt>
                <c:pt idx="3">
                  <c:v>Siltumapgāde  - saimnieciskā darbība</c:v>
                </c:pt>
                <c:pt idx="4">
                  <c:v>Ūdensapgāde - saimnieciskā darbība</c:v>
                </c:pt>
                <c:pt idx="5">
                  <c:v>Attīrīšana - saimnieciskā darbība</c:v>
                </c:pt>
                <c:pt idx="6">
                  <c:v>Teritorijas un ēku apsaimniekošana </c:v>
                </c:pt>
                <c:pt idx="7">
                  <c:v>Izglītības iestāžu apsaimniekošana</c:v>
                </c:pt>
                <c:pt idx="8">
                  <c:v>Investīciju projekti</c:v>
                </c:pt>
                <c:pt idx="9">
                  <c:v>Kalngales NAI pārbūve</c:v>
                </c:pt>
                <c:pt idx="10">
                  <c:v>Katlu mājas pārbūve Carnikavā, Tulpju iela 5</c:v>
                </c:pt>
              </c:strCache>
            </c:strRef>
          </c:cat>
          <c:val>
            <c:numRef>
              <c:f>Kopsavilkums!$C$6:$C$16</c:f>
              <c:numCache>
                <c:formatCode>#,##0</c:formatCode>
                <c:ptCount val="11"/>
                <c:pt idx="0">
                  <c:v>342263</c:v>
                </c:pt>
                <c:pt idx="1">
                  <c:v>295000</c:v>
                </c:pt>
                <c:pt idx="2">
                  <c:v>0</c:v>
                </c:pt>
                <c:pt idx="3">
                  <c:v>3162474</c:v>
                </c:pt>
                <c:pt idx="4">
                  <c:v>229613</c:v>
                </c:pt>
                <c:pt idx="5">
                  <c:v>387362</c:v>
                </c:pt>
                <c:pt idx="6">
                  <c:v>4276470</c:v>
                </c:pt>
                <c:pt idx="7">
                  <c:v>523972</c:v>
                </c:pt>
                <c:pt idx="8">
                  <c:v>1701294</c:v>
                </c:pt>
                <c:pt idx="9">
                  <c:v>645000</c:v>
                </c:pt>
                <c:pt idx="10">
                  <c:v>1204480</c:v>
                </c:pt>
              </c:numCache>
            </c:numRef>
          </c:val>
          <c:extLst>
            <c:ext xmlns:c16="http://schemas.microsoft.com/office/drawing/2014/chart" uri="{C3380CC4-5D6E-409C-BE32-E72D297353CC}">
              <c16:uniqueId val="{00000000-1EDC-4B87-B462-A93DB186670A}"/>
            </c:ext>
          </c:extLst>
        </c:ser>
        <c:ser>
          <c:idx val="1"/>
          <c:order val="1"/>
          <c:tx>
            <c:strRef>
              <c:f>Kopsavilkums!$D$5</c:f>
              <c:strCache>
                <c:ptCount val="1"/>
                <c:pt idx="0">
                  <c:v>Ieņēmumu izpilde EUR</c:v>
                </c:pt>
              </c:strCache>
            </c:strRef>
          </c:tx>
          <c:spPr>
            <a:solidFill>
              <a:srgbClr val="C95B46"/>
            </a:solidFill>
            <a:ln>
              <a:solidFill>
                <a:srgbClr val="C95B46"/>
              </a:solidFill>
            </a:ln>
            <a:effectLst/>
            <a:sp3d>
              <a:contourClr>
                <a:srgbClr val="C95B46"/>
              </a:contourClr>
            </a:sp3d>
          </c:spPr>
          <c:invertIfNegative val="0"/>
          <c:dLbls>
            <c:dLbl>
              <c:idx val="0"/>
              <c:layout>
                <c:manualLayout>
                  <c:x val="4.852320907967303E-2"/>
                  <c:y val="0"/>
                </c:manualLayout>
              </c:layout>
              <c:tx>
                <c:rich>
                  <a:bodyPr/>
                  <a:lstStyle/>
                  <a:p>
                    <a:r>
                      <a:rPr lang="en-US" dirty="0"/>
                      <a:t>53 341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1EDC-4B87-B462-A93DB186670A}"/>
                </c:ext>
              </c:extLst>
            </c:dLbl>
            <c:dLbl>
              <c:idx val="1"/>
              <c:layout>
                <c:manualLayout>
                  <c:x val="3.6661980193530765E-2"/>
                  <c:y val="0"/>
                </c:manualLayout>
              </c:layout>
              <c:tx>
                <c:rich>
                  <a:bodyPr/>
                  <a:lstStyle/>
                  <a:p>
                    <a:r>
                      <a:rPr lang="en-US" dirty="0"/>
                      <a:t>88 749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1EDC-4B87-B462-A93DB186670A}"/>
                </c:ext>
              </c:extLst>
            </c:dLbl>
            <c:dLbl>
              <c:idx val="3"/>
              <c:layout>
                <c:manualLayout>
                  <c:x val="0.39249884677779995"/>
                  <c:y val="-2.2655632600563358E-3"/>
                </c:manualLayout>
              </c:layout>
              <c:tx>
                <c:rich>
                  <a:bodyPr/>
                  <a:lstStyle/>
                  <a:p>
                    <a:r>
                      <a:rPr lang="en-US" dirty="0"/>
                      <a:t>636 892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1EDC-4B87-B462-A93DB186670A}"/>
                </c:ext>
              </c:extLst>
            </c:dLbl>
            <c:dLbl>
              <c:idx val="4"/>
              <c:layout>
                <c:manualLayout>
                  <c:x val="3.1270512518011495E-2"/>
                  <c:y val="0"/>
                </c:manualLayout>
              </c:layout>
              <c:tx>
                <c:rich>
                  <a:bodyPr/>
                  <a:lstStyle/>
                  <a:p>
                    <a:r>
                      <a:rPr lang="en-US" dirty="0"/>
                      <a:t>47 879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1EDC-4B87-B462-A93DB186670A}"/>
                </c:ext>
              </c:extLst>
            </c:dLbl>
            <c:dLbl>
              <c:idx val="5"/>
              <c:layout>
                <c:manualLayout>
                  <c:x val="5.3914676755192265E-2"/>
                  <c:y val="0"/>
                </c:manualLayout>
              </c:layout>
              <c:tx>
                <c:rich>
                  <a:bodyPr/>
                  <a:lstStyle/>
                  <a:p>
                    <a:r>
                      <a:rPr lang="en-US" dirty="0"/>
                      <a:t>77 231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1EDC-4B87-B462-A93DB186670A}"/>
                </c:ext>
              </c:extLst>
            </c:dLbl>
            <c:dLbl>
              <c:idx val="6"/>
              <c:layout>
                <c:manualLayout>
                  <c:x val="0.48415379726162688"/>
                  <c:y val="0"/>
                </c:manualLayout>
              </c:layout>
              <c:tx>
                <c:rich>
                  <a:bodyPr/>
                  <a:lstStyle/>
                  <a:p>
                    <a:r>
                      <a:rPr lang="en-US" dirty="0"/>
                      <a:t>1 181 379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1EDC-4B87-B462-A93DB186670A}"/>
                </c:ext>
              </c:extLst>
            </c:dLbl>
            <c:dLbl>
              <c:idx val="7"/>
              <c:layout>
                <c:manualLayout>
                  <c:x val="6.0384437965815378E-2"/>
                  <c:y val="0"/>
                </c:manualLayout>
              </c:layout>
              <c:tx>
                <c:rich>
                  <a:bodyPr/>
                  <a:lstStyle/>
                  <a:p>
                    <a:r>
                      <a:rPr lang="en-US" dirty="0"/>
                      <a:t>130 992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2-1EDC-4B87-B462-A93DB186670A}"/>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404040"/>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Kopsavilkums!$A$6:$A$16</c:f>
              <c:strCache>
                <c:ptCount val="11"/>
                <c:pt idx="0">
                  <c:v>Ielu un ceļu uzturēšana  - Valsts mērķdotācija</c:v>
                </c:pt>
                <c:pt idx="1">
                  <c:v>Ielu un ceļu uzturēšana - Pašvaldības finansējums</c:v>
                </c:pt>
                <c:pt idx="2">
                  <c:v>Vides aizsardzība - Valsts mērķdotācija</c:v>
                </c:pt>
                <c:pt idx="3">
                  <c:v>Siltumapgāde  - saimnieciskā darbība</c:v>
                </c:pt>
                <c:pt idx="4">
                  <c:v>Ūdensapgāde - saimnieciskā darbība</c:v>
                </c:pt>
                <c:pt idx="5">
                  <c:v>Attīrīšana - saimnieciskā darbība</c:v>
                </c:pt>
                <c:pt idx="6">
                  <c:v>Teritorijas un ēku apsaimniekošana </c:v>
                </c:pt>
                <c:pt idx="7">
                  <c:v>Izglītības iestāžu apsaimniekošana</c:v>
                </c:pt>
                <c:pt idx="8">
                  <c:v>Investīciju projekti</c:v>
                </c:pt>
                <c:pt idx="9">
                  <c:v>Kalngales NAI pārbūve</c:v>
                </c:pt>
                <c:pt idx="10">
                  <c:v>Katlu mājas pārbūve Carnikavā, Tulpju iela 5</c:v>
                </c:pt>
              </c:strCache>
            </c:strRef>
          </c:cat>
          <c:val>
            <c:numRef>
              <c:f>Kopsavilkums!$D$6:$D$16</c:f>
              <c:numCache>
                <c:formatCode>#,##0</c:formatCode>
                <c:ptCount val="11"/>
                <c:pt idx="0">
                  <c:v>53341</c:v>
                </c:pt>
                <c:pt idx="1">
                  <c:v>88749</c:v>
                </c:pt>
                <c:pt idx="2">
                  <c:v>0</c:v>
                </c:pt>
                <c:pt idx="3">
                  <c:v>636891.75666666671</c:v>
                </c:pt>
                <c:pt idx="4">
                  <c:v>47878.756666666668</c:v>
                </c:pt>
                <c:pt idx="5">
                  <c:v>77230.786666666667</c:v>
                </c:pt>
                <c:pt idx="6">
                  <c:v>1181379</c:v>
                </c:pt>
                <c:pt idx="7">
                  <c:v>130992</c:v>
                </c:pt>
                <c:pt idx="8">
                  <c:v>0</c:v>
                </c:pt>
                <c:pt idx="9">
                  <c:v>0</c:v>
                </c:pt>
                <c:pt idx="10">
                  <c:v>0</c:v>
                </c:pt>
              </c:numCache>
            </c:numRef>
          </c:val>
          <c:extLst>
            <c:ext xmlns:c16="http://schemas.microsoft.com/office/drawing/2014/chart" uri="{C3380CC4-5D6E-409C-BE32-E72D297353CC}">
              <c16:uniqueId val="{00000001-1EDC-4B87-B462-A93DB186670A}"/>
            </c:ext>
          </c:extLst>
        </c:ser>
        <c:ser>
          <c:idx val="2"/>
          <c:order val="2"/>
          <c:tx>
            <c:strRef>
              <c:f>Kopsavilkums!$E$5</c:f>
              <c:strCache>
                <c:ptCount val="1"/>
                <c:pt idx="0">
                  <c:v>Izdevumu plāns EUR</c:v>
                </c:pt>
              </c:strCache>
            </c:strRef>
          </c:tx>
          <c:spPr>
            <a:solidFill>
              <a:srgbClr val="7395AD"/>
            </a:solidFill>
            <a:ln>
              <a:solidFill>
                <a:srgbClr val="7395AD"/>
              </a:solidFill>
            </a:ln>
            <a:effectLst/>
            <a:sp3d>
              <a:contourClr>
                <a:srgbClr val="7395AD"/>
              </a:contourClr>
            </a:sp3d>
          </c:spPr>
          <c:invertIfNegative val="0"/>
          <c:dLbls>
            <c:dLbl>
              <c:idx val="0"/>
              <c:layout>
                <c:manualLayout>
                  <c:x val="0"/>
                  <c:y val="-2.2655632600563358E-3"/>
                </c:manualLayout>
              </c:layout>
              <c:tx>
                <c:rich>
                  <a:bodyPr/>
                  <a:lstStyle/>
                  <a:p>
                    <a:r>
                      <a:rPr lang="en-US" dirty="0"/>
                      <a:t>349 076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1EDC-4B87-B462-A93DB186670A}"/>
                </c:ext>
              </c:extLst>
            </c:dLbl>
            <c:dLbl>
              <c:idx val="1"/>
              <c:layout>
                <c:manualLayout>
                  <c:x val="1.0782935351038065E-3"/>
                  <c:y val="2.2655632600563358E-3"/>
                </c:manualLayout>
              </c:layout>
              <c:tx>
                <c:rich>
                  <a:bodyPr/>
                  <a:lstStyle/>
                  <a:p>
                    <a:r>
                      <a:rPr lang="en-US" dirty="0"/>
                      <a:t>295 000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1EDC-4B87-B462-A93DB186670A}"/>
                </c:ext>
              </c:extLst>
            </c:dLbl>
            <c:dLbl>
              <c:idx val="2"/>
              <c:tx>
                <c:rich>
                  <a:bodyPr/>
                  <a:lstStyle/>
                  <a:p>
                    <a:r>
                      <a:rPr lang="en-US" dirty="0"/>
                      <a:t>4 689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1EDC-4B87-B462-A93DB186670A}"/>
                </c:ext>
              </c:extLst>
            </c:dLbl>
            <c:dLbl>
              <c:idx val="3"/>
              <c:layout>
                <c:manualLayout>
                  <c:x val="4.3131741404153845E-3"/>
                  <c:y val="-4.5311265201125883E-3"/>
                </c:manualLayout>
              </c:layout>
              <c:tx>
                <c:rich>
                  <a:bodyPr/>
                  <a:lstStyle/>
                  <a:p>
                    <a:r>
                      <a:rPr lang="en-US" dirty="0"/>
                      <a:t>3 162 474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1EDC-4B87-B462-A93DB186670A}"/>
                </c:ext>
              </c:extLst>
            </c:dLbl>
            <c:dLbl>
              <c:idx val="4"/>
              <c:layout>
                <c:manualLayout>
                  <c:x val="2.1565870702076923E-3"/>
                  <c:y val="-8.3069693240547383E-17"/>
                </c:manualLayout>
              </c:layout>
              <c:tx>
                <c:rich>
                  <a:bodyPr/>
                  <a:lstStyle/>
                  <a:p>
                    <a:r>
                      <a:rPr lang="en-US" dirty="0"/>
                      <a:t>229 613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1EDC-4B87-B462-A93DB186670A}"/>
                </c:ext>
              </c:extLst>
            </c:dLbl>
            <c:dLbl>
              <c:idx val="5"/>
              <c:layout>
                <c:manualLayout>
                  <c:x val="5.3914676755192304E-3"/>
                  <c:y val="2.2655632600563358E-3"/>
                </c:manualLayout>
              </c:layout>
              <c:tx>
                <c:rich>
                  <a:bodyPr/>
                  <a:lstStyle/>
                  <a:p>
                    <a:r>
                      <a:rPr lang="en-US" dirty="0"/>
                      <a:t>387 362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1EDC-4B87-B462-A93DB186670A}"/>
                </c:ext>
              </c:extLst>
            </c:dLbl>
            <c:dLbl>
              <c:idx val="6"/>
              <c:layout>
                <c:manualLayout>
                  <c:x val="3.2348806053115382E-3"/>
                  <c:y val="0"/>
                </c:manualLayout>
              </c:layout>
              <c:tx>
                <c:rich>
                  <a:bodyPr/>
                  <a:lstStyle/>
                  <a:p>
                    <a:r>
                      <a:rPr lang="en-US" dirty="0"/>
                      <a:t>4 346 664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1EDC-4B87-B462-A93DB186670A}"/>
                </c:ext>
              </c:extLst>
            </c:dLbl>
            <c:dLbl>
              <c:idx val="7"/>
              <c:layout>
                <c:manualLayout>
                  <c:x val="-3.9536972885989752E-17"/>
                  <c:y val="-4.1534846620273692E-17"/>
                </c:manualLayout>
              </c:layout>
              <c:tx>
                <c:rich>
                  <a:bodyPr/>
                  <a:lstStyle/>
                  <a:p>
                    <a:r>
                      <a:rPr lang="en-US" dirty="0"/>
                      <a:t>560 177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1EDC-4B87-B462-A93DB186670A}"/>
                </c:ext>
              </c:extLst>
            </c:dLbl>
            <c:dLbl>
              <c:idx val="8"/>
              <c:layout>
                <c:manualLayout>
                  <c:x val="0"/>
                  <c:y val="-2.2655632600563774E-3"/>
                </c:manualLayout>
              </c:layout>
              <c:tx>
                <c:rich>
                  <a:bodyPr/>
                  <a:lstStyle/>
                  <a:p>
                    <a:r>
                      <a:rPr lang="en-US" dirty="0"/>
                      <a:t>1 701 294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EDC-4B87-B462-A93DB186670A}"/>
                </c:ext>
              </c:extLst>
            </c:dLbl>
            <c:dLbl>
              <c:idx val="9"/>
              <c:layout>
                <c:manualLayout>
                  <c:x val="0"/>
                  <c:y val="-2.2655632600563358E-3"/>
                </c:manualLayout>
              </c:layout>
              <c:tx>
                <c:rich>
                  <a:bodyPr/>
                  <a:lstStyle/>
                  <a:p>
                    <a:r>
                      <a:rPr lang="en-US" dirty="0"/>
                      <a:t>645 000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EDC-4B87-B462-A93DB186670A}"/>
                </c:ext>
              </c:extLst>
            </c:dLbl>
            <c:dLbl>
              <c:idx val="10"/>
              <c:layout>
                <c:manualLayout>
                  <c:x val="-7.9073945771979504E-17"/>
                  <c:y val="-4.5311265201126716E-3"/>
                </c:manualLayout>
              </c:layout>
              <c:tx>
                <c:rich>
                  <a:bodyPr rot="0" spcFirstLastPara="1" vertOverflow="ellipsis" vert="horz" wrap="square" lIns="38100" tIns="19050" rIns="38100" bIns="19050" anchor="ctr" anchorCtr="1">
                    <a:spAutoFit/>
                  </a:bodyPr>
                  <a:lstStyle/>
                  <a:p>
                    <a:pPr>
                      <a:defRPr sz="800" b="1" i="0" u="none" strike="noStrike" kern="1200" baseline="0">
                        <a:solidFill>
                          <a:srgbClr val="404040"/>
                        </a:solidFill>
                        <a:latin typeface="+mn-lt"/>
                        <a:ea typeface="+mn-ea"/>
                        <a:cs typeface="Times New Roman" panose="02020603050405020304" pitchFamily="18" charset="0"/>
                      </a:defRPr>
                    </a:pPr>
                    <a:r>
                      <a:rPr lang="en-US" sz="800" dirty="0">
                        <a:solidFill>
                          <a:srgbClr val="404040"/>
                        </a:solidFill>
                        <a:latin typeface="+mn-lt"/>
                        <a:cs typeface="Times New Roman" panose="02020603050405020304" pitchFamily="18" charset="0"/>
                      </a:rPr>
                      <a:t>1 204 480</a:t>
                    </a:r>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404040"/>
                      </a:solidFill>
                      <a:latin typeface="+mn-lt"/>
                      <a:ea typeface="+mn-ea"/>
                      <a:cs typeface="Times New Roman" panose="02020603050405020304" pitchFamily="18" charset="0"/>
                    </a:defRPr>
                  </a:pPr>
                  <a:endParaRPr lang="lv-LV"/>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EDC-4B87-B462-A93DB186670A}"/>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404040"/>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Kopsavilkums!$A$6:$A$16</c:f>
              <c:strCache>
                <c:ptCount val="11"/>
                <c:pt idx="0">
                  <c:v>Ielu un ceļu uzturēšana  - Valsts mērķdotācija</c:v>
                </c:pt>
                <c:pt idx="1">
                  <c:v>Ielu un ceļu uzturēšana - Pašvaldības finansējums</c:v>
                </c:pt>
                <c:pt idx="2">
                  <c:v>Vides aizsardzība - Valsts mērķdotācija</c:v>
                </c:pt>
                <c:pt idx="3">
                  <c:v>Siltumapgāde  - saimnieciskā darbība</c:v>
                </c:pt>
                <c:pt idx="4">
                  <c:v>Ūdensapgāde - saimnieciskā darbība</c:v>
                </c:pt>
                <c:pt idx="5">
                  <c:v>Attīrīšana - saimnieciskā darbība</c:v>
                </c:pt>
                <c:pt idx="6">
                  <c:v>Teritorijas un ēku apsaimniekošana </c:v>
                </c:pt>
                <c:pt idx="7">
                  <c:v>Izglītības iestāžu apsaimniekošana</c:v>
                </c:pt>
                <c:pt idx="8">
                  <c:v>Investīciju projekti</c:v>
                </c:pt>
                <c:pt idx="9">
                  <c:v>Kalngales NAI pārbūve</c:v>
                </c:pt>
                <c:pt idx="10">
                  <c:v>Katlu mājas pārbūve Carnikavā, Tulpju iela 5</c:v>
                </c:pt>
              </c:strCache>
            </c:strRef>
          </c:cat>
          <c:val>
            <c:numRef>
              <c:f>Kopsavilkums!$E$6:$E$16</c:f>
              <c:numCache>
                <c:formatCode>#,##0</c:formatCode>
                <c:ptCount val="11"/>
                <c:pt idx="0">
                  <c:v>349076</c:v>
                </c:pt>
                <c:pt idx="1">
                  <c:v>295000</c:v>
                </c:pt>
                <c:pt idx="2">
                  <c:v>4689</c:v>
                </c:pt>
                <c:pt idx="3">
                  <c:v>3162474</c:v>
                </c:pt>
                <c:pt idx="4">
                  <c:v>229613</c:v>
                </c:pt>
                <c:pt idx="5">
                  <c:v>387362</c:v>
                </c:pt>
                <c:pt idx="6">
                  <c:v>4346664</c:v>
                </c:pt>
                <c:pt idx="7">
                  <c:v>560177</c:v>
                </c:pt>
                <c:pt idx="8">
                  <c:v>1701294</c:v>
                </c:pt>
                <c:pt idx="9">
                  <c:v>645000</c:v>
                </c:pt>
                <c:pt idx="10">
                  <c:v>1204480</c:v>
                </c:pt>
              </c:numCache>
            </c:numRef>
          </c:val>
          <c:extLst>
            <c:ext xmlns:c16="http://schemas.microsoft.com/office/drawing/2014/chart" uri="{C3380CC4-5D6E-409C-BE32-E72D297353CC}">
              <c16:uniqueId val="{00000002-1EDC-4B87-B462-A93DB186670A}"/>
            </c:ext>
          </c:extLst>
        </c:ser>
        <c:ser>
          <c:idx val="3"/>
          <c:order val="3"/>
          <c:tx>
            <c:strRef>
              <c:f>Kopsavilkums!$F$5</c:f>
              <c:strCache>
                <c:ptCount val="1"/>
                <c:pt idx="0">
                  <c:v>Izdevumu izpilde EUR</c:v>
                </c:pt>
              </c:strCache>
            </c:strRef>
          </c:tx>
          <c:spPr>
            <a:solidFill>
              <a:srgbClr val="ECD9C8"/>
            </a:solidFill>
            <a:ln>
              <a:solidFill>
                <a:srgbClr val="ECD9C8"/>
              </a:solidFill>
            </a:ln>
            <a:effectLst/>
            <a:sp3d>
              <a:contourClr>
                <a:srgbClr val="ECD9C8"/>
              </a:contourClr>
            </a:sp3d>
          </c:spPr>
          <c:invertIfNegative val="0"/>
          <c:dLbls>
            <c:dLbl>
              <c:idx val="0"/>
              <c:layout>
                <c:manualLayout>
                  <c:x val="5.2836383220088497E-2"/>
                  <c:y val="-2.2655632600563358E-3"/>
                </c:manualLayout>
              </c:layout>
              <c:tx>
                <c:rich>
                  <a:bodyPr/>
                  <a:lstStyle/>
                  <a:p>
                    <a:r>
                      <a:rPr lang="en-US" dirty="0"/>
                      <a:t>29 590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1EDC-4B87-B462-A93DB186670A}"/>
                </c:ext>
              </c:extLst>
            </c:dLbl>
            <c:dLbl>
              <c:idx val="1"/>
              <c:layout>
                <c:manualLayout>
                  <c:x val="3.558368665842692E-2"/>
                  <c:y val="-8.3069693240547383E-17"/>
                </c:manualLayout>
              </c:layout>
              <c:tx>
                <c:rich>
                  <a:bodyPr/>
                  <a:lstStyle/>
                  <a:p>
                    <a:r>
                      <a:rPr lang="en-US" dirty="0"/>
                      <a:t>87 929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1EDC-4B87-B462-A93DB186670A}"/>
                </c:ext>
              </c:extLst>
            </c:dLbl>
            <c:dLbl>
              <c:idx val="3"/>
              <c:layout>
                <c:manualLayout>
                  <c:x val="0.36877638900551535"/>
                  <c:y val="-6.7966897801690074E-3"/>
                </c:manualLayout>
              </c:layout>
              <c:tx>
                <c:rich>
                  <a:bodyPr/>
                  <a:lstStyle/>
                  <a:p>
                    <a:r>
                      <a:rPr lang="en-US" dirty="0"/>
                      <a:t>781 490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1EDC-4B87-B462-A93DB186670A}"/>
                </c:ext>
              </c:extLst>
            </c:dLbl>
            <c:dLbl>
              <c:idx val="4"/>
              <c:layout>
                <c:manualLayout>
                  <c:x val="3.5583686658426879E-2"/>
                  <c:y val="-8.3069693240547383E-17"/>
                </c:manualLayout>
              </c:layout>
              <c:tx>
                <c:rich>
                  <a:bodyPr/>
                  <a:lstStyle/>
                  <a:p>
                    <a:r>
                      <a:rPr lang="en-US" dirty="0"/>
                      <a:t>33 717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1EDC-4B87-B462-A93DB186670A}"/>
                </c:ext>
              </c:extLst>
            </c:dLbl>
            <c:dLbl>
              <c:idx val="5"/>
              <c:layout>
                <c:manualLayout>
                  <c:x val="6.0384437965815378E-2"/>
                  <c:y val="-8.3069693240547383E-17"/>
                </c:manualLayout>
              </c:layout>
              <c:tx>
                <c:rich>
                  <a:bodyPr/>
                  <a:lstStyle/>
                  <a:p>
                    <a:r>
                      <a:rPr lang="en-US" dirty="0"/>
                      <a:t>54 401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1EDC-4B87-B462-A93DB186670A}"/>
                </c:ext>
              </c:extLst>
            </c:dLbl>
            <c:dLbl>
              <c:idx val="6"/>
              <c:layout>
                <c:manualLayout>
                  <c:x val="0.55424287704337682"/>
                  <c:y val="-9.0622530402253432E-3"/>
                </c:manualLayout>
              </c:layout>
              <c:tx>
                <c:rich>
                  <a:bodyPr/>
                  <a:lstStyle/>
                  <a:p>
                    <a:r>
                      <a:rPr lang="en-US" dirty="0"/>
                      <a:t>730 287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1EDC-4B87-B462-A93DB186670A}"/>
                </c:ext>
              </c:extLst>
            </c:dLbl>
            <c:dLbl>
              <c:idx val="7"/>
              <c:layout>
                <c:manualLayout>
                  <c:x val="6.9010786246646152E-2"/>
                  <c:y val="0"/>
                </c:manualLayout>
              </c:layout>
              <c:tx>
                <c:rich>
                  <a:bodyPr/>
                  <a:lstStyle/>
                  <a:p>
                    <a:r>
                      <a:rPr lang="en-US" dirty="0"/>
                      <a:t>120 568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1EDC-4B87-B462-A93DB186670A}"/>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404040"/>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Kopsavilkums!$A$6:$A$16</c:f>
              <c:strCache>
                <c:ptCount val="11"/>
                <c:pt idx="0">
                  <c:v>Ielu un ceļu uzturēšana  - Valsts mērķdotācija</c:v>
                </c:pt>
                <c:pt idx="1">
                  <c:v>Ielu un ceļu uzturēšana - Pašvaldības finansējums</c:v>
                </c:pt>
                <c:pt idx="2">
                  <c:v>Vides aizsardzība - Valsts mērķdotācija</c:v>
                </c:pt>
                <c:pt idx="3">
                  <c:v>Siltumapgāde  - saimnieciskā darbība</c:v>
                </c:pt>
                <c:pt idx="4">
                  <c:v>Ūdensapgāde - saimnieciskā darbība</c:v>
                </c:pt>
                <c:pt idx="5">
                  <c:v>Attīrīšana - saimnieciskā darbība</c:v>
                </c:pt>
                <c:pt idx="6">
                  <c:v>Teritorijas un ēku apsaimniekošana </c:v>
                </c:pt>
                <c:pt idx="7">
                  <c:v>Izglītības iestāžu apsaimniekošana</c:v>
                </c:pt>
                <c:pt idx="8">
                  <c:v>Investīciju projekti</c:v>
                </c:pt>
                <c:pt idx="9">
                  <c:v>Kalngales NAI pārbūve</c:v>
                </c:pt>
                <c:pt idx="10">
                  <c:v>Katlu mājas pārbūve Carnikavā, Tulpju iela 5</c:v>
                </c:pt>
              </c:strCache>
            </c:strRef>
          </c:cat>
          <c:val>
            <c:numRef>
              <c:f>Kopsavilkums!$F$6:$F$16</c:f>
              <c:numCache>
                <c:formatCode>#,##0</c:formatCode>
                <c:ptCount val="11"/>
                <c:pt idx="0">
                  <c:v>29590.01</c:v>
                </c:pt>
                <c:pt idx="1">
                  <c:v>87929.11</c:v>
                </c:pt>
                <c:pt idx="2">
                  <c:v>0</c:v>
                </c:pt>
                <c:pt idx="3">
                  <c:v>781489.9</c:v>
                </c:pt>
                <c:pt idx="4">
                  <c:v>33717.46</c:v>
                </c:pt>
                <c:pt idx="5">
                  <c:v>54401.3</c:v>
                </c:pt>
                <c:pt idx="6">
                  <c:v>730286.99</c:v>
                </c:pt>
                <c:pt idx="7">
                  <c:v>120568.48</c:v>
                </c:pt>
                <c:pt idx="8">
                  <c:v>0</c:v>
                </c:pt>
                <c:pt idx="9">
                  <c:v>0</c:v>
                </c:pt>
                <c:pt idx="10">
                  <c:v>0</c:v>
                </c:pt>
              </c:numCache>
            </c:numRef>
          </c:val>
          <c:extLst>
            <c:ext xmlns:c16="http://schemas.microsoft.com/office/drawing/2014/chart" uri="{C3380CC4-5D6E-409C-BE32-E72D297353CC}">
              <c16:uniqueId val="{00000003-1EDC-4B87-B462-A93DB186670A}"/>
            </c:ext>
          </c:extLst>
        </c:ser>
        <c:dLbls>
          <c:showLegendKey val="0"/>
          <c:showVal val="1"/>
          <c:showCatName val="0"/>
          <c:showSerName val="0"/>
          <c:showPercent val="0"/>
          <c:showBubbleSize val="0"/>
        </c:dLbls>
        <c:gapWidth val="60"/>
        <c:shape val="box"/>
        <c:axId val="297431904"/>
        <c:axId val="296279480"/>
        <c:axId val="0"/>
      </c:bar3DChart>
      <c:catAx>
        <c:axId val="2974319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ontserrat" panose="00000500000000000000" pitchFamily="2" charset="-70"/>
                <a:ea typeface="+mn-ea"/>
                <a:cs typeface="Times New Roman" panose="02020603050405020304" pitchFamily="18" charset="0"/>
              </a:defRPr>
            </a:pPr>
            <a:endParaRPr lang="lv-LV"/>
          </a:p>
        </c:txPr>
        <c:crossAx val="296279480"/>
        <c:crosses val="autoZero"/>
        <c:auto val="1"/>
        <c:lblAlgn val="ctr"/>
        <c:lblOffset val="100"/>
        <c:noMultiLvlLbl val="0"/>
      </c:catAx>
      <c:valAx>
        <c:axId val="2962794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lv-LV"/>
          </a:p>
        </c:txPr>
        <c:crossAx val="297431904"/>
        <c:crosses val="autoZero"/>
        <c:crossBetween val="between"/>
      </c:valAx>
      <c:spPr>
        <a:noFill/>
        <a:ln w="44450" cap="rnd">
          <a:noFill/>
        </a:ln>
        <a:effectLst/>
      </c:spPr>
    </c:plotArea>
    <c:legend>
      <c:legendPos val="b"/>
      <c:layout>
        <c:manualLayout>
          <c:xMode val="edge"/>
          <c:yMode val="edge"/>
          <c:x val="0.13932995858588682"/>
          <c:y val="0.95453460514086652"/>
          <c:w val="0.73427960524947256"/>
          <c:h val="4.093426833902102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ontserrat" panose="00000500000000000000" pitchFamily="2" charset="-70"/>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3819219613838164"/>
          <c:y val="7.8236918973837943E-2"/>
          <c:w val="0.94377495532473332"/>
          <c:h val="0.8759005111760223"/>
        </c:manualLayout>
      </c:layout>
      <c:bar3DChart>
        <c:barDir val="bar"/>
        <c:grouping val="clustered"/>
        <c:varyColors val="0"/>
        <c:ser>
          <c:idx val="0"/>
          <c:order val="0"/>
          <c:tx>
            <c:strRef>
              <c:f>'Naudas atlikums'!$E$13</c:f>
              <c:strCache>
                <c:ptCount val="1"/>
                <c:pt idx="0">
                  <c:v>Beigu atlikums EUR</c:v>
                </c:pt>
              </c:strCache>
            </c:strRef>
          </c:tx>
          <c:spPr>
            <a:solidFill>
              <a:srgbClr val="595959"/>
            </a:solidFill>
            <a:ln>
              <a:noFill/>
            </a:ln>
            <a:effectLst/>
            <a:sp3d/>
          </c:spPr>
          <c:invertIfNegative val="0"/>
          <c:dPt>
            <c:idx val="3"/>
            <c:invertIfNegative val="0"/>
            <c:bubble3D val="0"/>
            <c:spPr>
              <a:solidFill>
                <a:srgbClr val="C95B46"/>
              </a:solidFill>
              <a:ln>
                <a:solidFill>
                  <a:srgbClr val="C95B46"/>
                </a:solidFill>
              </a:ln>
              <a:effectLst/>
              <a:sp3d>
                <a:contourClr>
                  <a:srgbClr val="C95B46"/>
                </a:contourClr>
              </a:sp3d>
            </c:spPr>
            <c:extLst>
              <c:ext xmlns:c16="http://schemas.microsoft.com/office/drawing/2014/chart" uri="{C3380CC4-5D6E-409C-BE32-E72D297353CC}">
                <c16:uniqueId val="{00000000-6BA7-4EB9-9C07-7EACFDC4F82B}"/>
              </c:ext>
            </c:extLst>
          </c:dPt>
          <c:dLbls>
            <c:dLbl>
              <c:idx val="0"/>
              <c:layout>
                <c:manualLayout>
                  <c:x val="6.648936170212766E-3"/>
                  <c:y val="0"/>
                </c:manualLayout>
              </c:layout>
              <c:tx>
                <c:rich>
                  <a:bodyPr/>
                  <a:lstStyle/>
                  <a:p>
                    <a:r>
                      <a:rPr lang="en-US" dirty="0"/>
                      <a:t>30 564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BA7-4EB9-9C07-7EACFDC4F82B}"/>
                </c:ext>
              </c:extLst>
            </c:dLbl>
            <c:dLbl>
              <c:idx val="1"/>
              <c:layout>
                <c:manualLayout>
                  <c:x val="1.218971631205673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A7-4EB9-9C07-7EACFDC4F82B}"/>
                </c:ext>
              </c:extLst>
            </c:dLbl>
            <c:dLbl>
              <c:idx val="2"/>
              <c:layout>
                <c:manualLayout>
                  <c:x val="7.7570921985815602E-3"/>
                  <c:y val="0"/>
                </c:manualLayout>
              </c:layout>
              <c:tx>
                <c:rich>
                  <a:bodyPr/>
                  <a:lstStyle/>
                  <a:p>
                    <a:r>
                      <a:rPr lang="en-US" dirty="0"/>
                      <a:t>4 689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BA7-4EB9-9C07-7EACFDC4F82B}"/>
                </c:ext>
              </c:extLst>
            </c:dLbl>
            <c:dLbl>
              <c:idx val="3"/>
              <c:layout>
                <c:manualLayout>
                  <c:x val="-7.1894719941922147E-2"/>
                  <c:y val="-1.2785353695707392E-3"/>
                </c:manualLayout>
              </c:layout>
              <c:tx>
                <c:rich>
                  <a:bodyPr/>
                  <a:lstStyle/>
                  <a:p>
                    <a:r>
                      <a:rPr lang="en-US" dirty="0"/>
                      <a:t>- 108 499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BA7-4EB9-9C07-7EACFDC4F82B}"/>
                </c:ext>
              </c:extLst>
            </c:dLbl>
            <c:dLbl>
              <c:idx val="4"/>
              <c:layout>
                <c:manualLayout>
                  <c:x val="1.551418439716312E-2"/>
                  <c:y val="0"/>
                </c:manualLayout>
              </c:layout>
              <c:tx>
                <c:rich>
                  <a:bodyPr rot="0" spcFirstLastPara="1" vertOverflow="overflow" horzOverflow="overflow"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prstClr val="black">
                            <a:lumMod val="75000"/>
                            <a:lumOff val="25000"/>
                          </a:prstClr>
                        </a:solidFill>
                        <a:latin typeface="Montserrat" panose="00000500000000000000" pitchFamily="2" charset="-70"/>
                        <a:ea typeface="+mn-ea"/>
                        <a:cs typeface="+mn-cs"/>
                      </a:defRPr>
                    </a:pPr>
                    <a:r>
                      <a:rPr lang="en-US" sz="1200" dirty="0"/>
                      <a:t>28 353</a:t>
                    </a:r>
                  </a:p>
                </c:rich>
              </c:tx>
              <c:spPr>
                <a:noFill/>
                <a:ln>
                  <a:noFill/>
                </a:ln>
                <a:effectLst/>
              </c:spPr>
              <c:txPr>
                <a:bodyPr rot="0" spcFirstLastPara="1" vertOverflow="overflow" horzOverflow="overflow"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prstClr val="black">
                          <a:lumMod val="75000"/>
                          <a:lumOff val="25000"/>
                        </a:prstClr>
                      </a:solidFill>
                      <a:latin typeface="Montserrat" panose="00000500000000000000" pitchFamily="2" charset="-70"/>
                      <a:ea typeface="+mn-ea"/>
                      <a:cs typeface="+mn-cs"/>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showDataLabelsRange val="0"/>
                </c:ext>
                <c:ext xmlns:c16="http://schemas.microsoft.com/office/drawing/2014/chart" uri="{C3380CC4-5D6E-409C-BE32-E72D297353CC}">
                  <c16:uniqueId val="{00000005-6BA7-4EB9-9C07-7EACFDC4F82B}"/>
                </c:ext>
              </c:extLst>
            </c:dLbl>
            <c:dLbl>
              <c:idx val="5"/>
              <c:layout>
                <c:manualLayout>
                  <c:x val="1.4406028368794245E-2"/>
                  <c:y val="-9.2404846509822529E-17"/>
                </c:manualLayout>
              </c:layout>
              <c:tx>
                <c:rich>
                  <a:bodyPr/>
                  <a:lstStyle/>
                  <a:p>
                    <a:r>
                      <a:rPr lang="en-US" dirty="0"/>
                      <a:t>89 570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6BA7-4EB9-9C07-7EACFDC4F82B}"/>
                </c:ext>
              </c:extLst>
            </c:dLbl>
            <c:dLbl>
              <c:idx val="6"/>
              <c:layout>
                <c:manualLayout>
                  <c:x val="1.9946808510638299E-2"/>
                  <c:y val="0"/>
                </c:manualLayout>
              </c:layout>
              <c:tx>
                <c:rich>
                  <a:bodyPr/>
                  <a:lstStyle/>
                  <a:p>
                    <a:r>
                      <a:rPr lang="en-US" dirty="0"/>
                      <a:t>521 286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6BA7-4EB9-9C07-7EACFDC4F82B}"/>
                </c:ext>
              </c:extLst>
            </c:dLbl>
            <c:dLbl>
              <c:idx val="7"/>
              <c:layout>
                <c:manualLayout>
                  <c:x val="1.6622340425531915E-2"/>
                  <c:y val="0"/>
                </c:manualLayout>
              </c:layout>
              <c:tx>
                <c:rich>
                  <a:bodyPr/>
                  <a:lstStyle/>
                  <a:p>
                    <a:r>
                      <a:rPr lang="en-US" dirty="0"/>
                      <a:t>46 629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6BA7-4EB9-9C07-7EACFDC4F82B}"/>
                </c:ext>
              </c:extLst>
            </c:dLbl>
            <c:spPr>
              <a:noFill/>
              <a:ln>
                <a:noFill/>
              </a:ln>
              <a:effectLst/>
            </c:spPr>
            <c:txPr>
              <a:bodyPr rot="0" spcFirstLastPara="1" vertOverflow="overflow" horzOverflow="overflow"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ontserrat" panose="00000500000000000000" pitchFamily="2" charset="-7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19050" cap="flat" cmpd="sng" algn="ctr">
                      <a:solidFill>
                        <a:schemeClr val="tx1">
                          <a:lumMod val="35000"/>
                          <a:lumOff val="65000"/>
                        </a:schemeClr>
                      </a:solidFill>
                      <a:round/>
                    </a:ln>
                    <a:effectLst/>
                  </c:spPr>
                </c15:leaderLines>
              </c:ext>
            </c:extLst>
          </c:dLbls>
          <c:cat>
            <c:strRef>
              <c:f>'Naudas atlikums'!$A$14:$A$24</c:f>
              <c:strCache>
                <c:ptCount val="11"/>
                <c:pt idx="0">
                  <c:v>Ielu un ceļu uzturēšana  - Valsts mērķdotācija</c:v>
                </c:pt>
                <c:pt idx="1">
                  <c:v>Ielu un ceļu uzturēšana - Pašvaldības finansējums</c:v>
                </c:pt>
                <c:pt idx="2">
                  <c:v>Vides aizsardzība - Valsts mērķdotācija</c:v>
                </c:pt>
                <c:pt idx="3">
                  <c:v>Siltumapgāde  - saimnieciskā darbība</c:v>
                </c:pt>
                <c:pt idx="4">
                  <c:v>Ūdensapgāde - saimnieciskā darbība</c:v>
                </c:pt>
                <c:pt idx="5">
                  <c:v>Attīrīšana - saimnieciskā darbība</c:v>
                </c:pt>
                <c:pt idx="6">
                  <c:v>Teritorijas un ēku apsaimniekošana </c:v>
                </c:pt>
                <c:pt idx="7">
                  <c:v>Izglītības iestāžu apsaimniekošana</c:v>
                </c:pt>
                <c:pt idx="8">
                  <c:v>Investīciju projekti</c:v>
                </c:pt>
                <c:pt idx="9">
                  <c:v>Kalngales NAI pārbūve</c:v>
                </c:pt>
                <c:pt idx="10">
                  <c:v>Katlu mājas pārbūve Carnikavā, Tulpju iela 5</c:v>
                </c:pt>
              </c:strCache>
            </c:strRef>
          </c:cat>
          <c:val>
            <c:numRef>
              <c:f>'Naudas atlikums'!$E$14:$E$24</c:f>
              <c:numCache>
                <c:formatCode>#,##0</c:formatCode>
                <c:ptCount val="11"/>
                <c:pt idx="0">
                  <c:v>30563.99</c:v>
                </c:pt>
                <c:pt idx="1">
                  <c:v>819.88999999999942</c:v>
                </c:pt>
                <c:pt idx="2">
                  <c:v>4689</c:v>
                </c:pt>
                <c:pt idx="3">
                  <c:v>-108499.14333333331</c:v>
                </c:pt>
                <c:pt idx="4">
                  <c:v>28353.296666666669</c:v>
                </c:pt>
                <c:pt idx="5">
                  <c:v>89570.486666666679</c:v>
                </c:pt>
                <c:pt idx="6">
                  <c:v>521286.01</c:v>
                </c:pt>
                <c:pt idx="7">
                  <c:v>46628.520000000004</c:v>
                </c:pt>
                <c:pt idx="8">
                  <c:v>0</c:v>
                </c:pt>
                <c:pt idx="9">
                  <c:v>0</c:v>
                </c:pt>
                <c:pt idx="10">
                  <c:v>0</c:v>
                </c:pt>
              </c:numCache>
            </c:numRef>
          </c:val>
          <c:extLst>
            <c:ext xmlns:c16="http://schemas.microsoft.com/office/drawing/2014/chart" uri="{C3380CC4-5D6E-409C-BE32-E72D297353CC}">
              <c16:uniqueId val="{00000001-6BA7-4EB9-9C07-7EACFDC4F82B}"/>
            </c:ext>
          </c:extLst>
        </c:ser>
        <c:dLbls>
          <c:showLegendKey val="0"/>
          <c:showVal val="1"/>
          <c:showCatName val="0"/>
          <c:showSerName val="0"/>
          <c:showPercent val="0"/>
          <c:showBubbleSize val="0"/>
        </c:dLbls>
        <c:gapWidth val="70"/>
        <c:shape val="box"/>
        <c:axId val="374180320"/>
        <c:axId val="374397736"/>
        <c:axId val="0"/>
      </c:bar3DChart>
      <c:catAx>
        <c:axId val="374180320"/>
        <c:scaling>
          <c:orientation val="minMax"/>
        </c:scaling>
        <c:delete val="0"/>
        <c:axPos val="l"/>
        <c:numFmt formatCode="General" sourceLinked="0"/>
        <c:majorTickMark val="none"/>
        <c:minorTickMark val="none"/>
        <c:tickLblPos val="low"/>
        <c:spPr>
          <a:noFill/>
          <a:ln>
            <a:noFill/>
          </a:ln>
          <a:effectLst/>
        </c:spPr>
        <c:txPr>
          <a:bodyPr rot="0" spcFirstLastPara="1" vertOverflow="ellipsis" wrap="square" anchor="ctr" anchorCtr="1"/>
          <a:lstStyle/>
          <a:p>
            <a:pPr>
              <a:defRPr sz="1200" b="0" i="0" u="none" strike="noStrike" kern="1200" baseline="0">
                <a:solidFill>
                  <a:sysClr val="windowText" lastClr="000000"/>
                </a:solidFill>
                <a:latin typeface="Montserrat" panose="00000500000000000000" pitchFamily="2" charset="-70"/>
                <a:ea typeface="+mn-ea"/>
                <a:cs typeface="+mn-cs"/>
              </a:defRPr>
            </a:pPr>
            <a:endParaRPr lang="lv-LV"/>
          </a:p>
        </c:txPr>
        <c:crossAx val="374397736"/>
        <c:crosses val="autoZero"/>
        <c:auto val="1"/>
        <c:lblAlgn val="ctr"/>
        <c:lblOffset val="100"/>
        <c:tickLblSkip val="1"/>
        <c:tickMarkSkip val="10"/>
        <c:noMultiLvlLbl val="0"/>
      </c:catAx>
      <c:valAx>
        <c:axId val="374397736"/>
        <c:scaling>
          <c:orientation val="minMax"/>
          <c:min val="-1000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ontserrat" panose="00000500000000000000" pitchFamily="2" charset="-70"/>
                <a:ea typeface="+mn-ea"/>
                <a:cs typeface="+mn-cs"/>
              </a:defRPr>
            </a:pPr>
            <a:endParaRPr lang="lv-LV"/>
          </a:p>
        </c:txPr>
        <c:crossAx val="374180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lv-LV" sz="1400" b="1" i="1" u="none" strike="noStrike" kern="1200" spc="0" baseline="0">
                <a:solidFill>
                  <a:sysClr val="windowText" lastClr="000000">
                    <a:lumMod val="65000"/>
                    <a:lumOff val="35000"/>
                  </a:sysClr>
                </a:solidFill>
                <a:latin typeface="Montserrat ExtraLight" panose="00000300000000000000" pitchFamily="50" charset="-70"/>
                <a:ea typeface="+mn-ea"/>
                <a:cs typeface="+mn-cs"/>
              </a:defRPr>
            </a:pPr>
            <a:r>
              <a:rPr lang="lv-LV" sz="1400" b="1" i="0" u="none" strike="noStrike" kern="1200" spc="0" baseline="0" dirty="0">
                <a:solidFill>
                  <a:sysClr val="windowText" lastClr="000000">
                    <a:lumMod val="65000"/>
                    <a:lumOff val="35000"/>
                  </a:sysClr>
                </a:solidFill>
                <a:latin typeface="Montserrat" panose="00000500000000000000" pitchFamily="2" charset="-70"/>
                <a:ea typeface="+mn-ea"/>
                <a:cs typeface="+mn-cs"/>
              </a:rPr>
              <a:t>DEBTORU PARĀDI</a:t>
            </a:r>
          </a:p>
        </c:rich>
      </c:tx>
      <c:overlay val="0"/>
      <c:spPr>
        <a:noFill/>
        <a:ln>
          <a:noFill/>
        </a:ln>
        <a:effectLst/>
      </c:spPr>
      <c:txPr>
        <a:bodyPr rot="0" spcFirstLastPara="1" vertOverflow="ellipsis" vert="horz" wrap="square" anchor="ctr" anchorCtr="1"/>
        <a:lstStyle/>
        <a:p>
          <a:pPr algn="ctr" rtl="0">
            <a:defRPr lang="lv-LV" sz="1400" b="1" i="1" u="none" strike="noStrike" kern="1200" spc="0" baseline="0">
              <a:solidFill>
                <a:sysClr val="windowText" lastClr="000000">
                  <a:lumMod val="65000"/>
                  <a:lumOff val="35000"/>
                </a:sysClr>
              </a:solidFill>
              <a:latin typeface="Montserrat ExtraLight" panose="00000300000000000000" pitchFamily="50" charset="-70"/>
              <a:ea typeface="+mn-ea"/>
              <a:cs typeface="+mn-cs"/>
            </a:defRPr>
          </a:pPr>
          <a:endParaRPr lang="lv-LV"/>
        </a:p>
      </c:txPr>
    </c:title>
    <c:autoTitleDeleted val="0"/>
    <c:plotArea>
      <c:layout/>
      <c:barChart>
        <c:barDir val="col"/>
        <c:grouping val="clustered"/>
        <c:varyColors val="0"/>
        <c:ser>
          <c:idx val="0"/>
          <c:order val="0"/>
          <c:tx>
            <c:strRef>
              <c:f>Debitori!$F$2</c:f>
              <c:strCache>
                <c:ptCount val="1"/>
                <c:pt idx="0">
                  <c:v>Pavisam kopā EUR</c:v>
                </c:pt>
              </c:strCache>
            </c:strRef>
          </c:tx>
          <c:spPr>
            <a:solidFill>
              <a:srgbClr val="7395AD"/>
            </a:solidFill>
            <a:ln>
              <a:noFill/>
            </a:ln>
            <a:effectLst/>
          </c:spPr>
          <c:invertIfNegative val="0"/>
          <c:dLbls>
            <c:dLbl>
              <c:idx val="0"/>
              <c:layout>
                <c:manualLayout>
                  <c:x val="-2.6483385529584307E-17"/>
                  <c:y val="-3.385046859058554E-2"/>
                </c:manualLayout>
              </c:layout>
              <c:tx>
                <c:rich>
                  <a:bodyPr/>
                  <a:lstStyle/>
                  <a:p>
                    <a:r>
                      <a:rPr lang="en-US" dirty="0"/>
                      <a:t>172 129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792-4865-A04C-6611EB3CCE1F}"/>
                </c:ext>
              </c:extLst>
            </c:dLbl>
            <c:dLbl>
              <c:idx val="1"/>
              <c:layout>
                <c:manualLayout>
                  <c:x val="4.3336949674768139E-3"/>
                  <c:y val="-4.8895121297512591E-2"/>
                </c:manualLayout>
              </c:layout>
              <c:tx>
                <c:rich>
                  <a:bodyPr/>
                  <a:lstStyle/>
                  <a:p>
                    <a:r>
                      <a:rPr lang="en-US" dirty="0"/>
                      <a:t>41 659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792-4865-A04C-6611EB3CCE1F}"/>
                </c:ext>
              </c:extLst>
            </c:dLbl>
            <c:dLbl>
              <c:idx val="2"/>
              <c:layout>
                <c:manualLayout>
                  <c:x val="-1.0593354211833723E-16"/>
                  <c:y val="-3.385046859058554E-2"/>
                </c:manualLayout>
              </c:layout>
              <c:tx>
                <c:rich>
                  <a:bodyPr/>
                  <a:lstStyle/>
                  <a:p>
                    <a:r>
                      <a:rPr lang="en-US" dirty="0"/>
                      <a:t>65 963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792-4865-A04C-6611EB3CCE1F}"/>
                </c:ext>
              </c:extLst>
            </c:dLbl>
            <c:dLbl>
              <c:idx val="3"/>
              <c:layout>
                <c:manualLayout>
                  <c:x val="0"/>
                  <c:y val="-3.385046859058554E-2"/>
                </c:manualLayout>
              </c:layout>
              <c:tx>
                <c:rich>
                  <a:bodyPr/>
                  <a:lstStyle/>
                  <a:p>
                    <a:r>
                      <a:rPr lang="en-US" dirty="0"/>
                      <a:t>10 372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792-4865-A04C-6611EB3CCE1F}"/>
                </c:ext>
              </c:extLst>
            </c:dLbl>
            <c:dLbl>
              <c:idx val="4"/>
              <c:layout>
                <c:manualLayout>
                  <c:x val="0"/>
                  <c:y val="-3.0089305413853816E-2"/>
                </c:manualLayout>
              </c:layout>
              <c:tx>
                <c:rich>
                  <a:bodyPr/>
                  <a:lstStyle/>
                  <a:p>
                    <a:r>
                      <a:rPr lang="en-US" dirty="0"/>
                      <a:t>290 124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792-4865-A04C-6611EB3CCE1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Montserrat" panose="00000500000000000000" pitchFamily="2" charset="-7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Debitori!$A$3:$A$7</c:f>
              <c:strCache>
                <c:ptCount val="5"/>
                <c:pt idx="0">
                  <c:v>Siltumapgādes</c:v>
                </c:pt>
                <c:pt idx="1">
                  <c:v>Ūdensapgādes </c:v>
                </c:pt>
                <c:pt idx="2">
                  <c:v>Kanalizācija</c:v>
                </c:pt>
                <c:pt idx="3">
                  <c:v>Pārējie debitori</c:v>
                </c:pt>
                <c:pt idx="4">
                  <c:v>Kopā EUR</c:v>
                </c:pt>
              </c:strCache>
            </c:strRef>
          </c:cat>
          <c:val>
            <c:numRef>
              <c:f>Debitori!$F$3:$F$7</c:f>
              <c:numCache>
                <c:formatCode>#,##0</c:formatCode>
                <c:ptCount val="5"/>
                <c:pt idx="0">
                  <c:v>172129.40999999997</c:v>
                </c:pt>
                <c:pt idx="1">
                  <c:v>41659.019999999997</c:v>
                </c:pt>
                <c:pt idx="2">
                  <c:v>65963.44</c:v>
                </c:pt>
                <c:pt idx="3">
                  <c:v>10372.18</c:v>
                </c:pt>
                <c:pt idx="4">
                  <c:v>290124.05</c:v>
                </c:pt>
              </c:numCache>
            </c:numRef>
          </c:val>
          <c:extLst>
            <c:ext xmlns:c16="http://schemas.microsoft.com/office/drawing/2014/chart" uri="{C3380CC4-5D6E-409C-BE32-E72D297353CC}">
              <c16:uniqueId val="{00000005-8792-4865-A04C-6611EB3CCE1F}"/>
            </c:ext>
          </c:extLst>
        </c:ser>
        <c:dLbls>
          <c:showLegendKey val="0"/>
          <c:showVal val="1"/>
          <c:showCatName val="0"/>
          <c:showSerName val="0"/>
          <c:showPercent val="0"/>
          <c:showBubbleSize val="0"/>
        </c:dLbls>
        <c:gapWidth val="150"/>
        <c:axId val="374398520"/>
        <c:axId val="374398912"/>
      </c:barChart>
      <c:catAx>
        <c:axId val="3743985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ontserrat" panose="00000500000000000000" pitchFamily="2" charset="-70"/>
                <a:ea typeface="+mn-ea"/>
                <a:cs typeface="+mn-cs"/>
              </a:defRPr>
            </a:pPr>
            <a:endParaRPr lang="lv-LV"/>
          </a:p>
        </c:txPr>
        <c:crossAx val="374398912"/>
        <c:crosses val="autoZero"/>
        <c:auto val="1"/>
        <c:lblAlgn val="ctr"/>
        <c:lblOffset val="100"/>
        <c:noMultiLvlLbl val="0"/>
      </c:catAx>
      <c:valAx>
        <c:axId val="37439891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74398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1" u="none" strike="noStrike" kern="1200" spc="0" baseline="0">
                <a:solidFill>
                  <a:sysClr val="windowText" lastClr="000000">
                    <a:lumMod val="65000"/>
                    <a:lumOff val="35000"/>
                  </a:sysClr>
                </a:solidFill>
                <a:latin typeface="Montserrat ExtraLight" panose="00000300000000000000" pitchFamily="50" charset="-70"/>
                <a:ea typeface="+mn-ea"/>
                <a:cs typeface="+mn-cs"/>
              </a:defRPr>
            </a:pPr>
            <a:r>
              <a:rPr lang="en-US" sz="1400" b="1" i="0" u="none" strike="noStrike" kern="1200" spc="0" baseline="0" dirty="0">
                <a:solidFill>
                  <a:sysClr val="windowText" lastClr="000000">
                    <a:lumMod val="65000"/>
                    <a:lumOff val="35000"/>
                  </a:sysClr>
                </a:solidFill>
                <a:latin typeface="Montserrat" panose="00000500000000000000" pitchFamily="2" charset="-70"/>
                <a:ea typeface="+mn-ea"/>
                <a:cs typeface="+mn-cs"/>
              </a:rPr>
              <a:t>DEBITORU SADALĪJUMS</a:t>
            </a:r>
          </a:p>
        </c:rich>
      </c:tx>
      <c:layout>
        <c:manualLayout>
          <c:xMode val="edge"/>
          <c:yMode val="edge"/>
          <c:x val="0.3479715865623591"/>
          <c:y val="2.2160724369272744E-2"/>
        </c:manualLayout>
      </c:layout>
      <c:overlay val="0"/>
      <c:spPr>
        <a:noFill/>
        <a:ln>
          <a:noFill/>
        </a:ln>
        <a:effectLst/>
      </c:spPr>
      <c:txPr>
        <a:bodyPr rot="0" spcFirstLastPara="1" vertOverflow="ellipsis" vert="horz" wrap="square" anchor="ctr" anchorCtr="1"/>
        <a:lstStyle/>
        <a:p>
          <a:pPr algn="ctr" rtl="0">
            <a:defRPr lang="en-US" sz="1400" b="1" i="1" u="none" strike="noStrike" kern="1200" spc="0" baseline="0">
              <a:solidFill>
                <a:sysClr val="windowText" lastClr="000000">
                  <a:lumMod val="65000"/>
                  <a:lumOff val="35000"/>
                </a:sysClr>
              </a:solidFill>
              <a:latin typeface="Montserrat ExtraLight" panose="00000300000000000000" pitchFamily="50" charset="-70"/>
              <a:ea typeface="+mn-ea"/>
              <a:cs typeface="+mn-cs"/>
            </a:defRPr>
          </a:pPr>
          <a:endParaRPr lang="lv-LV"/>
        </a:p>
      </c:txPr>
    </c:title>
    <c:autoTitleDeleted val="0"/>
    <c:plotArea>
      <c:layout>
        <c:manualLayout>
          <c:layoutTarget val="inner"/>
          <c:xMode val="edge"/>
          <c:yMode val="edge"/>
          <c:x val="1.9766397124887692E-2"/>
          <c:y val="0.12690644762437292"/>
          <c:w val="0.9604672057502246"/>
          <c:h val="0.66197509363542606"/>
        </c:manualLayout>
      </c:layout>
      <c:barChart>
        <c:barDir val="col"/>
        <c:grouping val="clustered"/>
        <c:varyColors val="0"/>
        <c:ser>
          <c:idx val="0"/>
          <c:order val="0"/>
          <c:tx>
            <c:strRef>
              <c:f>Debitori!$A$3</c:f>
              <c:strCache>
                <c:ptCount val="1"/>
                <c:pt idx="0">
                  <c:v>Siltumapgādes</c:v>
                </c:pt>
              </c:strCache>
            </c:strRef>
          </c:tx>
          <c:spPr>
            <a:solidFill>
              <a:srgbClr val="C00000"/>
            </a:solidFill>
            <a:ln>
              <a:noFill/>
            </a:ln>
            <a:effectLst/>
          </c:spPr>
          <c:invertIfNegative val="0"/>
          <c:dLbls>
            <c:dLbl>
              <c:idx val="0"/>
              <c:tx>
                <c:rich>
                  <a:bodyPr/>
                  <a:lstStyle/>
                  <a:p>
                    <a:r>
                      <a:rPr lang="en-US" dirty="0"/>
                      <a:t>108 986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8F3-436A-9014-02546C1FE1FB}"/>
                </c:ext>
              </c:extLst>
            </c:dLbl>
            <c:dLbl>
              <c:idx val="1"/>
              <c:tx>
                <c:rich>
                  <a:bodyPr/>
                  <a:lstStyle/>
                  <a:p>
                    <a:r>
                      <a:rPr lang="en-US" dirty="0"/>
                      <a:t>43 232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8F3-436A-9014-02546C1FE1FB}"/>
                </c:ext>
              </c:extLst>
            </c:dLbl>
            <c:dLbl>
              <c:idx val="2"/>
              <c:tx>
                <c:rich>
                  <a:bodyPr/>
                  <a:lstStyle/>
                  <a:p>
                    <a:r>
                      <a:rPr lang="en-US" dirty="0"/>
                      <a:t>3 652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B8F3-436A-9014-02546C1FE1FB}"/>
                </c:ext>
              </c:extLst>
            </c:dLbl>
            <c:dLbl>
              <c:idx val="3"/>
              <c:tx>
                <c:rich>
                  <a:bodyPr/>
                  <a:lstStyle/>
                  <a:p>
                    <a:r>
                      <a:rPr lang="en-US" dirty="0"/>
                      <a:t>16 259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B8F3-436A-9014-02546C1FE1F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95000"/>
                        <a:lumOff val="5000"/>
                      </a:schemeClr>
                    </a:solidFill>
                    <a:latin typeface="Montserrat" panose="00000500000000000000" pitchFamily="2" charset="-70"/>
                    <a:ea typeface="+mn-ea"/>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Debitori!$B$2:$E$2</c:f>
              <c:strCache>
                <c:ptCount val="4"/>
                <c:pt idx="0">
                  <c:v>Apmaksas termiņš  30.04.2023</c:v>
                </c:pt>
                <c:pt idx="1">
                  <c:v>Maksājumi kavēti 1-89 dienas</c:v>
                </c:pt>
                <c:pt idx="2">
                  <c:v>Maksājumi kavēti  90-179 dienas</c:v>
                </c:pt>
                <c:pt idx="3">
                  <c:v>Maksājumi kavēti 180-vairāk dienas</c:v>
                </c:pt>
              </c:strCache>
            </c:strRef>
          </c:cat>
          <c:val>
            <c:numRef>
              <c:f>Debitori!$B$3:$E$3</c:f>
              <c:numCache>
                <c:formatCode>#,##0</c:formatCode>
                <c:ptCount val="4"/>
                <c:pt idx="0">
                  <c:v>108985.81999999999</c:v>
                </c:pt>
                <c:pt idx="1">
                  <c:v>43232.05</c:v>
                </c:pt>
                <c:pt idx="2">
                  <c:v>3652.4899999999993</c:v>
                </c:pt>
                <c:pt idx="3">
                  <c:v>16259.05</c:v>
                </c:pt>
              </c:numCache>
            </c:numRef>
          </c:val>
          <c:extLst>
            <c:ext xmlns:c16="http://schemas.microsoft.com/office/drawing/2014/chart" uri="{C3380CC4-5D6E-409C-BE32-E72D297353CC}">
              <c16:uniqueId val="{00000000-B8F3-436A-9014-02546C1FE1FB}"/>
            </c:ext>
          </c:extLst>
        </c:ser>
        <c:ser>
          <c:idx val="1"/>
          <c:order val="1"/>
          <c:tx>
            <c:strRef>
              <c:f>Debitori!$A$4</c:f>
              <c:strCache>
                <c:ptCount val="1"/>
                <c:pt idx="0">
                  <c:v>Ūdensapgādes </c:v>
                </c:pt>
              </c:strCache>
            </c:strRef>
          </c:tx>
          <c:spPr>
            <a:solidFill>
              <a:srgbClr val="7395AD"/>
            </a:solidFill>
            <a:ln>
              <a:noFill/>
            </a:ln>
            <a:effectLst/>
          </c:spPr>
          <c:invertIfNegative val="0"/>
          <c:dLbls>
            <c:dLbl>
              <c:idx val="0"/>
              <c:tx>
                <c:rich>
                  <a:bodyPr/>
                  <a:lstStyle/>
                  <a:p>
                    <a:r>
                      <a:rPr lang="en-US" dirty="0"/>
                      <a:t>16 821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8F3-436A-9014-02546C1FE1FB}"/>
                </c:ext>
              </c:extLst>
            </c:dLbl>
            <c:dLbl>
              <c:idx val="1"/>
              <c:tx>
                <c:rich>
                  <a:bodyPr/>
                  <a:lstStyle/>
                  <a:p>
                    <a:r>
                      <a:rPr lang="en-US" dirty="0"/>
                      <a:t>19 161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B8F3-436A-9014-02546C1FE1FB}"/>
                </c:ext>
              </c:extLst>
            </c:dLbl>
            <c:dLbl>
              <c:idx val="3"/>
              <c:tx>
                <c:rich>
                  <a:bodyPr/>
                  <a:lstStyle/>
                  <a:p>
                    <a:r>
                      <a:rPr lang="en-US" dirty="0"/>
                      <a:t>4 807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B8F3-436A-9014-02546C1FE1F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95000"/>
                        <a:lumOff val="5000"/>
                      </a:schemeClr>
                    </a:solidFill>
                    <a:latin typeface="Montserrat" panose="00000500000000000000" pitchFamily="2" charset="-70"/>
                    <a:ea typeface="+mn-ea"/>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Debitori!$B$2:$E$2</c:f>
              <c:strCache>
                <c:ptCount val="4"/>
                <c:pt idx="0">
                  <c:v>Apmaksas termiņš  30.04.2023</c:v>
                </c:pt>
                <c:pt idx="1">
                  <c:v>Maksājumi kavēti 1-89 dienas</c:v>
                </c:pt>
                <c:pt idx="2">
                  <c:v>Maksājumi kavēti  90-179 dienas</c:v>
                </c:pt>
                <c:pt idx="3">
                  <c:v>Maksājumi kavēti 180-vairāk dienas</c:v>
                </c:pt>
              </c:strCache>
            </c:strRef>
          </c:cat>
          <c:val>
            <c:numRef>
              <c:f>Debitori!$B$4:$E$4</c:f>
              <c:numCache>
                <c:formatCode>#,##0</c:formatCode>
                <c:ptCount val="4"/>
                <c:pt idx="0">
                  <c:v>16821.03</c:v>
                </c:pt>
                <c:pt idx="1">
                  <c:v>19160.760000000002</c:v>
                </c:pt>
                <c:pt idx="2">
                  <c:v>870.58999999999992</c:v>
                </c:pt>
                <c:pt idx="3">
                  <c:v>4806.6400000000003</c:v>
                </c:pt>
              </c:numCache>
            </c:numRef>
          </c:val>
          <c:extLst>
            <c:ext xmlns:c16="http://schemas.microsoft.com/office/drawing/2014/chart" uri="{C3380CC4-5D6E-409C-BE32-E72D297353CC}">
              <c16:uniqueId val="{00000001-B8F3-436A-9014-02546C1FE1FB}"/>
            </c:ext>
          </c:extLst>
        </c:ser>
        <c:ser>
          <c:idx val="2"/>
          <c:order val="2"/>
          <c:tx>
            <c:strRef>
              <c:f>Debitori!$A$5</c:f>
              <c:strCache>
                <c:ptCount val="1"/>
                <c:pt idx="0">
                  <c:v>Kanalizācija</c:v>
                </c:pt>
              </c:strCache>
            </c:strRef>
          </c:tx>
          <c:spPr>
            <a:solidFill>
              <a:srgbClr val="D3A983"/>
            </a:solidFill>
            <a:ln>
              <a:noFill/>
            </a:ln>
            <a:effectLst/>
          </c:spPr>
          <c:invertIfNegative val="0"/>
          <c:dLbls>
            <c:dLbl>
              <c:idx val="0"/>
              <c:tx>
                <c:rich>
                  <a:bodyPr/>
                  <a:lstStyle/>
                  <a:p>
                    <a:r>
                      <a:rPr lang="en-US" dirty="0"/>
                      <a:t>26 693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B8F3-436A-9014-02546C1FE1FB}"/>
                </c:ext>
              </c:extLst>
            </c:dLbl>
            <c:dLbl>
              <c:idx val="1"/>
              <c:tx>
                <c:rich>
                  <a:bodyPr/>
                  <a:lstStyle/>
                  <a:p>
                    <a:r>
                      <a:rPr lang="en-US" dirty="0"/>
                      <a:t>31 035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B8F3-436A-9014-02546C1FE1FB}"/>
                </c:ext>
              </c:extLst>
            </c:dLbl>
            <c:dLbl>
              <c:idx val="2"/>
              <c:tx>
                <c:rich>
                  <a:bodyPr/>
                  <a:lstStyle/>
                  <a:p>
                    <a:r>
                      <a:rPr lang="en-US" dirty="0"/>
                      <a:t>1 530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B8F3-436A-9014-02546C1FE1FB}"/>
                </c:ext>
              </c:extLst>
            </c:dLbl>
            <c:dLbl>
              <c:idx val="3"/>
              <c:delete val="1"/>
              <c:extLst>
                <c:ext xmlns:c15="http://schemas.microsoft.com/office/drawing/2012/chart" uri="{CE6537A1-D6FC-4f65-9D91-7224C49458BB}"/>
                <c:ext xmlns:c16="http://schemas.microsoft.com/office/drawing/2014/chart" uri="{C3380CC4-5D6E-409C-BE32-E72D297353CC}">
                  <c16:uniqueId val="{0000000F-B8F3-436A-9014-02546C1FE1F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95000"/>
                        <a:lumOff val="5000"/>
                      </a:schemeClr>
                    </a:solidFill>
                    <a:latin typeface="Montserrat" panose="00000500000000000000" pitchFamily="2" charset="-70"/>
                    <a:ea typeface="+mn-ea"/>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Debitori!$B$2:$E$2</c:f>
              <c:strCache>
                <c:ptCount val="4"/>
                <c:pt idx="0">
                  <c:v>Apmaksas termiņš  30.04.2023</c:v>
                </c:pt>
                <c:pt idx="1">
                  <c:v>Maksājumi kavēti 1-89 dienas</c:v>
                </c:pt>
                <c:pt idx="2">
                  <c:v>Maksājumi kavēti  90-179 dienas</c:v>
                </c:pt>
                <c:pt idx="3">
                  <c:v>Maksājumi kavēti 180-vairāk dienas</c:v>
                </c:pt>
              </c:strCache>
            </c:strRef>
          </c:cat>
          <c:val>
            <c:numRef>
              <c:f>Debitori!$B$5:$E$5</c:f>
              <c:numCache>
                <c:formatCode>#,##0</c:formatCode>
                <c:ptCount val="4"/>
                <c:pt idx="0">
                  <c:v>26692.59</c:v>
                </c:pt>
                <c:pt idx="1">
                  <c:v>31034.86</c:v>
                </c:pt>
                <c:pt idx="2">
                  <c:v>1530.3200000000002</c:v>
                </c:pt>
                <c:pt idx="3">
                  <c:v>6705.67</c:v>
                </c:pt>
              </c:numCache>
            </c:numRef>
          </c:val>
          <c:extLst>
            <c:ext xmlns:c16="http://schemas.microsoft.com/office/drawing/2014/chart" uri="{C3380CC4-5D6E-409C-BE32-E72D297353CC}">
              <c16:uniqueId val="{00000002-B8F3-436A-9014-02546C1FE1FB}"/>
            </c:ext>
          </c:extLst>
        </c:ser>
        <c:ser>
          <c:idx val="3"/>
          <c:order val="3"/>
          <c:tx>
            <c:strRef>
              <c:f>Debitori!$A$6</c:f>
              <c:strCache>
                <c:ptCount val="1"/>
                <c:pt idx="0">
                  <c:v>Pārējie debitori</c:v>
                </c:pt>
              </c:strCache>
            </c:strRef>
          </c:tx>
          <c:spPr>
            <a:solidFill>
              <a:schemeClr val="accent4"/>
            </a:solidFill>
            <a:ln>
              <a:noFill/>
            </a:ln>
            <a:effectLst/>
          </c:spPr>
          <c:invertIfNegative val="0"/>
          <c:dLbls>
            <c:dLbl>
              <c:idx val="1"/>
              <c:tx>
                <c:rich>
                  <a:bodyPr/>
                  <a:lstStyle/>
                  <a:p>
                    <a:r>
                      <a:rPr lang="en-US" dirty="0"/>
                      <a:t>1 734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B8F3-436A-9014-02546C1FE1FB}"/>
                </c:ext>
              </c:extLst>
            </c:dLbl>
            <c:dLbl>
              <c:idx val="3"/>
              <c:tx>
                <c:rich>
                  <a:bodyPr/>
                  <a:lstStyle/>
                  <a:p>
                    <a:r>
                      <a:rPr lang="en-US" dirty="0"/>
                      <a:t>8 638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B8F3-436A-9014-02546C1FE1F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95000"/>
                        <a:lumOff val="5000"/>
                      </a:schemeClr>
                    </a:solidFill>
                    <a:latin typeface="Montserrat" panose="00000500000000000000" pitchFamily="2" charset="-70"/>
                    <a:ea typeface="+mn-ea"/>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Debitori!$B$2:$E$2</c:f>
              <c:strCache>
                <c:ptCount val="4"/>
                <c:pt idx="0">
                  <c:v>Apmaksas termiņš  30.04.2023</c:v>
                </c:pt>
                <c:pt idx="1">
                  <c:v>Maksājumi kavēti 1-89 dienas</c:v>
                </c:pt>
                <c:pt idx="2">
                  <c:v>Maksājumi kavēti  90-179 dienas</c:v>
                </c:pt>
                <c:pt idx="3">
                  <c:v>Maksājumi kavēti 180-vairāk dienas</c:v>
                </c:pt>
              </c:strCache>
            </c:strRef>
          </c:cat>
          <c:val>
            <c:numRef>
              <c:f>Debitori!$B$6:$E$6</c:f>
              <c:numCache>
                <c:formatCode>#,##0</c:formatCode>
                <c:ptCount val="4"/>
                <c:pt idx="1">
                  <c:v>1734.1799999999998</c:v>
                </c:pt>
                <c:pt idx="3">
                  <c:v>8638</c:v>
                </c:pt>
              </c:numCache>
            </c:numRef>
          </c:val>
          <c:extLst>
            <c:ext xmlns:c16="http://schemas.microsoft.com/office/drawing/2014/chart" uri="{C3380CC4-5D6E-409C-BE32-E72D297353CC}">
              <c16:uniqueId val="{00000003-B8F3-436A-9014-02546C1FE1FB}"/>
            </c:ext>
          </c:extLst>
        </c:ser>
        <c:dLbls>
          <c:dLblPos val="outEnd"/>
          <c:showLegendKey val="0"/>
          <c:showVal val="1"/>
          <c:showCatName val="0"/>
          <c:showSerName val="0"/>
          <c:showPercent val="0"/>
          <c:showBubbleSize val="0"/>
        </c:dLbls>
        <c:gapWidth val="40"/>
        <c:axId val="369470736"/>
        <c:axId val="369466664"/>
      </c:barChart>
      <c:catAx>
        <c:axId val="369470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ontserrat" panose="00000500000000000000" pitchFamily="2" charset="-70"/>
                <a:ea typeface="+mn-ea"/>
                <a:cs typeface="+mn-cs"/>
              </a:defRPr>
            </a:pPr>
            <a:endParaRPr lang="lv-LV"/>
          </a:p>
        </c:txPr>
        <c:crossAx val="369466664"/>
        <c:crosses val="autoZero"/>
        <c:auto val="1"/>
        <c:lblAlgn val="ctr"/>
        <c:lblOffset val="100"/>
        <c:noMultiLvlLbl val="0"/>
      </c:catAx>
      <c:valAx>
        <c:axId val="36946666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69470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ontserrat" panose="00000500000000000000" pitchFamily="2" charset="-70"/>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ontserrat" panose="00000500000000000000" pitchFamily="2" charset="-70"/>
                <a:ea typeface="+mn-ea"/>
                <a:cs typeface="+mn-cs"/>
              </a:defRPr>
            </a:pPr>
            <a:r>
              <a:rPr lang="lv-LV" b="1" i="0">
                <a:latin typeface="Montserrat" panose="00000500000000000000" pitchFamily="2" charset="-70"/>
              </a:rPr>
              <a:t>ŠAUBĪGIE</a:t>
            </a:r>
            <a:r>
              <a:rPr lang="lv-LV" b="1" i="0" baseline="0">
                <a:latin typeface="Montserrat" panose="00000500000000000000" pitchFamily="2" charset="-70"/>
              </a:rPr>
              <a:t> DEBITORI</a:t>
            </a:r>
            <a:endParaRPr lang="lv-LV" b="1" i="0">
              <a:latin typeface="Montserrat" panose="00000500000000000000" pitchFamily="2" charset="-7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ontserrat" panose="00000500000000000000" pitchFamily="2" charset="-70"/>
              <a:ea typeface="+mn-ea"/>
              <a:cs typeface="+mn-cs"/>
            </a:defRPr>
          </a:pPr>
          <a:endParaRPr lang="lv-LV"/>
        </a:p>
      </c:txPr>
    </c:title>
    <c:autoTitleDeleted val="0"/>
    <c:plotArea>
      <c:layout/>
      <c:barChart>
        <c:barDir val="col"/>
        <c:grouping val="clustered"/>
        <c:varyColors val="0"/>
        <c:ser>
          <c:idx val="0"/>
          <c:order val="0"/>
          <c:tx>
            <c:strRef>
              <c:f>Debitori!$E$2</c:f>
              <c:strCache>
                <c:ptCount val="1"/>
                <c:pt idx="0">
                  <c:v>Maksājumi kavēti 180-vairāk dienas</c:v>
                </c:pt>
              </c:strCache>
            </c:strRef>
          </c:tx>
          <c:spPr>
            <a:solidFill>
              <a:srgbClr val="595959"/>
            </a:solidFill>
            <a:ln>
              <a:noFill/>
            </a:ln>
            <a:effectLst/>
          </c:spPr>
          <c:invertIfNegative val="0"/>
          <c:dLbls>
            <c:dLbl>
              <c:idx val="0"/>
              <c:tx>
                <c:rich>
                  <a:bodyPr/>
                  <a:lstStyle/>
                  <a:p>
                    <a:r>
                      <a:rPr lang="en-US" dirty="0"/>
                      <a:t>16 259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1E9-4BA6-BD65-9AAF309EC146}"/>
                </c:ext>
              </c:extLst>
            </c:dLbl>
            <c:dLbl>
              <c:idx val="1"/>
              <c:tx>
                <c:rich>
                  <a:bodyPr/>
                  <a:lstStyle/>
                  <a:p>
                    <a:r>
                      <a:rPr lang="en-US" dirty="0"/>
                      <a:t>4 807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A1E9-4BA6-BD65-9AAF309EC146}"/>
                </c:ext>
              </c:extLst>
            </c:dLbl>
            <c:dLbl>
              <c:idx val="2"/>
              <c:tx>
                <c:rich>
                  <a:bodyPr/>
                  <a:lstStyle/>
                  <a:p>
                    <a:r>
                      <a:rPr lang="en-US" dirty="0"/>
                      <a:t>6 706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A1E9-4BA6-BD65-9AAF309EC146}"/>
                </c:ext>
              </c:extLst>
            </c:dLbl>
            <c:dLbl>
              <c:idx val="3"/>
              <c:layout>
                <c:manualLayout>
                  <c:x val="-2.3148148148148997E-3"/>
                  <c:y val="-6.4025586035768205E-3"/>
                </c:manualLayout>
              </c:layout>
              <c:tx>
                <c:rich>
                  <a:bodyPr/>
                  <a:lstStyle/>
                  <a:p>
                    <a:r>
                      <a:rPr lang="en-US" dirty="0"/>
                      <a:t>8 638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1E9-4BA6-BD65-9AAF309EC14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95000"/>
                        <a:lumOff val="5000"/>
                      </a:schemeClr>
                    </a:solidFill>
                    <a:latin typeface="Montserrat" panose="00000500000000000000" pitchFamily="2" charset="-7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Debitori!$A$3:$A$6</c:f>
              <c:strCache>
                <c:ptCount val="4"/>
                <c:pt idx="0">
                  <c:v>Siltumapgādes</c:v>
                </c:pt>
                <c:pt idx="1">
                  <c:v>Ūdensapgādes </c:v>
                </c:pt>
                <c:pt idx="2">
                  <c:v>Kanalizācija</c:v>
                </c:pt>
                <c:pt idx="3">
                  <c:v>Pārējie debitori</c:v>
                </c:pt>
              </c:strCache>
            </c:strRef>
          </c:cat>
          <c:val>
            <c:numRef>
              <c:f>Debitori!$E$3:$E$6</c:f>
              <c:numCache>
                <c:formatCode>#,##0</c:formatCode>
                <c:ptCount val="4"/>
                <c:pt idx="0">
                  <c:v>16259.05</c:v>
                </c:pt>
                <c:pt idx="1">
                  <c:v>4806.6400000000003</c:v>
                </c:pt>
                <c:pt idx="2">
                  <c:v>6705.67</c:v>
                </c:pt>
                <c:pt idx="3">
                  <c:v>8638</c:v>
                </c:pt>
              </c:numCache>
            </c:numRef>
          </c:val>
          <c:extLst>
            <c:ext xmlns:c16="http://schemas.microsoft.com/office/drawing/2014/chart" uri="{C3380CC4-5D6E-409C-BE32-E72D297353CC}">
              <c16:uniqueId val="{00000001-A1E9-4BA6-BD65-9AAF309EC146}"/>
            </c:ext>
          </c:extLst>
        </c:ser>
        <c:ser>
          <c:idx val="1"/>
          <c:order val="1"/>
          <c:tx>
            <c:strRef>
              <c:f>Debitori!$G$2</c:f>
              <c:strCache>
                <c:ptCount val="1"/>
                <c:pt idx="0">
                  <c:v>Tai skaitā piespiedu izpildē</c:v>
                </c:pt>
              </c:strCache>
            </c:strRef>
          </c:tx>
          <c:spPr>
            <a:solidFill>
              <a:srgbClr val="828847"/>
            </a:solidFill>
            <a:ln>
              <a:noFill/>
            </a:ln>
            <a:effectLst/>
          </c:spPr>
          <c:invertIfNegative val="0"/>
          <c:dLbls>
            <c:dLbl>
              <c:idx val="0"/>
              <c:layout>
                <c:manualLayout>
                  <c:x val="2.3148148148148147E-2"/>
                  <c:y val="-1.6006396508941905E-2"/>
                </c:manualLayout>
              </c:layout>
              <c:tx>
                <c:rich>
                  <a:bodyPr/>
                  <a:lstStyle/>
                  <a:p>
                    <a:r>
                      <a:rPr lang="en-US" dirty="0"/>
                      <a:t>11 667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1E9-4BA6-BD65-9AAF309EC146}"/>
                </c:ext>
              </c:extLst>
            </c:dLbl>
            <c:dLbl>
              <c:idx val="1"/>
              <c:layout>
                <c:manualLayout>
                  <c:x val="2.0833333333333332E-2"/>
                  <c:y val="-1.2805117207153641E-2"/>
                </c:manualLayout>
              </c:layout>
              <c:tx>
                <c:rich>
                  <a:bodyPr/>
                  <a:lstStyle/>
                  <a:p>
                    <a:r>
                      <a:rPr lang="en-US" dirty="0"/>
                      <a:t>1 470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1E9-4BA6-BD65-9AAF309EC146}"/>
                </c:ext>
              </c:extLst>
            </c:dLbl>
            <c:dLbl>
              <c:idx val="2"/>
              <c:layout>
                <c:manualLayout>
                  <c:x val="2.7777777777777776E-2"/>
                  <c:y val="-1.2805117207153523E-2"/>
                </c:manualLayout>
              </c:layout>
              <c:tx>
                <c:rich>
                  <a:bodyPr/>
                  <a:lstStyle/>
                  <a:p>
                    <a:r>
                      <a:rPr lang="en-US" dirty="0"/>
                      <a:t>3 021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1E9-4BA6-BD65-9AAF309EC146}"/>
                </c:ext>
              </c:extLst>
            </c:dLbl>
            <c:dLbl>
              <c:idx val="3"/>
              <c:layout>
                <c:manualLayout>
                  <c:x val="1.3888888888888888E-2"/>
                  <c:y val="-6.4025586035768205E-3"/>
                </c:manualLayout>
              </c:layout>
              <c:tx>
                <c:rich>
                  <a:bodyPr/>
                  <a:lstStyle/>
                  <a:p>
                    <a:r>
                      <a:rPr lang="en-US" dirty="0"/>
                      <a:t>8 638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1E9-4BA6-BD65-9AAF309EC14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95000"/>
                        <a:lumOff val="5000"/>
                      </a:schemeClr>
                    </a:solidFill>
                    <a:latin typeface="Montserrat" panose="00000500000000000000" pitchFamily="2" charset="-7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Debitori!$A$3:$A$6</c:f>
              <c:strCache>
                <c:ptCount val="4"/>
                <c:pt idx="0">
                  <c:v>Siltumapgādes</c:v>
                </c:pt>
                <c:pt idx="1">
                  <c:v>Ūdensapgādes </c:v>
                </c:pt>
                <c:pt idx="2">
                  <c:v>Kanalizācija</c:v>
                </c:pt>
                <c:pt idx="3">
                  <c:v>Pārējie debitori</c:v>
                </c:pt>
              </c:strCache>
            </c:strRef>
          </c:cat>
          <c:val>
            <c:numRef>
              <c:f>Debitori!$G$3:$G$6</c:f>
              <c:numCache>
                <c:formatCode>#,##0</c:formatCode>
                <c:ptCount val="4"/>
                <c:pt idx="0">
                  <c:v>11667</c:v>
                </c:pt>
                <c:pt idx="1">
                  <c:v>1470</c:v>
                </c:pt>
                <c:pt idx="2">
                  <c:v>3021</c:v>
                </c:pt>
                <c:pt idx="3">
                  <c:v>8638</c:v>
                </c:pt>
              </c:numCache>
            </c:numRef>
          </c:val>
          <c:extLst>
            <c:ext xmlns:c16="http://schemas.microsoft.com/office/drawing/2014/chart" uri="{C3380CC4-5D6E-409C-BE32-E72D297353CC}">
              <c16:uniqueId val="{00000006-A1E9-4BA6-BD65-9AAF309EC146}"/>
            </c:ext>
          </c:extLst>
        </c:ser>
        <c:dLbls>
          <c:showLegendKey val="0"/>
          <c:showVal val="1"/>
          <c:showCatName val="0"/>
          <c:showSerName val="0"/>
          <c:showPercent val="0"/>
          <c:showBubbleSize val="0"/>
        </c:dLbls>
        <c:gapWidth val="150"/>
        <c:axId val="369467448"/>
        <c:axId val="369467840"/>
      </c:barChart>
      <c:catAx>
        <c:axId val="3694674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ontserrat" panose="00000500000000000000" pitchFamily="2" charset="-70"/>
                <a:ea typeface="+mn-ea"/>
                <a:cs typeface="+mn-cs"/>
              </a:defRPr>
            </a:pPr>
            <a:endParaRPr lang="lv-LV"/>
          </a:p>
        </c:txPr>
        <c:crossAx val="369467840"/>
        <c:crosses val="autoZero"/>
        <c:auto val="1"/>
        <c:lblAlgn val="ctr"/>
        <c:lblOffset val="100"/>
        <c:noMultiLvlLbl val="0"/>
      </c:catAx>
      <c:valAx>
        <c:axId val="36946784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69467448"/>
        <c:crosses val="autoZero"/>
        <c:crossBetween val="between"/>
      </c:valAx>
      <c:spPr>
        <a:noFill/>
        <a:ln>
          <a:noFill/>
        </a:ln>
        <a:effectLst/>
      </c:spPr>
    </c:plotArea>
    <c:legend>
      <c:legendPos val="b"/>
      <c:layout>
        <c:manualLayout>
          <c:xMode val="edge"/>
          <c:yMode val="edge"/>
          <c:x val="0"/>
          <c:y val="0.82458906910761043"/>
          <c:w val="1"/>
          <c:h val="0.15225818291643195"/>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ontserrat" panose="00000500000000000000" pitchFamily="2" charset="-70"/>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36231314382393048"/>
          <c:y val="3.7971014492753627E-2"/>
          <c:w val="0.61049401774687506"/>
          <c:h val="0.79484925253908478"/>
        </c:manualLayout>
      </c:layout>
      <c:bar3DChart>
        <c:barDir val="bar"/>
        <c:grouping val="clustered"/>
        <c:varyColors val="0"/>
        <c:ser>
          <c:idx val="0"/>
          <c:order val="0"/>
          <c:tx>
            <c:strRef>
              <c:f>Ieņēmumi!$G$20</c:f>
              <c:strCache>
                <c:ptCount val="1"/>
                <c:pt idx="0">
                  <c:v>Budžeta plāns EUR</c:v>
                </c:pt>
              </c:strCache>
            </c:strRef>
          </c:tx>
          <c:spPr>
            <a:solidFill>
              <a:srgbClr val="828847"/>
            </a:solidFill>
            <a:ln>
              <a:solidFill>
                <a:srgbClr val="828847"/>
              </a:solidFill>
            </a:ln>
            <a:effectLst/>
            <a:sp3d>
              <a:contourClr>
                <a:srgbClr val="828847"/>
              </a:contourClr>
            </a:sp3d>
          </c:spPr>
          <c:invertIfNegative val="0"/>
          <c:dLbls>
            <c:dLbl>
              <c:idx val="0"/>
              <c:layout>
                <c:manualLayout>
                  <c:x val="1.1332728921124207E-2"/>
                  <c:y val="0"/>
                </c:manualLayout>
              </c:layout>
              <c:tx>
                <c:rich>
                  <a:bodyPr/>
                  <a:lstStyle/>
                  <a:p>
                    <a:r>
                      <a:rPr lang="en-US" dirty="0"/>
                      <a:t>342 263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B134-4B19-8E17-42925EE7987A}"/>
                </c:ext>
              </c:extLst>
            </c:dLbl>
            <c:dLbl>
              <c:idx val="1"/>
              <c:layout>
                <c:manualLayout>
                  <c:x val="1.0199456029011787E-2"/>
                  <c:y val="0"/>
                </c:manualLayout>
              </c:layout>
              <c:tx>
                <c:rich>
                  <a:bodyPr/>
                  <a:lstStyle/>
                  <a:p>
                    <a:r>
                      <a:rPr lang="en-US" dirty="0"/>
                      <a:t>295 000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B134-4B19-8E17-42925EE7987A}"/>
                </c:ext>
              </c:extLst>
            </c:dLbl>
            <c:dLbl>
              <c:idx val="3"/>
              <c:layout>
                <c:manualLayout>
                  <c:x val="1.473254759746147E-2"/>
                  <c:y val="-8.8699702698477893E-17"/>
                </c:manualLayout>
              </c:layout>
              <c:tx>
                <c:rich>
                  <a:bodyPr/>
                  <a:lstStyle/>
                  <a:p>
                    <a:r>
                      <a:rPr lang="en-US" dirty="0"/>
                      <a:t>3 162 474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B134-4B19-8E17-42925EE7987A}"/>
                </c:ext>
              </c:extLst>
            </c:dLbl>
            <c:dLbl>
              <c:idx val="4"/>
              <c:layout>
                <c:manualLayout>
                  <c:x val="1.2466001813236628E-2"/>
                  <c:y val="-2.419110746318523E-3"/>
                </c:manualLayout>
              </c:layout>
              <c:tx>
                <c:rich>
                  <a:bodyPr/>
                  <a:lstStyle/>
                  <a:p>
                    <a:r>
                      <a:rPr lang="en-US" dirty="0"/>
                      <a:t>229 613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B134-4B19-8E17-42925EE7987A}"/>
                </c:ext>
              </c:extLst>
            </c:dLbl>
            <c:dLbl>
              <c:idx val="5"/>
              <c:layout>
                <c:manualLayout>
                  <c:x val="1.0199456029011787E-2"/>
                  <c:y val="0"/>
                </c:manualLayout>
              </c:layout>
              <c:tx>
                <c:rich>
                  <a:bodyPr/>
                  <a:lstStyle/>
                  <a:p>
                    <a:r>
                      <a:rPr lang="en-US" dirty="0"/>
                      <a:t>387 362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B134-4B19-8E17-42925EE7987A}"/>
                </c:ext>
              </c:extLst>
            </c:dLbl>
            <c:dLbl>
              <c:idx val="6"/>
              <c:layout>
                <c:manualLayout>
                  <c:x val="5.6663644605619368E-3"/>
                  <c:y val="0"/>
                </c:manualLayout>
              </c:layout>
              <c:tx>
                <c:rich>
                  <a:bodyPr/>
                  <a:lstStyle/>
                  <a:p>
                    <a:r>
                      <a:rPr lang="en-US" dirty="0"/>
                      <a:t>4 276 470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B134-4B19-8E17-42925EE7987A}"/>
                </c:ext>
              </c:extLst>
            </c:dLbl>
            <c:dLbl>
              <c:idx val="7"/>
              <c:layout>
                <c:manualLayout>
                  <c:x val="1.8132366273798731E-2"/>
                  <c:y val="-4.8382214926370902E-3"/>
                </c:manualLayout>
              </c:layout>
              <c:tx>
                <c:rich>
                  <a:bodyPr/>
                  <a:lstStyle/>
                  <a:p>
                    <a:r>
                      <a:rPr lang="en-US" dirty="0"/>
                      <a:t>523 972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B134-4B19-8E17-42925EE7987A}"/>
                </c:ext>
              </c:extLst>
            </c:dLbl>
            <c:dLbl>
              <c:idx val="8"/>
              <c:layout>
                <c:manualLayout>
                  <c:x val="1.3599274705349048E-2"/>
                  <c:y val="0"/>
                </c:manualLayout>
              </c:layout>
              <c:tx>
                <c:rich>
                  <a:bodyPr/>
                  <a:lstStyle/>
                  <a:p>
                    <a:r>
                      <a:rPr lang="en-US" dirty="0"/>
                      <a:t>1 701 294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B134-4B19-8E17-42925EE7987A}"/>
                </c:ext>
              </c:extLst>
            </c:dLbl>
            <c:dLbl>
              <c:idx val="9"/>
              <c:layout>
                <c:manualLayout>
                  <c:x val="7.9329102447869455E-3"/>
                  <c:y val="-4.4349851349238946E-17"/>
                </c:manualLayout>
              </c:layout>
              <c:tx>
                <c:rich>
                  <a:bodyPr/>
                  <a:lstStyle/>
                  <a:p>
                    <a:r>
                      <a:rPr lang="en-US" dirty="0"/>
                      <a:t>645 000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B134-4B19-8E17-42925EE7987A}"/>
                </c:ext>
              </c:extLst>
            </c:dLbl>
            <c:dLbl>
              <c:idx val="10"/>
              <c:layout>
                <c:manualLayout>
                  <c:x val="1.0199456029011787E-2"/>
                  <c:y val="-2.4191107463185451E-3"/>
                </c:manualLayout>
              </c:layout>
              <c:tx>
                <c:rich>
                  <a:bodyPr/>
                  <a:lstStyle/>
                  <a:p>
                    <a:r>
                      <a:rPr lang="en-US" dirty="0"/>
                      <a:t>1 204 480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B134-4B19-8E17-42925EE7987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95000"/>
                        <a:lumOff val="5000"/>
                      </a:schemeClr>
                    </a:solidFill>
                    <a:latin typeface="Montserrat" panose="00000500000000000000" pitchFamily="2" charset="-7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Ieņēmumi!$F$21:$F$31</c:f>
              <c:strCache>
                <c:ptCount val="11"/>
                <c:pt idx="0">
                  <c:v>Ielu un ceļu uzturēšana  - Valsts mērķdotācija</c:v>
                </c:pt>
                <c:pt idx="1">
                  <c:v>Ielu un ceļu uzturēšana - Pašvaldības finansējums</c:v>
                </c:pt>
                <c:pt idx="2">
                  <c:v>Vides aizsardzība - Valsts mērķdotācija</c:v>
                </c:pt>
                <c:pt idx="3">
                  <c:v>Siltumapgāde  - saimnieciskā darbība</c:v>
                </c:pt>
                <c:pt idx="4">
                  <c:v>Ūdensapgāde - saimnieciskā darbība</c:v>
                </c:pt>
                <c:pt idx="5">
                  <c:v>Attīrīšana - saimnieciskā darbība</c:v>
                </c:pt>
                <c:pt idx="6">
                  <c:v>Teritorijas un ēku apsaimniekošana </c:v>
                </c:pt>
                <c:pt idx="7">
                  <c:v>Izglītības iestāžu apsaimniekošana</c:v>
                </c:pt>
                <c:pt idx="8">
                  <c:v>Investīciju projekti</c:v>
                </c:pt>
                <c:pt idx="9">
                  <c:v>Kalngales NAI pārbūve</c:v>
                </c:pt>
                <c:pt idx="10">
                  <c:v>Katlu mājas pārbūve Carnikavā, Tulpju iela 5</c:v>
                </c:pt>
              </c:strCache>
            </c:strRef>
          </c:cat>
          <c:val>
            <c:numRef>
              <c:f>Ieņēmumi!$G$21:$G$31</c:f>
              <c:numCache>
                <c:formatCode>#,##0</c:formatCode>
                <c:ptCount val="11"/>
                <c:pt idx="0">
                  <c:v>342263</c:v>
                </c:pt>
                <c:pt idx="1">
                  <c:v>295000</c:v>
                </c:pt>
                <c:pt idx="2">
                  <c:v>0</c:v>
                </c:pt>
                <c:pt idx="3">
                  <c:v>3162474</c:v>
                </c:pt>
                <c:pt idx="4">
                  <c:v>229613</c:v>
                </c:pt>
                <c:pt idx="5">
                  <c:v>387362</c:v>
                </c:pt>
                <c:pt idx="6">
                  <c:v>4276470</c:v>
                </c:pt>
                <c:pt idx="7">
                  <c:v>523972</c:v>
                </c:pt>
                <c:pt idx="8">
                  <c:v>1701294</c:v>
                </c:pt>
                <c:pt idx="9">
                  <c:v>645000</c:v>
                </c:pt>
                <c:pt idx="10">
                  <c:v>1204480</c:v>
                </c:pt>
              </c:numCache>
            </c:numRef>
          </c:val>
          <c:extLst>
            <c:ext xmlns:c16="http://schemas.microsoft.com/office/drawing/2014/chart" uri="{C3380CC4-5D6E-409C-BE32-E72D297353CC}">
              <c16:uniqueId val="{00000000-B134-4B19-8E17-42925EE7987A}"/>
            </c:ext>
          </c:extLst>
        </c:ser>
        <c:ser>
          <c:idx val="1"/>
          <c:order val="1"/>
          <c:tx>
            <c:strRef>
              <c:f>Ieņēmumi!$H$20</c:f>
              <c:strCache>
                <c:ptCount val="1"/>
                <c:pt idx="0">
                  <c:v>Budžeta izpilde EUR</c:v>
                </c:pt>
              </c:strCache>
            </c:strRef>
          </c:tx>
          <c:spPr>
            <a:solidFill>
              <a:srgbClr val="C95B46"/>
            </a:solidFill>
            <a:ln>
              <a:noFill/>
            </a:ln>
            <a:effectLst/>
            <a:sp3d/>
          </c:spPr>
          <c:invertIfNegative val="0"/>
          <c:dLbls>
            <c:dLbl>
              <c:idx val="0"/>
              <c:layout>
                <c:manualLayout>
                  <c:x val="9.0661831368992821E-3"/>
                  <c:y val="-9.975117445921923E-3"/>
                </c:manualLayout>
              </c:layout>
              <c:tx>
                <c:rich>
                  <a:bodyPr/>
                  <a:lstStyle/>
                  <a:p>
                    <a:r>
                      <a:rPr lang="en-US" dirty="0"/>
                      <a:t>53 341 (16%)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134-4B19-8E17-42925EE7987A}"/>
                </c:ext>
              </c:extLst>
            </c:dLbl>
            <c:dLbl>
              <c:idx val="1"/>
              <c:layout>
                <c:manualLayout>
                  <c:x val="1.0651605142738845E-2"/>
                  <c:y val="-1.2394228192240446E-2"/>
                </c:manualLayout>
              </c:layout>
              <c:tx>
                <c:rich>
                  <a:bodyPr/>
                  <a:lstStyle/>
                  <a:p>
                    <a:r>
                      <a:rPr lang="en-US" dirty="0"/>
                      <a:t>88 749 (30%)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134-4B19-8E17-42925EE7987A}"/>
                </c:ext>
              </c:extLst>
            </c:dLbl>
            <c:dLbl>
              <c:idx val="3"/>
              <c:layout>
                <c:manualLayout>
                  <c:x val="9.0661831368993653E-3"/>
                  <c:y val="-7.2573322389555689E-3"/>
                </c:manualLayout>
              </c:layout>
              <c:tx>
                <c:rich>
                  <a:bodyPr/>
                  <a:lstStyle/>
                  <a:p>
                    <a:r>
                      <a:rPr lang="en-US" dirty="0"/>
                      <a:t>636 892 (20%)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B134-4B19-8E17-42925EE7987A}"/>
                </c:ext>
              </c:extLst>
            </c:dLbl>
            <c:dLbl>
              <c:idx val="4"/>
              <c:layout>
                <c:manualLayout>
                  <c:x val="3.399818676337262E-3"/>
                  <c:y val="-9.3678635042476338E-3"/>
                </c:manualLayout>
              </c:layout>
              <c:tx>
                <c:rich>
                  <a:bodyPr/>
                  <a:lstStyle/>
                  <a:p>
                    <a:r>
                      <a:rPr lang="en-US" dirty="0"/>
                      <a:t>47 879 (21%)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134-4B19-8E17-42925EE7987A}"/>
                </c:ext>
              </c:extLst>
            </c:dLbl>
            <c:dLbl>
              <c:idx val="5"/>
              <c:layout>
                <c:manualLayout>
                  <c:x val="6.799637352674524E-3"/>
                  <c:y val="-8.7604190814122192E-3"/>
                </c:manualLayout>
              </c:layout>
              <c:tx>
                <c:rich>
                  <a:bodyPr/>
                  <a:lstStyle/>
                  <a:p>
                    <a:r>
                      <a:rPr lang="en-US" dirty="0"/>
                      <a:t>77 231 (20%)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134-4B19-8E17-42925EE7987A}"/>
                </c:ext>
              </c:extLst>
            </c:dLbl>
            <c:dLbl>
              <c:idx val="6"/>
              <c:layout>
                <c:manualLayout>
                  <c:x val="2.039891205802349E-2"/>
                  <c:y val="-1.2692712171727148E-2"/>
                </c:manualLayout>
              </c:layout>
              <c:tx>
                <c:rich>
                  <a:bodyPr/>
                  <a:lstStyle/>
                  <a:p>
                    <a:r>
                      <a:rPr lang="en-US" dirty="0"/>
                      <a:t>1 181 379 (28%)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134-4B19-8E17-42925EE7987A}"/>
                </c:ext>
              </c:extLst>
            </c:dLbl>
            <c:dLbl>
              <c:idx val="7"/>
              <c:layout>
                <c:manualLayout>
                  <c:x val="7.9329102447869455E-3"/>
                  <c:y val="-7.8544906790901023E-3"/>
                </c:manualLayout>
              </c:layout>
              <c:tx>
                <c:rich>
                  <a:bodyPr/>
                  <a:lstStyle/>
                  <a:p>
                    <a:r>
                      <a:rPr lang="en-US" dirty="0"/>
                      <a:t>130 992 (25%)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B134-4B19-8E17-42925EE7987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95000"/>
                        <a:lumOff val="5000"/>
                      </a:schemeClr>
                    </a:solidFill>
                    <a:latin typeface="Montserrat" panose="00000500000000000000" pitchFamily="2" charset="-7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Ieņēmumi!$F$21:$F$31</c:f>
              <c:strCache>
                <c:ptCount val="11"/>
                <c:pt idx="0">
                  <c:v>Ielu un ceļu uzturēšana  - Valsts mērķdotācija</c:v>
                </c:pt>
                <c:pt idx="1">
                  <c:v>Ielu un ceļu uzturēšana - Pašvaldības finansējums</c:v>
                </c:pt>
                <c:pt idx="2">
                  <c:v>Vides aizsardzība - Valsts mērķdotācija</c:v>
                </c:pt>
                <c:pt idx="3">
                  <c:v>Siltumapgāde  - saimnieciskā darbība</c:v>
                </c:pt>
                <c:pt idx="4">
                  <c:v>Ūdensapgāde - saimnieciskā darbība</c:v>
                </c:pt>
                <c:pt idx="5">
                  <c:v>Attīrīšana - saimnieciskā darbība</c:v>
                </c:pt>
                <c:pt idx="6">
                  <c:v>Teritorijas un ēku apsaimniekošana </c:v>
                </c:pt>
                <c:pt idx="7">
                  <c:v>Izglītības iestāžu apsaimniekošana</c:v>
                </c:pt>
                <c:pt idx="8">
                  <c:v>Investīciju projekti</c:v>
                </c:pt>
                <c:pt idx="9">
                  <c:v>Kalngales NAI pārbūve</c:v>
                </c:pt>
                <c:pt idx="10">
                  <c:v>Katlu mājas pārbūve Carnikavā, Tulpju iela 5</c:v>
                </c:pt>
              </c:strCache>
            </c:strRef>
          </c:cat>
          <c:val>
            <c:numRef>
              <c:f>Ieņēmumi!$H$21:$H$31</c:f>
              <c:numCache>
                <c:formatCode>#,##0</c:formatCode>
                <c:ptCount val="11"/>
                <c:pt idx="0">
                  <c:v>53341</c:v>
                </c:pt>
                <c:pt idx="1">
                  <c:v>88749</c:v>
                </c:pt>
                <c:pt idx="2">
                  <c:v>0</c:v>
                </c:pt>
                <c:pt idx="3">
                  <c:v>636891.75666666671</c:v>
                </c:pt>
                <c:pt idx="4">
                  <c:v>47878.756666666668</c:v>
                </c:pt>
                <c:pt idx="5">
                  <c:v>77230.786666666667</c:v>
                </c:pt>
                <c:pt idx="6">
                  <c:v>1181379</c:v>
                </c:pt>
                <c:pt idx="7">
                  <c:v>130992</c:v>
                </c:pt>
                <c:pt idx="8">
                  <c:v>0</c:v>
                </c:pt>
                <c:pt idx="9">
                  <c:v>0</c:v>
                </c:pt>
                <c:pt idx="10">
                  <c:v>0</c:v>
                </c:pt>
              </c:numCache>
            </c:numRef>
          </c:val>
          <c:extLst>
            <c:ext xmlns:c16="http://schemas.microsoft.com/office/drawing/2014/chart" uri="{C3380CC4-5D6E-409C-BE32-E72D297353CC}">
              <c16:uniqueId val="{00000007-B134-4B19-8E17-42925EE7987A}"/>
            </c:ext>
          </c:extLst>
        </c:ser>
        <c:dLbls>
          <c:showLegendKey val="0"/>
          <c:showVal val="1"/>
          <c:showCatName val="0"/>
          <c:showSerName val="0"/>
          <c:showPercent val="0"/>
          <c:showBubbleSize val="0"/>
        </c:dLbls>
        <c:gapWidth val="50"/>
        <c:shape val="box"/>
        <c:axId val="296815328"/>
        <c:axId val="295178784"/>
        <c:axId val="0"/>
      </c:bar3DChart>
      <c:catAx>
        <c:axId val="2968153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ontserrat" panose="00000500000000000000" pitchFamily="2" charset="-70"/>
                <a:ea typeface="+mn-ea"/>
                <a:cs typeface="+mn-cs"/>
              </a:defRPr>
            </a:pPr>
            <a:endParaRPr lang="lv-LV"/>
          </a:p>
        </c:txPr>
        <c:crossAx val="295178784"/>
        <c:crosses val="autoZero"/>
        <c:auto val="1"/>
        <c:lblAlgn val="ctr"/>
        <c:lblOffset val="100"/>
        <c:noMultiLvlLbl val="0"/>
      </c:catAx>
      <c:valAx>
        <c:axId val="2951787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lv-LV"/>
          </a:p>
        </c:txPr>
        <c:crossAx val="296815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ontserrat" panose="00000500000000000000" pitchFamily="2" charset="-70"/>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Ieņēmumi!$G$41</c:f>
              <c:strCache>
                <c:ptCount val="1"/>
                <c:pt idx="0">
                  <c:v>Budžeta plāns EUR</c:v>
                </c:pt>
              </c:strCache>
            </c:strRef>
          </c:tx>
          <c:spPr>
            <a:solidFill>
              <a:srgbClr val="828847"/>
            </a:solidFill>
            <a:ln>
              <a:solidFill>
                <a:srgbClr val="828847"/>
              </a:solidFill>
            </a:ln>
            <a:effectLst/>
            <a:sp3d>
              <a:contourClr>
                <a:srgbClr val="828847"/>
              </a:contourClr>
            </a:sp3d>
          </c:spPr>
          <c:invertIfNegative val="0"/>
          <c:dLbls>
            <c:dLbl>
              <c:idx val="0"/>
              <c:layout>
                <c:manualLayout>
                  <c:x val="1.6173753781797504E-2"/>
                  <c:y val="0"/>
                </c:manualLayout>
              </c:layout>
              <c:tx>
                <c:rich>
                  <a:bodyPr/>
                  <a:lstStyle/>
                  <a:p>
                    <a:r>
                      <a:rPr lang="en-US" dirty="0"/>
                      <a:t>637 263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B15F-4F90-8339-E7961524AC15}"/>
                </c:ext>
              </c:extLst>
            </c:dLbl>
            <c:dLbl>
              <c:idx val="2"/>
              <c:layout>
                <c:manualLayout>
                  <c:x val="1.6173753781797334E-2"/>
                  <c:y val="0"/>
                </c:manualLayout>
              </c:layout>
              <c:tx>
                <c:rich>
                  <a:bodyPr/>
                  <a:lstStyle/>
                  <a:p>
                    <a:r>
                      <a:rPr lang="en-US" dirty="0"/>
                      <a:t>3 779 449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15F-4F90-8339-E7961524AC15}"/>
                </c:ext>
              </c:extLst>
            </c:dLbl>
            <c:dLbl>
              <c:idx val="3"/>
              <c:layout>
                <c:manualLayout>
                  <c:x val="1.0393137743710406E-2"/>
                  <c:y val="-5.7425596076895193E-17"/>
                </c:manualLayout>
              </c:layout>
              <c:tx>
                <c:rich>
                  <a:bodyPr/>
                  <a:lstStyle/>
                  <a:p>
                    <a:r>
                      <a:rPr lang="en-US" dirty="0"/>
                      <a:t>4 800 442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B15F-4F90-8339-E7961524AC15}"/>
                </c:ext>
              </c:extLst>
            </c:dLbl>
            <c:dLbl>
              <c:idx val="4"/>
              <c:layout>
                <c:manualLayout>
                  <c:x val="1.3863217527255004E-2"/>
                  <c:y val="-2.8712798038447596E-17"/>
                </c:manualLayout>
              </c:layout>
              <c:tx>
                <c:rich>
                  <a:bodyPr/>
                  <a:lstStyle/>
                  <a:p>
                    <a:r>
                      <a:rPr lang="en-US" dirty="0"/>
                      <a:t>3 550 774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15F-4F90-8339-E7961524AC1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95000"/>
                        <a:lumOff val="5000"/>
                      </a:schemeClr>
                    </a:solidFill>
                    <a:latin typeface="Montserrat" panose="00000500000000000000" pitchFamily="2" charset="-7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Ieņēmumi!$F$42:$F$46</c:f>
              <c:strCache>
                <c:ptCount val="5"/>
                <c:pt idx="0">
                  <c:v>Ielu un ceļu uzturēšana </c:v>
                </c:pt>
                <c:pt idx="1">
                  <c:v>Vides aizsardzība</c:v>
                </c:pt>
                <c:pt idx="2">
                  <c:v>Saimnieciskā darbība</c:v>
                </c:pt>
                <c:pt idx="3">
                  <c:v>Teritoriju un ēku apsaimniekošana</c:v>
                </c:pt>
                <c:pt idx="4">
                  <c:v>Investīciju projekti</c:v>
                </c:pt>
              </c:strCache>
            </c:strRef>
          </c:cat>
          <c:val>
            <c:numRef>
              <c:f>Ieņēmumi!$G$42:$G$46</c:f>
              <c:numCache>
                <c:formatCode>#,##0</c:formatCode>
                <c:ptCount val="5"/>
                <c:pt idx="0">
                  <c:v>637263</c:v>
                </c:pt>
                <c:pt idx="1">
                  <c:v>0</c:v>
                </c:pt>
                <c:pt idx="2">
                  <c:v>3779449</c:v>
                </c:pt>
                <c:pt idx="3">
                  <c:v>4800442</c:v>
                </c:pt>
                <c:pt idx="4">
                  <c:v>3550774</c:v>
                </c:pt>
              </c:numCache>
            </c:numRef>
          </c:val>
          <c:extLst>
            <c:ext xmlns:c16="http://schemas.microsoft.com/office/drawing/2014/chart" uri="{C3380CC4-5D6E-409C-BE32-E72D297353CC}">
              <c16:uniqueId val="{00000000-B15F-4F90-8339-E7961524AC15}"/>
            </c:ext>
          </c:extLst>
        </c:ser>
        <c:ser>
          <c:idx val="1"/>
          <c:order val="1"/>
          <c:tx>
            <c:strRef>
              <c:f>Ieņēmumi!$H$41</c:f>
              <c:strCache>
                <c:ptCount val="1"/>
                <c:pt idx="0">
                  <c:v>Budžeta izpilde EUR</c:v>
                </c:pt>
              </c:strCache>
            </c:strRef>
          </c:tx>
          <c:spPr>
            <a:solidFill>
              <a:srgbClr val="C95B46"/>
            </a:solidFill>
            <a:ln>
              <a:noFill/>
            </a:ln>
            <a:effectLst/>
            <a:sp3d/>
          </c:spPr>
          <c:invertIfNegative val="0"/>
          <c:dLbls>
            <c:dLbl>
              <c:idx val="0"/>
              <c:layout>
                <c:manualLayout>
                  <c:x val="1.0397413145441211E-2"/>
                  <c:y val="-1.8624112862947732E-2"/>
                </c:manualLayout>
              </c:layout>
              <c:tx>
                <c:rich>
                  <a:bodyPr/>
                  <a:lstStyle/>
                  <a:p>
                    <a:r>
                      <a:rPr lang="en-US" dirty="0"/>
                      <a:t>142 090 (22%)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15F-4F90-8339-E7961524AC15}"/>
                </c:ext>
              </c:extLst>
            </c:dLbl>
            <c:dLbl>
              <c:idx val="2"/>
              <c:layout>
                <c:manualLayout>
                  <c:x val="1.1552681272712502E-2"/>
                  <c:y val="-1.3460189050370327E-2"/>
                </c:manualLayout>
              </c:layout>
              <c:tx>
                <c:rich>
                  <a:bodyPr/>
                  <a:lstStyle/>
                  <a:p>
                    <a:r>
                      <a:rPr lang="en-US" dirty="0"/>
                      <a:t>762 001 (20%)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15F-4F90-8339-E7961524AC15}"/>
                </c:ext>
              </c:extLst>
            </c:dLbl>
            <c:dLbl>
              <c:idx val="3"/>
              <c:layout>
                <c:manualLayout>
                  <c:x val="9.2421450181700022E-3"/>
                  <c:y val="-2.2857213326016316E-2"/>
                </c:manualLayout>
              </c:layout>
              <c:tx>
                <c:rich>
                  <a:bodyPr/>
                  <a:lstStyle/>
                  <a:p>
                    <a:r>
                      <a:rPr lang="en-US" dirty="0"/>
                      <a:t>1 312 371 (27%)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15F-4F90-8339-E7961524AC15}"/>
                </c:ext>
              </c:extLst>
            </c:dLbl>
            <c:dLbl>
              <c:idx val="4"/>
              <c:layout>
                <c:manualLayout>
                  <c:x val="0"/>
                  <c:y val="-3.13234142521537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D5-464B-B096-84EA37C1BDA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95000"/>
                        <a:lumOff val="5000"/>
                      </a:schemeClr>
                    </a:solidFill>
                    <a:latin typeface="Montserrat" panose="00000500000000000000" pitchFamily="2" charset="-7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Ieņēmumi!$F$42:$F$46</c:f>
              <c:strCache>
                <c:ptCount val="5"/>
                <c:pt idx="0">
                  <c:v>Ielu un ceļu uzturēšana </c:v>
                </c:pt>
                <c:pt idx="1">
                  <c:v>Vides aizsardzība</c:v>
                </c:pt>
                <c:pt idx="2">
                  <c:v>Saimnieciskā darbība</c:v>
                </c:pt>
                <c:pt idx="3">
                  <c:v>Teritoriju un ēku apsaimniekošana</c:v>
                </c:pt>
                <c:pt idx="4">
                  <c:v>Investīciju projekti</c:v>
                </c:pt>
              </c:strCache>
            </c:strRef>
          </c:cat>
          <c:val>
            <c:numRef>
              <c:f>Ieņēmumi!$H$42:$H$46</c:f>
              <c:numCache>
                <c:formatCode>#,##0</c:formatCode>
                <c:ptCount val="5"/>
                <c:pt idx="0">
                  <c:v>142090</c:v>
                </c:pt>
                <c:pt idx="1">
                  <c:v>0</c:v>
                </c:pt>
                <c:pt idx="2">
                  <c:v>762001.3</c:v>
                </c:pt>
                <c:pt idx="3">
                  <c:v>1312371</c:v>
                </c:pt>
                <c:pt idx="4">
                  <c:v>0</c:v>
                </c:pt>
              </c:numCache>
            </c:numRef>
          </c:val>
          <c:extLst>
            <c:ext xmlns:c16="http://schemas.microsoft.com/office/drawing/2014/chart" uri="{C3380CC4-5D6E-409C-BE32-E72D297353CC}">
              <c16:uniqueId val="{00000004-B15F-4F90-8339-E7961524AC15}"/>
            </c:ext>
          </c:extLst>
        </c:ser>
        <c:dLbls>
          <c:showLegendKey val="0"/>
          <c:showVal val="1"/>
          <c:showCatName val="0"/>
          <c:showSerName val="0"/>
          <c:showPercent val="0"/>
          <c:showBubbleSize val="0"/>
        </c:dLbls>
        <c:gapWidth val="150"/>
        <c:shape val="box"/>
        <c:axId val="374001104"/>
        <c:axId val="374001496"/>
        <c:axId val="0"/>
      </c:bar3DChart>
      <c:catAx>
        <c:axId val="3740011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ontserrat" panose="00000500000000000000" pitchFamily="2" charset="-70"/>
                <a:ea typeface="+mn-ea"/>
                <a:cs typeface="+mn-cs"/>
              </a:defRPr>
            </a:pPr>
            <a:endParaRPr lang="lv-LV"/>
          </a:p>
        </c:txPr>
        <c:crossAx val="374001496"/>
        <c:crosses val="autoZero"/>
        <c:auto val="1"/>
        <c:lblAlgn val="ctr"/>
        <c:lblOffset val="100"/>
        <c:noMultiLvlLbl val="0"/>
      </c:catAx>
      <c:valAx>
        <c:axId val="3740014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lv-LV"/>
          </a:p>
        </c:txPr>
        <c:crossAx val="374001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ontserrat" panose="00000500000000000000" pitchFamily="2" charset="-70"/>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Izdevumi!$B$7</c:f>
              <c:strCache>
                <c:ptCount val="1"/>
                <c:pt idx="0">
                  <c:v>Budžeta plāns EUR</c:v>
                </c:pt>
              </c:strCache>
            </c:strRef>
          </c:tx>
          <c:spPr>
            <a:solidFill>
              <a:srgbClr val="7395AD"/>
            </a:solidFill>
            <a:ln>
              <a:noFill/>
            </a:ln>
            <a:effectLst/>
            <a:sp3d/>
          </c:spPr>
          <c:invertIfNegative val="0"/>
          <c:dPt>
            <c:idx val="6"/>
            <c:invertIfNegative val="0"/>
            <c:bubble3D val="0"/>
            <c:spPr>
              <a:solidFill>
                <a:srgbClr val="7395AD"/>
              </a:solidFill>
              <a:ln>
                <a:solidFill>
                  <a:srgbClr val="595959"/>
                </a:solidFill>
              </a:ln>
              <a:effectLst/>
              <a:sp3d>
                <a:contourClr>
                  <a:srgbClr val="595959"/>
                </a:contourClr>
              </a:sp3d>
            </c:spPr>
            <c:extLst>
              <c:ext xmlns:c16="http://schemas.microsoft.com/office/drawing/2014/chart" uri="{C3380CC4-5D6E-409C-BE32-E72D297353CC}">
                <c16:uniqueId val="{00000007-2750-4F6F-A1E9-CD20CD4375CA}"/>
              </c:ext>
            </c:extLst>
          </c:dPt>
          <c:dLbls>
            <c:dLbl>
              <c:idx val="0"/>
              <c:layout>
                <c:manualLayout>
                  <c:x val="6.038647342995169E-3"/>
                  <c:y val="-1.2742392028398967E-16"/>
                </c:manualLayout>
              </c:layout>
              <c:tx>
                <c:rich>
                  <a:bodyPr/>
                  <a:lstStyle/>
                  <a:p>
                    <a:r>
                      <a:rPr lang="en-US" dirty="0"/>
                      <a:t>2 741 861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2750-4F6F-A1E9-CD20CD4375CA}"/>
                </c:ext>
              </c:extLst>
            </c:dLbl>
            <c:dLbl>
              <c:idx val="1"/>
              <c:layout>
                <c:manualLayout>
                  <c:x val="6.038647342995169E-3"/>
                  <c:y val="0"/>
                </c:manualLayout>
              </c:layout>
              <c:tx>
                <c:rich>
                  <a:bodyPr/>
                  <a:lstStyle/>
                  <a:p>
                    <a:r>
                      <a:rPr lang="en-US" dirty="0"/>
                      <a:t>1 860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2750-4F6F-A1E9-CD20CD4375CA}"/>
                </c:ext>
              </c:extLst>
            </c:dLbl>
            <c:dLbl>
              <c:idx val="2"/>
              <c:layout>
                <c:manualLayout>
                  <c:x val="9.6618357487922701E-3"/>
                  <c:y val="0"/>
                </c:manualLayout>
              </c:layout>
              <c:tx>
                <c:rich>
                  <a:bodyPr/>
                  <a:lstStyle/>
                  <a:p>
                    <a:r>
                      <a:rPr lang="en-US" dirty="0"/>
                      <a:t>5 753 764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2750-4F6F-A1E9-CD20CD4375CA}"/>
                </c:ext>
              </c:extLst>
            </c:dLbl>
            <c:dLbl>
              <c:idx val="3"/>
              <c:layout>
                <c:manualLayout>
                  <c:x val="4.830917874396135E-3"/>
                  <c:y val="-6.3711960141994836E-17"/>
                </c:manualLayout>
              </c:layout>
              <c:tx>
                <c:rich>
                  <a:bodyPr/>
                  <a:lstStyle/>
                  <a:p>
                    <a:r>
                      <a:rPr lang="en-US" dirty="0"/>
                      <a:t>727 118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2750-4F6F-A1E9-CD20CD4375CA}"/>
                </c:ext>
              </c:extLst>
            </c:dLbl>
            <c:dLbl>
              <c:idx val="4"/>
              <c:layout>
                <c:manualLayout>
                  <c:x val="4.830917874396135E-3"/>
                  <c:y val="0"/>
                </c:manualLayout>
              </c:layout>
              <c:tx>
                <c:rich>
                  <a:bodyPr/>
                  <a:lstStyle/>
                  <a:p>
                    <a:r>
                      <a:rPr lang="en-US" dirty="0"/>
                      <a:t>118 247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2750-4F6F-A1E9-CD20CD4375CA}"/>
                </c:ext>
              </c:extLst>
            </c:dLbl>
            <c:dLbl>
              <c:idx val="5"/>
              <c:layout>
                <c:manualLayout>
                  <c:x val="9.6618357487922701E-3"/>
                  <c:y val="-3.3981689615475049E-17"/>
                </c:manualLayout>
              </c:layout>
              <c:tx>
                <c:rich>
                  <a:bodyPr/>
                  <a:lstStyle/>
                  <a:p>
                    <a:r>
                      <a:rPr lang="en-US" dirty="0"/>
                      <a:t>3 542 979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2750-4F6F-A1E9-CD20CD4375CA}"/>
                </c:ext>
              </c:extLst>
            </c:dLbl>
            <c:dLbl>
              <c:idx val="6"/>
              <c:layout>
                <c:manualLayout>
                  <c:x val="1.570048309178744E-2"/>
                  <c:y val="-3.7071362372567192E-3"/>
                </c:manualLayout>
              </c:layout>
              <c:tx>
                <c:rich>
                  <a:bodyPr/>
                  <a:lstStyle/>
                  <a:p>
                    <a:r>
                      <a:rPr lang="en-US" dirty="0"/>
                      <a:t>12 885 829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2750-4F6F-A1E9-CD20CD4375C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95000"/>
                        <a:lumOff val="5000"/>
                      </a:schemeClr>
                    </a:solidFill>
                    <a:latin typeface="Montserrat" panose="00000500000000000000" pitchFamily="2" charset="-7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Izdevumi!$A$8:$A$14</c:f>
              <c:strCache>
                <c:ptCount val="7"/>
                <c:pt idx="0">
                  <c:v>Atlīdzība</c:v>
                </c:pt>
                <c:pt idx="1">
                  <c:v>Komandējumi un dienesta braucieni</c:v>
                </c:pt>
                <c:pt idx="2">
                  <c:v>Pakalpojumi</c:v>
                </c:pt>
                <c:pt idx="3">
                  <c:v>Krājumi </c:v>
                </c:pt>
                <c:pt idx="4">
                  <c:v>Budžeta iestāžu nodokļu maksājumi</c:v>
                </c:pt>
                <c:pt idx="5">
                  <c:v>Pamatlīdzekļi</c:v>
                </c:pt>
                <c:pt idx="6">
                  <c:v>Kopā</c:v>
                </c:pt>
              </c:strCache>
            </c:strRef>
          </c:cat>
          <c:val>
            <c:numRef>
              <c:f>Izdevumi!$B$8:$B$14</c:f>
              <c:numCache>
                <c:formatCode>#,##0</c:formatCode>
                <c:ptCount val="7"/>
                <c:pt idx="0">
                  <c:v>2741861</c:v>
                </c:pt>
                <c:pt idx="1">
                  <c:v>1860</c:v>
                </c:pt>
                <c:pt idx="2">
                  <c:v>5753764</c:v>
                </c:pt>
                <c:pt idx="3">
                  <c:v>727118</c:v>
                </c:pt>
                <c:pt idx="4">
                  <c:v>118247</c:v>
                </c:pt>
                <c:pt idx="5">
                  <c:v>3542979</c:v>
                </c:pt>
                <c:pt idx="6">
                  <c:v>12885829</c:v>
                </c:pt>
              </c:numCache>
            </c:numRef>
          </c:val>
          <c:extLst>
            <c:ext xmlns:c16="http://schemas.microsoft.com/office/drawing/2014/chart" uri="{C3380CC4-5D6E-409C-BE32-E72D297353CC}">
              <c16:uniqueId val="{00000000-2750-4F6F-A1E9-CD20CD4375CA}"/>
            </c:ext>
          </c:extLst>
        </c:ser>
        <c:ser>
          <c:idx val="1"/>
          <c:order val="1"/>
          <c:tx>
            <c:strRef>
              <c:f>Izdevumi!$C$7</c:f>
              <c:strCache>
                <c:ptCount val="1"/>
                <c:pt idx="0">
                  <c:v>Budžeta izpilde EUR</c:v>
                </c:pt>
              </c:strCache>
            </c:strRef>
          </c:tx>
          <c:spPr>
            <a:solidFill>
              <a:srgbClr val="ECD9C8"/>
            </a:solidFill>
            <a:ln>
              <a:solidFill>
                <a:srgbClr val="ECD9C8"/>
              </a:solidFill>
            </a:ln>
            <a:effectLst/>
            <a:sp3d>
              <a:contourClr>
                <a:srgbClr val="ECD9C8"/>
              </a:contourClr>
            </a:sp3d>
          </c:spPr>
          <c:invertIfNegative val="0"/>
          <c:dPt>
            <c:idx val="6"/>
            <c:invertIfNegative val="0"/>
            <c:bubble3D val="0"/>
            <c:spPr>
              <a:solidFill>
                <a:srgbClr val="ECD9C8"/>
              </a:solidFill>
              <a:ln>
                <a:solidFill>
                  <a:srgbClr val="595959"/>
                </a:solidFill>
              </a:ln>
              <a:effectLst/>
              <a:sp3d>
                <a:contourClr>
                  <a:srgbClr val="595959"/>
                </a:contourClr>
              </a:sp3d>
            </c:spPr>
            <c:extLst>
              <c:ext xmlns:c16="http://schemas.microsoft.com/office/drawing/2014/chart" uri="{C3380CC4-5D6E-409C-BE32-E72D297353CC}">
                <c16:uniqueId val="{00000005-2750-4F6F-A1E9-CD20CD4375CA}"/>
              </c:ext>
            </c:extLst>
          </c:dPt>
          <c:dLbls>
            <c:dLbl>
              <c:idx val="0"/>
              <c:layout>
                <c:manualLayout>
                  <c:x val="6.038647342995169E-3"/>
                  <c:y val="-3.8306973516497528E-3"/>
                </c:manualLayout>
              </c:layout>
              <c:tx>
                <c:rich>
                  <a:bodyPr/>
                  <a:lstStyle/>
                  <a:p>
                    <a:r>
                      <a:rPr lang="en-US" dirty="0"/>
                      <a:t>476 281 (17%)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750-4F6F-A1E9-CD20CD4375CA}"/>
                </c:ext>
              </c:extLst>
            </c:dLbl>
            <c:dLbl>
              <c:idx val="2"/>
              <c:layout>
                <c:manualLayout>
                  <c:x val="8.4541062801931927E-3"/>
                  <c:y val="-6.9504759434177166E-3"/>
                </c:manualLayout>
              </c:layout>
              <c:tx>
                <c:rich>
                  <a:bodyPr/>
                  <a:lstStyle/>
                  <a:p>
                    <a:r>
                      <a:rPr lang="en-US" dirty="0"/>
                      <a:t>1 144 913 (20%)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2750-4F6F-A1E9-CD20CD4375CA}"/>
                </c:ext>
              </c:extLst>
            </c:dLbl>
            <c:dLbl>
              <c:idx val="3"/>
              <c:layout>
                <c:manualLayout>
                  <c:x val="7.2463768115941588E-3"/>
                  <c:y val="-1.0958766164645282E-2"/>
                </c:manualLayout>
              </c:layout>
              <c:tx>
                <c:rich>
                  <a:bodyPr/>
                  <a:lstStyle/>
                  <a:p>
                    <a:r>
                      <a:rPr lang="en-US" dirty="0"/>
                      <a:t>157 965 (22%)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750-4F6F-A1E9-CD20CD4375CA}"/>
                </c:ext>
              </c:extLst>
            </c:dLbl>
            <c:dLbl>
              <c:idx val="4"/>
              <c:layout>
                <c:manualLayout>
                  <c:x val="6.038647342995169E-3"/>
                  <c:y val="-1.0904818547357207E-2"/>
                </c:manualLayout>
              </c:layout>
              <c:tx>
                <c:rich>
                  <a:bodyPr/>
                  <a:lstStyle/>
                  <a:p>
                    <a:r>
                      <a:rPr lang="en-US" dirty="0"/>
                      <a:t>34 479 (29%)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750-4F6F-A1E9-CD20CD4375CA}"/>
                </c:ext>
              </c:extLst>
            </c:dLbl>
            <c:dLbl>
              <c:idx val="5"/>
              <c:layout>
                <c:manualLayout>
                  <c:x val="8.4541062801932361E-3"/>
                  <c:y val="-1.0958820138214883E-2"/>
                </c:manualLayout>
              </c:layout>
              <c:tx>
                <c:rich>
                  <a:bodyPr/>
                  <a:lstStyle/>
                  <a:p>
                    <a:r>
                      <a:rPr lang="en-US" dirty="0"/>
                      <a:t>24 345 (1%)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750-4F6F-A1E9-CD20CD4375CA}"/>
                </c:ext>
              </c:extLst>
            </c:dLbl>
            <c:dLbl>
              <c:idx val="6"/>
              <c:layout>
                <c:manualLayout>
                  <c:x val="7.2463768115941588E-3"/>
                  <c:y val="-1.8264797530521844E-2"/>
                </c:manualLayout>
              </c:layout>
              <c:tx>
                <c:rich>
                  <a:bodyPr/>
                  <a:lstStyle/>
                  <a:p>
                    <a:r>
                      <a:rPr lang="en-US" dirty="0"/>
                      <a:t>1 837 983 (14%)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750-4F6F-A1E9-CD20CD4375C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95000"/>
                        <a:lumOff val="5000"/>
                      </a:schemeClr>
                    </a:solidFill>
                    <a:latin typeface="Montserrat" panose="00000500000000000000" pitchFamily="2" charset="-7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Izdevumi!$A$8:$A$14</c:f>
              <c:strCache>
                <c:ptCount val="7"/>
                <c:pt idx="0">
                  <c:v>Atlīdzība</c:v>
                </c:pt>
                <c:pt idx="1">
                  <c:v>Komandējumi un dienesta braucieni</c:v>
                </c:pt>
                <c:pt idx="2">
                  <c:v>Pakalpojumi</c:v>
                </c:pt>
                <c:pt idx="3">
                  <c:v>Krājumi </c:v>
                </c:pt>
                <c:pt idx="4">
                  <c:v>Budžeta iestāžu nodokļu maksājumi</c:v>
                </c:pt>
                <c:pt idx="5">
                  <c:v>Pamatlīdzekļi</c:v>
                </c:pt>
                <c:pt idx="6">
                  <c:v>Kopā</c:v>
                </c:pt>
              </c:strCache>
            </c:strRef>
          </c:cat>
          <c:val>
            <c:numRef>
              <c:f>Izdevumi!$C$8:$C$14</c:f>
              <c:numCache>
                <c:formatCode>#,##0</c:formatCode>
                <c:ptCount val="7"/>
                <c:pt idx="0">
                  <c:v>476280.98</c:v>
                </c:pt>
                <c:pt idx="1">
                  <c:v>0</c:v>
                </c:pt>
                <c:pt idx="2">
                  <c:v>1144913.3099999998</c:v>
                </c:pt>
                <c:pt idx="3">
                  <c:v>157965.04999999999</c:v>
                </c:pt>
                <c:pt idx="4">
                  <c:v>34479.050000000003</c:v>
                </c:pt>
                <c:pt idx="5">
                  <c:v>24344.86</c:v>
                </c:pt>
                <c:pt idx="6">
                  <c:v>1837983.25</c:v>
                </c:pt>
              </c:numCache>
            </c:numRef>
          </c:val>
          <c:extLst>
            <c:ext xmlns:c16="http://schemas.microsoft.com/office/drawing/2014/chart" uri="{C3380CC4-5D6E-409C-BE32-E72D297353CC}">
              <c16:uniqueId val="{00000006-2750-4F6F-A1E9-CD20CD4375CA}"/>
            </c:ext>
          </c:extLst>
        </c:ser>
        <c:dLbls>
          <c:showLegendKey val="0"/>
          <c:showVal val="1"/>
          <c:showCatName val="0"/>
          <c:showSerName val="0"/>
          <c:showPercent val="0"/>
          <c:showBubbleSize val="0"/>
        </c:dLbls>
        <c:gapWidth val="70"/>
        <c:shape val="box"/>
        <c:axId val="374002280"/>
        <c:axId val="374002672"/>
        <c:axId val="0"/>
      </c:bar3DChart>
      <c:catAx>
        <c:axId val="3740022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ontserrat" panose="00000500000000000000" pitchFamily="2" charset="-70"/>
                <a:ea typeface="+mn-ea"/>
                <a:cs typeface="+mn-cs"/>
              </a:defRPr>
            </a:pPr>
            <a:endParaRPr lang="lv-LV"/>
          </a:p>
        </c:txPr>
        <c:crossAx val="374002672"/>
        <c:crosses val="autoZero"/>
        <c:auto val="1"/>
        <c:lblAlgn val="ctr"/>
        <c:lblOffset val="100"/>
        <c:noMultiLvlLbl val="0"/>
      </c:catAx>
      <c:valAx>
        <c:axId val="3740026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lv-LV"/>
          </a:p>
        </c:txPr>
        <c:crossAx val="374002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ontserrat" panose="00000500000000000000" pitchFamily="2" charset="-70"/>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ysClr val="windowText" lastClr="000000"/>
                </a:solidFill>
                <a:latin typeface="Montserrat" panose="00000500000000000000" pitchFamily="50" charset="-70"/>
                <a:ea typeface="+mn-ea"/>
                <a:cs typeface="Times New Roman" panose="02020603050405020304" pitchFamily="18" charset="0"/>
              </a:defRPr>
            </a:pPr>
            <a:r>
              <a:rPr lang="lv-LV" dirty="0">
                <a:solidFill>
                  <a:srgbClr val="595959"/>
                </a:solidFill>
                <a:latin typeface="Montserrat" panose="00000500000000000000" pitchFamily="50" charset="-70"/>
                <a:cs typeface="Times New Roman" panose="02020603050405020304" pitchFamily="18" charset="0"/>
              </a:rPr>
              <a:t>ATLĪDZĪBA</a:t>
            </a:r>
            <a:endParaRPr lang="en-US" i="1" dirty="0">
              <a:solidFill>
                <a:srgbClr val="595959"/>
              </a:solidFill>
              <a:latin typeface="Montserrat" panose="00000500000000000000" pitchFamily="50" charset="-70"/>
              <a:cs typeface="Times New Roman" panose="02020603050405020304" pitchFamily="18" charset="0"/>
            </a:endParaRPr>
          </a:p>
        </c:rich>
      </c:tx>
      <c:layout>
        <c:manualLayout>
          <c:xMode val="edge"/>
          <c:yMode val="edge"/>
          <c:x val="0.43538291256793588"/>
          <c:y val="6.5487898248925785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ysClr val="windowText" lastClr="000000"/>
              </a:solidFill>
              <a:latin typeface="Montserrat" panose="00000500000000000000" pitchFamily="50" charset="-70"/>
              <a:ea typeface="+mn-ea"/>
              <a:cs typeface="Times New Roman" panose="02020603050405020304" pitchFamily="18" charset="0"/>
            </a:defRPr>
          </a:pPr>
          <a:endParaRPr lang="lv-LV"/>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5856826319267906E-2"/>
          <c:y val="0.35026207534965376"/>
          <c:w val="0.83961448968198915"/>
          <c:h val="0.64918163847214982"/>
        </c:manualLayout>
      </c:layout>
      <c:pie3DChart>
        <c:varyColors val="1"/>
        <c:ser>
          <c:idx val="0"/>
          <c:order val="0"/>
          <c:tx>
            <c:strRef>
              <c:f>'Izdevumi pa EKK'!$C$4</c:f>
              <c:strCache>
                <c:ptCount val="1"/>
                <c:pt idx="0">
                  <c:v>Budžeta izpilde EUR</c:v>
                </c:pt>
              </c:strCache>
            </c:strRef>
          </c:tx>
          <c:spPr>
            <a:ln>
              <a:solidFill>
                <a:srgbClr val="ECD9C8"/>
              </a:solidFill>
            </a:ln>
          </c:spPr>
          <c:dPt>
            <c:idx val="0"/>
            <c:bubble3D val="0"/>
            <c:spPr>
              <a:solidFill>
                <a:srgbClr val="7395AD"/>
              </a:solidFill>
              <a:ln>
                <a:solidFill>
                  <a:srgbClr val="ECD9C8"/>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ECD9C8"/>
                </a:contourClr>
              </a:sp3d>
            </c:spPr>
            <c:extLst>
              <c:ext xmlns:c16="http://schemas.microsoft.com/office/drawing/2014/chart" uri="{C3380CC4-5D6E-409C-BE32-E72D297353CC}">
                <c16:uniqueId val="{00000001-8BC7-4CA9-A2BA-D0C74EBABB68}"/>
              </c:ext>
            </c:extLst>
          </c:dPt>
          <c:dPt>
            <c:idx val="1"/>
            <c:bubble3D val="0"/>
            <c:spPr>
              <a:solidFill>
                <a:srgbClr val="595959"/>
              </a:solidFill>
              <a:ln>
                <a:solidFill>
                  <a:srgbClr val="ECD9C8"/>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ECD9C8"/>
                </a:contourClr>
              </a:sp3d>
            </c:spPr>
            <c:extLst>
              <c:ext xmlns:c16="http://schemas.microsoft.com/office/drawing/2014/chart" uri="{C3380CC4-5D6E-409C-BE32-E72D297353CC}">
                <c16:uniqueId val="{00000003-8BC7-4CA9-A2BA-D0C74EBABB68}"/>
              </c:ext>
            </c:extLst>
          </c:dPt>
          <c:dPt>
            <c:idx val="2"/>
            <c:bubble3D val="0"/>
            <c:spPr>
              <a:solidFill>
                <a:srgbClr val="C95B46"/>
              </a:solidFill>
              <a:ln>
                <a:solidFill>
                  <a:srgbClr val="ECD9C8"/>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ECD9C8"/>
                </a:contourClr>
              </a:sp3d>
            </c:spPr>
            <c:extLst>
              <c:ext xmlns:c16="http://schemas.microsoft.com/office/drawing/2014/chart" uri="{C3380CC4-5D6E-409C-BE32-E72D297353CC}">
                <c16:uniqueId val="{00000005-8BC7-4CA9-A2BA-D0C74EBABB68}"/>
              </c:ext>
            </c:extLst>
          </c:dPt>
          <c:dPt>
            <c:idx val="3"/>
            <c:bubble3D val="0"/>
            <c:spPr>
              <a:solidFill>
                <a:srgbClr val="828847"/>
              </a:solidFill>
              <a:ln>
                <a:solidFill>
                  <a:srgbClr val="ECD9C8"/>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ECD9C8"/>
                </a:contourClr>
              </a:sp3d>
            </c:spPr>
            <c:extLst>
              <c:ext xmlns:c16="http://schemas.microsoft.com/office/drawing/2014/chart" uri="{C3380CC4-5D6E-409C-BE32-E72D297353CC}">
                <c16:uniqueId val="{00000007-8BC7-4CA9-A2BA-D0C74EBABB68}"/>
              </c:ext>
            </c:extLst>
          </c:dPt>
          <c:dPt>
            <c:idx val="4"/>
            <c:bubble3D val="0"/>
            <c:spPr>
              <a:solidFill>
                <a:srgbClr val="ECD9C8"/>
              </a:solidFill>
              <a:ln>
                <a:solidFill>
                  <a:srgbClr val="ECD9C8"/>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ECD9C8"/>
                </a:contourClr>
              </a:sp3d>
            </c:spPr>
            <c:extLst>
              <c:ext xmlns:c16="http://schemas.microsoft.com/office/drawing/2014/chart" uri="{C3380CC4-5D6E-409C-BE32-E72D297353CC}">
                <c16:uniqueId val="{00000009-8BC7-4CA9-A2BA-D0C74EBABB68}"/>
              </c:ext>
            </c:extLst>
          </c:dPt>
          <c:dLbls>
            <c:dLbl>
              <c:idx val="0"/>
              <c:layout>
                <c:manualLayout>
                  <c:x val="3.3392131530712139E-2"/>
                  <c:y val="2.8412942520393558E-2"/>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tx1">
                            <a:lumMod val="95000"/>
                            <a:lumOff val="5000"/>
                          </a:schemeClr>
                        </a:solidFill>
                        <a:latin typeface="Montserrat" panose="00000500000000000000" pitchFamily="2" charset="-70"/>
                        <a:ea typeface="+mn-ea"/>
                        <a:cs typeface="+mn-cs"/>
                      </a:defRPr>
                    </a:pPr>
                    <a:r>
                      <a:rPr lang="en-US" sz="1200" i="1" dirty="0">
                        <a:solidFill>
                          <a:schemeClr val="tx1">
                            <a:lumMod val="95000"/>
                            <a:lumOff val="5000"/>
                          </a:schemeClr>
                        </a:solidFill>
                        <a:latin typeface="Montserrat" panose="00000500000000000000" pitchFamily="2" charset="-70"/>
                      </a:rPr>
                      <a:t>1119 </a:t>
                    </a:r>
                  </a:p>
                  <a:p>
                    <a:pPr>
                      <a:defRPr sz="1200">
                        <a:solidFill>
                          <a:schemeClr val="tx1">
                            <a:lumMod val="95000"/>
                            <a:lumOff val="5000"/>
                          </a:schemeClr>
                        </a:solidFill>
                        <a:latin typeface="Montserrat" panose="00000500000000000000" pitchFamily="2" charset="-70"/>
                      </a:defRPr>
                    </a:pPr>
                    <a:r>
                      <a:rPr lang="en-US" sz="1200" dirty="0" err="1">
                        <a:solidFill>
                          <a:schemeClr val="tx1">
                            <a:lumMod val="95000"/>
                            <a:lumOff val="5000"/>
                          </a:schemeClr>
                        </a:solidFill>
                        <a:latin typeface="Montserrat" panose="00000500000000000000" pitchFamily="2" charset="-70"/>
                      </a:rPr>
                      <a:t>Pārējo</a:t>
                    </a:r>
                    <a:r>
                      <a:rPr lang="en-US" sz="1200" dirty="0">
                        <a:solidFill>
                          <a:schemeClr val="tx1">
                            <a:lumMod val="95000"/>
                            <a:lumOff val="5000"/>
                          </a:schemeClr>
                        </a:solidFill>
                        <a:latin typeface="Montserrat" panose="00000500000000000000" pitchFamily="2" charset="-70"/>
                      </a:rPr>
                      <a:t> </a:t>
                    </a:r>
                    <a:r>
                      <a:rPr lang="en-US" sz="1200" dirty="0" err="1">
                        <a:solidFill>
                          <a:schemeClr val="tx1">
                            <a:lumMod val="95000"/>
                            <a:lumOff val="5000"/>
                          </a:schemeClr>
                        </a:solidFill>
                        <a:latin typeface="Montserrat" panose="00000500000000000000" pitchFamily="2" charset="-70"/>
                      </a:rPr>
                      <a:t>darbinieku</a:t>
                    </a:r>
                    <a:r>
                      <a:rPr lang="en-US" sz="1200" dirty="0">
                        <a:solidFill>
                          <a:schemeClr val="tx1">
                            <a:lumMod val="95000"/>
                            <a:lumOff val="5000"/>
                          </a:schemeClr>
                        </a:solidFill>
                        <a:latin typeface="Montserrat" panose="00000500000000000000" pitchFamily="2" charset="-70"/>
                      </a:rPr>
                      <a:t> </a:t>
                    </a:r>
                    <a:r>
                      <a:rPr lang="en-US" sz="1200" dirty="0" err="1">
                        <a:solidFill>
                          <a:schemeClr val="tx1">
                            <a:lumMod val="95000"/>
                            <a:lumOff val="5000"/>
                          </a:schemeClr>
                        </a:solidFill>
                        <a:latin typeface="Montserrat" panose="00000500000000000000" pitchFamily="2" charset="-70"/>
                      </a:rPr>
                      <a:t>mēneša</a:t>
                    </a:r>
                    <a:r>
                      <a:rPr lang="en-US" sz="1200" dirty="0">
                        <a:solidFill>
                          <a:schemeClr val="tx1">
                            <a:lumMod val="95000"/>
                            <a:lumOff val="5000"/>
                          </a:schemeClr>
                        </a:solidFill>
                        <a:latin typeface="Montserrat" panose="00000500000000000000" pitchFamily="2" charset="-70"/>
                      </a:rPr>
                      <a:t> </a:t>
                    </a:r>
                    <a:r>
                      <a:rPr lang="en-US" sz="1200" dirty="0" err="1">
                        <a:solidFill>
                          <a:schemeClr val="tx1">
                            <a:lumMod val="95000"/>
                            <a:lumOff val="5000"/>
                          </a:schemeClr>
                        </a:solidFill>
                        <a:latin typeface="Montserrat" panose="00000500000000000000" pitchFamily="2" charset="-70"/>
                      </a:rPr>
                      <a:t>amatalga</a:t>
                    </a:r>
                    <a:r>
                      <a:rPr lang="en-US" sz="1200" dirty="0">
                        <a:solidFill>
                          <a:schemeClr val="tx1">
                            <a:lumMod val="95000"/>
                            <a:lumOff val="5000"/>
                          </a:schemeClr>
                        </a:solidFill>
                        <a:latin typeface="Montserrat" panose="00000500000000000000" pitchFamily="2" charset="-70"/>
                      </a:rPr>
                      <a:t>; </a:t>
                    </a:r>
                  </a:p>
                  <a:p>
                    <a:pPr>
                      <a:defRPr sz="1200">
                        <a:solidFill>
                          <a:schemeClr val="tx1">
                            <a:lumMod val="95000"/>
                            <a:lumOff val="5000"/>
                          </a:schemeClr>
                        </a:solidFill>
                        <a:latin typeface="Montserrat" panose="00000500000000000000" pitchFamily="2" charset="-70"/>
                      </a:defRPr>
                    </a:pPr>
                    <a:r>
                      <a:rPr lang="en-US" sz="1200" dirty="0">
                        <a:solidFill>
                          <a:schemeClr val="tx1">
                            <a:lumMod val="95000"/>
                            <a:lumOff val="5000"/>
                          </a:schemeClr>
                        </a:solidFill>
                        <a:latin typeface="Montserrat" panose="00000500000000000000" pitchFamily="2" charset="-70"/>
                      </a:rPr>
                      <a:t>315</a:t>
                    </a:r>
                    <a:r>
                      <a:rPr lang="en-US" sz="1200" baseline="0" dirty="0">
                        <a:solidFill>
                          <a:schemeClr val="tx1">
                            <a:lumMod val="95000"/>
                            <a:lumOff val="5000"/>
                          </a:schemeClr>
                        </a:solidFill>
                        <a:latin typeface="Montserrat" panose="00000500000000000000" pitchFamily="2" charset="-70"/>
                      </a:rPr>
                      <a:t> </a:t>
                    </a:r>
                    <a:r>
                      <a:rPr lang="en-US" sz="1200" dirty="0">
                        <a:solidFill>
                          <a:schemeClr val="tx1">
                            <a:lumMod val="95000"/>
                            <a:lumOff val="5000"/>
                          </a:schemeClr>
                        </a:solidFill>
                        <a:latin typeface="Montserrat" panose="00000500000000000000" pitchFamily="2" charset="-70"/>
                      </a:rPr>
                      <a:t>983 </a:t>
                    </a:r>
                    <a:r>
                      <a:rPr lang="en-US" sz="1200" dirty="0" err="1">
                        <a:solidFill>
                          <a:schemeClr val="tx1">
                            <a:lumMod val="95000"/>
                            <a:lumOff val="5000"/>
                          </a:schemeClr>
                        </a:solidFill>
                        <a:latin typeface="Montserrat" panose="00000500000000000000" pitchFamily="2" charset="-70"/>
                      </a:rPr>
                      <a:t>eur</a:t>
                    </a:r>
                    <a:r>
                      <a:rPr lang="en-US" sz="1200" dirty="0">
                        <a:solidFill>
                          <a:schemeClr val="tx1">
                            <a:lumMod val="95000"/>
                            <a:lumOff val="5000"/>
                          </a:schemeClr>
                        </a:solidFill>
                        <a:latin typeface="Montserrat" panose="00000500000000000000" pitchFamily="2" charset="-70"/>
                      </a:rPr>
                      <a:t> (66%)</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95000"/>
                          <a:lumOff val="5000"/>
                        </a:schemeClr>
                      </a:solidFill>
                      <a:latin typeface="Montserrat" panose="00000500000000000000" pitchFamily="2" charset="-70"/>
                      <a:ea typeface="+mn-ea"/>
                      <a:cs typeface="+mn-cs"/>
                    </a:defRPr>
                  </a:pPr>
                  <a:endParaRPr lang="lv-LV"/>
                </a:p>
              </c:txPr>
              <c:dLblPos val="bestFit"/>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BC7-4CA9-A2BA-D0C74EBABB68}"/>
                </c:ext>
              </c:extLst>
            </c:dLbl>
            <c:dLbl>
              <c:idx val="1"/>
              <c:layout>
                <c:manualLayout>
                  <c:x val="-3.3291714321440152E-2"/>
                  <c:y val="5.3724053724053811E-2"/>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tx1">
                            <a:lumMod val="95000"/>
                            <a:lumOff val="5000"/>
                          </a:schemeClr>
                        </a:solidFill>
                        <a:latin typeface="Montserrat" panose="00000500000000000000" pitchFamily="2" charset="-70"/>
                        <a:ea typeface="+mn-ea"/>
                        <a:cs typeface="+mn-cs"/>
                      </a:defRPr>
                    </a:pPr>
                    <a:r>
                      <a:rPr lang="en-US" sz="1200" i="1" dirty="0">
                        <a:solidFill>
                          <a:schemeClr val="tx1">
                            <a:lumMod val="95000"/>
                            <a:lumOff val="5000"/>
                          </a:schemeClr>
                        </a:solidFill>
                        <a:latin typeface="Montserrat" panose="00000500000000000000" pitchFamily="2" charset="-70"/>
                      </a:rPr>
                      <a:t>1142</a:t>
                    </a:r>
                    <a:r>
                      <a:rPr lang="en-US" sz="1200" dirty="0">
                        <a:solidFill>
                          <a:schemeClr val="tx1">
                            <a:lumMod val="95000"/>
                            <a:lumOff val="5000"/>
                          </a:schemeClr>
                        </a:solidFill>
                        <a:latin typeface="Montserrat" panose="00000500000000000000" pitchFamily="2" charset="-70"/>
                      </a:rPr>
                      <a:t> </a:t>
                    </a:r>
                  </a:p>
                  <a:p>
                    <a:pPr>
                      <a:defRPr sz="1200">
                        <a:solidFill>
                          <a:schemeClr val="tx1">
                            <a:lumMod val="95000"/>
                            <a:lumOff val="5000"/>
                          </a:schemeClr>
                        </a:solidFill>
                        <a:latin typeface="Montserrat" panose="00000500000000000000" pitchFamily="2" charset="-70"/>
                      </a:defRPr>
                    </a:pPr>
                    <a:r>
                      <a:rPr lang="en-US" sz="1200" dirty="0" err="1">
                        <a:solidFill>
                          <a:schemeClr val="tx1">
                            <a:lumMod val="95000"/>
                            <a:lumOff val="5000"/>
                          </a:schemeClr>
                        </a:solidFill>
                        <a:latin typeface="Montserrat" panose="00000500000000000000" pitchFamily="2" charset="-70"/>
                      </a:rPr>
                      <a:t>Piemaksa</a:t>
                    </a:r>
                    <a:r>
                      <a:rPr lang="en-US" sz="1200" dirty="0">
                        <a:solidFill>
                          <a:schemeClr val="tx1">
                            <a:lumMod val="95000"/>
                            <a:lumOff val="5000"/>
                          </a:schemeClr>
                        </a:solidFill>
                        <a:latin typeface="Montserrat" panose="00000500000000000000" pitchFamily="2" charset="-70"/>
                      </a:rPr>
                      <a:t> par </a:t>
                    </a:r>
                    <a:r>
                      <a:rPr lang="en-US" sz="1200" dirty="0" err="1">
                        <a:solidFill>
                          <a:schemeClr val="tx1">
                            <a:lumMod val="95000"/>
                            <a:lumOff val="5000"/>
                          </a:schemeClr>
                        </a:solidFill>
                        <a:latin typeface="Montserrat" panose="00000500000000000000" pitchFamily="2" charset="-70"/>
                      </a:rPr>
                      <a:t>virsstundu</a:t>
                    </a:r>
                    <a:r>
                      <a:rPr lang="en-US" sz="1200" dirty="0">
                        <a:solidFill>
                          <a:schemeClr val="tx1">
                            <a:lumMod val="95000"/>
                            <a:lumOff val="5000"/>
                          </a:schemeClr>
                        </a:solidFill>
                        <a:latin typeface="Montserrat" panose="00000500000000000000" pitchFamily="2" charset="-70"/>
                      </a:rPr>
                      <a:t> </a:t>
                    </a:r>
                    <a:r>
                      <a:rPr lang="en-US" sz="1200" dirty="0" err="1">
                        <a:solidFill>
                          <a:schemeClr val="tx1">
                            <a:lumMod val="95000"/>
                            <a:lumOff val="5000"/>
                          </a:schemeClr>
                        </a:solidFill>
                        <a:latin typeface="Montserrat" panose="00000500000000000000" pitchFamily="2" charset="-70"/>
                      </a:rPr>
                      <a:t>darbu</a:t>
                    </a:r>
                    <a:r>
                      <a:rPr lang="en-US" sz="1200" dirty="0">
                        <a:solidFill>
                          <a:schemeClr val="tx1">
                            <a:lumMod val="95000"/>
                            <a:lumOff val="5000"/>
                          </a:schemeClr>
                        </a:solidFill>
                        <a:latin typeface="Montserrat" panose="00000500000000000000" pitchFamily="2" charset="-70"/>
                      </a:rPr>
                      <a:t>; </a:t>
                    </a:r>
                  </a:p>
                  <a:p>
                    <a:pPr>
                      <a:defRPr sz="1200">
                        <a:solidFill>
                          <a:schemeClr val="tx1">
                            <a:lumMod val="95000"/>
                            <a:lumOff val="5000"/>
                          </a:schemeClr>
                        </a:solidFill>
                        <a:latin typeface="Montserrat" panose="00000500000000000000" pitchFamily="2" charset="-70"/>
                      </a:defRPr>
                    </a:pPr>
                    <a:r>
                      <a:rPr lang="en-US" sz="1200" dirty="0">
                        <a:solidFill>
                          <a:schemeClr val="tx1">
                            <a:lumMod val="95000"/>
                            <a:lumOff val="5000"/>
                          </a:schemeClr>
                        </a:solidFill>
                        <a:latin typeface="Montserrat" panose="00000500000000000000" pitchFamily="2" charset="-70"/>
                      </a:rPr>
                      <a:t>18 878 </a:t>
                    </a:r>
                    <a:r>
                      <a:rPr lang="en-US" sz="1200" dirty="0" err="1">
                        <a:solidFill>
                          <a:schemeClr val="tx1">
                            <a:lumMod val="95000"/>
                            <a:lumOff val="5000"/>
                          </a:schemeClr>
                        </a:solidFill>
                        <a:latin typeface="Montserrat" panose="00000500000000000000" pitchFamily="2" charset="-70"/>
                      </a:rPr>
                      <a:t>eur</a:t>
                    </a:r>
                    <a:r>
                      <a:rPr lang="en-US" sz="1200" dirty="0">
                        <a:solidFill>
                          <a:schemeClr val="tx1">
                            <a:lumMod val="95000"/>
                            <a:lumOff val="5000"/>
                          </a:schemeClr>
                        </a:solidFill>
                        <a:latin typeface="Montserrat" panose="00000500000000000000" pitchFamily="2" charset="-70"/>
                      </a:rPr>
                      <a:t> (4%)</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95000"/>
                          <a:lumOff val="5000"/>
                        </a:schemeClr>
                      </a:solidFill>
                      <a:latin typeface="Montserrat" panose="00000500000000000000" pitchFamily="2" charset="-70"/>
                      <a:ea typeface="+mn-ea"/>
                      <a:cs typeface="+mn-cs"/>
                    </a:defRPr>
                  </a:pPr>
                  <a:endParaRPr lang="lv-LV"/>
                </a:p>
              </c:txPr>
              <c:dLblPos val="bestFit"/>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BC7-4CA9-A2BA-D0C74EBABB68}"/>
                </c:ext>
              </c:extLst>
            </c:dLbl>
            <c:dLbl>
              <c:idx val="2"/>
              <c:layout>
                <c:manualLayout>
                  <c:x val="-3.6620885753584166E-2"/>
                  <c:y val="-9.2796092796092799E-2"/>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tx1">
                            <a:lumMod val="95000"/>
                            <a:lumOff val="5000"/>
                          </a:schemeClr>
                        </a:solidFill>
                        <a:latin typeface="Montserrat" panose="00000500000000000000" pitchFamily="2" charset="-70"/>
                        <a:ea typeface="+mn-ea"/>
                        <a:cs typeface="+mn-cs"/>
                      </a:defRPr>
                    </a:pPr>
                    <a:r>
                      <a:rPr lang="fr-FR" sz="1200" i="1" dirty="0">
                        <a:solidFill>
                          <a:schemeClr val="tx1">
                            <a:lumMod val="95000"/>
                            <a:lumOff val="5000"/>
                          </a:schemeClr>
                        </a:solidFill>
                        <a:latin typeface="Montserrat" panose="00000500000000000000" pitchFamily="2" charset="-70"/>
                      </a:rPr>
                      <a:t>1147 </a:t>
                    </a:r>
                  </a:p>
                  <a:p>
                    <a:pPr>
                      <a:defRPr sz="1200">
                        <a:solidFill>
                          <a:schemeClr val="tx1">
                            <a:lumMod val="95000"/>
                            <a:lumOff val="5000"/>
                          </a:schemeClr>
                        </a:solidFill>
                        <a:latin typeface="Montserrat" panose="00000500000000000000" pitchFamily="2" charset="-70"/>
                      </a:defRPr>
                    </a:pPr>
                    <a:r>
                      <a:rPr lang="fr-FR" sz="1200" dirty="0" err="1">
                        <a:solidFill>
                          <a:schemeClr val="tx1">
                            <a:lumMod val="95000"/>
                            <a:lumOff val="5000"/>
                          </a:schemeClr>
                        </a:solidFill>
                        <a:latin typeface="Montserrat" panose="00000500000000000000" pitchFamily="2" charset="-70"/>
                      </a:rPr>
                      <a:t>Piemaksa</a:t>
                    </a:r>
                    <a:r>
                      <a:rPr lang="fr-FR" sz="1200" dirty="0">
                        <a:solidFill>
                          <a:schemeClr val="tx1">
                            <a:lumMod val="95000"/>
                            <a:lumOff val="5000"/>
                          </a:schemeClr>
                        </a:solidFill>
                        <a:latin typeface="Montserrat" panose="00000500000000000000" pitchFamily="2" charset="-70"/>
                      </a:rPr>
                      <a:t> par </a:t>
                    </a:r>
                    <a:r>
                      <a:rPr lang="fr-FR" sz="1200" dirty="0" err="1">
                        <a:solidFill>
                          <a:schemeClr val="tx1">
                            <a:lumMod val="95000"/>
                            <a:lumOff val="5000"/>
                          </a:schemeClr>
                        </a:solidFill>
                        <a:latin typeface="Montserrat" panose="00000500000000000000" pitchFamily="2" charset="-70"/>
                      </a:rPr>
                      <a:t>papildu</a:t>
                    </a:r>
                    <a:r>
                      <a:rPr lang="fr-FR" sz="1200" dirty="0">
                        <a:solidFill>
                          <a:schemeClr val="tx1">
                            <a:lumMod val="95000"/>
                            <a:lumOff val="5000"/>
                          </a:schemeClr>
                        </a:solidFill>
                        <a:latin typeface="Montserrat" panose="00000500000000000000" pitchFamily="2" charset="-70"/>
                      </a:rPr>
                      <a:t> </a:t>
                    </a:r>
                    <a:r>
                      <a:rPr lang="fr-FR" sz="1200" dirty="0" err="1">
                        <a:solidFill>
                          <a:schemeClr val="tx1">
                            <a:lumMod val="95000"/>
                            <a:lumOff val="5000"/>
                          </a:schemeClr>
                        </a:solidFill>
                        <a:latin typeface="Montserrat" panose="00000500000000000000" pitchFamily="2" charset="-70"/>
                      </a:rPr>
                      <a:t>darbu</a:t>
                    </a:r>
                    <a:r>
                      <a:rPr lang="fr-FR" sz="1200" dirty="0">
                        <a:solidFill>
                          <a:schemeClr val="tx1">
                            <a:lumMod val="95000"/>
                            <a:lumOff val="5000"/>
                          </a:schemeClr>
                        </a:solidFill>
                        <a:latin typeface="Montserrat" panose="00000500000000000000" pitchFamily="2" charset="-70"/>
                      </a:rPr>
                      <a:t>; </a:t>
                    </a:r>
                  </a:p>
                  <a:p>
                    <a:pPr>
                      <a:defRPr sz="1200">
                        <a:solidFill>
                          <a:schemeClr val="tx1">
                            <a:lumMod val="95000"/>
                            <a:lumOff val="5000"/>
                          </a:schemeClr>
                        </a:solidFill>
                        <a:latin typeface="Montserrat" panose="00000500000000000000" pitchFamily="2" charset="-70"/>
                      </a:defRPr>
                    </a:pPr>
                    <a:r>
                      <a:rPr lang="fr-FR" sz="1200" dirty="0">
                        <a:solidFill>
                          <a:schemeClr val="tx1">
                            <a:lumMod val="95000"/>
                            <a:lumOff val="5000"/>
                          </a:schemeClr>
                        </a:solidFill>
                        <a:latin typeface="Montserrat" panose="00000500000000000000" pitchFamily="2" charset="-70"/>
                      </a:rPr>
                      <a:t>17 938 </a:t>
                    </a:r>
                    <a:r>
                      <a:rPr lang="fr-FR" sz="1200" dirty="0" err="1">
                        <a:solidFill>
                          <a:schemeClr val="tx1">
                            <a:lumMod val="95000"/>
                            <a:lumOff val="5000"/>
                          </a:schemeClr>
                        </a:solidFill>
                        <a:latin typeface="Montserrat" panose="00000500000000000000" pitchFamily="2" charset="-70"/>
                      </a:rPr>
                      <a:t>eur</a:t>
                    </a:r>
                    <a:r>
                      <a:rPr lang="fr-FR" sz="1200" dirty="0">
                        <a:solidFill>
                          <a:schemeClr val="tx1">
                            <a:lumMod val="95000"/>
                            <a:lumOff val="5000"/>
                          </a:schemeClr>
                        </a:solidFill>
                        <a:latin typeface="Montserrat" panose="00000500000000000000" pitchFamily="2" charset="-70"/>
                      </a:rPr>
                      <a:t> (4%)</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95000"/>
                          <a:lumOff val="5000"/>
                        </a:schemeClr>
                      </a:solidFill>
                      <a:latin typeface="Montserrat" panose="00000500000000000000" pitchFamily="2" charset="-70"/>
                      <a:ea typeface="+mn-ea"/>
                      <a:cs typeface="+mn-cs"/>
                    </a:defRPr>
                  </a:pPr>
                  <a:endParaRPr lang="lv-LV"/>
                </a:p>
              </c:txPr>
              <c:dLblPos val="bestFit"/>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BC7-4CA9-A2BA-D0C74EBABB68}"/>
                </c:ext>
              </c:extLst>
            </c:dLbl>
            <c:dLbl>
              <c:idx val="3"/>
              <c:layout>
                <c:manualLayout>
                  <c:x val="-5.044135523873854E-3"/>
                  <c:y val="-3.409553102447227E-2"/>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tx1">
                            <a:lumMod val="95000"/>
                            <a:lumOff val="5000"/>
                          </a:schemeClr>
                        </a:solidFill>
                        <a:latin typeface="Montserrat" panose="00000500000000000000" pitchFamily="2" charset="-70"/>
                        <a:ea typeface="+mn-ea"/>
                        <a:cs typeface="+mn-cs"/>
                      </a:defRPr>
                    </a:pPr>
                    <a:r>
                      <a:rPr lang="en-US" sz="1200" b="1" i="1" u="none" strike="noStrike" kern="1200" spc="0" baseline="0" dirty="0">
                        <a:solidFill>
                          <a:schemeClr val="tx1">
                            <a:lumMod val="95000"/>
                            <a:lumOff val="5000"/>
                          </a:schemeClr>
                        </a:solidFill>
                        <a:latin typeface="Montserrat" panose="00000500000000000000" pitchFamily="2" charset="-70"/>
                      </a:rPr>
                      <a:t>1210 </a:t>
                    </a:r>
                  </a:p>
                  <a:p>
                    <a:pPr>
                      <a:defRPr sz="1200">
                        <a:solidFill>
                          <a:schemeClr val="tx1">
                            <a:lumMod val="95000"/>
                            <a:lumOff val="5000"/>
                          </a:schemeClr>
                        </a:solidFill>
                        <a:latin typeface="Montserrat" panose="00000500000000000000" pitchFamily="2" charset="-70"/>
                      </a:defRPr>
                    </a:pPr>
                    <a:r>
                      <a:rPr lang="en-US" sz="1200" b="1" i="0" u="none" strike="noStrike" kern="1200" spc="0" baseline="0" dirty="0" err="1">
                        <a:solidFill>
                          <a:schemeClr val="tx1">
                            <a:lumMod val="95000"/>
                            <a:lumOff val="5000"/>
                          </a:schemeClr>
                        </a:solidFill>
                        <a:latin typeface="Montserrat" panose="00000500000000000000" pitchFamily="2" charset="-70"/>
                      </a:rPr>
                      <a:t>Darba</a:t>
                    </a:r>
                    <a:r>
                      <a:rPr lang="en-US" sz="1200" b="1" i="0" u="none" strike="noStrike" kern="1200" spc="0" baseline="0" dirty="0">
                        <a:solidFill>
                          <a:schemeClr val="tx1">
                            <a:lumMod val="95000"/>
                            <a:lumOff val="5000"/>
                          </a:schemeClr>
                        </a:solidFill>
                        <a:latin typeface="Montserrat" panose="00000500000000000000" pitchFamily="2" charset="-70"/>
                      </a:rPr>
                      <a:t> </a:t>
                    </a:r>
                    <a:r>
                      <a:rPr lang="en-US" sz="1200" b="1" i="0" u="none" strike="noStrike" kern="1200" spc="0" baseline="0" dirty="0" err="1">
                        <a:solidFill>
                          <a:schemeClr val="tx1">
                            <a:lumMod val="95000"/>
                            <a:lumOff val="5000"/>
                          </a:schemeClr>
                        </a:solidFill>
                        <a:latin typeface="Montserrat" panose="00000500000000000000" pitchFamily="2" charset="-70"/>
                      </a:rPr>
                      <a:t>devēja</a:t>
                    </a:r>
                    <a:r>
                      <a:rPr lang="en-US" sz="1200" b="1" i="0" u="none" strike="noStrike" kern="1200" spc="0" baseline="0" dirty="0">
                        <a:solidFill>
                          <a:schemeClr val="tx1">
                            <a:lumMod val="95000"/>
                            <a:lumOff val="5000"/>
                          </a:schemeClr>
                        </a:solidFill>
                        <a:latin typeface="Montserrat" panose="00000500000000000000" pitchFamily="2" charset="-70"/>
                      </a:rPr>
                      <a:t> VSAOI; 105 972 </a:t>
                    </a:r>
                    <a:r>
                      <a:rPr lang="en-US" sz="1200" b="1" i="0" u="none" strike="noStrike" kern="1200" spc="0" baseline="0" dirty="0" err="1">
                        <a:solidFill>
                          <a:schemeClr val="tx1">
                            <a:lumMod val="95000"/>
                            <a:lumOff val="5000"/>
                          </a:schemeClr>
                        </a:solidFill>
                        <a:latin typeface="Montserrat" panose="00000500000000000000" pitchFamily="2" charset="-70"/>
                      </a:rPr>
                      <a:t>eur</a:t>
                    </a:r>
                    <a:r>
                      <a:rPr lang="en-US" sz="1200" b="1" i="0" u="none" strike="noStrike" kern="1200" spc="0" baseline="0" dirty="0">
                        <a:solidFill>
                          <a:schemeClr val="tx1">
                            <a:lumMod val="95000"/>
                            <a:lumOff val="5000"/>
                          </a:schemeClr>
                        </a:solidFill>
                        <a:latin typeface="Montserrat" panose="00000500000000000000" pitchFamily="2" charset="-70"/>
                      </a:rPr>
                      <a:t> (22%)</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95000"/>
                          <a:lumOff val="5000"/>
                        </a:schemeClr>
                      </a:solidFill>
                      <a:latin typeface="Montserrat" panose="00000500000000000000" pitchFamily="2" charset="-70"/>
                      <a:ea typeface="+mn-ea"/>
                      <a:cs typeface="+mn-cs"/>
                    </a:defRPr>
                  </a:pPr>
                  <a:endParaRPr lang="lv-LV"/>
                </a:p>
              </c:txPr>
              <c:dLblPos val="bestFit"/>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BC7-4CA9-A2BA-D0C74EBABB68}"/>
                </c:ext>
              </c:extLst>
            </c:dLbl>
            <c:dLbl>
              <c:idx val="4"/>
              <c:layout>
                <c:manualLayout>
                  <c:x val="6.9194596511568673E-2"/>
                  <c:y val="-3.0455542246465944E-2"/>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tx1">
                            <a:lumMod val="95000"/>
                            <a:lumOff val="5000"/>
                          </a:schemeClr>
                        </a:solidFill>
                        <a:latin typeface="Montserrat" panose="00000500000000000000" pitchFamily="2" charset="-70"/>
                        <a:ea typeface="+mn-ea"/>
                        <a:cs typeface="+mn-cs"/>
                      </a:defRPr>
                    </a:pPr>
                    <a:r>
                      <a:rPr lang="en-US" sz="1200" i="1" dirty="0">
                        <a:solidFill>
                          <a:schemeClr val="tx1">
                            <a:lumMod val="95000"/>
                            <a:lumOff val="5000"/>
                          </a:schemeClr>
                        </a:solidFill>
                        <a:latin typeface="Montserrat" panose="00000500000000000000" pitchFamily="2" charset="-70"/>
                      </a:rPr>
                      <a:t>1221</a:t>
                    </a:r>
                  </a:p>
                  <a:p>
                    <a:pPr>
                      <a:defRPr sz="1200">
                        <a:solidFill>
                          <a:schemeClr val="tx1">
                            <a:lumMod val="95000"/>
                            <a:lumOff val="5000"/>
                          </a:schemeClr>
                        </a:solidFill>
                        <a:latin typeface="Montserrat" panose="00000500000000000000" pitchFamily="2" charset="-70"/>
                      </a:defRPr>
                    </a:pPr>
                    <a:r>
                      <a:rPr lang="en-US" sz="1200" dirty="0">
                        <a:solidFill>
                          <a:schemeClr val="tx1">
                            <a:lumMod val="95000"/>
                            <a:lumOff val="5000"/>
                          </a:schemeClr>
                        </a:solidFill>
                        <a:latin typeface="Montserrat" panose="00000500000000000000" pitchFamily="2" charset="-70"/>
                      </a:rPr>
                      <a:t> </a:t>
                    </a:r>
                    <a:r>
                      <a:rPr lang="en-US" sz="1200" dirty="0" err="1">
                        <a:solidFill>
                          <a:schemeClr val="tx1">
                            <a:lumMod val="95000"/>
                            <a:lumOff val="5000"/>
                          </a:schemeClr>
                        </a:solidFill>
                        <a:latin typeface="Montserrat" panose="00000500000000000000" pitchFamily="2" charset="-70"/>
                      </a:rPr>
                      <a:t>Darba</a:t>
                    </a:r>
                    <a:r>
                      <a:rPr lang="en-US" sz="1200" dirty="0">
                        <a:solidFill>
                          <a:schemeClr val="tx1">
                            <a:lumMod val="95000"/>
                            <a:lumOff val="5000"/>
                          </a:schemeClr>
                        </a:solidFill>
                        <a:latin typeface="Montserrat" panose="00000500000000000000" pitchFamily="2" charset="-70"/>
                      </a:rPr>
                      <a:t> </a:t>
                    </a:r>
                    <a:r>
                      <a:rPr lang="en-US" sz="1200" dirty="0" err="1">
                        <a:solidFill>
                          <a:schemeClr val="tx1">
                            <a:lumMod val="95000"/>
                            <a:lumOff val="5000"/>
                          </a:schemeClr>
                        </a:solidFill>
                        <a:latin typeface="Montserrat" panose="00000500000000000000" pitchFamily="2" charset="-70"/>
                      </a:rPr>
                      <a:t>devēja</a:t>
                    </a:r>
                    <a:r>
                      <a:rPr lang="en-US" sz="1200" dirty="0">
                        <a:solidFill>
                          <a:schemeClr val="tx1">
                            <a:lumMod val="95000"/>
                            <a:lumOff val="5000"/>
                          </a:schemeClr>
                        </a:solidFill>
                        <a:latin typeface="Montserrat" panose="00000500000000000000" pitchFamily="2" charset="-70"/>
                      </a:rPr>
                      <a:t> </a:t>
                    </a:r>
                    <a:r>
                      <a:rPr lang="en-US" sz="1200" dirty="0" err="1">
                        <a:solidFill>
                          <a:schemeClr val="tx1">
                            <a:lumMod val="95000"/>
                            <a:lumOff val="5000"/>
                          </a:schemeClr>
                        </a:solidFill>
                        <a:latin typeface="Montserrat" panose="00000500000000000000" pitchFamily="2" charset="-70"/>
                      </a:rPr>
                      <a:t>pabalsti</a:t>
                    </a:r>
                    <a:r>
                      <a:rPr lang="en-US" sz="1200" dirty="0">
                        <a:solidFill>
                          <a:schemeClr val="tx1">
                            <a:lumMod val="95000"/>
                            <a:lumOff val="5000"/>
                          </a:schemeClr>
                        </a:solidFill>
                        <a:latin typeface="Montserrat" panose="00000500000000000000" pitchFamily="2" charset="-70"/>
                      </a:rPr>
                      <a:t> un </a:t>
                    </a:r>
                    <a:r>
                      <a:rPr lang="en-US" sz="1200" dirty="0" err="1">
                        <a:solidFill>
                          <a:schemeClr val="tx1">
                            <a:lumMod val="95000"/>
                            <a:lumOff val="5000"/>
                          </a:schemeClr>
                        </a:solidFill>
                        <a:latin typeface="Montserrat" panose="00000500000000000000" pitchFamily="2" charset="-70"/>
                      </a:rPr>
                      <a:t>kompensācijas</a:t>
                    </a:r>
                    <a:r>
                      <a:rPr lang="en-US" sz="1200" dirty="0">
                        <a:solidFill>
                          <a:schemeClr val="tx1">
                            <a:lumMod val="95000"/>
                            <a:lumOff val="5000"/>
                          </a:schemeClr>
                        </a:solidFill>
                        <a:latin typeface="Montserrat" panose="00000500000000000000" pitchFamily="2" charset="-70"/>
                      </a:rPr>
                      <a:t>; </a:t>
                    </a:r>
                  </a:p>
                  <a:p>
                    <a:pPr>
                      <a:defRPr sz="1200">
                        <a:solidFill>
                          <a:schemeClr val="tx1">
                            <a:lumMod val="95000"/>
                            <a:lumOff val="5000"/>
                          </a:schemeClr>
                        </a:solidFill>
                        <a:latin typeface="Montserrat" panose="00000500000000000000" pitchFamily="2" charset="-70"/>
                      </a:defRPr>
                    </a:pPr>
                    <a:r>
                      <a:rPr lang="en-US" sz="1200" dirty="0">
                        <a:solidFill>
                          <a:schemeClr val="tx1">
                            <a:lumMod val="95000"/>
                            <a:lumOff val="5000"/>
                          </a:schemeClr>
                        </a:solidFill>
                        <a:latin typeface="Montserrat" panose="00000500000000000000" pitchFamily="2" charset="-70"/>
                      </a:rPr>
                      <a:t>13 544 </a:t>
                    </a:r>
                    <a:r>
                      <a:rPr lang="en-US" sz="1200" dirty="0" err="1">
                        <a:solidFill>
                          <a:schemeClr val="tx1">
                            <a:lumMod val="95000"/>
                            <a:lumOff val="5000"/>
                          </a:schemeClr>
                        </a:solidFill>
                        <a:latin typeface="Montserrat" panose="00000500000000000000" pitchFamily="2" charset="-70"/>
                      </a:rPr>
                      <a:t>eur</a:t>
                    </a:r>
                    <a:r>
                      <a:rPr lang="en-US" sz="1200" dirty="0">
                        <a:solidFill>
                          <a:schemeClr val="tx1">
                            <a:lumMod val="95000"/>
                            <a:lumOff val="5000"/>
                          </a:schemeClr>
                        </a:solidFill>
                        <a:latin typeface="Montserrat" panose="00000500000000000000" pitchFamily="2" charset="-70"/>
                      </a:rPr>
                      <a:t> (3%)</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95000"/>
                          <a:lumOff val="5000"/>
                        </a:schemeClr>
                      </a:solidFill>
                      <a:latin typeface="Montserrat" panose="00000500000000000000" pitchFamily="2" charset="-70"/>
                      <a:ea typeface="+mn-ea"/>
                      <a:cs typeface="+mn-cs"/>
                    </a:defRPr>
                  </a:pPr>
                  <a:endParaRPr lang="lv-LV"/>
                </a:p>
              </c:txPr>
              <c:dLblPos val="bestFit"/>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8BC7-4CA9-A2BA-D0C74EBABB6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95000"/>
                        <a:lumOff val="5000"/>
                      </a:schemeClr>
                    </a:solidFill>
                    <a:latin typeface="Montserrat" panose="00000500000000000000" pitchFamily="2" charset="-70"/>
                    <a:ea typeface="+mn-ea"/>
                    <a:cs typeface="+mn-cs"/>
                  </a:defRPr>
                </a:pPr>
                <a:endParaRPr lang="lv-LV"/>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multiLvlStrRef>
              <c:f>('Izdevumi pa EKK'!$A$5:$B$5,'Izdevumi pa EKK'!$A$7:$B$7,'Izdevumi pa EKK'!$A$8:$B$8,'Izdevumi pa EKK'!$A$11:$B$12)</c:f>
              <c:multiLvlStrCache>
                <c:ptCount val="5"/>
                <c:lvl>
                  <c:pt idx="0">
                    <c:v>Pārējo darbinieku mēneša amatalga</c:v>
                  </c:pt>
                  <c:pt idx="1">
                    <c:v>Piemaksa par virsstundu darbu</c:v>
                  </c:pt>
                  <c:pt idx="2">
                    <c:v>Piemaksa par papildu darbu</c:v>
                  </c:pt>
                  <c:pt idx="3">
                    <c:v>Darba devēja VSAOI</c:v>
                  </c:pt>
                  <c:pt idx="4">
                    <c:v>Darba devēja pabalsti un kompensācijas</c:v>
                  </c:pt>
                </c:lvl>
                <c:lvl>
                  <c:pt idx="0">
                    <c:v>1119</c:v>
                  </c:pt>
                  <c:pt idx="1">
                    <c:v>1142</c:v>
                  </c:pt>
                  <c:pt idx="2">
                    <c:v>1147</c:v>
                  </c:pt>
                  <c:pt idx="3">
                    <c:v>1210</c:v>
                  </c:pt>
                  <c:pt idx="4">
                    <c:v>1221</c:v>
                  </c:pt>
                </c:lvl>
              </c:multiLvlStrCache>
            </c:multiLvlStrRef>
          </c:cat>
          <c:val>
            <c:numRef>
              <c:f>('Izdevumi pa EKK'!$C$5,'Izdevumi pa EKK'!$C$7,'Izdevumi pa EKK'!$C$8,'Izdevumi pa EKK'!$C$11:$C$12)</c:f>
              <c:numCache>
                <c:formatCode>#,##0</c:formatCode>
                <c:ptCount val="5"/>
                <c:pt idx="0">
                  <c:v>315982.92</c:v>
                </c:pt>
                <c:pt idx="1">
                  <c:v>18877.740000000002</c:v>
                </c:pt>
                <c:pt idx="2">
                  <c:v>17938.48</c:v>
                </c:pt>
                <c:pt idx="3">
                  <c:v>105971.7</c:v>
                </c:pt>
                <c:pt idx="4">
                  <c:v>13543.95</c:v>
                </c:pt>
              </c:numCache>
            </c:numRef>
          </c:val>
          <c:extLst>
            <c:ext xmlns:c16="http://schemas.microsoft.com/office/drawing/2014/chart" uri="{C3380CC4-5D6E-409C-BE32-E72D297353CC}">
              <c16:uniqueId val="{0000000A-8BC7-4CA9-A2BA-D0C74EBABB68}"/>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1" u="none" strike="noStrike" kern="1200" cap="all" baseline="0">
                <a:solidFill>
                  <a:sysClr val="windowText" lastClr="000000"/>
                </a:solidFill>
                <a:latin typeface="Montserrat" panose="00000500000000000000" pitchFamily="2" charset="-70"/>
                <a:ea typeface="+mn-ea"/>
                <a:cs typeface="Times New Roman" panose="02020603050405020304" pitchFamily="18" charset="0"/>
              </a:defRPr>
            </a:pPr>
            <a:r>
              <a:rPr lang="lv-LV" b="1" i="1">
                <a:solidFill>
                  <a:sysClr val="windowText" lastClr="000000"/>
                </a:solidFill>
                <a:latin typeface="Montserrat" panose="00000500000000000000" pitchFamily="2" charset="-70"/>
                <a:cs typeface="Times New Roman" panose="02020603050405020304" pitchFamily="18" charset="0"/>
              </a:rPr>
              <a:t>ATLĪDZĪBA</a:t>
            </a:r>
            <a:endParaRPr lang="en-US" b="1" i="1">
              <a:solidFill>
                <a:sysClr val="windowText" lastClr="000000"/>
              </a:solidFill>
              <a:latin typeface="Montserrat" panose="00000500000000000000" pitchFamily="2" charset="-70"/>
              <a:cs typeface="Times New Roman" panose="02020603050405020304" pitchFamily="18" charset="0"/>
            </a:endParaRPr>
          </a:p>
        </c:rich>
      </c:tx>
      <c:layout>
        <c:manualLayout>
          <c:xMode val="edge"/>
          <c:yMode val="edge"/>
          <c:x val="0.3987631209139183"/>
          <c:y val="0"/>
        </c:manualLayout>
      </c:layout>
      <c:overlay val="0"/>
      <c:spPr>
        <a:noFill/>
        <a:ln>
          <a:noFill/>
        </a:ln>
        <a:effectLst/>
      </c:spPr>
      <c:txPr>
        <a:bodyPr rot="0" spcFirstLastPara="1" vertOverflow="ellipsis" vert="horz" wrap="square" anchor="ctr" anchorCtr="1"/>
        <a:lstStyle/>
        <a:p>
          <a:pPr>
            <a:defRPr sz="1600" b="1" i="1" u="none" strike="noStrike" kern="1200" cap="all" baseline="0">
              <a:solidFill>
                <a:sysClr val="windowText" lastClr="000000"/>
              </a:solidFill>
              <a:latin typeface="Montserrat" panose="00000500000000000000" pitchFamily="2" charset="-70"/>
              <a:ea typeface="+mn-ea"/>
              <a:cs typeface="Times New Roman" panose="02020603050405020304" pitchFamily="18" charset="0"/>
            </a:defRPr>
          </a:pPr>
          <a:endParaRPr lang="lv-LV"/>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2452167220457306E-2"/>
          <c:y val="0.29200037593667738"/>
          <c:w val="0.9118622381770749"/>
          <c:h val="0.70449602225824459"/>
        </c:manualLayout>
      </c:layout>
      <c:pie3DChart>
        <c:varyColors val="1"/>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1" u="none" strike="noStrike" kern="1200" cap="all" baseline="0">
                <a:solidFill>
                  <a:sysClr val="windowText" lastClr="000000"/>
                </a:solidFill>
                <a:latin typeface="Montserrat" panose="00000500000000000000" pitchFamily="50" charset="-70"/>
                <a:ea typeface="+mn-ea"/>
                <a:cs typeface="Times New Roman" panose="02020603050405020304" pitchFamily="18" charset="0"/>
              </a:defRPr>
            </a:pPr>
            <a:r>
              <a:rPr lang="lv-LV" i="1" dirty="0">
                <a:solidFill>
                  <a:srgbClr val="595959"/>
                </a:solidFill>
                <a:latin typeface="Montserrat" panose="00000500000000000000" pitchFamily="50" charset="-70"/>
                <a:cs typeface="Times New Roman" panose="02020603050405020304" pitchFamily="18" charset="0"/>
              </a:rPr>
              <a:t>PAKALPOJUMI</a:t>
            </a:r>
            <a:endParaRPr lang="en-US" i="1" dirty="0">
              <a:solidFill>
                <a:srgbClr val="595959"/>
              </a:solidFill>
              <a:latin typeface="Montserrat" panose="00000500000000000000" pitchFamily="50" charset="-7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600" b="1" i="1" u="none" strike="noStrike" kern="1200" cap="all" baseline="0">
              <a:solidFill>
                <a:sysClr val="windowText" lastClr="000000"/>
              </a:solidFill>
              <a:latin typeface="Montserrat" panose="00000500000000000000" pitchFamily="50" charset="-70"/>
              <a:ea typeface="+mn-ea"/>
              <a:cs typeface="Times New Roman" panose="02020603050405020304" pitchFamily="18" charset="0"/>
            </a:defRPr>
          </a:pPr>
          <a:endParaRPr lang="lv-LV"/>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596265707135998E-2"/>
          <c:y val="0.21810306297557233"/>
          <c:w val="0.90403734292864002"/>
          <c:h val="0.62670256967703852"/>
        </c:manualLayout>
      </c:layout>
      <c:pie3DChart>
        <c:varyColors val="1"/>
        <c:ser>
          <c:idx val="0"/>
          <c:order val="0"/>
          <c:tx>
            <c:strRef>
              <c:f>'Izdevumi pa EKK'!$C$16</c:f>
              <c:strCache>
                <c:ptCount val="1"/>
                <c:pt idx="0">
                  <c:v>Budžeta izpilde EUR</c:v>
                </c:pt>
              </c:strCache>
            </c:strRef>
          </c:tx>
          <c:dPt>
            <c:idx val="0"/>
            <c:bubble3D val="0"/>
            <c:spPr>
              <a:solidFill>
                <a:srgbClr val="C95B4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6A5E-44BC-9719-932C25D8F28E}"/>
              </c:ext>
            </c:extLst>
          </c:dPt>
          <c:dPt>
            <c:idx val="1"/>
            <c:bubble3D val="0"/>
            <c:spPr>
              <a:solidFill>
                <a:srgbClr val="595959"/>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6A5E-44BC-9719-932C25D8F28E}"/>
              </c:ext>
            </c:extLst>
          </c:dPt>
          <c:dPt>
            <c:idx val="2"/>
            <c:bubble3D val="0"/>
            <c:spPr>
              <a:solidFill>
                <a:srgbClr val="E6CEB8"/>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6A5E-44BC-9719-932C25D8F28E}"/>
              </c:ext>
            </c:extLst>
          </c:dPt>
          <c:dPt>
            <c:idx val="3"/>
            <c:bubble3D val="0"/>
            <c:spPr>
              <a:solidFill>
                <a:srgbClr val="7395AD"/>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6A5E-44BC-9719-932C25D8F28E}"/>
              </c:ext>
            </c:extLst>
          </c:dPt>
          <c:dLbls>
            <c:dLbl>
              <c:idx val="0"/>
              <c:layout>
                <c:manualLayout>
                  <c:x val="-2.7646036293502266E-2"/>
                  <c:y val="0.10091100210231255"/>
                </c:manualLayout>
              </c:layout>
              <c:tx>
                <c:rich>
                  <a:bodyPr rot="0" spcFirstLastPara="1" vertOverflow="ellipsis" vert="horz" wrap="square" lIns="38100" tIns="19050" rIns="38100" bIns="19050" anchor="ctr" anchorCtr="1">
                    <a:spAutoFit/>
                  </a:bodyPr>
                  <a:lstStyle/>
                  <a:p>
                    <a:pPr>
                      <a:defRPr sz="1100" b="1" i="0" u="none" strike="noStrike" kern="1200" spc="0" baseline="0">
                        <a:solidFill>
                          <a:schemeClr val="tx1">
                            <a:lumMod val="95000"/>
                            <a:lumOff val="5000"/>
                          </a:schemeClr>
                        </a:solidFill>
                        <a:latin typeface="Montserrat" panose="00000500000000000000" pitchFamily="2" charset="-70"/>
                        <a:ea typeface="+mn-ea"/>
                        <a:cs typeface="+mn-cs"/>
                      </a:defRPr>
                    </a:pPr>
                    <a:r>
                      <a:rPr lang="en-US" sz="1100" dirty="0">
                        <a:solidFill>
                          <a:schemeClr val="tx1">
                            <a:lumMod val="95000"/>
                            <a:lumOff val="5000"/>
                          </a:schemeClr>
                        </a:solidFill>
                        <a:latin typeface="Montserrat" panose="00000500000000000000" pitchFamily="2" charset="-70"/>
                      </a:rPr>
                      <a:t>2221 </a:t>
                    </a:r>
                  </a:p>
                  <a:p>
                    <a:pPr>
                      <a:defRPr sz="1100">
                        <a:solidFill>
                          <a:schemeClr val="tx1">
                            <a:lumMod val="95000"/>
                            <a:lumOff val="5000"/>
                          </a:schemeClr>
                        </a:solidFill>
                        <a:latin typeface="Montserrat" panose="00000500000000000000" pitchFamily="2" charset="-70"/>
                      </a:defRPr>
                    </a:pPr>
                    <a:r>
                      <a:rPr lang="en-US" sz="1100" dirty="0" err="1">
                        <a:solidFill>
                          <a:schemeClr val="tx1">
                            <a:lumMod val="95000"/>
                            <a:lumOff val="5000"/>
                          </a:schemeClr>
                        </a:solidFill>
                        <a:latin typeface="Montserrat" panose="00000500000000000000" pitchFamily="2" charset="-70"/>
                      </a:rPr>
                      <a:t>Izdevumi</a:t>
                    </a:r>
                    <a:r>
                      <a:rPr lang="en-US" sz="1100" dirty="0">
                        <a:solidFill>
                          <a:schemeClr val="tx1">
                            <a:lumMod val="95000"/>
                            <a:lumOff val="5000"/>
                          </a:schemeClr>
                        </a:solidFill>
                        <a:latin typeface="Montserrat" panose="00000500000000000000" pitchFamily="2" charset="-70"/>
                      </a:rPr>
                      <a:t> par </a:t>
                    </a:r>
                    <a:r>
                      <a:rPr lang="en-US" sz="1100" dirty="0" err="1">
                        <a:solidFill>
                          <a:schemeClr val="tx1">
                            <a:lumMod val="95000"/>
                            <a:lumOff val="5000"/>
                          </a:schemeClr>
                        </a:solidFill>
                        <a:latin typeface="Montserrat" panose="00000500000000000000" pitchFamily="2" charset="-70"/>
                      </a:rPr>
                      <a:t>apkuri</a:t>
                    </a:r>
                    <a:r>
                      <a:rPr lang="en-US" sz="1100" dirty="0">
                        <a:solidFill>
                          <a:schemeClr val="tx1">
                            <a:lumMod val="95000"/>
                            <a:lumOff val="5000"/>
                          </a:schemeClr>
                        </a:solidFill>
                        <a:latin typeface="Montserrat" panose="00000500000000000000" pitchFamily="2" charset="-70"/>
                      </a:rPr>
                      <a:t>; </a:t>
                    </a:r>
                  </a:p>
                  <a:p>
                    <a:pPr>
                      <a:defRPr sz="1100">
                        <a:solidFill>
                          <a:schemeClr val="tx1">
                            <a:lumMod val="95000"/>
                            <a:lumOff val="5000"/>
                          </a:schemeClr>
                        </a:solidFill>
                        <a:latin typeface="Montserrat" panose="00000500000000000000" pitchFamily="2" charset="-70"/>
                      </a:defRPr>
                    </a:pPr>
                    <a:r>
                      <a:rPr lang="en-US" sz="1100" dirty="0">
                        <a:solidFill>
                          <a:schemeClr val="tx1">
                            <a:lumMod val="95000"/>
                            <a:lumOff val="5000"/>
                          </a:schemeClr>
                        </a:solidFill>
                        <a:latin typeface="Montserrat" panose="00000500000000000000" pitchFamily="2" charset="-70"/>
                      </a:rPr>
                      <a:t>780 802 </a:t>
                    </a:r>
                    <a:r>
                      <a:rPr lang="en-US" sz="1100" dirty="0" err="1">
                        <a:solidFill>
                          <a:schemeClr val="tx1">
                            <a:lumMod val="95000"/>
                            <a:lumOff val="5000"/>
                          </a:schemeClr>
                        </a:solidFill>
                        <a:latin typeface="Montserrat" panose="00000500000000000000" pitchFamily="2" charset="-70"/>
                      </a:rPr>
                      <a:t>eur</a:t>
                    </a:r>
                    <a:endParaRPr lang="en-US" sz="1100" dirty="0">
                      <a:solidFill>
                        <a:schemeClr val="tx1">
                          <a:lumMod val="95000"/>
                          <a:lumOff val="5000"/>
                        </a:schemeClr>
                      </a:solidFill>
                      <a:latin typeface="Montserrat" panose="00000500000000000000" pitchFamily="2" charset="-70"/>
                    </a:endParaRPr>
                  </a:p>
                  <a:p>
                    <a:pPr>
                      <a:defRPr sz="1100">
                        <a:solidFill>
                          <a:schemeClr val="tx1">
                            <a:lumMod val="95000"/>
                            <a:lumOff val="5000"/>
                          </a:schemeClr>
                        </a:solidFill>
                        <a:latin typeface="Montserrat" panose="00000500000000000000" pitchFamily="2" charset="-70"/>
                      </a:defRPr>
                    </a:pPr>
                    <a:r>
                      <a:rPr lang="en-US" sz="1100" dirty="0">
                        <a:solidFill>
                          <a:schemeClr val="tx1">
                            <a:lumMod val="95000"/>
                            <a:lumOff val="5000"/>
                          </a:schemeClr>
                        </a:solidFill>
                        <a:latin typeface="Montserrat" panose="00000500000000000000" pitchFamily="2" charset="-70"/>
                      </a:rPr>
                      <a:t>(68%)</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tx1">
                          <a:lumMod val="95000"/>
                          <a:lumOff val="5000"/>
                        </a:schemeClr>
                      </a:solidFill>
                      <a:latin typeface="Montserrat" panose="00000500000000000000" pitchFamily="2" charset="-70"/>
                      <a:ea typeface="+mn-ea"/>
                      <a:cs typeface="+mn-cs"/>
                    </a:defRPr>
                  </a:pPr>
                  <a:endParaRPr lang="lv-LV"/>
                </a:p>
              </c:txPr>
              <c:dLblPos val="bestFit"/>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A5E-44BC-9719-932C25D8F28E}"/>
                </c:ext>
              </c:extLst>
            </c:dLbl>
            <c:dLbl>
              <c:idx val="1"/>
              <c:layout>
                <c:manualLayout>
                  <c:x val="-1.6239471567638344E-2"/>
                  <c:y val="-6.8042090393922033E-3"/>
                </c:manualLayout>
              </c:layout>
              <c:tx>
                <c:rich>
                  <a:bodyPr rot="0" spcFirstLastPara="1" vertOverflow="ellipsis" vert="horz" wrap="square" lIns="38100" tIns="19050" rIns="38100" bIns="19050" anchor="ctr" anchorCtr="1">
                    <a:noAutofit/>
                  </a:bodyPr>
                  <a:lstStyle/>
                  <a:p>
                    <a:pPr>
                      <a:defRPr sz="1100" b="1" i="0" u="none" strike="noStrike" kern="1200" spc="0" baseline="0">
                        <a:solidFill>
                          <a:schemeClr val="tx1">
                            <a:lumMod val="95000"/>
                            <a:lumOff val="5000"/>
                          </a:schemeClr>
                        </a:solidFill>
                        <a:latin typeface="Montserrat" panose="00000500000000000000" pitchFamily="2" charset="-70"/>
                        <a:ea typeface="+mn-ea"/>
                        <a:cs typeface="+mn-cs"/>
                      </a:defRPr>
                    </a:pPr>
                    <a:r>
                      <a:rPr lang="lv-LV" sz="1100" dirty="0">
                        <a:solidFill>
                          <a:schemeClr val="tx1">
                            <a:lumMod val="95000"/>
                            <a:lumOff val="5000"/>
                          </a:schemeClr>
                        </a:solidFill>
                        <a:latin typeface="Montserrat" panose="00000500000000000000" pitchFamily="2" charset="-70"/>
                      </a:rPr>
                      <a:t>2223 </a:t>
                    </a:r>
                  </a:p>
                  <a:p>
                    <a:pPr>
                      <a:defRPr sz="1100">
                        <a:solidFill>
                          <a:schemeClr val="tx1">
                            <a:lumMod val="95000"/>
                            <a:lumOff val="5000"/>
                          </a:schemeClr>
                        </a:solidFill>
                        <a:latin typeface="Montserrat" panose="00000500000000000000" pitchFamily="2" charset="-70"/>
                      </a:defRPr>
                    </a:pPr>
                    <a:r>
                      <a:rPr lang="lv-LV" sz="1100" dirty="0">
                        <a:solidFill>
                          <a:schemeClr val="tx1">
                            <a:lumMod val="95000"/>
                            <a:lumOff val="5000"/>
                          </a:schemeClr>
                        </a:solidFill>
                        <a:latin typeface="Montserrat" panose="00000500000000000000" pitchFamily="2" charset="-70"/>
                      </a:rPr>
                      <a:t>Izdevumi par elektroenerģija; </a:t>
                    </a:r>
                  </a:p>
                  <a:p>
                    <a:pPr>
                      <a:defRPr sz="1100">
                        <a:solidFill>
                          <a:schemeClr val="tx1">
                            <a:lumMod val="95000"/>
                            <a:lumOff val="5000"/>
                          </a:schemeClr>
                        </a:solidFill>
                        <a:latin typeface="Montserrat" panose="00000500000000000000" pitchFamily="2" charset="-70"/>
                      </a:defRPr>
                    </a:pPr>
                    <a:r>
                      <a:rPr lang="lv-LV" sz="1100" dirty="0">
                        <a:solidFill>
                          <a:schemeClr val="tx1">
                            <a:lumMod val="95000"/>
                            <a:lumOff val="5000"/>
                          </a:schemeClr>
                        </a:solidFill>
                        <a:latin typeface="Montserrat" panose="00000500000000000000" pitchFamily="2" charset="-70"/>
                      </a:rPr>
                      <a:t>127 456 </a:t>
                    </a:r>
                    <a:r>
                      <a:rPr lang="lv-LV" sz="1100" dirty="0" err="1">
                        <a:solidFill>
                          <a:schemeClr val="tx1">
                            <a:lumMod val="95000"/>
                            <a:lumOff val="5000"/>
                          </a:schemeClr>
                        </a:solidFill>
                        <a:latin typeface="Montserrat" panose="00000500000000000000" pitchFamily="2" charset="-70"/>
                      </a:rPr>
                      <a:t>eur</a:t>
                    </a:r>
                    <a:r>
                      <a:rPr lang="lv-LV" sz="1100" baseline="0" dirty="0">
                        <a:solidFill>
                          <a:schemeClr val="tx1">
                            <a:lumMod val="95000"/>
                            <a:lumOff val="5000"/>
                          </a:schemeClr>
                        </a:solidFill>
                        <a:latin typeface="Montserrat" panose="00000500000000000000" pitchFamily="2" charset="-70"/>
                      </a:rPr>
                      <a:t> </a:t>
                    </a:r>
                    <a:r>
                      <a:rPr lang="lv-LV" sz="1100" dirty="0">
                        <a:solidFill>
                          <a:schemeClr val="tx1">
                            <a:lumMod val="95000"/>
                            <a:lumOff val="5000"/>
                          </a:schemeClr>
                        </a:solidFill>
                        <a:latin typeface="Montserrat" panose="00000500000000000000" pitchFamily="2" charset="-70"/>
                      </a:rPr>
                      <a:t>(11%)</a:t>
                    </a:r>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spc="0" baseline="0">
                      <a:solidFill>
                        <a:schemeClr val="tx1">
                          <a:lumMod val="95000"/>
                          <a:lumOff val="5000"/>
                        </a:schemeClr>
                      </a:solidFill>
                      <a:latin typeface="Montserrat" panose="00000500000000000000" pitchFamily="2" charset="-70"/>
                      <a:ea typeface="+mn-ea"/>
                      <a:cs typeface="+mn-cs"/>
                    </a:defRPr>
                  </a:pPr>
                  <a:endParaRPr lang="lv-LV"/>
                </a:p>
              </c:txPr>
              <c:dLblPos val="bestFit"/>
              <c:showLegendKey val="0"/>
              <c:showVal val="1"/>
              <c:showCatName val="1"/>
              <c:showSerName val="0"/>
              <c:showPercent val="0"/>
              <c:showBubbleSize val="0"/>
              <c:extLst>
                <c:ext xmlns:c15="http://schemas.microsoft.com/office/drawing/2012/chart" uri="{CE6537A1-D6FC-4f65-9D91-7224C49458BB}">
                  <c15:layout>
                    <c:manualLayout>
                      <c:w val="0.22591023708233113"/>
                      <c:h val="0.18679747722494744"/>
                    </c:manualLayout>
                  </c15:layout>
                  <c15:showDataLabelsRange val="0"/>
                </c:ext>
                <c:ext xmlns:c16="http://schemas.microsoft.com/office/drawing/2014/chart" uri="{C3380CC4-5D6E-409C-BE32-E72D297353CC}">
                  <c16:uniqueId val="{00000003-6A5E-44BC-9719-932C25D8F28E}"/>
                </c:ext>
              </c:extLst>
            </c:dLbl>
            <c:dLbl>
              <c:idx val="2"/>
              <c:layout>
                <c:manualLayout>
                  <c:x val="1.9284277583629668E-2"/>
                  <c:y val="-6.5666201325394927E-2"/>
                </c:manualLayout>
              </c:layout>
              <c:tx>
                <c:rich>
                  <a:bodyPr rot="0" spcFirstLastPara="1" vertOverflow="ellipsis" vert="horz" wrap="square" lIns="38100" tIns="19050" rIns="38100" bIns="19050" anchor="ctr" anchorCtr="1">
                    <a:noAutofit/>
                  </a:bodyPr>
                  <a:lstStyle/>
                  <a:p>
                    <a:pPr>
                      <a:defRPr sz="1100" b="1" i="0" u="none" strike="noStrike" kern="1200" spc="0" baseline="0">
                        <a:solidFill>
                          <a:schemeClr val="tx1">
                            <a:lumMod val="95000"/>
                            <a:lumOff val="5000"/>
                          </a:schemeClr>
                        </a:solidFill>
                        <a:latin typeface="Montserrat" panose="00000500000000000000" pitchFamily="2" charset="-70"/>
                        <a:ea typeface="+mn-ea"/>
                        <a:cs typeface="+mn-cs"/>
                      </a:defRPr>
                    </a:pPr>
                    <a:r>
                      <a:rPr lang="en-US" sz="1100" dirty="0">
                        <a:solidFill>
                          <a:schemeClr val="tx1">
                            <a:lumMod val="95000"/>
                            <a:lumOff val="5000"/>
                          </a:schemeClr>
                        </a:solidFill>
                        <a:latin typeface="Montserrat" panose="00000500000000000000" pitchFamily="2" charset="-70"/>
                      </a:rPr>
                      <a:t>2244 </a:t>
                    </a:r>
                  </a:p>
                  <a:p>
                    <a:pPr>
                      <a:defRPr sz="1100">
                        <a:solidFill>
                          <a:schemeClr val="tx1">
                            <a:lumMod val="95000"/>
                            <a:lumOff val="5000"/>
                          </a:schemeClr>
                        </a:solidFill>
                        <a:latin typeface="Montserrat" panose="00000500000000000000" pitchFamily="2" charset="-70"/>
                      </a:defRPr>
                    </a:pPr>
                    <a:r>
                      <a:rPr lang="en-US" sz="1100" dirty="0" err="1">
                        <a:solidFill>
                          <a:schemeClr val="tx1">
                            <a:lumMod val="95000"/>
                            <a:lumOff val="5000"/>
                          </a:schemeClr>
                        </a:solidFill>
                        <a:latin typeface="Montserrat" panose="00000500000000000000" pitchFamily="2" charset="-70"/>
                      </a:rPr>
                      <a:t>Nekustamā</a:t>
                    </a:r>
                    <a:r>
                      <a:rPr lang="en-US" sz="1100" dirty="0">
                        <a:solidFill>
                          <a:schemeClr val="tx1">
                            <a:lumMod val="95000"/>
                            <a:lumOff val="5000"/>
                          </a:schemeClr>
                        </a:solidFill>
                        <a:latin typeface="Montserrat" panose="00000500000000000000" pitchFamily="2" charset="-70"/>
                      </a:rPr>
                      <a:t> </a:t>
                    </a:r>
                    <a:r>
                      <a:rPr lang="en-US" sz="1100" dirty="0" err="1">
                        <a:solidFill>
                          <a:schemeClr val="tx1">
                            <a:lumMod val="95000"/>
                            <a:lumOff val="5000"/>
                          </a:schemeClr>
                        </a:solidFill>
                        <a:latin typeface="Montserrat" panose="00000500000000000000" pitchFamily="2" charset="-70"/>
                      </a:rPr>
                      <a:t>īpašuma</a:t>
                    </a:r>
                    <a:r>
                      <a:rPr lang="en-US" sz="1100" dirty="0">
                        <a:solidFill>
                          <a:schemeClr val="tx1">
                            <a:lumMod val="95000"/>
                            <a:lumOff val="5000"/>
                          </a:schemeClr>
                        </a:solidFill>
                        <a:latin typeface="Montserrat" panose="00000500000000000000" pitchFamily="2" charset="-70"/>
                      </a:rPr>
                      <a:t> </a:t>
                    </a:r>
                    <a:r>
                      <a:rPr lang="en-US" sz="1100" dirty="0" err="1">
                        <a:solidFill>
                          <a:schemeClr val="tx1">
                            <a:lumMod val="95000"/>
                            <a:lumOff val="5000"/>
                          </a:schemeClr>
                        </a:solidFill>
                        <a:latin typeface="Montserrat" panose="00000500000000000000" pitchFamily="2" charset="-70"/>
                      </a:rPr>
                      <a:t>uzturēšana</a:t>
                    </a:r>
                    <a:r>
                      <a:rPr lang="en-US" sz="1100" dirty="0">
                        <a:solidFill>
                          <a:schemeClr val="tx1">
                            <a:lumMod val="95000"/>
                            <a:lumOff val="5000"/>
                          </a:schemeClr>
                        </a:solidFill>
                        <a:latin typeface="Montserrat" panose="00000500000000000000" pitchFamily="2" charset="-70"/>
                      </a:rPr>
                      <a:t>; </a:t>
                    </a:r>
                  </a:p>
                  <a:p>
                    <a:pPr>
                      <a:defRPr sz="1100">
                        <a:solidFill>
                          <a:schemeClr val="tx1">
                            <a:lumMod val="95000"/>
                            <a:lumOff val="5000"/>
                          </a:schemeClr>
                        </a:solidFill>
                        <a:latin typeface="Montserrat" panose="00000500000000000000" pitchFamily="2" charset="-70"/>
                      </a:defRPr>
                    </a:pPr>
                    <a:r>
                      <a:rPr lang="en-US" sz="1100" dirty="0">
                        <a:solidFill>
                          <a:schemeClr val="tx1">
                            <a:lumMod val="95000"/>
                            <a:lumOff val="5000"/>
                          </a:schemeClr>
                        </a:solidFill>
                        <a:latin typeface="Montserrat" panose="00000500000000000000" pitchFamily="2" charset="-70"/>
                      </a:rPr>
                      <a:t>76 115 </a:t>
                    </a:r>
                    <a:r>
                      <a:rPr lang="en-US" sz="1100" dirty="0" err="1">
                        <a:solidFill>
                          <a:schemeClr val="tx1">
                            <a:lumMod val="95000"/>
                            <a:lumOff val="5000"/>
                          </a:schemeClr>
                        </a:solidFill>
                        <a:latin typeface="Montserrat" panose="00000500000000000000" pitchFamily="2" charset="-70"/>
                      </a:rPr>
                      <a:t>eur</a:t>
                    </a:r>
                    <a:r>
                      <a:rPr lang="en-US" sz="1100" baseline="0" dirty="0">
                        <a:solidFill>
                          <a:schemeClr val="tx1">
                            <a:lumMod val="95000"/>
                            <a:lumOff val="5000"/>
                          </a:schemeClr>
                        </a:solidFill>
                        <a:latin typeface="Montserrat" panose="00000500000000000000" pitchFamily="2" charset="-70"/>
                      </a:rPr>
                      <a:t> </a:t>
                    </a:r>
                    <a:r>
                      <a:rPr lang="en-US" sz="1100" dirty="0">
                        <a:solidFill>
                          <a:schemeClr val="tx1">
                            <a:lumMod val="95000"/>
                            <a:lumOff val="5000"/>
                          </a:schemeClr>
                        </a:solidFill>
                        <a:latin typeface="Montserrat" panose="00000500000000000000" pitchFamily="2" charset="-70"/>
                      </a:rPr>
                      <a:t>(7%)</a:t>
                    </a:r>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spc="0" baseline="0">
                      <a:solidFill>
                        <a:schemeClr val="tx1">
                          <a:lumMod val="95000"/>
                          <a:lumOff val="5000"/>
                        </a:schemeClr>
                      </a:solidFill>
                      <a:latin typeface="Montserrat" panose="00000500000000000000" pitchFamily="2" charset="-70"/>
                      <a:ea typeface="+mn-ea"/>
                      <a:cs typeface="+mn-cs"/>
                    </a:defRPr>
                  </a:pPr>
                  <a:endParaRPr lang="lv-LV"/>
                </a:p>
              </c:txPr>
              <c:dLblPos val="bestFit"/>
              <c:showLegendKey val="0"/>
              <c:showVal val="1"/>
              <c:showCatName val="1"/>
              <c:showSerName val="0"/>
              <c:showPercent val="0"/>
              <c:showBubbleSize val="0"/>
              <c:extLst>
                <c:ext xmlns:c15="http://schemas.microsoft.com/office/drawing/2012/chart" uri="{CE6537A1-D6FC-4f65-9D91-7224C49458BB}">
                  <c15:layout>
                    <c:manualLayout>
                      <c:w val="0.36033675639250223"/>
                      <c:h val="0.18514365802382621"/>
                    </c:manualLayout>
                  </c15:layout>
                  <c15:showDataLabelsRange val="0"/>
                </c:ext>
                <c:ext xmlns:c16="http://schemas.microsoft.com/office/drawing/2014/chart" uri="{C3380CC4-5D6E-409C-BE32-E72D297353CC}">
                  <c16:uniqueId val="{00000005-6A5E-44BC-9719-932C25D8F28E}"/>
                </c:ext>
              </c:extLst>
            </c:dLbl>
            <c:dLbl>
              <c:idx val="3"/>
              <c:layout>
                <c:manualLayout>
                  <c:x val="0.50893485622650514"/>
                  <c:y val="-5.6032974855017778E-3"/>
                </c:manualLayout>
              </c:layout>
              <c:tx>
                <c:rich>
                  <a:bodyPr rot="0" spcFirstLastPara="1" vertOverflow="ellipsis" vert="horz" wrap="square" lIns="38100" tIns="19050" rIns="38100" bIns="19050" anchor="ctr" anchorCtr="1">
                    <a:noAutofit/>
                  </a:bodyPr>
                  <a:lstStyle/>
                  <a:p>
                    <a:pPr>
                      <a:defRPr sz="1100" b="1" i="0" u="none" strike="noStrike" kern="1200" spc="0" baseline="0">
                        <a:solidFill>
                          <a:schemeClr val="tx1">
                            <a:lumMod val="95000"/>
                            <a:lumOff val="5000"/>
                          </a:schemeClr>
                        </a:solidFill>
                        <a:latin typeface="Montserrat" panose="00000500000000000000" pitchFamily="2" charset="-70"/>
                        <a:ea typeface="+mn-ea"/>
                        <a:cs typeface="+mn-cs"/>
                      </a:defRPr>
                    </a:pPr>
                    <a:r>
                      <a:rPr lang="fr-FR" sz="1100" dirty="0">
                        <a:solidFill>
                          <a:schemeClr val="tx1">
                            <a:lumMod val="95000"/>
                            <a:lumOff val="5000"/>
                          </a:schemeClr>
                        </a:solidFill>
                        <a:latin typeface="Montserrat" panose="00000500000000000000" pitchFamily="2" charset="-70"/>
                      </a:rPr>
                      <a:t>2246 </a:t>
                    </a:r>
                  </a:p>
                  <a:p>
                    <a:pPr>
                      <a:defRPr sz="1100">
                        <a:solidFill>
                          <a:schemeClr val="tx1">
                            <a:lumMod val="95000"/>
                            <a:lumOff val="5000"/>
                          </a:schemeClr>
                        </a:solidFill>
                        <a:latin typeface="Montserrat" panose="00000500000000000000" pitchFamily="2" charset="-70"/>
                      </a:defRPr>
                    </a:pPr>
                    <a:r>
                      <a:rPr lang="fr-FR" sz="1100" dirty="0" err="1">
                        <a:solidFill>
                          <a:schemeClr val="tx1">
                            <a:lumMod val="95000"/>
                            <a:lumOff val="5000"/>
                          </a:schemeClr>
                        </a:solidFill>
                        <a:latin typeface="Montserrat" panose="00000500000000000000" pitchFamily="2" charset="-70"/>
                      </a:rPr>
                      <a:t>Ceļu</a:t>
                    </a:r>
                    <a:r>
                      <a:rPr lang="fr-FR" sz="1100" dirty="0">
                        <a:solidFill>
                          <a:schemeClr val="tx1">
                            <a:lumMod val="95000"/>
                            <a:lumOff val="5000"/>
                          </a:schemeClr>
                        </a:solidFill>
                        <a:latin typeface="Montserrat" panose="00000500000000000000" pitchFamily="2" charset="-70"/>
                      </a:rPr>
                      <a:t> un </a:t>
                    </a:r>
                    <a:r>
                      <a:rPr lang="fr-FR" sz="1100" dirty="0" err="1">
                        <a:solidFill>
                          <a:schemeClr val="tx1">
                            <a:lumMod val="95000"/>
                            <a:lumOff val="5000"/>
                          </a:schemeClr>
                        </a:solidFill>
                        <a:latin typeface="Montserrat" panose="00000500000000000000" pitchFamily="2" charset="-70"/>
                      </a:rPr>
                      <a:t>ielu</a:t>
                    </a:r>
                    <a:r>
                      <a:rPr lang="fr-FR" sz="1100" dirty="0">
                        <a:solidFill>
                          <a:schemeClr val="tx1">
                            <a:lumMod val="95000"/>
                            <a:lumOff val="5000"/>
                          </a:schemeClr>
                        </a:solidFill>
                        <a:latin typeface="Montserrat" panose="00000500000000000000" pitchFamily="2" charset="-70"/>
                      </a:rPr>
                      <a:t> </a:t>
                    </a:r>
                    <a:r>
                      <a:rPr lang="fr-FR" sz="1100" dirty="0" err="1">
                        <a:solidFill>
                          <a:schemeClr val="tx1">
                            <a:lumMod val="95000"/>
                            <a:lumOff val="5000"/>
                          </a:schemeClr>
                        </a:solidFill>
                        <a:latin typeface="Montserrat" panose="00000500000000000000" pitchFamily="2" charset="-70"/>
                      </a:rPr>
                      <a:t>kārtējais</a:t>
                    </a:r>
                    <a:r>
                      <a:rPr lang="fr-FR" sz="1100" dirty="0">
                        <a:solidFill>
                          <a:schemeClr val="tx1">
                            <a:lumMod val="95000"/>
                            <a:lumOff val="5000"/>
                          </a:schemeClr>
                        </a:solidFill>
                        <a:latin typeface="Montserrat" panose="00000500000000000000" pitchFamily="2" charset="-70"/>
                      </a:rPr>
                      <a:t> </a:t>
                    </a:r>
                    <a:r>
                      <a:rPr lang="fr-FR" sz="1100" dirty="0" err="1">
                        <a:solidFill>
                          <a:schemeClr val="tx1">
                            <a:lumMod val="95000"/>
                            <a:lumOff val="5000"/>
                          </a:schemeClr>
                        </a:solidFill>
                        <a:latin typeface="Montserrat" panose="00000500000000000000" pitchFamily="2" charset="-70"/>
                      </a:rPr>
                      <a:t>remonts</a:t>
                    </a:r>
                    <a:r>
                      <a:rPr lang="fr-FR" sz="1100" dirty="0">
                        <a:solidFill>
                          <a:schemeClr val="tx1">
                            <a:lumMod val="95000"/>
                            <a:lumOff val="5000"/>
                          </a:schemeClr>
                        </a:solidFill>
                        <a:latin typeface="Montserrat" panose="00000500000000000000" pitchFamily="2" charset="-70"/>
                      </a:rPr>
                      <a:t>; </a:t>
                    </a:r>
                  </a:p>
                  <a:p>
                    <a:pPr>
                      <a:defRPr sz="1100">
                        <a:solidFill>
                          <a:schemeClr val="tx1">
                            <a:lumMod val="95000"/>
                            <a:lumOff val="5000"/>
                          </a:schemeClr>
                        </a:solidFill>
                        <a:latin typeface="Montserrat" panose="00000500000000000000" pitchFamily="2" charset="-70"/>
                      </a:defRPr>
                    </a:pPr>
                    <a:r>
                      <a:rPr lang="fr-FR" sz="1100" dirty="0">
                        <a:solidFill>
                          <a:schemeClr val="tx1">
                            <a:lumMod val="95000"/>
                            <a:lumOff val="5000"/>
                          </a:schemeClr>
                        </a:solidFill>
                        <a:latin typeface="Montserrat" panose="00000500000000000000" pitchFamily="2" charset="-70"/>
                      </a:rPr>
                      <a:t>80 856 </a:t>
                    </a:r>
                    <a:r>
                      <a:rPr lang="fr-FR" sz="1100" dirty="0" err="1">
                        <a:solidFill>
                          <a:schemeClr val="tx1">
                            <a:lumMod val="95000"/>
                            <a:lumOff val="5000"/>
                          </a:schemeClr>
                        </a:solidFill>
                        <a:latin typeface="Montserrat" panose="00000500000000000000" pitchFamily="2" charset="-70"/>
                      </a:rPr>
                      <a:t>eur</a:t>
                    </a:r>
                    <a:endParaRPr lang="fr-FR" sz="1100" dirty="0">
                      <a:solidFill>
                        <a:schemeClr val="tx1">
                          <a:lumMod val="95000"/>
                          <a:lumOff val="5000"/>
                        </a:schemeClr>
                      </a:solidFill>
                      <a:latin typeface="Montserrat" panose="00000500000000000000" pitchFamily="2" charset="-70"/>
                    </a:endParaRPr>
                  </a:p>
                  <a:p>
                    <a:pPr>
                      <a:defRPr sz="1100">
                        <a:solidFill>
                          <a:schemeClr val="tx1">
                            <a:lumMod val="95000"/>
                            <a:lumOff val="5000"/>
                          </a:schemeClr>
                        </a:solidFill>
                        <a:latin typeface="Montserrat" panose="00000500000000000000" pitchFamily="2" charset="-70"/>
                      </a:defRPr>
                    </a:pPr>
                    <a:r>
                      <a:rPr lang="fr-FR" sz="1100" dirty="0">
                        <a:solidFill>
                          <a:schemeClr val="tx1">
                            <a:lumMod val="95000"/>
                            <a:lumOff val="5000"/>
                          </a:schemeClr>
                        </a:solidFill>
                        <a:latin typeface="Montserrat" panose="00000500000000000000" pitchFamily="2" charset="-70"/>
                      </a:rPr>
                      <a:t>(7%)</a:t>
                    </a:r>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spc="0" baseline="0">
                      <a:solidFill>
                        <a:schemeClr val="tx1">
                          <a:lumMod val="95000"/>
                          <a:lumOff val="5000"/>
                        </a:schemeClr>
                      </a:solidFill>
                      <a:latin typeface="Montserrat" panose="00000500000000000000" pitchFamily="2" charset="-70"/>
                      <a:ea typeface="+mn-ea"/>
                      <a:cs typeface="+mn-cs"/>
                    </a:defRPr>
                  </a:pPr>
                  <a:endParaRPr lang="lv-LV"/>
                </a:p>
              </c:txPr>
              <c:dLblPos val="bestFit"/>
              <c:showLegendKey val="0"/>
              <c:showVal val="1"/>
              <c:showCatName val="1"/>
              <c:showSerName val="0"/>
              <c:showPercent val="0"/>
              <c:showBubbleSize val="0"/>
              <c:extLst>
                <c:ext xmlns:c15="http://schemas.microsoft.com/office/drawing/2012/chart" uri="{CE6537A1-D6FC-4f65-9D91-7224C49458BB}">
                  <c15:layout>
                    <c:manualLayout>
                      <c:w val="0.45306943682556977"/>
                      <c:h val="0.19010511562718987"/>
                    </c:manualLayout>
                  </c15:layout>
                  <c15:showDataLabelsRange val="0"/>
                </c:ext>
                <c:ext xmlns:c16="http://schemas.microsoft.com/office/drawing/2014/chart" uri="{C3380CC4-5D6E-409C-BE32-E72D297353CC}">
                  <c16:uniqueId val="{00000007-6A5E-44BC-9719-932C25D8F28E}"/>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tx1">
                        <a:lumMod val="95000"/>
                        <a:lumOff val="5000"/>
                      </a:schemeClr>
                    </a:solidFill>
                    <a:latin typeface="Montserrat" panose="00000500000000000000" pitchFamily="2" charset="-70"/>
                    <a:ea typeface="+mn-ea"/>
                    <a:cs typeface="+mn-cs"/>
                  </a:defRPr>
                </a:pPr>
                <a:endParaRPr lang="lv-LV"/>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multiLvlStrRef>
              <c:f>('Izdevumi pa EKK'!$A$18:$B$18,'Izdevumi pa EKK'!$A$20:$B$20,'Izdevumi pa EKK'!$A$32:$B$32,'Izdevumi pa EKK'!$A$33:$B$33)</c:f>
              <c:multiLvlStrCache>
                <c:ptCount val="4"/>
                <c:lvl>
                  <c:pt idx="0">
                    <c:v>Izdevumi par apkuri</c:v>
                  </c:pt>
                  <c:pt idx="1">
                    <c:v>Izdevumi par elektroenerģiju</c:v>
                  </c:pt>
                  <c:pt idx="2">
                    <c:v>Nekustamā īpašuma uzturēšana</c:v>
                  </c:pt>
                  <c:pt idx="3">
                    <c:v>Ceļu un ielu kārtējais remonts</c:v>
                  </c:pt>
                </c:lvl>
                <c:lvl>
                  <c:pt idx="0">
                    <c:v>2221</c:v>
                  </c:pt>
                  <c:pt idx="1">
                    <c:v>2223</c:v>
                  </c:pt>
                  <c:pt idx="2">
                    <c:v>2244</c:v>
                  </c:pt>
                  <c:pt idx="3">
                    <c:v>2246</c:v>
                  </c:pt>
                </c:lvl>
              </c:multiLvlStrCache>
            </c:multiLvlStrRef>
          </c:cat>
          <c:val>
            <c:numRef>
              <c:f>('Izdevumi pa EKK'!$C$18,'Izdevumi pa EKK'!$C$20,'Izdevumi pa EKK'!$C$32,'Izdevumi pa EKK'!$C$33)</c:f>
              <c:numCache>
                <c:formatCode>#,##0</c:formatCode>
                <c:ptCount val="4"/>
                <c:pt idx="0">
                  <c:v>780801.83</c:v>
                </c:pt>
                <c:pt idx="1">
                  <c:v>127456.32000000001</c:v>
                </c:pt>
                <c:pt idx="2">
                  <c:v>76115.100000000006</c:v>
                </c:pt>
                <c:pt idx="3">
                  <c:v>80855.91</c:v>
                </c:pt>
              </c:numCache>
            </c:numRef>
          </c:val>
          <c:extLst>
            <c:ext xmlns:c16="http://schemas.microsoft.com/office/drawing/2014/chart" uri="{C3380CC4-5D6E-409C-BE32-E72D297353CC}">
              <c16:uniqueId val="{00000008-6A5E-44BC-9719-932C25D8F28E}"/>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1" u="none" strike="noStrike" kern="1200" cap="all" baseline="0">
                <a:solidFill>
                  <a:sysClr val="windowText" lastClr="000000"/>
                </a:solidFill>
                <a:latin typeface="Montserrat" panose="00000500000000000000" pitchFamily="50" charset="-70"/>
                <a:ea typeface="+mn-ea"/>
                <a:cs typeface="Times New Roman" panose="02020603050405020304" pitchFamily="18" charset="0"/>
              </a:defRPr>
            </a:pPr>
            <a:r>
              <a:rPr lang="lv-LV" sz="1600" i="1" dirty="0">
                <a:solidFill>
                  <a:srgbClr val="595959"/>
                </a:solidFill>
                <a:latin typeface="Montserrat" panose="00000500000000000000" pitchFamily="50" charset="-70"/>
                <a:cs typeface="Times New Roman" panose="02020603050405020304" pitchFamily="18" charset="0"/>
              </a:rPr>
              <a:t>KRĀJUMI</a:t>
            </a:r>
            <a:endParaRPr lang="en-US" sz="1600" i="1" dirty="0">
              <a:solidFill>
                <a:srgbClr val="595959"/>
              </a:solidFill>
              <a:latin typeface="Montserrat" panose="00000500000000000000" pitchFamily="50" charset="-7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600" b="1" i="1" u="none" strike="noStrike" kern="1200" cap="all" baseline="0">
              <a:solidFill>
                <a:sysClr val="windowText" lastClr="000000"/>
              </a:solidFill>
              <a:latin typeface="Montserrat" panose="00000500000000000000" pitchFamily="50" charset="-70"/>
              <a:ea typeface="+mn-ea"/>
              <a:cs typeface="Times New Roman" panose="02020603050405020304" pitchFamily="18" charset="0"/>
            </a:defRPr>
          </a:pPr>
          <a:endParaRPr lang="lv-LV"/>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9597989064879956E-2"/>
          <c:y val="0.17339546842358994"/>
          <c:w val="0.92213816937593385"/>
          <c:h val="0.74690221414630864"/>
        </c:manualLayout>
      </c:layout>
      <c:pie3DChart>
        <c:varyColors val="1"/>
        <c:ser>
          <c:idx val="0"/>
          <c:order val="0"/>
          <c:tx>
            <c:strRef>
              <c:f>'Izdevumi pa EKK'!$C$41</c:f>
              <c:strCache>
                <c:ptCount val="1"/>
                <c:pt idx="0">
                  <c:v>Budžeta izpilde EUR</c:v>
                </c:pt>
              </c:strCache>
            </c:strRef>
          </c:tx>
          <c:dPt>
            <c:idx val="0"/>
            <c:bubble3D val="0"/>
            <c:spPr>
              <a:solidFill>
                <a:srgbClr val="C95B4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3FA2-4FFA-9D3E-E716D7ABF6CD}"/>
              </c:ext>
            </c:extLst>
          </c:dPt>
          <c:dPt>
            <c:idx val="1"/>
            <c:bubble3D val="0"/>
            <c:spPr>
              <a:solidFill>
                <a:srgbClr val="595959"/>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3FA2-4FFA-9D3E-E716D7ABF6CD}"/>
              </c:ext>
            </c:extLst>
          </c:dPt>
          <c:dPt>
            <c:idx val="2"/>
            <c:bubble3D val="0"/>
            <c:spPr>
              <a:solidFill>
                <a:srgbClr val="7395AD"/>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3FA2-4FFA-9D3E-E716D7ABF6CD}"/>
              </c:ext>
            </c:extLst>
          </c:dPt>
          <c:dPt>
            <c:idx val="3"/>
            <c:bubble3D val="0"/>
            <c:spPr>
              <a:solidFill>
                <a:srgbClr val="ECD9C8"/>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3FA2-4FFA-9D3E-E716D7ABF6CD}"/>
              </c:ext>
            </c:extLst>
          </c:dPt>
          <c:dPt>
            <c:idx val="4"/>
            <c:bubble3D val="0"/>
            <c:spPr>
              <a:solidFill>
                <a:srgbClr val="828847"/>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3FA2-4FFA-9D3E-E716D7ABF6CD}"/>
              </c:ext>
            </c:extLst>
          </c:dPt>
          <c:dLbls>
            <c:dLbl>
              <c:idx val="0"/>
              <c:layout>
                <c:manualLayout>
                  <c:x val="3.0601130784153174E-2"/>
                  <c:y val="-3.1575767314799934E-2"/>
                </c:manualLayout>
              </c:layout>
              <c:tx>
                <c:rich>
                  <a:bodyPr rot="0" spcFirstLastPara="1" vertOverflow="ellipsis" vert="horz" wrap="square" lIns="38100" tIns="19050" rIns="38100" bIns="19050" anchor="ctr" anchorCtr="1">
                    <a:spAutoFit/>
                  </a:bodyPr>
                  <a:lstStyle/>
                  <a:p>
                    <a:pPr>
                      <a:defRPr sz="1100" b="1" i="0" u="none" strike="noStrike" kern="1200" spc="0" baseline="0">
                        <a:solidFill>
                          <a:schemeClr val="tx1">
                            <a:lumMod val="95000"/>
                            <a:lumOff val="5000"/>
                          </a:schemeClr>
                        </a:solidFill>
                        <a:latin typeface="Montserrat" panose="00000500000000000000" pitchFamily="2" charset="-70"/>
                        <a:ea typeface="+mn-ea"/>
                        <a:cs typeface="+mn-cs"/>
                      </a:defRPr>
                    </a:pPr>
                    <a:r>
                      <a:rPr lang="fr-FR" sz="1100" dirty="0">
                        <a:solidFill>
                          <a:schemeClr val="tx1">
                            <a:lumMod val="95000"/>
                            <a:lumOff val="5000"/>
                          </a:schemeClr>
                        </a:solidFill>
                        <a:latin typeface="Montserrat" panose="00000500000000000000" pitchFamily="2" charset="-70"/>
                      </a:rPr>
                      <a:t>2312 </a:t>
                    </a:r>
                  </a:p>
                  <a:p>
                    <a:pPr>
                      <a:defRPr sz="1100">
                        <a:solidFill>
                          <a:schemeClr val="tx1">
                            <a:lumMod val="95000"/>
                            <a:lumOff val="5000"/>
                          </a:schemeClr>
                        </a:solidFill>
                        <a:latin typeface="Montserrat" panose="00000500000000000000" pitchFamily="2" charset="-70"/>
                      </a:defRPr>
                    </a:pPr>
                    <a:r>
                      <a:rPr lang="fr-FR" sz="1100" dirty="0" err="1">
                        <a:solidFill>
                          <a:schemeClr val="tx1">
                            <a:lumMod val="95000"/>
                            <a:lumOff val="5000"/>
                          </a:schemeClr>
                        </a:solidFill>
                        <a:latin typeface="Montserrat" panose="00000500000000000000" pitchFamily="2" charset="-70"/>
                      </a:rPr>
                      <a:t>Inventārs</a:t>
                    </a:r>
                    <a:r>
                      <a:rPr lang="fr-FR" sz="1100" dirty="0">
                        <a:solidFill>
                          <a:schemeClr val="tx1">
                            <a:lumMod val="95000"/>
                            <a:lumOff val="5000"/>
                          </a:schemeClr>
                        </a:solidFill>
                        <a:latin typeface="Montserrat" panose="00000500000000000000" pitchFamily="2" charset="-70"/>
                      </a:rPr>
                      <a:t>; </a:t>
                    </a:r>
                  </a:p>
                  <a:p>
                    <a:pPr>
                      <a:defRPr sz="1100">
                        <a:solidFill>
                          <a:schemeClr val="tx1">
                            <a:lumMod val="95000"/>
                            <a:lumOff val="5000"/>
                          </a:schemeClr>
                        </a:solidFill>
                        <a:latin typeface="Montserrat" panose="00000500000000000000" pitchFamily="2" charset="-70"/>
                      </a:defRPr>
                    </a:pPr>
                    <a:r>
                      <a:rPr lang="fr-FR" sz="1100" dirty="0">
                        <a:solidFill>
                          <a:schemeClr val="tx1">
                            <a:lumMod val="95000"/>
                            <a:lumOff val="5000"/>
                          </a:schemeClr>
                        </a:solidFill>
                        <a:latin typeface="Montserrat" panose="00000500000000000000" pitchFamily="2" charset="-70"/>
                      </a:rPr>
                      <a:t>6 806 </a:t>
                    </a:r>
                    <a:r>
                      <a:rPr lang="fr-FR" sz="1100" dirty="0" err="1">
                        <a:solidFill>
                          <a:schemeClr val="tx1">
                            <a:lumMod val="95000"/>
                            <a:lumOff val="5000"/>
                          </a:schemeClr>
                        </a:solidFill>
                        <a:latin typeface="Montserrat" panose="00000500000000000000" pitchFamily="2" charset="-70"/>
                      </a:rPr>
                      <a:t>eur</a:t>
                    </a:r>
                    <a:r>
                      <a:rPr lang="fr-FR" sz="1100" dirty="0">
                        <a:solidFill>
                          <a:schemeClr val="tx1">
                            <a:lumMod val="95000"/>
                            <a:lumOff val="5000"/>
                          </a:schemeClr>
                        </a:solidFill>
                        <a:latin typeface="Montserrat" panose="00000500000000000000" pitchFamily="2" charset="-70"/>
                      </a:rPr>
                      <a:t> (4%) </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tx1">
                          <a:lumMod val="95000"/>
                          <a:lumOff val="5000"/>
                        </a:schemeClr>
                      </a:solidFill>
                      <a:latin typeface="Montserrat" panose="00000500000000000000" pitchFamily="2" charset="-70"/>
                      <a:ea typeface="+mn-ea"/>
                      <a:cs typeface="+mn-cs"/>
                    </a:defRPr>
                  </a:pPr>
                  <a:endParaRPr lang="lv-LV"/>
                </a:p>
              </c:txPr>
              <c:dLblPos val="bestFit"/>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FA2-4FFA-9D3E-E716D7ABF6CD}"/>
                </c:ext>
              </c:extLst>
            </c:dLbl>
            <c:dLbl>
              <c:idx val="1"/>
              <c:layout>
                <c:manualLayout>
                  <c:x val="5.5133798208001981E-2"/>
                  <c:y val="-2.1618726230652235E-4"/>
                </c:manualLayout>
              </c:layout>
              <c:tx>
                <c:rich>
                  <a:bodyPr rot="0" spcFirstLastPara="1" vertOverflow="ellipsis" vert="horz" wrap="square" lIns="38100" tIns="19050" rIns="38100" bIns="19050" anchor="ctr" anchorCtr="1">
                    <a:spAutoFit/>
                  </a:bodyPr>
                  <a:lstStyle/>
                  <a:p>
                    <a:pPr>
                      <a:defRPr sz="1100" b="1" i="0" u="none" strike="noStrike" kern="1200" spc="0" baseline="0">
                        <a:solidFill>
                          <a:schemeClr val="tx1">
                            <a:lumMod val="95000"/>
                            <a:lumOff val="5000"/>
                          </a:schemeClr>
                        </a:solidFill>
                        <a:latin typeface="Montserrat" panose="00000500000000000000" pitchFamily="2" charset="-70"/>
                        <a:ea typeface="+mn-ea"/>
                        <a:cs typeface="+mn-cs"/>
                      </a:defRPr>
                    </a:pPr>
                    <a:r>
                      <a:rPr lang="fr-FR" sz="1100" dirty="0">
                        <a:solidFill>
                          <a:schemeClr val="tx1">
                            <a:lumMod val="95000"/>
                            <a:lumOff val="5000"/>
                          </a:schemeClr>
                        </a:solidFill>
                        <a:latin typeface="Montserrat" panose="00000500000000000000" pitchFamily="2" charset="-70"/>
                      </a:rPr>
                      <a:t>2321 </a:t>
                    </a:r>
                  </a:p>
                  <a:p>
                    <a:pPr>
                      <a:defRPr sz="1100">
                        <a:solidFill>
                          <a:schemeClr val="tx1">
                            <a:lumMod val="95000"/>
                            <a:lumOff val="5000"/>
                          </a:schemeClr>
                        </a:solidFill>
                        <a:latin typeface="Montserrat" panose="00000500000000000000" pitchFamily="2" charset="-70"/>
                      </a:defRPr>
                    </a:pPr>
                    <a:r>
                      <a:rPr lang="fr-FR" sz="1100" dirty="0" err="1">
                        <a:solidFill>
                          <a:schemeClr val="tx1">
                            <a:lumMod val="95000"/>
                            <a:lumOff val="5000"/>
                          </a:schemeClr>
                        </a:solidFill>
                        <a:latin typeface="Montserrat" panose="00000500000000000000" pitchFamily="2" charset="-70"/>
                      </a:rPr>
                      <a:t>Kurināmais</a:t>
                    </a:r>
                    <a:r>
                      <a:rPr lang="fr-FR" sz="1100" dirty="0">
                        <a:solidFill>
                          <a:schemeClr val="tx1">
                            <a:lumMod val="95000"/>
                            <a:lumOff val="5000"/>
                          </a:schemeClr>
                        </a:solidFill>
                        <a:latin typeface="Montserrat" panose="00000500000000000000" pitchFamily="2" charset="-70"/>
                      </a:rPr>
                      <a:t>; </a:t>
                    </a:r>
                  </a:p>
                  <a:p>
                    <a:pPr>
                      <a:defRPr sz="1100">
                        <a:solidFill>
                          <a:schemeClr val="tx1">
                            <a:lumMod val="95000"/>
                            <a:lumOff val="5000"/>
                          </a:schemeClr>
                        </a:solidFill>
                        <a:latin typeface="Montserrat" panose="00000500000000000000" pitchFamily="2" charset="-70"/>
                      </a:defRPr>
                    </a:pPr>
                    <a:r>
                      <a:rPr lang="fr-FR" sz="1100" dirty="0">
                        <a:solidFill>
                          <a:schemeClr val="tx1">
                            <a:lumMod val="95000"/>
                            <a:lumOff val="5000"/>
                          </a:schemeClr>
                        </a:solidFill>
                        <a:latin typeface="Montserrat" panose="00000500000000000000" pitchFamily="2" charset="-70"/>
                      </a:rPr>
                      <a:t>12 606 </a:t>
                    </a:r>
                    <a:r>
                      <a:rPr lang="fr-FR" sz="1100" dirty="0" err="1">
                        <a:solidFill>
                          <a:schemeClr val="tx1">
                            <a:lumMod val="95000"/>
                            <a:lumOff val="5000"/>
                          </a:schemeClr>
                        </a:solidFill>
                        <a:latin typeface="Montserrat" panose="00000500000000000000" pitchFamily="2" charset="-70"/>
                      </a:rPr>
                      <a:t>eur</a:t>
                    </a:r>
                    <a:r>
                      <a:rPr lang="fr-FR" sz="1100" dirty="0">
                        <a:solidFill>
                          <a:schemeClr val="tx1">
                            <a:lumMod val="95000"/>
                            <a:lumOff val="5000"/>
                          </a:schemeClr>
                        </a:solidFill>
                        <a:latin typeface="Montserrat" panose="00000500000000000000" pitchFamily="2" charset="-70"/>
                      </a:rPr>
                      <a:t> (8%)</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tx1">
                          <a:lumMod val="95000"/>
                          <a:lumOff val="5000"/>
                        </a:schemeClr>
                      </a:solidFill>
                      <a:latin typeface="Montserrat" panose="00000500000000000000" pitchFamily="2" charset="-70"/>
                      <a:ea typeface="+mn-ea"/>
                      <a:cs typeface="+mn-cs"/>
                    </a:defRPr>
                  </a:pPr>
                  <a:endParaRPr lang="lv-LV"/>
                </a:p>
              </c:txPr>
              <c:dLblPos val="bestFit"/>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FA2-4FFA-9D3E-E716D7ABF6CD}"/>
                </c:ext>
              </c:extLst>
            </c:dLbl>
            <c:dLbl>
              <c:idx val="2"/>
              <c:layout>
                <c:manualLayout>
                  <c:x val="0"/>
                  <c:y val="0.20212062777867051"/>
                </c:manualLayout>
              </c:layout>
              <c:tx>
                <c:rich>
                  <a:bodyPr rot="0" spcFirstLastPara="1" vertOverflow="ellipsis" vert="horz" wrap="square" lIns="38100" tIns="19050" rIns="38100" bIns="19050" anchor="ctr" anchorCtr="1">
                    <a:noAutofit/>
                  </a:bodyPr>
                  <a:lstStyle/>
                  <a:p>
                    <a:pPr>
                      <a:defRPr sz="1100" b="1" i="0" u="none" strike="noStrike" kern="1200" spc="0" baseline="0">
                        <a:solidFill>
                          <a:schemeClr val="tx1">
                            <a:lumMod val="95000"/>
                            <a:lumOff val="5000"/>
                          </a:schemeClr>
                        </a:solidFill>
                        <a:latin typeface="Montserrat" panose="00000500000000000000" pitchFamily="2" charset="-70"/>
                        <a:ea typeface="+mn-ea"/>
                        <a:cs typeface="+mn-cs"/>
                      </a:defRPr>
                    </a:pPr>
                    <a:r>
                      <a:rPr lang="en-US" sz="1100" dirty="0">
                        <a:solidFill>
                          <a:schemeClr val="tx1">
                            <a:lumMod val="95000"/>
                            <a:lumOff val="5000"/>
                          </a:schemeClr>
                        </a:solidFill>
                        <a:latin typeface="Montserrat" panose="00000500000000000000" pitchFamily="2" charset="-70"/>
                      </a:rPr>
                      <a:t>2322 </a:t>
                    </a:r>
                  </a:p>
                  <a:p>
                    <a:pPr>
                      <a:defRPr sz="1100">
                        <a:solidFill>
                          <a:schemeClr val="tx1">
                            <a:lumMod val="95000"/>
                            <a:lumOff val="5000"/>
                          </a:schemeClr>
                        </a:solidFill>
                        <a:latin typeface="Montserrat" panose="00000500000000000000" pitchFamily="2" charset="-70"/>
                      </a:defRPr>
                    </a:pPr>
                    <a:r>
                      <a:rPr lang="en-US" sz="1100" dirty="0" err="1">
                        <a:solidFill>
                          <a:schemeClr val="tx1">
                            <a:lumMod val="95000"/>
                            <a:lumOff val="5000"/>
                          </a:schemeClr>
                        </a:solidFill>
                        <a:latin typeface="Montserrat" panose="00000500000000000000" pitchFamily="2" charset="-70"/>
                      </a:rPr>
                      <a:t>Degviela</a:t>
                    </a:r>
                    <a:r>
                      <a:rPr lang="en-US" sz="1100" dirty="0">
                        <a:solidFill>
                          <a:schemeClr val="tx1">
                            <a:lumMod val="95000"/>
                            <a:lumOff val="5000"/>
                          </a:schemeClr>
                        </a:solidFill>
                        <a:latin typeface="Montserrat" panose="00000500000000000000" pitchFamily="2" charset="-70"/>
                      </a:rPr>
                      <a:t>; </a:t>
                    </a:r>
                  </a:p>
                  <a:p>
                    <a:pPr>
                      <a:defRPr sz="1100">
                        <a:solidFill>
                          <a:schemeClr val="tx1">
                            <a:lumMod val="95000"/>
                            <a:lumOff val="5000"/>
                          </a:schemeClr>
                        </a:solidFill>
                        <a:latin typeface="Montserrat" panose="00000500000000000000" pitchFamily="2" charset="-70"/>
                      </a:defRPr>
                    </a:pPr>
                    <a:r>
                      <a:rPr lang="en-US" sz="1100" dirty="0">
                        <a:solidFill>
                          <a:schemeClr val="tx1">
                            <a:lumMod val="95000"/>
                            <a:lumOff val="5000"/>
                          </a:schemeClr>
                        </a:solidFill>
                        <a:latin typeface="Montserrat" panose="00000500000000000000" pitchFamily="2" charset="-70"/>
                      </a:rPr>
                      <a:t>46 300 </a:t>
                    </a:r>
                    <a:r>
                      <a:rPr lang="en-US" sz="1100" dirty="0" err="1">
                        <a:solidFill>
                          <a:schemeClr val="tx1">
                            <a:lumMod val="95000"/>
                            <a:lumOff val="5000"/>
                          </a:schemeClr>
                        </a:solidFill>
                        <a:latin typeface="Montserrat" panose="00000500000000000000" pitchFamily="2" charset="-70"/>
                      </a:rPr>
                      <a:t>eur</a:t>
                    </a:r>
                    <a:r>
                      <a:rPr lang="en-US" sz="1100" dirty="0">
                        <a:solidFill>
                          <a:schemeClr val="tx1">
                            <a:lumMod val="95000"/>
                            <a:lumOff val="5000"/>
                          </a:schemeClr>
                        </a:solidFill>
                        <a:latin typeface="Montserrat" panose="00000500000000000000" pitchFamily="2" charset="-70"/>
                      </a:rPr>
                      <a:t> (29%)</a:t>
                    </a:r>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spc="0" baseline="0">
                      <a:solidFill>
                        <a:schemeClr val="tx1">
                          <a:lumMod val="95000"/>
                          <a:lumOff val="5000"/>
                        </a:schemeClr>
                      </a:solidFill>
                      <a:latin typeface="Montserrat" panose="00000500000000000000" pitchFamily="2" charset="-70"/>
                      <a:ea typeface="+mn-ea"/>
                      <a:cs typeface="+mn-cs"/>
                    </a:defRPr>
                  </a:pPr>
                  <a:endParaRPr lang="lv-LV"/>
                </a:p>
              </c:txPr>
              <c:dLblPos val="bestFit"/>
              <c:showLegendKey val="0"/>
              <c:showVal val="1"/>
              <c:showCatName val="1"/>
              <c:showSerName val="0"/>
              <c:showPercent val="0"/>
              <c:showBubbleSize val="0"/>
              <c:extLst>
                <c:ext xmlns:c15="http://schemas.microsoft.com/office/drawing/2012/chart" uri="{CE6537A1-D6FC-4f65-9D91-7224C49458BB}">
                  <c15:layout>
                    <c:manualLayout>
                      <c:w val="0.15724187569885278"/>
                      <c:h val="0.18565986394557818"/>
                    </c:manualLayout>
                  </c15:layout>
                  <c15:showDataLabelsRange val="0"/>
                </c:ext>
                <c:ext xmlns:c16="http://schemas.microsoft.com/office/drawing/2014/chart" uri="{C3380CC4-5D6E-409C-BE32-E72D297353CC}">
                  <c16:uniqueId val="{00000005-3FA2-4FFA-9D3E-E716D7ABF6CD}"/>
                </c:ext>
              </c:extLst>
            </c:dLbl>
            <c:dLbl>
              <c:idx val="3"/>
              <c:layout>
                <c:manualLayout>
                  <c:x val="-1.7471227809131341E-2"/>
                  <c:y val="2.8318388772831968E-2"/>
                </c:manualLayout>
              </c:layout>
              <c:tx>
                <c:rich>
                  <a:bodyPr rot="0" spcFirstLastPara="1" vertOverflow="ellipsis" vert="horz" wrap="square" lIns="38100" tIns="19050" rIns="38100" bIns="19050" anchor="ctr" anchorCtr="1">
                    <a:noAutofit/>
                  </a:bodyPr>
                  <a:lstStyle/>
                  <a:p>
                    <a:pPr>
                      <a:defRPr sz="1100" b="1" i="0" u="none" strike="noStrike" kern="1200" spc="0" baseline="0">
                        <a:solidFill>
                          <a:schemeClr val="tx1">
                            <a:lumMod val="95000"/>
                            <a:lumOff val="5000"/>
                          </a:schemeClr>
                        </a:solidFill>
                        <a:latin typeface="Montserrat" panose="00000500000000000000" pitchFamily="2" charset="-70"/>
                        <a:ea typeface="+mn-ea"/>
                        <a:cs typeface="+mn-cs"/>
                      </a:defRPr>
                    </a:pPr>
                    <a:r>
                      <a:rPr lang="pt-BR" sz="1100" dirty="0">
                        <a:solidFill>
                          <a:schemeClr val="tx1">
                            <a:lumMod val="95000"/>
                            <a:lumOff val="5000"/>
                          </a:schemeClr>
                        </a:solidFill>
                        <a:latin typeface="Montserrat" panose="00000500000000000000" pitchFamily="2" charset="-70"/>
                      </a:rPr>
                      <a:t>2354 </a:t>
                    </a:r>
                  </a:p>
                  <a:p>
                    <a:pPr>
                      <a:defRPr sz="1100">
                        <a:solidFill>
                          <a:schemeClr val="tx1">
                            <a:lumMod val="95000"/>
                            <a:lumOff val="5000"/>
                          </a:schemeClr>
                        </a:solidFill>
                        <a:latin typeface="Montserrat" panose="00000500000000000000" pitchFamily="2" charset="-70"/>
                      </a:defRPr>
                    </a:pPr>
                    <a:r>
                      <a:rPr lang="pt-BR" sz="1100" dirty="0">
                        <a:solidFill>
                          <a:schemeClr val="tx1">
                            <a:lumMod val="95000"/>
                            <a:lumOff val="5000"/>
                          </a:schemeClr>
                        </a:solidFill>
                        <a:latin typeface="Montserrat" panose="00000500000000000000" pitchFamily="2" charset="-70"/>
                      </a:rPr>
                      <a:t>Auto rezerves daļas; </a:t>
                    </a:r>
                  </a:p>
                  <a:p>
                    <a:pPr>
                      <a:defRPr sz="1100">
                        <a:solidFill>
                          <a:schemeClr val="tx1">
                            <a:lumMod val="95000"/>
                            <a:lumOff val="5000"/>
                          </a:schemeClr>
                        </a:solidFill>
                        <a:latin typeface="Montserrat" panose="00000500000000000000" pitchFamily="2" charset="-70"/>
                      </a:defRPr>
                    </a:pPr>
                    <a:r>
                      <a:rPr lang="pt-BR" sz="1100" dirty="0">
                        <a:solidFill>
                          <a:schemeClr val="tx1">
                            <a:lumMod val="95000"/>
                            <a:lumOff val="5000"/>
                          </a:schemeClr>
                        </a:solidFill>
                        <a:latin typeface="Montserrat" panose="00000500000000000000" pitchFamily="2" charset="-70"/>
                      </a:rPr>
                      <a:t>19 791 eur (13%)</a:t>
                    </a:r>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spc="0" baseline="0">
                      <a:solidFill>
                        <a:schemeClr val="tx1">
                          <a:lumMod val="95000"/>
                          <a:lumOff val="5000"/>
                        </a:schemeClr>
                      </a:solidFill>
                      <a:latin typeface="Montserrat" panose="00000500000000000000" pitchFamily="2" charset="-70"/>
                      <a:ea typeface="+mn-ea"/>
                      <a:cs typeface="+mn-cs"/>
                    </a:defRPr>
                  </a:pPr>
                  <a:endParaRPr lang="lv-LV"/>
                </a:p>
              </c:txPr>
              <c:dLblPos val="bestFit"/>
              <c:showLegendKey val="0"/>
              <c:showVal val="1"/>
              <c:showCatName val="1"/>
              <c:showSerName val="0"/>
              <c:showPercent val="0"/>
              <c:showBubbleSize val="0"/>
              <c:extLst>
                <c:ext xmlns:c15="http://schemas.microsoft.com/office/drawing/2012/chart" uri="{CE6537A1-D6FC-4f65-9D91-7224C49458BB}">
                  <c15:layout>
                    <c:manualLayout>
                      <c:w val="0.32015619818217567"/>
                      <c:h val="0.13828571428571429"/>
                    </c:manualLayout>
                  </c15:layout>
                  <c15:showDataLabelsRange val="0"/>
                </c:ext>
                <c:ext xmlns:c16="http://schemas.microsoft.com/office/drawing/2014/chart" uri="{C3380CC4-5D6E-409C-BE32-E72D297353CC}">
                  <c16:uniqueId val="{00000007-3FA2-4FFA-9D3E-E716D7ABF6CD}"/>
                </c:ext>
              </c:extLst>
            </c:dLbl>
            <c:dLbl>
              <c:idx val="4"/>
              <c:layout>
                <c:manualLayout>
                  <c:x val="1.3977055617675803E-2"/>
                  <c:y val="-0.17829471316085491"/>
                </c:manualLayout>
              </c:layout>
              <c:tx>
                <c:rich>
                  <a:bodyPr rot="0" spcFirstLastPara="1" vertOverflow="ellipsis" vert="horz" wrap="square" lIns="38100" tIns="19050" rIns="38100" bIns="19050" anchor="ctr" anchorCtr="1">
                    <a:spAutoFit/>
                  </a:bodyPr>
                  <a:lstStyle/>
                  <a:p>
                    <a:pPr>
                      <a:defRPr sz="1100" b="1" i="0" u="none" strike="noStrike" kern="1200" spc="0" baseline="0">
                        <a:solidFill>
                          <a:schemeClr val="tx1">
                            <a:lumMod val="95000"/>
                            <a:lumOff val="5000"/>
                          </a:schemeClr>
                        </a:solidFill>
                        <a:latin typeface="Montserrat" panose="00000500000000000000" pitchFamily="2" charset="-70"/>
                        <a:ea typeface="+mn-ea"/>
                        <a:cs typeface="+mn-cs"/>
                      </a:defRPr>
                    </a:pPr>
                    <a:r>
                      <a:rPr lang="it-IT" sz="1100" dirty="0">
                        <a:solidFill>
                          <a:schemeClr val="tx1">
                            <a:lumMod val="95000"/>
                            <a:lumOff val="5000"/>
                          </a:schemeClr>
                        </a:solidFill>
                        <a:latin typeface="Montserrat" panose="00000500000000000000" pitchFamily="2" charset="-70"/>
                      </a:rPr>
                      <a:t>2359 </a:t>
                    </a:r>
                  </a:p>
                  <a:p>
                    <a:pPr>
                      <a:defRPr sz="1100">
                        <a:solidFill>
                          <a:schemeClr val="tx1">
                            <a:lumMod val="95000"/>
                            <a:lumOff val="5000"/>
                          </a:schemeClr>
                        </a:solidFill>
                        <a:latin typeface="Montserrat" panose="00000500000000000000" pitchFamily="2" charset="-70"/>
                      </a:defRPr>
                    </a:pPr>
                    <a:r>
                      <a:rPr lang="it-IT" sz="1100" dirty="0" err="1">
                        <a:solidFill>
                          <a:schemeClr val="tx1">
                            <a:lumMod val="95000"/>
                            <a:lumOff val="5000"/>
                          </a:schemeClr>
                        </a:solidFill>
                        <a:latin typeface="Montserrat" panose="00000500000000000000" pitchFamily="2" charset="-70"/>
                      </a:rPr>
                      <a:t>Dažādi</a:t>
                    </a:r>
                    <a:r>
                      <a:rPr lang="it-IT" sz="1100" dirty="0">
                        <a:solidFill>
                          <a:schemeClr val="tx1">
                            <a:lumMod val="95000"/>
                            <a:lumOff val="5000"/>
                          </a:schemeClr>
                        </a:solidFill>
                        <a:latin typeface="Montserrat" panose="00000500000000000000" pitchFamily="2" charset="-70"/>
                      </a:rPr>
                      <a:t> </a:t>
                    </a:r>
                    <a:r>
                      <a:rPr lang="it-IT" sz="1100" dirty="0" err="1">
                        <a:solidFill>
                          <a:schemeClr val="tx1">
                            <a:lumMod val="95000"/>
                            <a:lumOff val="5000"/>
                          </a:schemeClr>
                        </a:solidFill>
                        <a:latin typeface="Montserrat" panose="00000500000000000000" pitchFamily="2" charset="-70"/>
                      </a:rPr>
                      <a:t>materiāli</a:t>
                    </a:r>
                    <a:r>
                      <a:rPr lang="it-IT" sz="1100" dirty="0">
                        <a:solidFill>
                          <a:schemeClr val="tx1">
                            <a:lumMod val="95000"/>
                            <a:lumOff val="5000"/>
                          </a:schemeClr>
                        </a:solidFill>
                        <a:latin typeface="Montserrat" panose="00000500000000000000" pitchFamily="2" charset="-70"/>
                      </a:rPr>
                      <a:t>;</a:t>
                    </a:r>
                  </a:p>
                  <a:p>
                    <a:pPr>
                      <a:defRPr sz="1100">
                        <a:solidFill>
                          <a:schemeClr val="tx1">
                            <a:lumMod val="95000"/>
                            <a:lumOff val="5000"/>
                          </a:schemeClr>
                        </a:solidFill>
                        <a:latin typeface="Montserrat" panose="00000500000000000000" pitchFamily="2" charset="-70"/>
                      </a:defRPr>
                    </a:pPr>
                    <a:r>
                      <a:rPr lang="it-IT" sz="1100" dirty="0">
                        <a:solidFill>
                          <a:schemeClr val="tx1">
                            <a:lumMod val="95000"/>
                            <a:lumOff val="5000"/>
                          </a:schemeClr>
                        </a:solidFill>
                        <a:latin typeface="Montserrat" panose="00000500000000000000" pitchFamily="2" charset="-70"/>
                      </a:rPr>
                      <a:t>67 907 eur</a:t>
                    </a:r>
                    <a:r>
                      <a:rPr lang="it-IT" sz="1100" baseline="0" dirty="0">
                        <a:solidFill>
                          <a:schemeClr val="tx1">
                            <a:lumMod val="95000"/>
                            <a:lumOff val="5000"/>
                          </a:schemeClr>
                        </a:solidFill>
                        <a:latin typeface="Montserrat" panose="00000500000000000000" pitchFamily="2" charset="-70"/>
                      </a:rPr>
                      <a:t> </a:t>
                    </a:r>
                    <a:r>
                      <a:rPr lang="it-IT" sz="1100" dirty="0">
                        <a:solidFill>
                          <a:schemeClr val="tx1">
                            <a:lumMod val="95000"/>
                            <a:lumOff val="5000"/>
                          </a:schemeClr>
                        </a:solidFill>
                        <a:latin typeface="Montserrat" panose="00000500000000000000" pitchFamily="2" charset="-70"/>
                      </a:rPr>
                      <a:t>(43%) </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tx1">
                          <a:lumMod val="95000"/>
                          <a:lumOff val="5000"/>
                        </a:schemeClr>
                      </a:solidFill>
                      <a:latin typeface="Montserrat" panose="00000500000000000000" pitchFamily="2" charset="-70"/>
                      <a:ea typeface="+mn-ea"/>
                      <a:cs typeface="+mn-cs"/>
                    </a:defRPr>
                  </a:pPr>
                  <a:endParaRPr lang="lv-LV"/>
                </a:p>
              </c:txPr>
              <c:dLblPos val="bestFit"/>
              <c:showLegendKey val="0"/>
              <c:showVal val="1"/>
              <c:showCatName val="1"/>
              <c:showSerName val="0"/>
              <c:showPercent val="0"/>
              <c:showBubbleSize val="0"/>
              <c:extLst>
                <c:ext xmlns:c15="http://schemas.microsoft.com/office/drawing/2012/chart" uri="{CE6537A1-D6FC-4f65-9D91-7224C49458BB}">
                  <c15:layout>
                    <c:manualLayout>
                      <c:w val="0.24363163524947393"/>
                      <c:h val="0.19061224489795919"/>
                    </c:manualLayout>
                  </c15:layout>
                  <c15:showDataLabelsRange val="0"/>
                </c:ext>
                <c:ext xmlns:c16="http://schemas.microsoft.com/office/drawing/2014/chart" uri="{C3380CC4-5D6E-409C-BE32-E72D297353CC}">
                  <c16:uniqueId val="{00000009-3FA2-4FFA-9D3E-E716D7ABF6CD}"/>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tx1">
                        <a:lumMod val="95000"/>
                        <a:lumOff val="5000"/>
                      </a:schemeClr>
                    </a:solidFill>
                    <a:latin typeface="Montserrat" panose="00000500000000000000" pitchFamily="2" charset="-70"/>
                    <a:ea typeface="+mn-ea"/>
                    <a:cs typeface="+mn-cs"/>
                  </a:defRPr>
                </a:pPr>
                <a:endParaRPr lang="lv-LV"/>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multiLvlStrRef>
              <c:f>('Izdevumi pa EKK'!$A$43:$B$43,'Izdevumi pa EKK'!$A$45:$B$46,'Izdevumi pa EKK'!$A$48:$B$49)</c:f>
              <c:multiLvlStrCache>
                <c:ptCount val="5"/>
                <c:lvl>
                  <c:pt idx="0">
                    <c:v>Inventārs</c:v>
                  </c:pt>
                  <c:pt idx="1">
                    <c:v>Kurināmais</c:v>
                  </c:pt>
                  <c:pt idx="2">
                    <c:v>Degviela</c:v>
                  </c:pt>
                  <c:pt idx="3">
                    <c:v>Auto rezerves daļas</c:v>
                  </c:pt>
                  <c:pt idx="4">
                    <c:v>Dažādi materiāli</c:v>
                  </c:pt>
                </c:lvl>
                <c:lvl>
                  <c:pt idx="0">
                    <c:v>2312</c:v>
                  </c:pt>
                  <c:pt idx="1">
                    <c:v>2321</c:v>
                  </c:pt>
                  <c:pt idx="2">
                    <c:v>2322</c:v>
                  </c:pt>
                  <c:pt idx="3">
                    <c:v>2354</c:v>
                  </c:pt>
                  <c:pt idx="4">
                    <c:v>2359</c:v>
                  </c:pt>
                </c:lvl>
              </c:multiLvlStrCache>
            </c:multiLvlStrRef>
          </c:cat>
          <c:val>
            <c:numRef>
              <c:f>('Izdevumi pa EKK'!$C$43,'Izdevumi pa EKK'!$C$45:$C$46,'Izdevumi pa EKK'!$C$48:$C$49)</c:f>
              <c:numCache>
                <c:formatCode>#,##0</c:formatCode>
                <c:ptCount val="5"/>
                <c:pt idx="0">
                  <c:v>6805.5</c:v>
                </c:pt>
                <c:pt idx="1">
                  <c:v>12605.9</c:v>
                </c:pt>
                <c:pt idx="2">
                  <c:v>46299.73</c:v>
                </c:pt>
                <c:pt idx="3">
                  <c:v>19790.810000000001</c:v>
                </c:pt>
                <c:pt idx="4">
                  <c:v>67906.81</c:v>
                </c:pt>
              </c:numCache>
            </c:numRef>
          </c:val>
          <c:extLst>
            <c:ext xmlns:c16="http://schemas.microsoft.com/office/drawing/2014/chart" uri="{C3380CC4-5D6E-409C-BE32-E72D297353CC}">
              <c16:uniqueId val="{0000000A-3FA2-4FFA-9D3E-E716D7ABF6CD}"/>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33209473803551576"/>
          <c:y val="5.5395330485650075E-2"/>
          <c:w val="0.63412079747802552"/>
          <c:h val="0.80220370922611306"/>
        </c:manualLayout>
      </c:layout>
      <c:bar3DChart>
        <c:barDir val="bar"/>
        <c:grouping val="clustered"/>
        <c:varyColors val="0"/>
        <c:ser>
          <c:idx val="0"/>
          <c:order val="0"/>
          <c:tx>
            <c:strRef>
              <c:f>Izdevumi!$G$19</c:f>
              <c:strCache>
                <c:ptCount val="1"/>
                <c:pt idx="0">
                  <c:v>Budžeta plāns EUR</c:v>
                </c:pt>
              </c:strCache>
            </c:strRef>
          </c:tx>
          <c:spPr>
            <a:solidFill>
              <a:srgbClr val="7395AD"/>
            </a:solidFill>
            <a:ln>
              <a:solidFill>
                <a:srgbClr val="7395AD"/>
              </a:solidFill>
            </a:ln>
            <a:effectLst/>
            <a:sp3d>
              <a:contourClr>
                <a:srgbClr val="7395AD"/>
              </a:contourClr>
            </a:sp3d>
          </c:spPr>
          <c:invertIfNegative val="0"/>
          <c:dLbls>
            <c:dLbl>
              <c:idx val="0"/>
              <c:layout>
                <c:manualLayout>
                  <c:x val="6.2656647786459036E-3"/>
                  <c:y val="-3.2232070910556002E-3"/>
                </c:manualLayout>
              </c:layout>
              <c:tx>
                <c:rich>
                  <a:bodyPr/>
                  <a:lstStyle/>
                  <a:p>
                    <a:r>
                      <a:rPr lang="en-US" dirty="0"/>
                      <a:t>349 076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BD4B-4AE1-A418-DC83933DC64F}"/>
                </c:ext>
              </c:extLst>
            </c:dLbl>
            <c:dLbl>
              <c:idx val="1"/>
              <c:layout>
                <c:manualLayout>
                  <c:x val="8.7719306901042193E-3"/>
                  <c:y val="0"/>
                </c:manualLayout>
              </c:layout>
              <c:tx>
                <c:rich>
                  <a:bodyPr/>
                  <a:lstStyle/>
                  <a:p>
                    <a:r>
                      <a:rPr lang="en-US" dirty="0"/>
                      <a:t>295 000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BD4B-4AE1-A418-DC83933DC64F}"/>
                </c:ext>
              </c:extLst>
            </c:dLbl>
            <c:dLbl>
              <c:idx val="2"/>
              <c:layout>
                <c:manualLayout>
                  <c:x val="4.805912893050825E-3"/>
                  <c:y val="1.8415425710786957E-3"/>
                </c:manualLayout>
              </c:layout>
              <c:tx>
                <c:rich>
                  <a:bodyPr/>
                  <a:lstStyle/>
                  <a:p>
                    <a:r>
                      <a:rPr lang="en-US" dirty="0"/>
                      <a:t>4 689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D4B-4AE1-A418-DC83933DC64F}"/>
                </c:ext>
              </c:extLst>
            </c:dLbl>
            <c:dLbl>
              <c:idx val="3"/>
              <c:layout>
                <c:manualLayout>
                  <c:x val="8.7719306901041742E-3"/>
                  <c:y val="0"/>
                </c:manualLayout>
              </c:layout>
              <c:tx>
                <c:rich>
                  <a:bodyPr/>
                  <a:lstStyle/>
                  <a:p>
                    <a:r>
                      <a:rPr lang="en-US" dirty="0"/>
                      <a:t>3 162 474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BD4B-4AE1-A418-DC83933DC64F}"/>
                </c:ext>
              </c:extLst>
            </c:dLbl>
            <c:dLbl>
              <c:idx val="4"/>
              <c:layout>
                <c:manualLayout>
                  <c:x val="3.7593988671874965E-3"/>
                  <c:y val="0"/>
                </c:manualLayout>
              </c:layout>
              <c:tx>
                <c:rich>
                  <a:bodyPr/>
                  <a:lstStyle/>
                  <a:p>
                    <a:r>
                      <a:rPr lang="en-US" dirty="0"/>
                      <a:t>229 613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BD4B-4AE1-A418-DC83933DC64F}"/>
                </c:ext>
              </c:extLst>
            </c:dLbl>
            <c:dLbl>
              <c:idx val="5"/>
              <c:layout>
                <c:manualLayout>
                  <c:x val="3.7593988671875884E-3"/>
                  <c:y val="0"/>
                </c:manualLayout>
              </c:layout>
              <c:tx>
                <c:rich>
                  <a:bodyPr/>
                  <a:lstStyle/>
                  <a:p>
                    <a:r>
                      <a:rPr lang="en-US" dirty="0"/>
                      <a:t>387 362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BD4B-4AE1-A418-DC83933DC64F}"/>
                </c:ext>
              </c:extLst>
            </c:dLbl>
            <c:dLbl>
              <c:idx val="6"/>
              <c:layout>
                <c:manualLayout>
                  <c:x val="6.2656647786459036E-3"/>
                  <c:y val="-3.2232070910556596E-3"/>
                </c:manualLayout>
              </c:layout>
              <c:tx>
                <c:rich>
                  <a:bodyPr/>
                  <a:lstStyle/>
                  <a:p>
                    <a:r>
                      <a:rPr lang="en-US" dirty="0"/>
                      <a:t>4 346 664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BD4B-4AE1-A418-DC83933DC64F}"/>
                </c:ext>
              </c:extLst>
            </c:dLbl>
            <c:dLbl>
              <c:idx val="7"/>
              <c:layout>
                <c:manualLayout>
                  <c:x val="3.7593988671874505E-3"/>
                  <c:y val="0"/>
                </c:manualLayout>
              </c:layout>
              <c:tx>
                <c:rich>
                  <a:bodyPr/>
                  <a:lstStyle/>
                  <a:p>
                    <a:r>
                      <a:rPr lang="en-US" dirty="0"/>
                      <a:t>560 177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BD4B-4AE1-A418-DC83933DC64F}"/>
                </c:ext>
              </c:extLst>
            </c:dLbl>
            <c:dLbl>
              <c:idx val="8"/>
              <c:layout>
                <c:manualLayout>
                  <c:x val="5.0125318229166313E-3"/>
                  <c:y val="0"/>
                </c:manualLayout>
              </c:layout>
              <c:tx>
                <c:rich>
                  <a:bodyPr/>
                  <a:lstStyle/>
                  <a:p>
                    <a:r>
                      <a:rPr lang="en-US" dirty="0"/>
                      <a:t>1 701 294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BD4B-4AE1-A418-DC83933DC64F}"/>
                </c:ext>
              </c:extLst>
            </c:dLbl>
            <c:dLbl>
              <c:idx val="9"/>
              <c:layout>
                <c:manualLayout>
                  <c:x val="1.0025063645833355E-2"/>
                  <c:y val="-3.2232070910556002E-3"/>
                </c:manualLayout>
              </c:layout>
              <c:tx>
                <c:rich>
                  <a:bodyPr/>
                  <a:lstStyle/>
                  <a:p>
                    <a:r>
                      <a:rPr lang="en-US" dirty="0"/>
                      <a:t>645 000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BD4B-4AE1-A418-DC83933DC64F}"/>
                </c:ext>
              </c:extLst>
            </c:dLbl>
            <c:dLbl>
              <c:idx val="10"/>
              <c:layout>
                <c:manualLayout>
                  <c:x val="5.0125318229167232E-3"/>
                  <c:y val="-3.2232070910556002E-3"/>
                </c:manualLayout>
              </c:layout>
              <c:tx>
                <c:rich>
                  <a:bodyPr/>
                  <a:lstStyle/>
                  <a:p>
                    <a:r>
                      <a:rPr lang="en-US" dirty="0"/>
                      <a:t>1 204 480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BD4B-4AE1-A418-DC83933DC64F}"/>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95000"/>
                        <a:lumOff val="5000"/>
                      </a:schemeClr>
                    </a:solidFill>
                    <a:latin typeface="Montserrat" panose="00000500000000000000" pitchFamily="2" charset="-7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Izdevumi!$F$20:$F$30</c:f>
              <c:strCache>
                <c:ptCount val="11"/>
                <c:pt idx="0">
                  <c:v>Ielu un ceļu uzturēšana  - Valsts mērķdotācija</c:v>
                </c:pt>
                <c:pt idx="1">
                  <c:v>Ielu un ceļu uzturēšana - Pašvaldības finansējums</c:v>
                </c:pt>
                <c:pt idx="2">
                  <c:v>Vides aizsardzība - Valsts mērķdotācija</c:v>
                </c:pt>
                <c:pt idx="3">
                  <c:v>Siltumapgāde  - saimnieciskā darbība</c:v>
                </c:pt>
                <c:pt idx="4">
                  <c:v>Ūdensapgāde - saimnieciskā darbība</c:v>
                </c:pt>
                <c:pt idx="5">
                  <c:v>Attīrīšana - saimnieciskā darbība</c:v>
                </c:pt>
                <c:pt idx="6">
                  <c:v>Teritorijas un ēku apsaimniekošana </c:v>
                </c:pt>
                <c:pt idx="7">
                  <c:v>Izglītības iestāžu apsaimniekošana</c:v>
                </c:pt>
                <c:pt idx="8">
                  <c:v>Investīciju projekti</c:v>
                </c:pt>
                <c:pt idx="9">
                  <c:v>Kalngales NAI pārbūve</c:v>
                </c:pt>
                <c:pt idx="10">
                  <c:v>Katlu mājas pārbūve Carnikavā, Tulpju iela 5</c:v>
                </c:pt>
              </c:strCache>
            </c:strRef>
          </c:cat>
          <c:val>
            <c:numRef>
              <c:f>Izdevumi!$G$20:$G$30</c:f>
              <c:numCache>
                <c:formatCode>#,##0</c:formatCode>
                <c:ptCount val="11"/>
                <c:pt idx="0">
                  <c:v>349076</c:v>
                </c:pt>
                <c:pt idx="1">
                  <c:v>295000</c:v>
                </c:pt>
                <c:pt idx="2">
                  <c:v>4689</c:v>
                </c:pt>
                <c:pt idx="3">
                  <c:v>3162474</c:v>
                </c:pt>
                <c:pt idx="4">
                  <c:v>229613</c:v>
                </c:pt>
                <c:pt idx="5">
                  <c:v>387362</c:v>
                </c:pt>
                <c:pt idx="6">
                  <c:v>4346664</c:v>
                </c:pt>
                <c:pt idx="7">
                  <c:v>560177</c:v>
                </c:pt>
                <c:pt idx="8">
                  <c:v>1701294</c:v>
                </c:pt>
                <c:pt idx="9">
                  <c:v>645000</c:v>
                </c:pt>
                <c:pt idx="10">
                  <c:v>1204480</c:v>
                </c:pt>
              </c:numCache>
            </c:numRef>
          </c:val>
          <c:extLst>
            <c:ext xmlns:c16="http://schemas.microsoft.com/office/drawing/2014/chart" uri="{C3380CC4-5D6E-409C-BE32-E72D297353CC}">
              <c16:uniqueId val="{00000001-BD4B-4AE1-A418-DC83933DC64F}"/>
            </c:ext>
          </c:extLst>
        </c:ser>
        <c:ser>
          <c:idx val="1"/>
          <c:order val="1"/>
          <c:tx>
            <c:strRef>
              <c:f>Izdevumi!$H$19</c:f>
              <c:strCache>
                <c:ptCount val="1"/>
                <c:pt idx="0">
                  <c:v>Budžeta izpilde EUR</c:v>
                </c:pt>
              </c:strCache>
            </c:strRef>
          </c:tx>
          <c:spPr>
            <a:solidFill>
              <a:srgbClr val="ECD9C8"/>
            </a:solidFill>
            <a:ln>
              <a:solidFill>
                <a:srgbClr val="ECD9C8"/>
              </a:solidFill>
            </a:ln>
            <a:effectLst/>
            <a:sp3d>
              <a:contourClr>
                <a:srgbClr val="ECD9C8"/>
              </a:contourClr>
            </a:sp3d>
          </c:spPr>
          <c:invertIfNegative val="0"/>
          <c:dLbls>
            <c:dLbl>
              <c:idx val="0"/>
              <c:layout>
                <c:manualLayout>
                  <c:x val="5.0125318229167232E-3"/>
                  <c:y val="-4.4396505231366623E-3"/>
                </c:manualLayout>
              </c:layout>
              <c:tx>
                <c:rich>
                  <a:bodyPr/>
                  <a:lstStyle/>
                  <a:p>
                    <a:r>
                      <a:rPr lang="en-US" dirty="0"/>
                      <a:t>29 590 (8%)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D4B-4AE1-A418-DC83933DC64F}"/>
                </c:ext>
              </c:extLst>
            </c:dLbl>
            <c:dLbl>
              <c:idx val="1"/>
              <c:layout>
                <c:manualLayout>
                  <c:x val="3.7593988671874965E-3"/>
                  <c:y val="-8.2712062281497644E-3"/>
                </c:manualLayout>
              </c:layout>
              <c:tx>
                <c:rich>
                  <a:bodyPr/>
                  <a:lstStyle/>
                  <a:p>
                    <a:r>
                      <a:rPr lang="en-US" dirty="0"/>
                      <a:t>87 929 (30%)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D4B-4AE1-A418-DC83933DC64F}"/>
                </c:ext>
              </c:extLst>
            </c:dLbl>
            <c:dLbl>
              <c:idx val="2"/>
              <c:layout>
                <c:manualLayout>
                  <c:x val="0"/>
                  <c:y val="-1.41093435239085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D4B-4AE1-A418-DC83933DC64F}"/>
                </c:ext>
              </c:extLst>
            </c:dLbl>
            <c:dLbl>
              <c:idx val="3"/>
              <c:layout>
                <c:manualLayout>
                  <c:x val="7.5187977343750849E-3"/>
                  <c:y val="-3.2232070910556002E-3"/>
                </c:manualLayout>
              </c:layout>
              <c:tx>
                <c:rich>
                  <a:bodyPr/>
                  <a:lstStyle/>
                  <a:p>
                    <a:r>
                      <a:rPr lang="en-US" dirty="0"/>
                      <a:t>781 490 (25%)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BD4B-4AE1-A418-DC83933DC64F}"/>
                </c:ext>
              </c:extLst>
            </c:dLbl>
            <c:dLbl>
              <c:idx val="4"/>
              <c:layout>
                <c:manualLayout>
                  <c:x val="0"/>
                  <c:y val="-7.6628576141922634E-3"/>
                </c:manualLayout>
              </c:layout>
              <c:tx>
                <c:rich>
                  <a:bodyPr/>
                  <a:lstStyle/>
                  <a:p>
                    <a:r>
                      <a:rPr lang="en-US" dirty="0"/>
                      <a:t>33 717 (15%)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D4B-4AE1-A418-DC83933DC64F}"/>
                </c:ext>
              </c:extLst>
            </c:dLbl>
            <c:dLbl>
              <c:idx val="5"/>
              <c:layout>
                <c:manualLayout>
                  <c:x val="5.9874100593417998E-4"/>
                  <c:y val="-4.7439517280324431E-3"/>
                </c:manualLayout>
              </c:layout>
              <c:tx>
                <c:rich>
                  <a:bodyPr/>
                  <a:lstStyle/>
                  <a:p>
                    <a:r>
                      <a:rPr lang="en-US" dirty="0"/>
                      <a:t>54 401 (14%)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BD4B-4AE1-A418-DC83933DC64F}"/>
                </c:ext>
              </c:extLst>
            </c:dLbl>
            <c:dLbl>
              <c:idx val="6"/>
              <c:layout>
                <c:manualLayout>
                  <c:x val="7.5187977343749929E-3"/>
                  <c:y val="-3.2232070910556596E-3"/>
                </c:manualLayout>
              </c:layout>
              <c:tx>
                <c:rich>
                  <a:bodyPr/>
                  <a:lstStyle/>
                  <a:p>
                    <a:r>
                      <a:rPr lang="en-US" sz="800" b="1" i="0" u="none" strike="noStrike" kern="1200" baseline="0" dirty="0">
                        <a:solidFill>
                          <a:schemeClr val="tx1">
                            <a:lumMod val="95000"/>
                            <a:lumOff val="5000"/>
                          </a:schemeClr>
                        </a:solidFill>
                        <a:latin typeface="Montserrat" panose="00000500000000000000" pitchFamily="2" charset="-70"/>
                      </a:rPr>
                      <a:t>730 287 (17%)</a:t>
                    </a:r>
                    <a:endParaRPr lang="en-US" dirty="0">
                      <a:solidFill>
                        <a:schemeClr val="tx1">
                          <a:lumMod val="95000"/>
                          <a:lumOff val="5000"/>
                        </a:schemeClr>
                      </a:solidFill>
                    </a:endParaRP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BD4B-4AE1-A418-DC83933DC64F}"/>
                </c:ext>
              </c:extLst>
            </c:dLbl>
            <c:dLbl>
              <c:idx val="7"/>
              <c:layout>
                <c:manualLayout>
                  <c:x val="5.6112728288509033E-3"/>
                  <c:y val="-1.0582017296186083E-2"/>
                </c:manualLayout>
              </c:layout>
              <c:tx>
                <c:rich>
                  <a:bodyPr/>
                  <a:lstStyle/>
                  <a:p>
                    <a:r>
                      <a:rPr lang="en-US" dirty="0"/>
                      <a:t>120 568 (22%)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D4B-4AE1-A418-DC83933DC64F}"/>
                </c:ext>
              </c:extLst>
            </c:dLbl>
            <c:dLbl>
              <c:idx val="8"/>
              <c:layout>
                <c:manualLayout>
                  <c:x val="0"/>
                  <c:y val="-1.058200764293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D4B-4AE1-A418-DC83933DC64F}"/>
                </c:ext>
              </c:extLst>
            </c:dLbl>
            <c:dLbl>
              <c:idx val="9"/>
              <c:layout>
                <c:manualLayout>
                  <c:x val="1.9074868860276585E-3"/>
                  <c:y val="-1.058200764293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D4B-4AE1-A418-DC83933DC64F}"/>
                </c:ext>
              </c:extLst>
            </c:dLbl>
            <c:dLbl>
              <c:idx val="10"/>
              <c:layout>
                <c:manualLayout>
                  <c:x val="3.814973772055317E-3"/>
                  <c:y val="-1.41093435239085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D4B-4AE1-A418-DC83933DC64F}"/>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95000"/>
                        <a:lumOff val="5000"/>
                      </a:schemeClr>
                    </a:solidFill>
                    <a:latin typeface="Montserrat" panose="00000500000000000000" pitchFamily="2" charset="-7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Izdevumi!$F$20:$F$30</c:f>
              <c:strCache>
                <c:ptCount val="11"/>
                <c:pt idx="0">
                  <c:v>Ielu un ceļu uzturēšana  - Valsts mērķdotācija</c:v>
                </c:pt>
                <c:pt idx="1">
                  <c:v>Ielu un ceļu uzturēšana - Pašvaldības finansējums</c:v>
                </c:pt>
                <c:pt idx="2">
                  <c:v>Vides aizsardzība - Valsts mērķdotācija</c:v>
                </c:pt>
                <c:pt idx="3">
                  <c:v>Siltumapgāde  - saimnieciskā darbība</c:v>
                </c:pt>
                <c:pt idx="4">
                  <c:v>Ūdensapgāde - saimnieciskā darbība</c:v>
                </c:pt>
                <c:pt idx="5">
                  <c:v>Attīrīšana - saimnieciskā darbība</c:v>
                </c:pt>
                <c:pt idx="6">
                  <c:v>Teritorijas un ēku apsaimniekošana </c:v>
                </c:pt>
                <c:pt idx="7">
                  <c:v>Izglītības iestāžu apsaimniekošana</c:v>
                </c:pt>
                <c:pt idx="8">
                  <c:v>Investīciju projekti</c:v>
                </c:pt>
                <c:pt idx="9">
                  <c:v>Kalngales NAI pārbūve</c:v>
                </c:pt>
                <c:pt idx="10">
                  <c:v>Katlu mājas pārbūve Carnikavā, Tulpju iela 5</c:v>
                </c:pt>
              </c:strCache>
            </c:strRef>
          </c:cat>
          <c:val>
            <c:numRef>
              <c:f>Izdevumi!$H$20:$H$30</c:f>
              <c:numCache>
                <c:formatCode>#,##0</c:formatCode>
                <c:ptCount val="11"/>
                <c:pt idx="0">
                  <c:v>29590.01</c:v>
                </c:pt>
                <c:pt idx="1">
                  <c:v>87929.11</c:v>
                </c:pt>
                <c:pt idx="2">
                  <c:v>0</c:v>
                </c:pt>
                <c:pt idx="3">
                  <c:v>781489.9</c:v>
                </c:pt>
                <c:pt idx="4">
                  <c:v>33717.46</c:v>
                </c:pt>
                <c:pt idx="5">
                  <c:v>54401.3</c:v>
                </c:pt>
                <c:pt idx="6">
                  <c:v>730286.99</c:v>
                </c:pt>
                <c:pt idx="7">
                  <c:v>120568.48</c:v>
                </c:pt>
                <c:pt idx="8">
                  <c:v>0</c:v>
                </c:pt>
                <c:pt idx="9">
                  <c:v>0</c:v>
                </c:pt>
                <c:pt idx="10">
                  <c:v>0</c:v>
                </c:pt>
              </c:numCache>
            </c:numRef>
          </c:val>
          <c:extLst>
            <c:ext xmlns:c16="http://schemas.microsoft.com/office/drawing/2014/chart" uri="{C3380CC4-5D6E-409C-BE32-E72D297353CC}">
              <c16:uniqueId val="{0000000B-BD4B-4AE1-A418-DC83933DC64F}"/>
            </c:ext>
          </c:extLst>
        </c:ser>
        <c:dLbls>
          <c:showLegendKey val="0"/>
          <c:showVal val="1"/>
          <c:showCatName val="0"/>
          <c:showSerName val="0"/>
          <c:showPercent val="0"/>
          <c:showBubbleSize val="0"/>
        </c:dLbls>
        <c:gapWidth val="80"/>
        <c:shape val="box"/>
        <c:axId val="373963160"/>
        <c:axId val="373963552"/>
        <c:axId val="0"/>
      </c:bar3DChart>
      <c:catAx>
        <c:axId val="3739631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ontserrat" panose="00000500000000000000" pitchFamily="2" charset="-70"/>
                <a:ea typeface="+mn-ea"/>
                <a:cs typeface="+mn-cs"/>
              </a:defRPr>
            </a:pPr>
            <a:endParaRPr lang="lv-LV"/>
          </a:p>
        </c:txPr>
        <c:crossAx val="373963552"/>
        <c:crosses val="autoZero"/>
        <c:auto val="1"/>
        <c:lblAlgn val="ctr"/>
        <c:lblOffset val="100"/>
        <c:noMultiLvlLbl val="0"/>
      </c:catAx>
      <c:valAx>
        <c:axId val="3739635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lv-LV"/>
          </a:p>
        </c:txPr>
        <c:crossAx val="373963160"/>
        <c:crosses val="autoZero"/>
        <c:crossBetween val="between"/>
      </c:valAx>
      <c:spPr>
        <a:noFill/>
        <a:ln>
          <a:noFill/>
        </a:ln>
        <a:effectLst/>
      </c:spPr>
    </c:plotArea>
    <c:legend>
      <c:legendPos val="b"/>
      <c:layout>
        <c:manualLayout>
          <c:xMode val="edge"/>
          <c:yMode val="edge"/>
          <c:x val="0.25295840516235524"/>
          <c:y val="0.94112637881049177"/>
          <c:w val="0.52666454785236194"/>
          <c:h val="5.8237007239526163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ontserrat" panose="00000500000000000000" pitchFamily="2" charset="-70"/>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0.85175</cdr:x>
      <cdr:y>0.70977</cdr:y>
    </cdr:from>
    <cdr:to>
      <cdr:x>0.94771</cdr:x>
      <cdr:y>0.75074</cdr:y>
    </cdr:to>
    <cdr:sp macro="" textlink="">
      <cdr:nvSpPr>
        <cdr:cNvPr id="2" name="TextBox 1">
          <a:extLst xmlns:a="http://schemas.openxmlformats.org/drawingml/2006/main">
            <a:ext uri="{FF2B5EF4-FFF2-40B4-BE49-F238E27FC236}">
              <a16:creationId xmlns:a16="http://schemas.microsoft.com/office/drawing/2014/main" id="{0E51FEB7-0363-BBFF-8FE5-9555F9020B99}"/>
            </a:ext>
          </a:extLst>
        </cdr:cNvPr>
        <cdr:cNvSpPr txBox="1"/>
      </cdr:nvSpPr>
      <cdr:spPr>
        <a:xfrm xmlns:a="http://schemas.openxmlformats.org/drawingml/2006/main">
          <a:off x="6019800" y="2962891"/>
          <a:ext cx="678180" cy="1710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v-LV" sz="900" b="1" dirty="0">
              <a:solidFill>
                <a:srgbClr val="404040"/>
              </a:solidFill>
              <a:latin typeface="Montserrat" panose="00000500000000000000" pitchFamily="2" charset="-70"/>
            </a:rPr>
            <a:t>6 706</a:t>
          </a:r>
          <a:endParaRPr lang="lv-LV" sz="500" b="1" dirty="0">
            <a:solidFill>
              <a:srgbClr val="404040"/>
            </a:solidFill>
            <a:latin typeface="Montserrat" panose="00000500000000000000" pitchFamily="2" charset="-7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2A450BD-68D1-40F9-8570-F2E67B80A823}" type="datetimeFigureOut">
              <a:rPr lang="lv-LV" smtClean="0"/>
              <a:t>27.04.2023</a:t>
            </a:fld>
            <a:endParaRPr lang="lv-LV"/>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BD23CE6-85A1-4374-B09E-1FDCEE7367C4}" type="slidenum">
              <a:rPr lang="lv-LV" smtClean="0"/>
              <a:t>‹#›</a:t>
            </a:fld>
            <a:endParaRPr lang="lv-LV"/>
          </a:p>
        </p:txBody>
      </p:sp>
    </p:spTree>
    <p:extLst>
      <p:ext uri="{BB962C8B-B14F-4D97-AF65-F5344CB8AC3E}">
        <p14:creationId xmlns:p14="http://schemas.microsoft.com/office/powerpoint/2010/main" val="632249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BD23CE6-85A1-4374-B09E-1FDCEE7367C4}" type="slidenum">
              <a:rPr lang="lv-LV" smtClean="0"/>
              <a:t>1</a:t>
            </a:fld>
            <a:endParaRPr lang="lv-LV"/>
          </a:p>
        </p:txBody>
      </p:sp>
    </p:spTree>
    <p:extLst>
      <p:ext uri="{BB962C8B-B14F-4D97-AF65-F5344CB8AC3E}">
        <p14:creationId xmlns:p14="http://schemas.microsoft.com/office/powerpoint/2010/main" val="1050744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BD23CE6-85A1-4374-B09E-1FDCEE7367C4}" type="slidenum">
              <a:rPr lang="lv-LV" smtClean="0"/>
              <a:t>2</a:t>
            </a:fld>
            <a:endParaRPr lang="lv-LV"/>
          </a:p>
        </p:txBody>
      </p:sp>
    </p:spTree>
    <p:extLst>
      <p:ext uri="{BB962C8B-B14F-4D97-AF65-F5344CB8AC3E}">
        <p14:creationId xmlns:p14="http://schemas.microsoft.com/office/powerpoint/2010/main" val="2474534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BD23CE6-85A1-4374-B09E-1FDCEE7367C4}" type="slidenum">
              <a:rPr lang="lv-LV" smtClean="0"/>
              <a:t>6</a:t>
            </a:fld>
            <a:endParaRPr lang="lv-LV"/>
          </a:p>
        </p:txBody>
      </p:sp>
    </p:spTree>
    <p:extLst>
      <p:ext uri="{BB962C8B-B14F-4D97-AF65-F5344CB8AC3E}">
        <p14:creationId xmlns:p14="http://schemas.microsoft.com/office/powerpoint/2010/main" val="2119220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BD23CE6-85A1-4374-B09E-1FDCEE7367C4}" type="slidenum">
              <a:rPr lang="lv-LV" smtClean="0"/>
              <a:t>11</a:t>
            </a:fld>
            <a:endParaRPr lang="lv-LV"/>
          </a:p>
        </p:txBody>
      </p:sp>
    </p:spTree>
    <p:extLst>
      <p:ext uri="{BB962C8B-B14F-4D97-AF65-F5344CB8AC3E}">
        <p14:creationId xmlns:p14="http://schemas.microsoft.com/office/powerpoint/2010/main" val="278598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BD23CE6-85A1-4374-B09E-1FDCEE7367C4}" type="slidenum">
              <a:rPr lang="lv-LV" smtClean="0"/>
              <a:t>12</a:t>
            </a:fld>
            <a:endParaRPr lang="lv-LV"/>
          </a:p>
        </p:txBody>
      </p:sp>
    </p:spTree>
    <p:extLst>
      <p:ext uri="{BB962C8B-B14F-4D97-AF65-F5344CB8AC3E}">
        <p14:creationId xmlns:p14="http://schemas.microsoft.com/office/powerpoint/2010/main" val="1736577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BD23CE6-85A1-4374-B09E-1FDCEE7367C4}" type="slidenum">
              <a:rPr lang="lv-LV" smtClean="0"/>
              <a:t>14</a:t>
            </a:fld>
            <a:endParaRPr lang="lv-LV"/>
          </a:p>
        </p:txBody>
      </p:sp>
    </p:spTree>
    <p:extLst>
      <p:ext uri="{BB962C8B-B14F-4D97-AF65-F5344CB8AC3E}">
        <p14:creationId xmlns:p14="http://schemas.microsoft.com/office/powerpoint/2010/main" val="2789464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BD23CE6-85A1-4374-B09E-1FDCEE7367C4}" type="slidenum">
              <a:rPr lang="lv-LV" smtClean="0"/>
              <a:t>16</a:t>
            </a:fld>
            <a:endParaRPr lang="lv-LV"/>
          </a:p>
        </p:txBody>
      </p:sp>
    </p:spTree>
    <p:extLst>
      <p:ext uri="{BB962C8B-B14F-4D97-AF65-F5344CB8AC3E}">
        <p14:creationId xmlns:p14="http://schemas.microsoft.com/office/powerpoint/2010/main" val="1278676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BD23CE6-85A1-4374-B09E-1FDCEE7367C4}" type="slidenum">
              <a:rPr lang="lv-LV" smtClean="0"/>
              <a:t>18</a:t>
            </a:fld>
            <a:endParaRPr lang="lv-LV"/>
          </a:p>
        </p:txBody>
      </p:sp>
    </p:spTree>
    <p:extLst>
      <p:ext uri="{BB962C8B-B14F-4D97-AF65-F5344CB8AC3E}">
        <p14:creationId xmlns:p14="http://schemas.microsoft.com/office/powerpoint/2010/main" val="925930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BD23CE6-85A1-4374-B09E-1FDCEE7367C4}" type="slidenum">
              <a:rPr lang="lv-LV" smtClean="0"/>
              <a:t>19</a:t>
            </a:fld>
            <a:endParaRPr lang="lv-LV"/>
          </a:p>
        </p:txBody>
      </p:sp>
    </p:spTree>
    <p:extLst>
      <p:ext uri="{BB962C8B-B14F-4D97-AF65-F5344CB8AC3E}">
        <p14:creationId xmlns:p14="http://schemas.microsoft.com/office/powerpoint/2010/main" val="3274200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E0B74-42FE-00AF-29AB-44AD5B29B7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43D83FBF-9187-3E83-28C7-877AADC370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C99C4B0B-38CA-2ECE-7939-842C4AB3DD86}"/>
              </a:ext>
            </a:extLst>
          </p:cNvPr>
          <p:cNvSpPr>
            <a:spLocks noGrp="1"/>
          </p:cNvSpPr>
          <p:nvPr>
            <p:ph type="dt" sz="half" idx="10"/>
          </p:nvPr>
        </p:nvSpPr>
        <p:spPr/>
        <p:txBody>
          <a:bodyPr/>
          <a:lstStyle/>
          <a:p>
            <a:fld id="{41D16D81-8DF6-410F-AAE0-C963E3396CA2}" type="datetime1">
              <a:rPr lang="lv-LV" smtClean="0"/>
              <a:t>27.04.2023</a:t>
            </a:fld>
            <a:endParaRPr lang="lv-LV"/>
          </a:p>
        </p:txBody>
      </p:sp>
      <p:sp>
        <p:nvSpPr>
          <p:cNvPr id="5" name="Footer Placeholder 4">
            <a:extLst>
              <a:ext uri="{FF2B5EF4-FFF2-40B4-BE49-F238E27FC236}">
                <a16:creationId xmlns:a16="http://schemas.microsoft.com/office/drawing/2014/main" id="{E94348B7-3AA4-7D33-7079-56654C36633D}"/>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A807D0B-0957-8825-75B5-3684355DE4C3}"/>
              </a:ext>
            </a:extLst>
          </p:cNvPr>
          <p:cNvSpPr>
            <a:spLocks noGrp="1"/>
          </p:cNvSpPr>
          <p:nvPr>
            <p:ph type="sldNum" sz="quarter" idx="12"/>
          </p:nvPr>
        </p:nvSpPr>
        <p:spPr/>
        <p:txBody>
          <a:bodyPr/>
          <a:lstStyle/>
          <a:p>
            <a:fld id="{F27F4D8E-CD65-4F35-8BD0-06266F968DF1}" type="slidenum">
              <a:rPr lang="lv-LV" smtClean="0"/>
              <a:t>‹#›</a:t>
            </a:fld>
            <a:endParaRPr lang="lv-LV"/>
          </a:p>
        </p:txBody>
      </p:sp>
    </p:spTree>
    <p:extLst>
      <p:ext uri="{BB962C8B-B14F-4D97-AF65-F5344CB8AC3E}">
        <p14:creationId xmlns:p14="http://schemas.microsoft.com/office/powerpoint/2010/main" val="2507064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E9586-EDE3-FB9E-EF7F-4546B4645BD2}"/>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9DE87A7E-2DD1-4E27-7978-CEB92BF5AB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03842F14-2939-346F-37A4-F4CFF5E89201}"/>
              </a:ext>
            </a:extLst>
          </p:cNvPr>
          <p:cNvSpPr>
            <a:spLocks noGrp="1"/>
          </p:cNvSpPr>
          <p:nvPr>
            <p:ph type="dt" sz="half" idx="10"/>
          </p:nvPr>
        </p:nvSpPr>
        <p:spPr/>
        <p:txBody>
          <a:bodyPr/>
          <a:lstStyle/>
          <a:p>
            <a:fld id="{BD8905ED-80CB-4131-AF6A-18CE0C023BE6}" type="datetime1">
              <a:rPr lang="lv-LV" smtClean="0"/>
              <a:t>27.04.2023</a:t>
            </a:fld>
            <a:endParaRPr lang="lv-LV"/>
          </a:p>
        </p:txBody>
      </p:sp>
      <p:sp>
        <p:nvSpPr>
          <p:cNvPr id="5" name="Footer Placeholder 4">
            <a:extLst>
              <a:ext uri="{FF2B5EF4-FFF2-40B4-BE49-F238E27FC236}">
                <a16:creationId xmlns:a16="http://schemas.microsoft.com/office/drawing/2014/main" id="{2B6C94D7-61FB-C664-FCDC-53B2289F9954}"/>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1C00C153-9A0A-B471-069F-F3850FB1CB6E}"/>
              </a:ext>
            </a:extLst>
          </p:cNvPr>
          <p:cNvSpPr>
            <a:spLocks noGrp="1"/>
          </p:cNvSpPr>
          <p:nvPr>
            <p:ph type="sldNum" sz="quarter" idx="12"/>
          </p:nvPr>
        </p:nvSpPr>
        <p:spPr/>
        <p:txBody>
          <a:bodyPr/>
          <a:lstStyle/>
          <a:p>
            <a:fld id="{F27F4D8E-CD65-4F35-8BD0-06266F968DF1}" type="slidenum">
              <a:rPr lang="lv-LV" smtClean="0"/>
              <a:t>‹#›</a:t>
            </a:fld>
            <a:endParaRPr lang="lv-LV"/>
          </a:p>
        </p:txBody>
      </p:sp>
    </p:spTree>
    <p:extLst>
      <p:ext uri="{BB962C8B-B14F-4D97-AF65-F5344CB8AC3E}">
        <p14:creationId xmlns:p14="http://schemas.microsoft.com/office/powerpoint/2010/main" val="442018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5C0F67-6693-E3C1-4A92-C2580CA775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F3EC0FB9-2444-62F7-E4F7-8DCA6739B7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236687DF-B808-98AE-1556-DC8B62F2BD25}"/>
              </a:ext>
            </a:extLst>
          </p:cNvPr>
          <p:cNvSpPr>
            <a:spLocks noGrp="1"/>
          </p:cNvSpPr>
          <p:nvPr>
            <p:ph type="dt" sz="half" idx="10"/>
          </p:nvPr>
        </p:nvSpPr>
        <p:spPr/>
        <p:txBody>
          <a:bodyPr/>
          <a:lstStyle/>
          <a:p>
            <a:fld id="{67971B6D-CBB8-47F6-8F4E-9C7C848E8D70}" type="datetime1">
              <a:rPr lang="lv-LV" smtClean="0"/>
              <a:t>27.04.2023</a:t>
            </a:fld>
            <a:endParaRPr lang="lv-LV"/>
          </a:p>
        </p:txBody>
      </p:sp>
      <p:sp>
        <p:nvSpPr>
          <p:cNvPr id="5" name="Footer Placeholder 4">
            <a:extLst>
              <a:ext uri="{FF2B5EF4-FFF2-40B4-BE49-F238E27FC236}">
                <a16:creationId xmlns:a16="http://schemas.microsoft.com/office/drawing/2014/main" id="{6D9273EA-9A4A-27DF-56DD-B73F36493E19}"/>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B02F604-233E-B639-B224-5D5DCC378314}"/>
              </a:ext>
            </a:extLst>
          </p:cNvPr>
          <p:cNvSpPr>
            <a:spLocks noGrp="1"/>
          </p:cNvSpPr>
          <p:nvPr>
            <p:ph type="sldNum" sz="quarter" idx="12"/>
          </p:nvPr>
        </p:nvSpPr>
        <p:spPr/>
        <p:txBody>
          <a:bodyPr/>
          <a:lstStyle/>
          <a:p>
            <a:fld id="{F27F4D8E-CD65-4F35-8BD0-06266F968DF1}" type="slidenum">
              <a:rPr lang="lv-LV" smtClean="0"/>
              <a:t>‹#›</a:t>
            </a:fld>
            <a:endParaRPr lang="lv-LV"/>
          </a:p>
        </p:txBody>
      </p:sp>
    </p:spTree>
    <p:extLst>
      <p:ext uri="{BB962C8B-B14F-4D97-AF65-F5344CB8AC3E}">
        <p14:creationId xmlns:p14="http://schemas.microsoft.com/office/powerpoint/2010/main" val="3026444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AFE5F0-275A-4202-A731-E528964CE0E9}" type="datetime1">
              <a:rPr lang="lv-LV" smtClean="0"/>
              <a:t>27.04.2023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27F4D8E-CD65-4F35-8BD0-06266F968DF1}" type="slidenum">
              <a:rPr lang="lv-LV" smtClean="0"/>
              <a:t>‹#›</a:t>
            </a:fld>
            <a:endParaRPr lang="lv-LV"/>
          </a:p>
        </p:txBody>
      </p:sp>
    </p:spTree>
    <p:extLst>
      <p:ext uri="{BB962C8B-B14F-4D97-AF65-F5344CB8AC3E}">
        <p14:creationId xmlns:p14="http://schemas.microsoft.com/office/powerpoint/2010/main" val="2217134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CA9C17A-48CD-4464-A15B-4BFB64198EB7}" type="datetime1">
              <a:rPr lang="lv-LV" smtClean="0"/>
              <a:t>27.04.2023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27F4D8E-CD65-4F35-8BD0-06266F968DF1}" type="slidenum">
              <a:rPr lang="lv-LV" smtClean="0"/>
              <a:t>‹#›</a:t>
            </a:fld>
            <a:endParaRPr lang="lv-LV"/>
          </a:p>
        </p:txBody>
      </p:sp>
    </p:spTree>
    <p:extLst>
      <p:ext uri="{BB962C8B-B14F-4D97-AF65-F5344CB8AC3E}">
        <p14:creationId xmlns:p14="http://schemas.microsoft.com/office/powerpoint/2010/main" val="1348342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14223F-51C7-4DFB-A1A6-8CD98DA62EFB}" type="datetime1">
              <a:rPr lang="lv-LV" smtClean="0"/>
              <a:t>27.04.2023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27F4D8E-CD65-4F35-8BD0-06266F968DF1}" type="slidenum">
              <a:rPr lang="lv-LV" smtClean="0"/>
              <a:t>‹#›</a:t>
            </a:fld>
            <a:endParaRPr lang="lv-LV"/>
          </a:p>
        </p:txBody>
      </p:sp>
    </p:spTree>
    <p:extLst>
      <p:ext uri="{BB962C8B-B14F-4D97-AF65-F5344CB8AC3E}">
        <p14:creationId xmlns:p14="http://schemas.microsoft.com/office/powerpoint/2010/main" val="937542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772606-3A6F-4FAC-B0EB-BB35EDA33570}" type="datetime1">
              <a:rPr lang="lv-LV" smtClean="0"/>
              <a:t>27.04.2023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F27F4D8E-CD65-4F35-8BD0-06266F968DF1}" type="slidenum">
              <a:rPr lang="lv-LV" smtClean="0"/>
              <a:t>‹#›</a:t>
            </a:fld>
            <a:endParaRPr lang="lv-LV"/>
          </a:p>
        </p:txBody>
      </p:sp>
    </p:spTree>
    <p:extLst>
      <p:ext uri="{BB962C8B-B14F-4D97-AF65-F5344CB8AC3E}">
        <p14:creationId xmlns:p14="http://schemas.microsoft.com/office/powerpoint/2010/main" val="1701875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6D5BDF-9933-40A2-B700-34D47B3920BD}" type="datetime1">
              <a:rPr lang="lv-LV" smtClean="0"/>
              <a:t>27.04.2023</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F27F4D8E-CD65-4F35-8BD0-06266F968DF1}" type="slidenum">
              <a:rPr lang="lv-LV" smtClean="0"/>
              <a:t>‹#›</a:t>
            </a:fld>
            <a:endParaRPr lang="lv-LV"/>
          </a:p>
        </p:txBody>
      </p:sp>
    </p:spTree>
    <p:extLst>
      <p:ext uri="{BB962C8B-B14F-4D97-AF65-F5344CB8AC3E}">
        <p14:creationId xmlns:p14="http://schemas.microsoft.com/office/powerpoint/2010/main" val="2898781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DC0AC30-4884-49E3-8AFC-3725BC301616}" type="datetime1">
              <a:rPr lang="lv-LV" smtClean="0"/>
              <a:t>27.04.2023</a:t>
            </a:fld>
            <a:endParaRPr lang="lv-LV"/>
          </a:p>
        </p:txBody>
      </p:sp>
      <p:sp>
        <p:nvSpPr>
          <p:cNvPr id="5" name="Footer Placeholder 3"/>
          <p:cNvSpPr>
            <a:spLocks noGrp="1"/>
          </p:cNvSpPr>
          <p:nvPr>
            <p:ph type="ftr" sz="quarter" idx="11"/>
          </p:nvPr>
        </p:nvSpPr>
        <p:spPr/>
        <p:txBody>
          <a:bodyPr/>
          <a:lstStyle/>
          <a:p>
            <a:endParaRPr lang="lv-LV"/>
          </a:p>
        </p:txBody>
      </p:sp>
      <p:sp>
        <p:nvSpPr>
          <p:cNvPr id="6" name="Slide Number Placeholder 4"/>
          <p:cNvSpPr>
            <a:spLocks noGrp="1"/>
          </p:cNvSpPr>
          <p:nvPr>
            <p:ph type="sldNum" sz="quarter" idx="12"/>
          </p:nvPr>
        </p:nvSpPr>
        <p:spPr/>
        <p:txBody>
          <a:bodyPr/>
          <a:lstStyle/>
          <a:p>
            <a:fld id="{F27F4D8E-CD65-4F35-8BD0-06266F968DF1}" type="slidenum">
              <a:rPr lang="lv-LV" smtClean="0"/>
              <a:t>‹#›</a:t>
            </a:fld>
            <a:endParaRPr lang="lv-LV"/>
          </a:p>
        </p:txBody>
      </p:sp>
    </p:spTree>
    <p:extLst>
      <p:ext uri="{BB962C8B-B14F-4D97-AF65-F5344CB8AC3E}">
        <p14:creationId xmlns:p14="http://schemas.microsoft.com/office/powerpoint/2010/main" val="2863273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89234E3-04D6-4988-BDD7-D25A07C06A92}" type="datetime1">
              <a:rPr lang="lv-LV" smtClean="0"/>
              <a:t>27.04.2023</a:t>
            </a:fld>
            <a:endParaRPr lang="lv-LV"/>
          </a:p>
        </p:txBody>
      </p:sp>
      <p:sp>
        <p:nvSpPr>
          <p:cNvPr id="5" name="Footer Placeholder 2"/>
          <p:cNvSpPr>
            <a:spLocks noGrp="1"/>
          </p:cNvSpPr>
          <p:nvPr>
            <p:ph type="ftr" sz="quarter" idx="11"/>
          </p:nvPr>
        </p:nvSpPr>
        <p:spPr/>
        <p:txBody>
          <a:bodyPr/>
          <a:lstStyle/>
          <a:p>
            <a:endParaRPr lang="lv-LV"/>
          </a:p>
        </p:txBody>
      </p:sp>
      <p:sp>
        <p:nvSpPr>
          <p:cNvPr id="6" name="Slide Number Placeholder 3"/>
          <p:cNvSpPr>
            <a:spLocks noGrp="1"/>
          </p:cNvSpPr>
          <p:nvPr>
            <p:ph type="sldNum" sz="quarter" idx="12"/>
          </p:nvPr>
        </p:nvSpPr>
        <p:spPr/>
        <p:txBody>
          <a:bodyPr/>
          <a:lstStyle/>
          <a:p>
            <a:fld id="{F27F4D8E-CD65-4F35-8BD0-06266F968DF1}" type="slidenum">
              <a:rPr lang="lv-LV" smtClean="0"/>
              <a:t>‹#›</a:t>
            </a:fld>
            <a:endParaRPr lang="lv-LV"/>
          </a:p>
        </p:txBody>
      </p:sp>
    </p:spTree>
    <p:extLst>
      <p:ext uri="{BB962C8B-B14F-4D97-AF65-F5344CB8AC3E}">
        <p14:creationId xmlns:p14="http://schemas.microsoft.com/office/powerpoint/2010/main" val="4120031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FDE7161-0A0D-4744-9392-19AD39764361}" type="datetime1">
              <a:rPr lang="lv-LV" smtClean="0"/>
              <a:t>27.04.2023</a:t>
            </a:fld>
            <a:endParaRPr lang="lv-LV"/>
          </a:p>
        </p:txBody>
      </p:sp>
      <p:sp>
        <p:nvSpPr>
          <p:cNvPr id="5" name="Footer Placeholder 5"/>
          <p:cNvSpPr>
            <a:spLocks noGrp="1"/>
          </p:cNvSpPr>
          <p:nvPr>
            <p:ph type="ftr" sz="quarter" idx="11"/>
          </p:nvPr>
        </p:nvSpPr>
        <p:spPr/>
        <p:txBody>
          <a:bodyPr/>
          <a:lstStyle/>
          <a:p>
            <a:endParaRPr lang="lv-LV"/>
          </a:p>
        </p:txBody>
      </p:sp>
      <p:sp>
        <p:nvSpPr>
          <p:cNvPr id="6" name="Slide Number Placeholder 6"/>
          <p:cNvSpPr>
            <a:spLocks noGrp="1"/>
          </p:cNvSpPr>
          <p:nvPr>
            <p:ph type="sldNum" sz="quarter" idx="12"/>
          </p:nvPr>
        </p:nvSpPr>
        <p:spPr/>
        <p:txBody>
          <a:bodyPr/>
          <a:lstStyle/>
          <a:p>
            <a:fld id="{F27F4D8E-CD65-4F35-8BD0-06266F968DF1}" type="slidenum">
              <a:rPr lang="lv-LV" smtClean="0"/>
              <a:t>‹#›</a:t>
            </a:fld>
            <a:endParaRPr lang="lv-LV"/>
          </a:p>
        </p:txBody>
      </p:sp>
    </p:spTree>
    <p:extLst>
      <p:ext uri="{BB962C8B-B14F-4D97-AF65-F5344CB8AC3E}">
        <p14:creationId xmlns:p14="http://schemas.microsoft.com/office/powerpoint/2010/main" val="1468723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6314-E403-AFC0-1A46-E422809C9196}"/>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2CA37EE6-FB5F-41CF-42C4-432E050254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2BED0677-CA8C-B2FA-39B2-900F9B2F4E4D}"/>
              </a:ext>
            </a:extLst>
          </p:cNvPr>
          <p:cNvSpPr>
            <a:spLocks noGrp="1"/>
          </p:cNvSpPr>
          <p:nvPr>
            <p:ph type="dt" sz="half" idx="10"/>
          </p:nvPr>
        </p:nvSpPr>
        <p:spPr/>
        <p:txBody>
          <a:bodyPr/>
          <a:lstStyle/>
          <a:p>
            <a:fld id="{6E6F3EF7-E8DF-4E52-B6AD-253C52C52CA8}" type="datetime1">
              <a:rPr lang="lv-LV" smtClean="0"/>
              <a:t>27.04.2023</a:t>
            </a:fld>
            <a:endParaRPr lang="lv-LV"/>
          </a:p>
        </p:txBody>
      </p:sp>
      <p:sp>
        <p:nvSpPr>
          <p:cNvPr id="5" name="Footer Placeholder 4">
            <a:extLst>
              <a:ext uri="{FF2B5EF4-FFF2-40B4-BE49-F238E27FC236}">
                <a16:creationId xmlns:a16="http://schemas.microsoft.com/office/drawing/2014/main" id="{00C73EE2-F365-3491-DBB8-308173BC650F}"/>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E47D289E-FEC5-7A12-9ADE-C8E5E92F7820}"/>
              </a:ext>
            </a:extLst>
          </p:cNvPr>
          <p:cNvSpPr>
            <a:spLocks noGrp="1"/>
          </p:cNvSpPr>
          <p:nvPr>
            <p:ph type="sldNum" sz="quarter" idx="12"/>
          </p:nvPr>
        </p:nvSpPr>
        <p:spPr/>
        <p:txBody>
          <a:bodyPr/>
          <a:lstStyle/>
          <a:p>
            <a:fld id="{F27F4D8E-CD65-4F35-8BD0-06266F968DF1}" type="slidenum">
              <a:rPr lang="lv-LV" smtClean="0"/>
              <a:t>‹#›</a:t>
            </a:fld>
            <a:endParaRPr lang="lv-LV"/>
          </a:p>
        </p:txBody>
      </p:sp>
    </p:spTree>
    <p:extLst>
      <p:ext uri="{BB962C8B-B14F-4D97-AF65-F5344CB8AC3E}">
        <p14:creationId xmlns:p14="http://schemas.microsoft.com/office/powerpoint/2010/main" val="3723138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0A8EF1-8D04-432C-BFCE-9BB2DF1E4064}" type="datetime1">
              <a:rPr lang="lv-LV" smtClean="0"/>
              <a:t>27.04.2023</a:t>
            </a:fld>
            <a:endParaRPr lang="lv-LV"/>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7F4D8E-CD65-4F35-8BD0-06266F968DF1}" type="slidenum">
              <a:rPr lang="lv-LV" smtClean="0"/>
              <a:t>‹#›</a:t>
            </a:fld>
            <a:endParaRPr lang="lv-LV"/>
          </a:p>
        </p:txBody>
      </p:sp>
    </p:spTree>
    <p:extLst>
      <p:ext uri="{BB962C8B-B14F-4D97-AF65-F5344CB8AC3E}">
        <p14:creationId xmlns:p14="http://schemas.microsoft.com/office/powerpoint/2010/main" val="3009202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B179C6-8B25-47C6-AB8C-2672ED9CC915}" type="datetime1">
              <a:rPr lang="lv-LV" smtClean="0"/>
              <a:t>27.04.2023</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F27F4D8E-CD65-4F35-8BD0-06266F968DF1}" type="slidenum">
              <a:rPr lang="lv-LV" smtClean="0"/>
              <a:t>‹#›</a:t>
            </a:fld>
            <a:endParaRPr lang="lv-LV"/>
          </a:p>
        </p:txBody>
      </p:sp>
    </p:spTree>
    <p:extLst>
      <p:ext uri="{BB962C8B-B14F-4D97-AF65-F5344CB8AC3E}">
        <p14:creationId xmlns:p14="http://schemas.microsoft.com/office/powerpoint/2010/main" val="342983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3B8DCF2-1D0D-4495-A38B-C3FE71649210}" type="datetime1">
              <a:rPr lang="lv-LV" smtClean="0"/>
              <a:t>27.04.2023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27F4D8E-CD65-4F35-8BD0-06266F968DF1}" type="slidenum">
              <a:rPr lang="lv-LV" smtClean="0"/>
              <a:t>‹#›</a:t>
            </a:fld>
            <a:endParaRPr lang="lv-LV"/>
          </a:p>
        </p:txBody>
      </p:sp>
    </p:spTree>
    <p:extLst>
      <p:ext uri="{BB962C8B-B14F-4D97-AF65-F5344CB8AC3E}">
        <p14:creationId xmlns:p14="http://schemas.microsoft.com/office/powerpoint/2010/main" val="13164582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891F7E2-70B7-46D0-B705-8D197DEC8E19}" type="datetime1">
              <a:rPr lang="lv-LV" smtClean="0"/>
              <a:t>27.04.2023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27F4D8E-CD65-4F35-8BD0-06266F968DF1}" type="slidenum">
              <a:rPr lang="lv-LV" smtClean="0"/>
              <a:t>‹#›</a:t>
            </a:fld>
            <a:endParaRPr lang="lv-LV"/>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80577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93A375-4EBB-4B16-B74F-7387E0934AD9}" type="datetime1">
              <a:rPr lang="lv-LV" smtClean="0"/>
              <a:t>27.04.2023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27F4D8E-CD65-4F35-8BD0-06266F968DF1}" type="slidenum">
              <a:rPr lang="lv-LV" smtClean="0"/>
              <a:t>‹#›</a:t>
            </a:fld>
            <a:endParaRPr lang="lv-LV"/>
          </a:p>
        </p:txBody>
      </p:sp>
    </p:spTree>
    <p:extLst>
      <p:ext uri="{BB962C8B-B14F-4D97-AF65-F5344CB8AC3E}">
        <p14:creationId xmlns:p14="http://schemas.microsoft.com/office/powerpoint/2010/main" val="14272047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FEE9E0B-61CE-4D21-9A34-AFCADAECC3BC}" type="datetime1">
              <a:rPr lang="lv-LV" smtClean="0"/>
              <a:t>27.04.2023</a:t>
            </a:fld>
            <a:endParaRPr lang="lv-LV"/>
          </a:p>
        </p:txBody>
      </p:sp>
      <p:sp>
        <p:nvSpPr>
          <p:cNvPr id="4"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27F4D8E-CD65-4F35-8BD0-06266F968DF1}" type="slidenum">
              <a:rPr lang="lv-LV" smtClean="0"/>
              <a:t>‹#›</a:t>
            </a:fld>
            <a:endParaRPr lang="lv-LV"/>
          </a:p>
        </p:txBody>
      </p:sp>
    </p:spTree>
    <p:extLst>
      <p:ext uri="{BB962C8B-B14F-4D97-AF65-F5344CB8AC3E}">
        <p14:creationId xmlns:p14="http://schemas.microsoft.com/office/powerpoint/2010/main" val="3457381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C496280-E960-4356-8823-680EEE7680B8}" type="datetime1">
              <a:rPr lang="lv-LV" smtClean="0"/>
              <a:t>27.04.2023</a:t>
            </a:fld>
            <a:endParaRPr lang="lv-LV"/>
          </a:p>
        </p:txBody>
      </p:sp>
      <p:sp>
        <p:nvSpPr>
          <p:cNvPr id="4"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27F4D8E-CD65-4F35-8BD0-06266F968DF1}" type="slidenum">
              <a:rPr lang="lv-LV" smtClean="0"/>
              <a:t>‹#›</a:t>
            </a:fld>
            <a:endParaRPr lang="lv-LV"/>
          </a:p>
        </p:txBody>
      </p:sp>
    </p:spTree>
    <p:extLst>
      <p:ext uri="{BB962C8B-B14F-4D97-AF65-F5344CB8AC3E}">
        <p14:creationId xmlns:p14="http://schemas.microsoft.com/office/powerpoint/2010/main" val="3400355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647A70-4B0B-46AA-A7A9-FF9AFC985C41}" type="datetime1">
              <a:rPr lang="lv-LV" smtClean="0"/>
              <a:t>27.04.2023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27F4D8E-CD65-4F35-8BD0-06266F968DF1}" type="slidenum">
              <a:rPr lang="lv-LV" smtClean="0"/>
              <a:t>‹#›</a:t>
            </a:fld>
            <a:endParaRPr lang="lv-LV"/>
          </a:p>
        </p:txBody>
      </p:sp>
    </p:spTree>
    <p:extLst>
      <p:ext uri="{BB962C8B-B14F-4D97-AF65-F5344CB8AC3E}">
        <p14:creationId xmlns:p14="http://schemas.microsoft.com/office/powerpoint/2010/main" val="28499035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447DE6-4B43-4BD7-9051-D0E9171242B1}" type="datetime1">
              <a:rPr lang="lv-LV" smtClean="0"/>
              <a:t>27.04.2023</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27F4D8E-CD65-4F35-8BD0-06266F968DF1}" type="slidenum">
              <a:rPr lang="lv-LV" smtClean="0"/>
              <a:t>‹#›</a:t>
            </a:fld>
            <a:endParaRPr lang="lv-LV"/>
          </a:p>
        </p:txBody>
      </p:sp>
    </p:spTree>
    <p:extLst>
      <p:ext uri="{BB962C8B-B14F-4D97-AF65-F5344CB8AC3E}">
        <p14:creationId xmlns:p14="http://schemas.microsoft.com/office/powerpoint/2010/main" val="548942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075F0-D03F-7D4C-8920-B75381E3AB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AA9ED87A-6B2E-A384-BB0A-DC7B1AB5E4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27EED9-6EA9-6B1D-AC62-B2FA28A2147D}"/>
              </a:ext>
            </a:extLst>
          </p:cNvPr>
          <p:cNvSpPr>
            <a:spLocks noGrp="1"/>
          </p:cNvSpPr>
          <p:nvPr>
            <p:ph type="dt" sz="half" idx="10"/>
          </p:nvPr>
        </p:nvSpPr>
        <p:spPr/>
        <p:txBody>
          <a:bodyPr/>
          <a:lstStyle/>
          <a:p>
            <a:fld id="{3B487D45-E41D-4212-8A26-E3C173054877}" type="datetime1">
              <a:rPr lang="lv-LV" smtClean="0"/>
              <a:t>27.04.2023</a:t>
            </a:fld>
            <a:endParaRPr lang="lv-LV"/>
          </a:p>
        </p:txBody>
      </p:sp>
      <p:sp>
        <p:nvSpPr>
          <p:cNvPr id="5" name="Footer Placeholder 4">
            <a:extLst>
              <a:ext uri="{FF2B5EF4-FFF2-40B4-BE49-F238E27FC236}">
                <a16:creationId xmlns:a16="http://schemas.microsoft.com/office/drawing/2014/main" id="{2FD37290-706C-0ECC-6C0D-CECE87C2F75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CDF73C53-BF5D-AC95-D18F-69F746998FB0}"/>
              </a:ext>
            </a:extLst>
          </p:cNvPr>
          <p:cNvSpPr>
            <a:spLocks noGrp="1"/>
          </p:cNvSpPr>
          <p:nvPr>
            <p:ph type="sldNum" sz="quarter" idx="12"/>
          </p:nvPr>
        </p:nvSpPr>
        <p:spPr/>
        <p:txBody>
          <a:bodyPr/>
          <a:lstStyle/>
          <a:p>
            <a:fld id="{F27F4D8E-CD65-4F35-8BD0-06266F968DF1}" type="slidenum">
              <a:rPr lang="lv-LV" smtClean="0"/>
              <a:t>‹#›</a:t>
            </a:fld>
            <a:endParaRPr lang="lv-LV"/>
          </a:p>
        </p:txBody>
      </p:sp>
    </p:spTree>
    <p:extLst>
      <p:ext uri="{BB962C8B-B14F-4D97-AF65-F5344CB8AC3E}">
        <p14:creationId xmlns:p14="http://schemas.microsoft.com/office/powerpoint/2010/main" val="4077675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8D109-BC65-8082-92AD-0BBBFA1AE5B0}"/>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D2D6393C-68CA-0190-914D-C7FCAE4742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06F2F66C-46ED-BF47-DAFE-240427C72B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2AF65CF9-9586-48D7-1F1C-DE1F43CFA4E1}"/>
              </a:ext>
            </a:extLst>
          </p:cNvPr>
          <p:cNvSpPr>
            <a:spLocks noGrp="1"/>
          </p:cNvSpPr>
          <p:nvPr>
            <p:ph type="dt" sz="half" idx="10"/>
          </p:nvPr>
        </p:nvSpPr>
        <p:spPr/>
        <p:txBody>
          <a:bodyPr/>
          <a:lstStyle/>
          <a:p>
            <a:fld id="{CD45B477-112D-4307-A93A-665A33B331BD}" type="datetime1">
              <a:rPr lang="lv-LV" smtClean="0"/>
              <a:t>27.04.2023</a:t>
            </a:fld>
            <a:endParaRPr lang="lv-LV"/>
          </a:p>
        </p:txBody>
      </p:sp>
      <p:sp>
        <p:nvSpPr>
          <p:cNvPr id="6" name="Footer Placeholder 5">
            <a:extLst>
              <a:ext uri="{FF2B5EF4-FFF2-40B4-BE49-F238E27FC236}">
                <a16:creationId xmlns:a16="http://schemas.microsoft.com/office/drawing/2014/main" id="{03FFEE6D-B7AE-08EE-B7D5-934F774FD3D3}"/>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6B61D4B1-821D-1AD9-5C56-5336DBE74639}"/>
              </a:ext>
            </a:extLst>
          </p:cNvPr>
          <p:cNvSpPr>
            <a:spLocks noGrp="1"/>
          </p:cNvSpPr>
          <p:nvPr>
            <p:ph type="sldNum" sz="quarter" idx="12"/>
          </p:nvPr>
        </p:nvSpPr>
        <p:spPr/>
        <p:txBody>
          <a:bodyPr/>
          <a:lstStyle/>
          <a:p>
            <a:fld id="{F27F4D8E-CD65-4F35-8BD0-06266F968DF1}" type="slidenum">
              <a:rPr lang="lv-LV" smtClean="0"/>
              <a:t>‹#›</a:t>
            </a:fld>
            <a:endParaRPr lang="lv-LV"/>
          </a:p>
        </p:txBody>
      </p:sp>
    </p:spTree>
    <p:extLst>
      <p:ext uri="{BB962C8B-B14F-4D97-AF65-F5344CB8AC3E}">
        <p14:creationId xmlns:p14="http://schemas.microsoft.com/office/powerpoint/2010/main" val="2773680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CBD99-046B-F283-0274-35597AC4D4A5}"/>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636FE475-D2C2-F72A-B491-EE0030372D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CDBBC9-2CD5-D0AB-C7EE-60062375A7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88B28232-B2A5-BBCF-BF2A-F7D734A3FD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22D294-8D10-F9D2-C1C5-AC55AE31FF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16382BEC-DC39-DC38-D907-F99A4B68A603}"/>
              </a:ext>
            </a:extLst>
          </p:cNvPr>
          <p:cNvSpPr>
            <a:spLocks noGrp="1"/>
          </p:cNvSpPr>
          <p:nvPr>
            <p:ph type="dt" sz="half" idx="10"/>
          </p:nvPr>
        </p:nvSpPr>
        <p:spPr/>
        <p:txBody>
          <a:bodyPr/>
          <a:lstStyle/>
          <a:p>
            <a:fld id="{92D66927-ED67-407D-AEE1-274E266042EF}" type="datetime1">
              <a:rPr lang="lv-LV" smtClean="0"/>
              <a:t>27.04.2023</a:t>
            </a:fld>
            <a:endParaRPr lang="lv-LV"/>
          </a:p>
        </p:txBody>
      </p:sp>
      <p:sp>
        <p:nvSpPr>
          <p:cNvPr id="8" name="Footer Placeholder 7">
            <a:extLst>
              <a:ext uri="{FF2B5EF4-FFF2-40B4-BE49-F238E27FC236}">
                <a16:creationId xmlns:a16="http://schemas.microsoft.com/office/drawing/2014/main" id="{B2C2AE56-7099-9C1D-A10B-A64857AAE6F3}"/>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C9F0379A-692B-DA95-FD86-183585A0CF48}"/>
              </a:ext>
            </a:extLst>
          </p:cNvPr>
          <p:cNvSpPr>
            <a:spLocks noGrp="1"/>
          </p:cNvSpPr>
          <p:nvPr>
            <p:ph type="sldNum" sz="quarter" idx="12"/>
          </p:nvPr>
        </p:nvSpPr>
        <p:spPr/>
        <p:txBody>
          <a:bodyPr/>
          <a:lstStyle/>
          <a:p>
            <a:fld id="{F27F4D8E-CD65-4F35-8BD0-06266F968DF1}" type="slidenum">
              <a:rPr lang="lv-LV" smtClean="0"/>
              <a:t>‹#›</a:t>
            </a:fld>
            <a:endParaRPr lang="lv-LV"/>
          </a:p>
        </p:txBody>
      </p:sp>
    </p:spTree>
    <p:extLst>
      <p:ext uri="{BB962C8B-B14F-4D97-AF65-F5344CB8AC3E}">
        <p14:creationId xmlns:p14="http://schemas.microsoft.com/office/powerpoint/2010/main" val="2805136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57BF3-D731-79DD-A036-17E0E3EA7A99}"/>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4E4DFAB8-E6DF-82BF-552B-BC9C92AB1E8D}"/>
              </a:ext>
            </a:extLst>
          </p:cNvPr>
          <p:cNvSpPr>
            <a:spLocks noGrp="1"/>
          </p:cNvSpPr>
          <p:nvPr>
            <p:ph type="dt" sz="half" idx="10"/>
          </p:nvPr>
        </p:nvSpPr>
        <p:spPr/>
        <p:txBody>
          <a:bodyPr/>
          <a:lstStyle/>
          <a:p>
            <a:fld id="{F34324D5-D005-4D1B-9A66-ACD77F9F9B5C}" type="datetime1">
              <a:rPr lang="lv-LV" smtClean="0"/>
              <a:t>27.04.2023</a:t>
            </a:fld>
            <a:endParaRPr lang="lv-LV"/>
          </a:p>
        </p:txBody>
      </p:sp>
      <p:sp>
        <p:nvSpPr>
          <p:cNvPr id="4" name="Footer Placeholder 3">
            <a:extLst>
              <a:ext uri="{FF2B5EF4-FFF2-40B4-BE49-F238E27FC236}">
                <a16:creationId xmlns:a16="http://schemas.microsoft.com/office/drawing/2014/main" id="{9A5EE640-674F-49BB-9BC9-33C15391527E}"/>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1B459F49-7744-6378-BAC4-7E7FB7C9EEBD}"/>
              </a:ext>
            </a:extLst>
          </p:cNvPr>
          <p:cNvSpPr>
            <a:spLocks noGrp="1"/>
          </p:cNvSpPr>
          <p:nvPr>
            <p:ph type="sldNum" sz="quarter" idx="12"/>
          </p:nvPr>
        </p:nvSpPr>
        <p:spPr/>
        <p:txBody>
          <a:bodyPr/>
          <a:lstStyle/>
          <a:p>
            <a:fld id="{F27F4D8E-CD65-4F35-8BD0-06266F968DF1}" type="slidenum">
              <a:rPr lang="lv-LV" smtClean="0"/>
              <a:t>‹#›</a:t>
            </a:fld>
            <a:endParaRPr lang="lv-LV"/>
          </a:p>
        </p:txBody>
      </p:sp>
    </p:spTree>
    <p:extLst>
      <p:ext uri="{BB962C8B-B14F-4D97-AF65-F5344CB8AC3E}">
        <p14:creationId xmlns:p14="http://schemas.microsoft.com/office/powerpoint/2010/main" val="70684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802B5D-7988-0ABF-FA2E-8B96707B07C4}"/>
              </a:ext>
            </a:extLst>
          </p:cNvPr>
          <p:cNvSpPr>
            <a:spLocks noGrp="1"/>
          </p:cNvSpPr>
          <p:nvPr>
            <p:ph type="dt" sz="half" idx="10"/>
          </p:nvPr>
        </p:nvSpPr>
        <p:spPr/>
        <p:txBody>
          <a:bodyPr/>
          <a:lstStyle/>
          <a:p>
            <a:fld id="{C7B7530C-B699-4AE7-BBA8-90C10021A480}" type="datetime1">
              <a:rPr lang="lv-LV" smtClean="0"/>
              <a:t>27.04.2023</a:t>
            </a:fld>
            <a:endParaRPr lang="lv-LV"/>
          </a:p>
        </p:txBody>
      </p:sp>
      <p:sp>
        <p:nvSpPr>
          <p:cNvPr id="3" name="Footer Placeholder 2">
            <a:extLst>
              <a:ext uri="{FF2B5EF4-FFF2-40B4-BE49-F238E27FC236}">
                <a16:creationId xmlns:a16="http://schemas.microsoft.com/office/drawing/2014/main" id="{04E4BB0A-06B3-BB94-9272-C64AF387392F}"/>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E56F7BB2-FF1C-370B-72B6-39DC2E1FB271}"/>
              </a:ext>
            </a:extLst>
          </p:cNvPr>
          <p:cNvSpPr>
            <a:spLocks noGrp="1"/>
          </p:cNvSpPr>
          <p:nvPr>
            <p:ph type="sldNum" sz="quarter" idx="12"/>
          </p:nvPr>
        </p:nvSpPr>
        <p:spPr/>
        <p:txBody>
          <a:bodyPr/>
          <a:lstStyle/>
          <a:p>
            <a:fld id="{F27F4D8E-CD65-4F35-8BD0-06266F968DF1}" type="slidenum">
              <a:rPr lang="lv-LV" smtClean="0"/>
              <a:t>‹#›</a:t>
            </a:fld>
            <a:endParaRPr lang="lv-LV"/>
          </a:p>
        </p:txBody>
      </p:sp>
    </p:spTree>
    <p:extLst>
      <p:ext uri="{BB962C8B-B14F-4D97-AF65-F5344CB8AC3E}">
        <p14:creationId xmlns:p14="http://schemas.microsoft.com/office/powerpoint/2010/main" val="1792572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07FBC-D597-9E97-0501-61D29D95C0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21B619E5-6BFE-0A8D-328C-1974AE1E66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E8CBDC9E-9EAD-744A-D7AC-3CC7EB0FD3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4B36F2-EA2D-2DE9-2EA7-08CAECFC89C5}"/>
              </a:ext>
            </a:extLst>
          </p:cNvPr>
          <p:cNvSpPr>
            <a:spLocks noGrp="1"/>
          </p:cNvSpPr>
          <p:nvPr>
            <p:ph type="dt" sz="half" idx="10"/>
          </p:nvPr>
        </p:nvSpPr>
        <p:spPr/>
        <p:txBody>
          <a:bodyPr/>
          <a:lstStyle/>
          <a:p>
            <a:fld id="{4BDAFDF4-A49F-44C9-98E7-6F170D8B2905}" type="datetime1">
              <a:rPr lang="lv-LV" smtClean="0"/>
              <a:t>27.04.2023</a:t>
            </a:fld>
            <a:endParaRPr lang="lv-LV"/>
          </a:p>
        </p:txBody>
      </p:sp>
      <p:sp>
        <p:nvSpPr>
          <p:cNvPr id="6" name="Footer Placeholder 5">
            <a:extLst>
              <a:ext uri="{FF2B5EF4-FFF2-40B4-BE49-F238E27FC236}">
                <a16:creationId xmlns:a16="http://schemas.microsoft.com/office/drawing/2014/main" id="{46856CA8-8871-76F2-CE0B-78C95A7CDDB0}"/>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72DBE963-7499-E9F4-F980-7DD0708A99AA}"/>
              </a:ext>
            </a:extLst>
          </p:cNvPr>
          <p:cNvSpPr>
            <a:spLocks noGrp="1"/>
          </p:cNvSpPr>
          <p:nvPr>
            <p:ph type="sldNum" sz="quarter" idx="12"/>
          </p:nvPr>
        </p:nvSpPr>
        <p:spPr/>
        <p:txBody>
          <a:bodyPr/>
          <a:lstStyle/>
          <a:p>
            <a:fld id="{F27F4D8E-CD65-4F35-8BD0-06266F968DF1}" type="slidenum">
              <a:rPr lang="lv-LV" smtClean="0"/>
              <a:t>‹#›</a:t>
            </a:fld>
            <a:endParaRPr lang="lv-LV"/>
          </a:p>
        </p:txBody>
      </p:sp>
    </p:spTree>
    <p:extLst>
      <p:ext uri="{BB962C8B-B14F-4D97-AF65-F5344CB8AC3E}">
        <p14:creationId xmlns:p14="http://schemas.microsoft.com/office/powerpoint/2010/main" val="2996798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5DE7A-58EA-343D-0ADA-178933C539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DAD2F11A-201D-63A6-CACE-5B7543D420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96A2E388-0DE3-470C-08E2-ECC702389A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852D74-2B9B-118C-08D9-B4E3146FAC48}"/>
              </a:ext>
            </a:extLst>
          </p:cNvPr>
          <p:cNvSpPr>
            <a:spLocks noGrp="1"/>
          </p:cNvSpPr>
          <p:nvPr>
            <p:ph type="dt" sz="half" idx="10"/>
          </p:nvPr>
        </p:nvSpPr>
        <p:spPr/>
        <p:txBody>
          <a:bodyPr/>
          <a:lstStyle/>
          <a:p>
            <a:fld id="{8F2445E3-80CD-4080-B052-024292CF15BC}" type="datetime1">
              <a:rPr lang="lv-LV" smtClean="0"/>
              <a:t>27.04.2023</a:t>
            </a:fld>
            <a:endParaRPr lang="lv-LV"/>
          </a:p>
        </p:txBody>
      </p:sp>
      <p:sp>
        <p:nvSpPr>
          <p:cNvPr id="6" name="Footer Placeholder 5">
            <a:extLst>
              <a:ext uri="{FF2B5EF4-FFF2-40B4-BE49-F238E27FC236}">
                <a16:creationId xmlns:a16="http://schemas.microsoft.com/office/drawing/2014/main" id="{208D0BBA-8464-CBF5-79AC-00635F9158A5}"/>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7C4E383B-E8A5-7BCF-6B06-C7F4B0AFE27D}"/>
              </a:ext>
            </a:extLst>
          </p:cNvPr>
          <p:cNvSpPr>
            <a:spLocks noGrp="1"/>
          </p:cNvSpPr>
          <p:nvPr>
            <p:ph type="sldNum" sz="quarter" idx="12"/>
          </p:nvPr>
        </p:nvSpPr>
        <p:spPr/>
        <p:txBody>
          <a:bodyPr/>
          <a:lstStyle/>
          <a:p>
            <a:fld id="{F27F4D8E-CD65-4F35-8BD0-06266F968DF1}" type="slidenum">
              <a:rPr lang="lv-LV" smtClean="0"/>
              <a:t>‹#›</a:t>
            </a:fld>
            <a:endParaRPr lang="lv-LV"/>
          </a:p>
        </p:txBody>
      </p:sp>
    </p:spTree>
    <p:extLst>
      <p:ext uri="{BB962C8B-B14F-4D97-AF65-F5344CB8AC3E}">
        <p14:creationId xmlns:p14="http://schemas.microsoft.com/office/powerpoint/2010/main" val="1544269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E8E53C-282A-2B9F-BED9-440A07EED8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4285427F-D370-343D-8DF1-8741CBA52A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D7EC96DC-B0D8-3E38-33D6-90DC9E0A4C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D9554-4469-46EB-8880-1422571CEACE}" type="datetime1">
              <a:rPr lang="lv-LV" smtClean="0"/>
              <a:t>27.04.2023</a:t>
            </a:fld>
            <a:endParaRPr lang="lv-LV"/>
          </a:p>
        </p:txBody>
      </p:sp>
      <p:sp>
        <p:nvSpPr>
          <p:cNvPr id="5" name="Footer Placeholder 4">
            <a:extLst>
              <a:ext uri="{FF2B5EF4-FFF2-40B4-BE49-F238E27FC236}">
                <a16:creationId xmlns:a16="http://schemas.microsoft.com/office/drawing/2014/main" id="{4687327A-A985-9CBF-C38F-6E355821A9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E38FADE1-E8C3-9C18-8A29-7A533E6C8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F4D8E-CD65-4F35-8BD0-06266F968DF1}" type="slidenum">
              <a:rPr lang="lv-LV" smtClean="0"/>
              <a:t>‹#›</a:t>
            </a:fld>
            <a:endParaRPr lang="lv-LV"/>
          </a:p>
        </p:txBody>
      </p:sp>
    </p:spTree>
    <p:extLst>
      <p:ext uri="{BB962C8B-B14F-4D97-AF65-F5344CB8AC3E}">
        <p14:creationId xmlns:p14="http://schemas.microsoft.com/office/powerpoint/2010/main" val="418309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CB1A050-C7A9-4C50-9F45-7A5CE260BEFE}" type="datetime1">
              <a:rPr lang="lv-LV" smtClean="0"/>
              <a:t>27.04.2023</a:t>
            </a:fld>
            <a:endParaRPr lang="lv-LV"/>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lv-LV"/>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27F4D8E-CD65-4F35-8BD0-06266F968DF1}" type="slidenum">
              <a:rPr lang="lv-LV" smtClean="0"/>
              <a:t>‹#›</a:t>
            </a:fld>
            <a:endParaRPr lang="lv-LV"/>
          </a:p>
        </p:txBody>
      </p:sp>
    </p:spTree>
    <p:extLst>
      <p:ext uri="{BB962C8B-B14F-4D97-AF65-F5344CB8AC3E}">
        <p14:creationId xmlns:p14="http://schemas.microsoft.com/office/powerpoint/2010/main" val="1218238287"/>
      </p:ext>
    </p:extLst>
  </p:cSld>
  <p:clrMap bg1="dk1" tx1="lt1" bg2="dk2"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chart" Target="../charts/char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036DFC-6AD4-7F2F-71F4-01A9688061C0}"/>
              </a:ext>
            </a:extLst>
          </p:cNvPr>
          <p:cNvSpPr>
            <a:spLocks noGrp="1"/>
          </p:cNvSpPr>
          <p:nvPr>
            <p:ph type="ctrTitle"/>
          </p:nvPr>
        </p:nvSpPr>
        <p:spPr>
          <a:xfrm>
            <a:off x="1154953" y="2570051"/>
            <a:ext cx="9882091" cy="1923540"/>
          </a:xfrm>
          <a:noFill/>
          <a:effectLst/>
        </p:spPr>
        <p:txBody>
          <a:bodyPr>
            <a:noAutofit/>
          </a:bodyPr>
          <a:lstStyle/>
          <a:p>
            <a:pPr marL="0" marR="0" lvl="0" indent="0" algn="ctr" defTabSz="914400" rtl="0" eaLnBrk="0" fontAlgn="base" latinLnBrk="0" hangingPunct="0">
              <a:lnSpc>
                <a:spcPct val="100000"/>
              </a:lnSpc>
              <a:spcBef>
                <a:spcPct val="0"/>
              </a:spcBef>
              <a:spcAft>
                <a:spcPct val="0"/>
              </a:spcAft>
              <a:tabLst/>
            </a:pPr>
            <a:r>
              <a:rPr kumimoji="0" lang="lv-LV" altLang="lv-LV" sz="3600" b="1" i="0" u="none" strike="noStrike" cap="none" normalizeH="0" baseline="0" dirty="0">
                <a:ln>
                  <a:noFill/>
                </a:ln>
                <a:solidFill>
                  <a:srgbClr val="58585B"/>
                </a:solidFill>
                <a:effectLst/>
                <a:latin typeface="Montserrat" panose="00000500000000000000" pitchFamily="2" charset="-70"/>
                <a:ea typeface="Calibri" panose="020F0502020204030204" pitchFamily="34" charset="0"/>
                <a:cs typeface="Times New Roman" panose="02020603050405020304" pitchFamily="18" charset="0"/>
              </a:rPr>
              <a:t>P/A CARNIKAVAS KOMUNĀLSERVISA</a:t>
            </a:r>
            <a:br>
              <a:rPr kumimoji="0" lang="lv-LV" altLang="lv-LV" sz="3600" b="1" i="0" u="none" strike="noStrike" cap="none" normalizeH="0" baseline="0" dirty="0">
                <a:ln>
                  <a:noFill/>
                </a:ln>
                <a:solidFill>
                  <a:srgbClr val="58585B"/>
                </a:solidFill>
                <a:effectLst/>
                <a:latin typeface="Montserrat" panose="00000500000000000000" pitchFamily="2" charset="-70"/>
                <a:ea typeface="Calibri" panose="020F0502020204030204" pitchFamily="34" charset="0"/>
                <a:cs typeface="Times New Roman" panose="02020603050405020304" pitchFamily="18" charset="0"/>
              </a:rPr>
            </a:br>
            <a:r>
              <a:rPr kumimoji="0" lang="lv-LV" altLang="lv-LV" sz="3600" b="1" i="0" u="none" strike="noStrike" cap="none" normalizeH="0" baseline="0" dirty="0">
                <a:ln>
                  <a:noFill/>
                </a:ln>
                <a:solidFill>
                  <a:srgbClr val="58585B"/>
                </a:solidFill>
                <a:effectLst/>
                <a:latin typeface="Montserrat" panose="00000500000000000000" pitchFamily="2" charset="-70"/>
                <a:ea typeface="Calibri" panose="020F0502020204030204" pitchFamily="34" charset="0"/>
                <a:cs typeface="Times New Roman" panose="02020603050405020304" pitchFamily="18" charset="0"/>
              </a:rPr>
              <a:t>BUDŽETA IZPILDE </a:t>
            </a:r>
            <a:br>
              <a:rPr kumimoji="0" lang="lv-LV" altLang="lv-LV" sz="3600" b="1" i="0" u="none" strike="noStrike" cap="none" normalizeH="0" baseline="0" dirty="0">
                <a:ln>
                  <a:noFill/>
                </a:ln>
                <a:solidFill>
                  <a:srgbClr val="58585B"/>
                </a:solidFill>
                <a:effectLst/>
                <a:latin typeface="Montserrat" panose="00000500000000000000" pitchFamily="2" charset="-70"/>
                <a:ea typeface="Calibri" panose="020F0502020204030204" pitchFamily="34" charset="0"/>
                <a:cs typeface="Times New Roman" panose="02020603050405020304" pitchFamily="18" charset="0"/>
              </a:rPr>
            </a:br>
            <a:r>
              <a:rPr kumimoji="0" lang="lv-LV" altLang="lv-LV" sz="3600" b="1" strike="noStrike" cap="none" normalizeH="0" baseline="0" dirty="0">
                <a:ln>
                  <a:noFill/>
                </a:ln>
                <a:solidFill>
                  <a:srgbClr val="58585B"/>
                </a:solidFill>
                <a:effectLst/>
                <a:latin typeface="Montserrat" panose="00000500000000000000" pitchFamily="2" charset="-70"/>
                <a:ea typeface="Calibri" panose="020F0502020204030204" pitchFamily="34" charset="0"/>
                <a:cs typeface="Times New Roman" panose="02020603050405020304" pitchFamily="18" charset="0"/>
              </a:rPr>
              <a:t>PAR PIRMO CETURKSNI</a:t>
            </a:r>
            <a:endParaRPr lang="lv-LV" sz="3600" dirty="0">
              <a:solidFill>
                <a:srgbClr val="58585B"/>
              </a:solidFill>
              <a:latin typeface="Montserrat" panose="00000500000000000000" pitchFamily="2" charset="-70"/>
            </a:endParaRPr>
          </a:p>
        </p:txBody>
      </p:sp>
      <p:sp>
        <p:nvSpPr>
          <p:cNvPr id="3" name="Subtitle 2">
            <a:extLst>
              <a:ext uri="{FF2B5EF4-FFF2-40B4-BE49-F238E27FC236}">
                <a16:creationId xmlns:a16="http://schemas.microsoft.com/office/drawing/2014/main" id="{220121E3-45E6-9BA1-037A-A2970D7927B2}"/>
              </a:ext>
            </a:extLst>
          </p:cNvPr>
          <p:cNvSpPr>
            <a:spLocks noGrp="1"/>
          </p:cNvSpPr>
          <p:nvPr>
            <p:ph type="subTitle" idx="1"/>
          </p:nvPr>
        </p:nvSpPr>
        <p:spPr>
          <a:xfrm>
            <a:off x="1683169" y="1708631"/>
            <a:ext cx="8825658" cy="861420"/>
          </a:xfrm>
        </p:spPr>
        <p:txBody>
          <a:bodyPr/>
          <a:lstStyle/>
          <a:p>
            <a:pPr algn="ctr"/>
            <a:r>
              <a:rPr lang="lv-LV" altLang="lv-LV" sz="2000" b="1" dirty="0">
                <a:solidFill>
                  <a:srgbClr val="808284"/>
                </a:solidFill>
                <a:latin typeface="Montserrat" panose="00000500000000000000" pitchFamily="2" charset="-70"/>
                <a:ea typeface="Calibri" panose="020F0502020204030204" pitchFamily="34" charset="0"/>
                <a:cs typeface="Times New Roman" panose="02020603050405020304" pitchFamily="18" charset="0"/>
              </a:rPr>
              <a:t>PAŠVALDĪBAS AĢENTŪRA</a:t>
            </a:r>
            <a:br>
              <a:rPr lang="lv-LV" altLang="lv-LV" sz="2000" b="1" dirty="0">
                <a:solidFill>
                  <a:srgbClr val="808284"/>
                </a:solidFill>
                <a:latin typeface="Montserrat" panose="00000500000000000000" pitchFamily="2" charset="-70"/>
                <a:ea typeface="Calibri" panose="020F0502020204030204" pitchFamily="34" charset="0"/>
                <a:cs typeface="Times New Roman" panose="02020603050405020304" pitchFamily="18" charset="0"/>
              </a:rPr>
            </a:br>
            <a:r>
              <a:rPr lang="lv-LV" altLang="lv-LV" sz="2000" b="1" dirty="0">
                <a:solidFill>
                  <a:srgbClr val="808284"/>
                </a:solidFill>
                <a:latin typeface="Montserrat" panose="00000500000000000000" pitchFamily="2" charset="-70"/>
                <a:ea typeface="Calibri" panose="020F0502020204030204" pitchFamily="34" charset="0"/>
                <a:cs typeface="Times New Roman" panose="02020603050405020304" pitchFamily="18" charset="0"/>
              </a:rPr>
              <a:t>“CARNIKAVAS KOMUNĀLSERVISS”</a:t>
            </a:r>
            <a:endParaRPr lang="lv-LV" dirty="0">
              <a:solidFill>
                <a:srgbClr val="58585B"/>
              </a:solidFill>
            </a:endParaRPr>
          </a:p>
        </p:txBody>
      </p:sp>
      <p:pic>
        <p:nvPicPr>
          <p:cNvPr id="5" name="Picture 4">
            <a:extLst>
              <a:ext uri="{FF2B5EF4-FFF2-40B4-BE49-F238E27FC236}">
                <a16:creationId xmlns:a16="http://schemas.microsoft.com/office/drawing/2014/main" id="{A47C71EE-52A3-6355-5C3C-20233C4F51B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406844" y="363141"/>
            <a:ext cx="1269930" cy="1357438"/>
          </a:xfrm>
          <a:prstGeom prst="rect">
            <a:avLst/>
          </a:prstGeom>
        </p:spPr>
      </p:pic>
      <p:sp>
        <p:nvSpPr>
          <p:cNvPr id="2" name="TextBox 1">
            <a:extLst>
              <a:ext uri="{FF2B5EF4-FFF2-40B4-BE49-F238E27FC236}">
                <a16:creationId xmlns:a16="http://schemas.microsoft.com/office/drawing/2014/main" id="{81107372-7498-68F2-44E3-37E684DD0C5C}"/>
              </a:ext>
            </a:extLst>
          </p:cNvPr>
          <p:cNvSpPr txBox="1"/>
          <p:nvPr/>
        </p:nvSpPr>
        <p:spPr>
          <a:xfrm>
            <a:off x="5743303" y="6448425"/>
            <a:ext cx="705394" cy="369332"/>
          </a:xfrm>
          <a:prstGeom prst="rect">
            <a:avLst/>
          </a:prstGeom>
          <a:noFill/>
        </p:spPr>
        <p:txBody>
          <a:bodyPr wrap="square" rtlCol="0">
            <a:spAutoFit/>
          </a:bodyPr>
          <a:lstStyle/>
          <a:p>
            <a:r>
              <a:rPr lang="lv-LV" dirty="0">
                <a:solidFill>
                  <a:srgbClr val="58585B"/>
                </a:solidFill>
              </a:rPr>
              <a:t>2023</a:t>
            </a:r>
          </a:p>
        </p:txBody>
      </p:sp>
      <p:cxnSp>
        <p:nvCxnSpPr>
          <p:cNvPr id="25" name="Straight Connector 24">
            <a:extLst>
              <a:ext uri="{FF2B5EF4-FFF2-40B4-BE49-F238E27FC236}">
                <a16:creationId xmlns:a16="http://schemas.microsoft.com/office/drawing/2014/main" id="{4312EB6C-F3CC-2918-CB92-F5434C410A8F}"/>
              </a:ext>
            </a:extLst>
          </p:cNvPr>
          <p:cNvCxnSpPr>
            <a:cxnSpLocks/>
          </p:cNvCxnSpPr>
          <p:nvPr/>
        </p:nvCxnSpPr>
        <p:spPr>
          <a:xfrm flipH="1">
            <a:off x="2243137" y="4683616"/>
            <a:ext cx="7705725" cy="0"/>
          </a:xfrm>
          <a:prstGeom prst="line">
            <a:avLst/>
          </a:prstGeom>
          <a:ln w="19050">
            <a:solidFill>
              <a:srgbClr val="5858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088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677EE-8EA1-2DE4-45F8-B9DD34FD7211}"/>
              </a:ext>
            </a:extLst>
          </p:cNvPr>
          <p:cNvSpPr>
            <a:spLocks noGrp="1"/>
          </p:cNvSpPr>
          <p:nvPr>
            <p:ph type="title"/>
          </p:nvPr>
        </p:nvSpPr>
        <p:spPr/>
        <p:txBody>
          <a:bodyPr>
            <a:normAutofit/>
          </a:bodyPr>
          <a:lstStyle/>
          <a:p>
            <a:pPr algn="ctr"/>
            <a:r>
              <a:rPr lang="lv-LV" sz="3200" b="1" cap="all" dirty="0">
                <a:solidFill>
                  <a:srgbClr val="595959"/>
                </a:solidFill>
                <a:latin typeface="Montserrat" panose="00000500000000000000" pitchFamily="2" charset="-70"/>
              </a:rPr>
              <a:t>Pašvaldības iestāžu uzturēšanas izmaksas</a:t>
            </a:r>
          </a:p>
        </p:txBody>
      </p:sp>
      <p:sp>
        <p:nvSpPr>
          <p:cNvPr id="4" name="Slide Number Placeholder 3">
            <a:extLst>
              <a:ext uri="{FF2B5EF4-FFF2-40B4-BE49-F238E27FC236}">
                <a16:creationId xmlns:a16="http://schemas.microsoft.com/office/drawing/2014/main" id="{F011BEF1-18D1-CE1C-F209-3036152C5B61}"/>
              </a:ext>
            </a:extLst>
          </p:cNvPr>
          <p:cNvSpPr>
            <a:spLocks noGrp="1"/>
          </p:cNvSpPr>
          <p:nvPr>
            <p:ph type="sldNum" sz="quarter" idx="12"/>
          </p:nvPr>
        </p:nvSpPr>
        <p:spPr/>
        <p:txBody>
          <a:bodyPr/>
          <a:lstStyle/>
          <a:p>
            <a:fld id="{F27F4D8E-CD65-4F35-8BD0-06266F968DF1}" type="slidenum">
              <a:rPr lang="lv-LV" smtClean="0"/>
              <a:t>10</a:t>
            </a:fld>
            <a:endParaRPr lang="lv-LV"/>
          </a:p>
        </p:txBody>
      </p:sp>
      <p:graphicFrame>
        <p:nvGraphicFramePr>
          <p:cNvPr id="3" name="Table 2">
            <a:extLst>
              <a:ext uri="{FF2B5EF4-FFF2-40B4-BE49-F238E27FC236}">
                <a16:creationId xmlns:a16="http://schemas.microsoft.com/office/drawing/2014/main" id="{7B261C2D-95C6-EDA9-7A6E-893EFFEA56DC}"/>
              </a:ext>
            </a:extLst>
          </p:cNvPr>
          <p:cNvGraphicFramePr>
            <a:graphicFrameLocks noGrp="1"/>
          </p:cNvGraphicFramePr>
          <p:nvPr>
            <p:extLst>
              <p:ext uri="{D42A27DB-BD31-4B8C-83A1-F6EECF244321}">
                <p14:modId xmlns:p14="http://schemas.microsoft.com/office/powerpoint/2010/main" val="2932480410"/>
              </p:ext>
            </p:extLst>
          </p:nvPr>
        </p:nvGraphicFramePr>
        <p:xfrm>
          <a:off x="263768" y="1825625"/>
          <a:ext cx="11227777" cy="4505385"/>
        </p:xfrm>
        <a:graphic>
          <a:graphicData uri="http://schemas.openxmlformats.org/drawingml/2006/table">
            <a:tbl>
              <a:tblPr>
                <a:tableStyleId>{0505E3EF-67EA-436B-97B2-0124C06EBD24}</a:tableStyleId>
              </a:tblPr>
              <a:tblGrid>
                <a:gridCol w="2919047">
                  <a:extLst>
                    <a:ext uri="{9D8B030D-6E8A-4147-A177-3AD203B41FA5}">
                      <a16:colId xmlns:a16="http://schemas.microsoft.com/office/drawing/2014/main" val="1009362219"/>
                    </a:ext>
                  </a:extLst>
                </a:gridCol>
                <a:gridCol w="589085">
                  <a:extLst>
                    <a:ext uri="{9D8B030D-6E8A-4147-A177-3AD203B41FA5}">
                      <a16:colId xmlns:a16="http://schemas.microsoft.com/office/drawing/2014/main" val="1517401257"/>
                    </a:ext>
                  </a:extLst>
                </a:gridCol>
                <a:gridCol w="844062">
                  <a:extLst>
                    <a:ext uri="{9D8B030D-6E8A-4147-A177-3AD203B41FA5}">
                      <a16:colId xmlns:a16="http://schemas.microsoft.com/office/drawing/2014/main" val="3369721005"/>
                    </a:ext>
                  </a:extLst>
                </a:gridCol>
                <a:gridCol w="650630">
                  <a:extLst>
                    <a:ext uri="{9D8B030D-6E8A-4147-A177-3AD203B41FA5}">
                      <a16:colId xmlns:a16="http://schemas.microsoft.com/office/drawing/2014/main" val="1517229379"/>
                    </a:ext>
                  </a:extLst>
                </a:gridCol>
                <a:gridCol w="747346">
                  <a:extLst>
                    <a:ext uri="{9D8B030D-6E8A-4147-A177-3AD203B41FA5}">
                      <a16:colId xmlns:a16="http://schemas.microsoft.com/office/drawing/2014/main" val="1659966059"/>
                    </a:ext>
                  </a:extLst>
                </a:gridCol>
                <a:gridCol w="650631">
                  <a:extLst>
                    <a:ext uri="{9D8B030D-6E8A-4147-A177-3AD203B41FA5}">
                      <a16:colId xmlns:a16="http://schemas.microsoft.com/office/drawing/2014/main" val="3965489870"/>
                    </a:ext>
                  </a:extLst>
                </a:gridCol>
                <a:gridCol w="685800">
                  <a:extLst>
                    <a:ext uri="{9D8B030D-6E8A-4147-A177-3AD203B41FA5}">
                      <a16:colId xmlns:a16="http://schemas.microsoft.com/office/drawing/2014/main" val="2139415304"/>
                    </a:ext>
                  </a:extLst>
                </a:gridCol>
                <a:gridCol w="826477">
                  <a:extLst>
                    <a:ext uri="{9D8B030D-6E8A-4147-A177-3AD203B41FA5}">
                      <a16:colId xmlns:a16="http://schemas.microsoft.com/office/drawing/2014/main" val="1741633575"/>
                    </a:ext>
                  </a:extLst>
                </a:gridCol>
                <a:gridCol w="747346">
                  <a:extLst>
                    <a:ext uri="{9D8B030D-6E8A-4147-A177-3AD203B41FA5}">
                      <a16:colId xmlns:a16="http://schemas.microsoft.com/office/drawing/2014/main" val="96451639"/>
                    </a:ext>
                  </a:extLst>
                </a:gridCol>
                <a:gridCol w="685800">
                  <a:extLst>
                    <a:ext uri="{9D8B030D-6E8A-4147-A177-3AD203B41FA5}">
                      <a16:colId xmlns:a16="http://schemas.microsoft.com/office/drawing/2014/main" val="1462556533"/>
                    </a:ext>
                  </a:extLst>
                </a:gridCol>
                <a:gridCol w="677008">
                  <a:extLst>
                    <a:ext uri="{9D8B030D-6E8A-4147-A177-3AD203B41FA5}">
                      <a16:colId xmlns:a16="http://schemas.microsoft.com/office/drawing/2014/main" val="2847079029"/>
                    </a:ext>
                  </a:extLst>
                </a:gridCol>
                <a:gridCol w="685800">
                  <a:extLst>
                    <a:ext uri="{9D8B030D-6E8A-4147-A177-3AD203B41FA5}">
                      <a16:colId xmlns:a16="http://schemas.microsoft.com/office/drawing/2014/main" val="963914639"/>
                    </a:ext>
                  </a:extLst>
                </a:gridCol>
                <a:gridCol w="518745">
                  <a:extLst>
                    <a:ext uri="{9D8B030D-6E8A-4147-A177-3AD203B41FA5}">
                      <a16:colId xmlns:a16="http://schemas.microsoft.com/office/drawing/2014/main" val="891050980"/>
                    </a:ext>
                  </a:extLst>
                </a:gridCol>
              </a:tblGrid>
              <a:tr h="592912">
                <a:tc>
                  <a:txBody>
                    <a:bodyPr/>
                    <a:lstStyle/>
                    <a:p>
                      <a:pPr algn="ctr" fontAlgn="ctr"/>
                      <a:r>
                        <a:rPr lang="lv-LV" sz="1050" b="1" u="none" strike="noStrike" dirty="0">
                          <a:effectLst/>
                          <a:latin typeface="Montserrat" panose="00000500000000000000" pitchFamily="2" charset="-70"/>
                        </a:rPr>
                        <a:t>Objekts</a:t>
                      </a:r>
                      <a:endParaRPr lang="lv-LV" sz="1050" b="1" i="0" u="none" strike="noStrike" dirty="0">
                        <a:solidFill>
                          <a:srgbClr val="000000"/>
                        </a:solidFill>
                        <a:effectLst/>
                        <a:latin typeface="Montserrat" panose="00000500000000000000" pitchFamily="2" charset="-70"/>
                      </a:endParaRPr>
                    </a:p>
                  </a:txBody>
                  <a:tcPr marL="6445" marR="6445" marT="6445" marB="0" anchor="ctr">
                    <a:solidFill>
                      <a:schemeClr val="accent4">
                        <a:lumMod val="20000"/>
                        <a:lumOff val="80000"/>
                      </a:schemeClr>
                    </a:solidFill>
                  </a:tcPr>
                </a:tc>
                <a:tc>
                  <a:txBody>
                    <a:bodyPr/>
                    <a:lstStyle/>
                    <a:p>
                      <a:pPr algn="ctr" fontAlgn="ctr"/>
                      <a:r>
                        <a:rPr lang="lv-LV" sz="1050" b="1" u="none" strike="noStrike">
                          <a:effectLst/>
                          <a:latin typeface="Montserrat" panose="00000500000000000000" pitchFamily="2" charset="-70"/>
                        </a:rPr>
                        <a:t>2221 Apkure</a:t>
                      </a:r>
                      <a:endParaRPr lang="lv-LV" sz="1050" b="1" i="0" u="none" strike="noStrike">
                        <a:solidFill>
                          <a:srgbClr val="000000"/>
                        </a:solidFill>
                        <a:effectLst/>
                        <a:latin typeface="Montserrat" panose="00000500000000000000" pitchFamily="2" charset="-70"/>
                      </a:endParaRPr>
                    </a:p>
                  </a:txBody>
                  <a:tcPr marL="6445" marR="6445" marT="6445" marB="0" anchor="ctr">
                    <a:solidFill>
                      <a:schemeClr val="accent4">
                        <a:lumMod val="20000"/>
                        <a:lumOff val="80000"/>
                      </a:schemeClr>
                    </a:solidFill>
                  </a:tcPr>
                </a:tc>
                <a:tc>
                  <a:txBody>
                    <a:bodyPr/>
                    <a:lstStyle/>
                    <a:p>
                      <a:pPr algn="ctr" fontAlgn="ctr"/>
                      <a:r>
                        <a:rPr lang="lv-LV" sz="1050" b="1" u="none" strike="noStrike" dirty="0">
                          <a:effectLst/>
                          <a:latin typeface="Montserrat" panose="00000500000000000000" pitchFamily="2" charset="-70"/>
                        </a:rPr>
                        <a:t>2222     Ūdens un kanalizācija</a:t>
                      </a:r>
                      <a:endParaRPr lang="lv-LV" sz="1050" b="1" i="0" u="none" strike="noStrike" dirty="0">
                        <a:solidFill>
                          <a:srgbClr val="000000"/>
                        </a:solidFill>
                        <a:effectLst/>
                        <a:latin typeface="Montserrat" panose="00000500000000000000" pitchFamily="2" charset="-70"/>
                      </a:endParaRPr>
                    </a:p>
                  </a:txBody>
                  <a:tcPr marL="6445" marR="6445" marT="6445" marB="0" anchor="ctr">
                    <a:solidFill>
                      <a:schemeClr val="accent4">
                        <a:lumMod val="20000"/>
                        <a:lumOff val="80000"/>
                      </a:schemeClr>
                    </a:solidFill>
                  </a:tcPr>
                </a:tc>
                <a:tc>
                  <a:txBody>
                    <a:bodyPr/>
                    <a:lstStyle/>
                    <a:p>
                      <a:pPr algn="ctr" fontAlgn="ctr"/>
                      <a:r>
                        <a:rPr lang="lv-LV" sz="1050" b="1" u="none" strike="noStrike">
                          <a:effectLst/>
                          <a:latin typeface="Montserrat" panose="00000500000000000000" pitchFamily="2" charset="-70"/>
                        </a:rPr>
                        <a:t>2223 Elektro-   enerģija</a:t>
                      </a:r>
                      <a:endParaRPr lang="lv-LV" sz="1050" b="1" i="0" u="none" strike="noStrike">
                        <a:solidFill>
                          <a:srgbClr val="000000"/>
                        </a:solidFill>
                        <a:effectLst/>
                        <a:latin typeface="Montserrat" panose="00000500000000000000" pitchFamily="2" charset="-70"/>
                      </a:endParaRPr>
                    </a:p>
                  </a:txBody>
                  <a:tcPr marL="6445" marR="6445" marT="6445" marB="0" anchor="ctr">
                    <a:solidFill>
                      <a:schemeClr val="accent4">
                        <a:lumMod val="20000"/>
                        <a:lumOff val="80000"/>
                      </a:schemeClr>
                    </a:solidFill>
                  </a:tcPr>
                </a:tc>
                <a:tc>
                  <a:txBody>
                    <a:bodyPr/>
                    <a:lstStyle/>
                    <a:p>
                      <a:pPr algn="ctr" fontAlgn="ctr"/>
                      <a:r>
                        <a:rPr lang="lv-LV" sz="1050" b="1" u="none" strike="noStrike" dirty="0">
                          <a:effectLst/>
                          <a:latin typeface="Montserrat" panose="00000500000000000000" pitchFamily="2" charset="-70"/>
                        </a:rPr>
                        <a:t>2224 Atkritumu izvešana</a:t>
                      </a:r>
                      <a:endParaRPr lang="lv-LV" sz="1050" b="1" i="0" u="none" strike="noStrike" dirty="0">
                        <a:solidFill>
                          <a:srgbClr val="000000"/>
                        </a:solidFill>
                        <a:effectLst/>
                        <a:latin typeface="Montserrat" panose="00000500000000000000" pitchFamily="2" charset="-70"/>
                      </a:endParaRPr>
                    </a:p>
                  </a:txBody>
                  <a:tcPr marL="6445" marR="6445" marT="6445" marB="0" anchor="ctr">
                    <a:solidFill>
                      <a:schemeClr val="accent4">
                        <a:lumMod val="20000"/>
                        <a:lumOff val="80000"/>
                      </a:schemeClr>
                    </a:solidFill>
                  </a:tcPr>
                </a:tc>
                <a:tc>
                  <a:txBody>
                    <a:bodyPr/>
                    <a:lstStyle/>
                    <a:p>
                      <a:pPr algn="ctr" fontAlgn="ctr"/>
                      <a:r>
                        <a:rPr lang="lv-LV" sz="1050" b="1" u="none" strike="noStrike" dirty="0">
                          <a:effectLst/>
                          <a:latin typeface="Montserrat" panose="00000500000000000000" pitchFamily="2" charset="-70"/>
                        </a:rPr>
                        <a:t>2241    Telpu remonts</a:t>
                      </a:r>
                      <a:endParaRPr lang="lv-LV" sz="1050" b="1" i="0" u="none" strike="noStrike" dirty="0">
                        <a:solidFill>
                          <a:srgbClr val="000000"/>
                        </a:solidFill>
                        <a:effectLst/>
                        <a:latin typeface="Montserrat" panose="00000500000000000000" pitchFamily="2" charset="-70"/>
                      </a:endParaRPr>
                    </a:p>
                  </a:txBody>
                  <a:tcPr marL="6445" marR="6445" marT="6445" marB="0" anchor="ctr">
                    <a:solidFill>
                      <a:schemeClr val="accent4">
                        <a:lumMod val="20000"/>
                        <a:lumOff val="80000"/>
                      </a:schemeClr>
                    </a:solidFill>
                  </a:tcPr>
                </a:tc>
                <a:tc>
                  <a:txBody>
                    <a:bodyPr/>
                    <a:lstStyle/>
                    <a:p>
                      <a:pPr algn="ctr" fontAlgn="ctr"/>
                      <a:r>
                        <a:rPr lang="lv-LV" sz="1050" b="1" u="none" strike="noStrike">
                          <a:effectLst/>
                          <a:latin typeface="Montserrat" panose="00000500000000000000" pitchFamily="2" charset="-70"/>
                        </a:rPr>
                        <a:t>2243    Iekārtu remonts</a:t>
                      </a:r>
                      <a:endParaRPr lang="lv-LV" sz="1050" b="1" i="0" u="none" strike="noStrike">
                        <a:solidFill>
                          <a:srgbClr val="000000"/>
                        </a:solidFill>
                        <a:effectLst/>
                        <a:latin typeface="Montserrat" panose="00000500000000000000" pitchFamily="2" charset="-70"/>
                      </a:endParaRPr>
                    </a:p>
                  </a:txBody>
                  <a:tcPr marL="6445" marR="6445" marT="6445" marB="0" anchor="ctr">
                    <a:solidFill>
                      <a:schemeClr val="accent4">
                        <a:lumMod val="20000"/>
                        <a:lumOff val="80000"/>
                      </a:schemeClr>
                    </a:solidFill>
                  </a:tcPr>
                </a:tc>
                <a:tc>
                  <a:txBody>
                    <a:bodyPr/>
                    <a:lstStyle/>
                    <a:p>
                      <a:pPr algn="ctr" fontAlgn="ctr"/>
                      <a:r>
                        <a:rPr lang="lv-LV" sz="1050" b="1" u="none" strike="noStrike" dirty="0">
                          <a:effectLst/>
                          <a:latin typeface="Montserrat" panose="00000500000000000000" pitchFamily="2" charset="-70"/>
                        </a:rPr>
                        <a:t>2244 Nekustamā īpašuma uzturēšana</a:t>
                      </a:r>
                      <a:endParaRPr lang="lv-LV" sz="1050" b="1" i="0" u="none" strike="noStrike" dirty="0">
                        <a:solidFill>
                          <a:srgbClr val="000000"/>
                        </a:solidFill>
                        <a:effectLst/>
                        <a:latin typeface="Montserrat" panose="00000500000000000000" pitchFamily="2" charset="-70"/>
                      </a:endParaRPr>
                    </a:p>
                  </a:txBody>
                  <a:tcPr marL="6445" marR="6445" marT="6445" marB="0" anchor="ctr">
                    <a:solidFill>
                      <a:schemeClr val="accent4">
                        <a:lumMod val="20000"/>
                        <a:lumOff val="80000"/>
                      </a:schemeClr>
                    </a:solidFill>
                  </a:tcPr>
                </a:tc>
                <a:tc>
                  <a:txBody>
                    <a:bodyPr/>
                    <a:lstStyle/>
                    <a:p>
                      <a:pPr algn="ctr" fontAlgn="ctr"/>
                      <a:r>
                        <a:rPr lang="lv-LV" sz="1050" b="1" u="none" strike="noStrike" dirty="0">
                          <a:effectLst/>
                          <a:latin typeface="Montserrat" panose="00000500000000000000" pitchFamily="2" charset="-70"/>
                        </a:rPr>
                        <a:t>2264   Iekārtu,  inventāra  noma</a:t>
                      </a:r>
                      <a:endParaRPr lang="lv-LV" sz="1050" b="1" i="0" u="none" strike="noStrike" dirty="0">
                        <a:solidFill>
                          <a:srgbClr val="000000"/>
                        </a:solidFill>
                        <a:effectLst/>
                        <a:latin typeface="Montserrat" panose="00000500000000000000" pitchFamily="2" charset="-70"/>
                      </a:endParaRPr>
                    </a:p>
                  </a:txBody>
                  <a:tcPr marL="6445" marR="6445" marT="6445" marB="0" anchor="ctr">
                    <a:solidFill>
                      <a:schemeClr val="accent4">
                        <a:lumMod val="20000"/>
                        <a:lumOff val="80000"/>
                      </a:schemeClr>
                    </a:solidFill>
                  </a:tcPr>
                </a:tc>
                <a:tc>
                  <a:txBody>
                    <a:bodyPr/>
                    <a:lstStyle/>
                    <a:p>
                      <a:pPr algn="ctr" fontAlgn="ctr"/>
                      <a:r>
                        <a:rPr lang="lv-LV" sz="1050" b="1" u="none" strike="noStrike" dirty="0">
                          <a:effectLst/>
                          <a:latin typeface="Montserrat" panose="00000500000000000000" pitchFamily="2" charset="-70"/>
                        </a:rPr>
                        <a:t>2312 Inventārs</a:t>
                      </a:r>
                      <a:endParaRPr lang="lv-LV" sz="1050" b="1" i="0" u="none" strike="noStrike" dirty="0">
                        <a:solidFill>
                          <a:srgbClr val="000000"/>
                        </a:solidFill>
                        <a:effectLst/>
                        <a:latin typeface="Montserrat" panose="00000500000000000000" pitchFamily="2" charset="-70"/>
                      </a:endParaRPr>
                    </a:p>
                  </a:txBody>
                  <a:tcPr marL="6445" marR="6445" marT="6445" marB="0" anchor="ctr">
                    <a:solidFill>
                      <a:schemeClr val="accent4">
                        <a:lumMod val="20000"/>
                        <a:lumOff val="80000"/>
                      </a:schemeClr>
                    </a:solidFill>
                  </a:tcPr>
                </a:tc>
                <a:tc>
                  <a:txBody>
                    <a:bodyPr/>
                    <a:lstStyle/>
                    <a:p>
                      <a:pPr algn="ctr" fontAlgn="ctr"/>
                      <a:r>
                        <a:rPr lang="lv-LV" sz="1050" b="1" u="none" strike="noStrike" dirty="0">
                          <a:effectLst/>
                          <a:latin typeface="Montserrat" panose="00000500000000000000" pitchFamily="2" charset="-70"/>
                        </a:rPr>
                        <a:t>2329         </a:t>
                      </a:r>
                      <a:r>
                        <a:rPr lang="lv-LV" sz="1050" b="1" u="none" strike="noStrike" dirty="0" err="1">
                          <a:effectLst/>
                          <a:latin typeface="Montserrat" panose="00000500000000000000" pitchFamily="2" charset="-70"/>
                        </a:rPr>
                        <a:t>Elektro</a:t>
                      </a:r>
                      <a:r>
                        <a:rPr lang="lv-LV" sz="1050" b="1" u="none" strike="noStrike" dirty="0">
                          <a:effectLst/>
                          <a:latin typeface="Montserrat" panose="00000500000000000000" pitchFamily="2" charset="-70"/>
                        </a:rPr>
                        <a:t>-   materiāli</a:t>
                      </a:r>
                      <a:endParaRPr lang="lv-LV" sz="1050" b="1" i="0" u="none" strike="noStrike" dirty="0">
                        <a:solidFill>
                          <a:srgbClr val="000000"/>
                        </a:solidFill>
                        <a:effectLst/>
                        <a:latin typeface="Montserrat" panose="00000500000000000000" pitchFamily="2" charset="-70"/>
                      </a:endParaRPr>
                    </a:p>
                  </a:txBody>
                  <a:tcPr marL="6445" marR="6445" marT="6445" marB="0" anchor="ctr">
                    <a:solidFill>
                      <a:schemeClr val="accent4">
                        <a:lumMod val="20000"/>
                        <a:lumOff val="80000"/>
                      </a:schemeClr>
                    </a:solidFill>
                  </a:tcPr>
                </a:tc>
                <a:tc>
                  <a:txBody>
                    <a:bodyPr/>
                    <a:lstStyle/>
                    <a:p>
                      <a:pPr algn="ctr" fontAlgn="ctr"/>
                      <a:r>
                        <a:rPr lang="lv-LV" sz="1050" b="1" u="none" strike="noStrike" dirty="0">
                          <a:effectLst/>
                          <a:latin typeface="Montserrat" panose="00000500000000000000" pitchFamily="2" charset="-70"/>
                        </a:rPr>
                        <a:t>2359 Dažādi materiāli</a:t>
                      </a:r>
                      <a:endParaRPr lang="lv-LV" sz="1050" b="1" i="0" u="none" strike="noStrike" dirty="0">
                        <a:solidFill>
                          <a:srgbClr val="000000"/>
                        </a:solidFill>
                        <a:effectLst/>
                        <a:latin typeface="Montserrat" panose="00000500000000000000" pitchFamily="2" charset="-70"/>
                      </a:endParaRPr>
                    </a:p>
                  </a:txBody>
                  <a:tcPr marL="6445" marR="6445" marT="6445" marB="0" anchor="ctr">
                    <a:solidFill>
                      <a:schemeClr val="accent4">
                        <a:lumMod val="20000"/>
                        <a:lumOff val="80000"/>
                      </a:schemeClr>
                    </a:solidFill>
                  </a:tcPr>
                </a:tc>
                <a:tc>
                  <a:txBody>
                    <a:bodyPr/>
                    <a:lstStyle/>
                    <a:p>
                      <a:pPr algn="ctr" fontAlgn="ctr"/>
                      <a:r>
                        <a:rPr lang="lv-LV" sz="1050" b="1" u="none" strike="noStrike" dirty="0">
                          <a:effectLst/>
                          <a:latin typeface="Montserrat" panose="00000500000000000000" pitchFamily="2" charset="-70"/>
                        </a:rPr>
                        <a:t>Kopā</a:t>
                      </a:r>
                      <a:endParaRPr lang="lv-LV" sz="1050" b="1" i="0" u="none" strike="noStrike" dirty="0">
                        <a:solidFill>
                          <a:srgbClr val="000000"/>
                        </a:solidFill>
                        <a:effectLst/>
                        <a:latin typeface="Montserrat" panose="00000500000000000000" pitchFamily="2" charset="-70"/>
                      </a:endParaRPr>
                    </a:p>
                  </a:txBody>
                  <a:tcPr marL="6445" marR="6445" marT="6445" marB="0" anchor="ctr">
                    <a:solidFill>
                      <a:schemeClr val="accent4">
                        <a:lumMod val="20000"/>
                        <a:lumOff val="80000"/>
                      </a:schemeClr>
                    </a:solidFill>
                  </a:tcPr>
                </a:tc>
                <a:extLst>
                  <a:ext uri="{0D108BD9-81ED-4DB2-BD59-A6C34878D82A}">
                    <a16:rowId xmlns:a16="http://schemas.microsoft.com/office/drawing/2014/main" val="3125775081"/>
                  </a:ext>
                </a:extLst>
              </a:tr>
              <a:tr h="148228">
                <a:tc>
                  <a:txBody>
                    <a:bodyPr/>
                    <a:lstStyle/>
                    <a:p>
                      <a:pPr algn="r" fontAlgn="b"/>
                      <a:r>
                        <a:rPr lang="lv-LV" sz="1050" u="none" strike="noStrike" dirty="0">
                          <a:effectLst/>
                          <a:latin typeface="Montserrat" panose="00000500000000000000" pitchFamily="2" charset="-70"/>
                        </a:rPr>
                        <a:t>Stacijas 7, Carnikava</a:t>
                      </a:r>
                      <a:endParaRPr lang="lv-LV" sz="1050" b="0" i="0" u="none" strike="noStrike" dirty="0">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dirty="0">
                          <a:effectLst/>
                          <a:latin typeface="Montserrat" panose="00000500000000000000" pitchFamily="2" charset="-70"/>
                        </a:rPr>
                        <a:t>4594</a:t>
                      </a:r>
                      <a:endParaRPr lang="lv-LV" sz="1050" b="0" i="0" u="none" strike="noStrike" dirty="0">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150</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3182</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871</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371</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185</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361</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501</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482</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b="1" u="none" strike="noStrike" dirty="0">
                          <a:effectLst/>
                          <a:latin typeface="Montserrat" panose="00000500000000000000" pitchFamily="2" charset="-70"/>
                        </a:rPr>
                        <a:t>10696</a:t>
                      </a:r>
                      <a:endParaRPr lang="lv-LV" sz="1050" b="1" i="0" u="none" strike="noStrike" dirty="0">
                        <a:solidFill>
                          <a:srgbClr val="000000"/>
                        </a:solidFill>
                        <a:effectLst/>
                        <a:latin typeface="Montserrat" panose="00000500000000000000" pitchFamily="2" charset="-70"/>
                      </a:endParaRPr>
                    </a:p>
                  </a:txBody>
                  <a:tcPr marL="6445" marR="6445" marT="6445" marB="0" anchor="b">
                    <a:solidFill>
                      <a:schemeClr val="accent4">
                        <a:lumMod val="60000"/>
                        <a:lumOff val="40000"/>
                      </a:schemeClr>
                    </a:solidFill>
                  </a:tcPr>
                </a:tc>
                <a:extLst>
                  <a:ext uri="{0D108BD9-81ED-4DB2-BD59-A6C34878D82A}">
                    <a16:rowId xmlns:a16="http://schemas.microsoft.com/office/drawing/2014/main" val="3336076771"/>
                  </a:ext>
                </a:extLst>
              </a:tr>
              <a:tr h="148228">
                <a:tc>
                  <a:txBody>
                    <a:bodyPr/>
                    <a:lstStyle/>
                    <a:p>
                      <a:pPr algn="r" fontAlgn="b"/>
                      <a:r>
                        <a:rPr lang="lv-LV" sz="1050" u="none" strike="noStrike">
                          <a:effectLst/>
                          <a:latin typeface="Montserrat" panose="00000500000000000000" pitchFamily="2" charset="-70"/>
                        </a:rPr>
                        <a:t>Stacijas 5, Carnikava</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6013</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149</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dirty="0">
                          <a:effectLst/>
                          <a:latin typeface="Montserrat" panose="00000500000000000000" pitchFamily="2" charset="-70"/>
                        </a:rPr>
                        <a:t>2910</a:t>
                      </a:r>
                      <a:endParaRPr lang="lv-LV" sz="1050" b="0" i="0" u="none" strike="noStrike" dirty="0">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191</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188</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18</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1249</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b="1" u="none" strike="noStrike" dirty="0">
                          <a:effectLst/>
                          <a:latin typeface="Montserrat" panose="00000500000000000000" pitchFamily="2" charset="-70"/>
                        </a:rPr>
                        <a:t>10718</a:t>
                      </a:r>
                      <a:endParaRPr lang="lv-LV" sz="1050" b="1" i="0" u="none" strike="noStrike" dirty="0">
                        <a:solidFill>
                          <a:srgbClr val="000000"/>
                        </a:solidFill>
                        <a:effectLst/>
                        <a:latin typeface="Montserrat" panose="00000500000000000000" pitchFamily="2" charset="-70"/>
                      </a:endParaRPr>
                    </a:p>
                  </a:txBody>
                  <a:tcPr marL="6445" marR="6445" marT="6445" marB="0" anchor="b">
                    <a:solidFill>
                      <a:schemeClr val="accent4">
                        <a:lumMod val="60000"/>
                        <a:lumOff val="40000"/>
                      </a:schemeClr>
                    </a:solidFill>
                  </a:tcPr>
                </a:tc>
                <a:extLst>
                  <a:ext uri="{0D108BD9-81ED-4DB2-BD59-A6C34878D82A}">
                    <a16:rowId xmlns:a16="http://schemas.microsoft.com/office/drawing/2014/main" val="3061052304"/>
                  </a:ext>
                </a:extLst>
              </a:tr>
              <a:tr h="148228">
                <a:tc>
                  <a:txBody>
                    <a:bodyPr/>
                    <a:lstStyle/>
                    <a:p>
                      <a:pPr algn="r" fontAlgn="b"/>
                      <a:r>
                        <a:rPr lang="lv-LV" sz="1050" u="none" strike="noStrike">
                          <a:effectLst/>
                          <a:latin typeface="Montserrat" panose="00000500000000000000" pitchFamily="2" charset="-70"/>
                        </a:rPr>
                        <a:t>Gaujas iela 33A, Ādaži</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dirty="0">
                          <a:effectLst/>
                          <a:latin typeface="Montserrat" panose="00000500000000000000" pitchFamily="2" charset="-70"/>
                        </a:rPr>
                        <a:t>40899</a:t>
                      </a:r>
                      <a:endParaRPr lang="lv-LV" sz="1050" b="0" i="0" u="none" strike="noStrike" dirty="0">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1448</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19276</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1021</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1202</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24210</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181</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319</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1517</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b="1" u="none" strike="noStrike" dirty="0">
                          <a:effectLst/>
                          <a:latin typeface="Montserrat" panose="00000500000000000000" pitchFamily="2" charset="-70"/>
                        </a:rPr>
                        <a:t>90074</a:t>
                      </a:r>
                      <a:endParaRPr lang="lv-LV" sz="1050" b="1" i="0" u="none" strike="noStrike" dirty="0">
                        <a:solidFill>
                          <a:srgbClr val="000000"/>
                        </a:solidFill>
                        <a:effectLst/>
                        <a:latin typeface="Montserrat" panose="00000500000000000000" pitchFamily="2" charset="-70"/>
                      </a:endParaRPr>
                    </a:p>
                  </a:txBody>
                  <a:tcPr marL="6445" marR="6445" marT="6445" marB="0" anchor="b">
                    <a:solidFill>
                      <a:schemeClr val="accent4">
                        <a:lumMod val="60000"/>
                        <a:lumOff val="40000"/>
                      </a:schemeClr>
                    </a:solidFill>
                  </a:tcPr>
                </a:tc>
                <a:extLst>
                  <a:ext uri="{0D108BD9-81ED-4DB2-BD59-A6C34878D82A}">
                    <a16:rowId xmlns:a16="http://schemas.microsoft.com/office/drawing/2014/main" val="1472521272"/>
                  </a:ext>
                </a:extLst>
              </a:tr>
              <a:tr h="148228">
                <a:tc>
                  <a:txBody>
                    <a:bodyPr/>
                    <a:lstStyle/>
                    <a:p>
                      <a:pPr algn="r" fontAlgn="b"/>
                      <a:r>
                        <a:rPr lang="lv-LV" sz="1050" u="none" strike="noStrike">
                          <a:effectLst/>
                          <a:latin typeface="Montserrat" panose="00000500000000000000" pitchFamily="2" charset="-70"/>
                        </a:rPr>
                        <a:t>Gaujas iela 16, Ādaži</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dirty="0">
                          <a:effectLst/>
                          <a:latin typeface="Montserrat" panose="00000500000000000000" pitchFamily="2" charset="-70"/>
                        </a:rPr>
                        <a:t>12178</a:t>
                      </a:r>
                      <a:endParaRPr lang="lv-LV" sz="1050" b="0" i="0" u="none" strike="noStrike" dirty="0">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dirty="0">
                          <a:effectLst/>
                          <a:latin typeface="Montserrat" panose="00000500000000000000" pitchFamily="2" charset="-70"/>
                        </a:rPr>
                        <a:t>145</a:t>
                      </a:r>
                      <a:endParaRPr lang="lv-LV" sz="1050" b="0" i="0" u="none" strike="noStrike" dirty="0">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2235</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468</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704</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100</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43</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268</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482</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b="1" u="none" strike="noStrike">
                          <a:effectLst/>
                          <a:latin typeface="Montserrat" panose="00000500000000000000" pitchFamily="2" charset="-70"/>
                        </a:rPr>
                        <a:t>16623</a:t>
                      </a:r>
                      <a:endParaRPr lang="lv-LV" sz="1050" b="1" i="0" u="none" strike="noStrike">
                        <a:solidFill>
                          <a:srgbClr val="000000"/>
                        </a:solidFill>
                        <a:effectLst/>
                        <a:latin typeface="Montserrat" panose="00000500000000000000" pitchFamily="2" charset="-70"/>
                      </a:endParaRPr>
                    </a:p>
                  </a:txBody>
                  <a:tcPr marL="6445" marR="6445" marT="6445" marB="0" anchor="b">
                    <a:solidFill>
                      <a:schemeClr val="accent4">
                        <a:lumMod val="60000"/>
                        <a:lumOff val="40000"/>
                      </a:schemeClr>
                    </a:solidFill>
                  </a:tcPr>
                </a:tc>
                <a:extLst>
                  <a:ext uri="{0D108BD9-81ED-4DB2-BD59-A6C34878D82A}">
                    <a16:rowId xmlns:a16="http://schemas.microsoft.com/office/drawing/2014/main" val="1813621890"/>
                  </a:ext>
                </a:extLst>
              </a:tr>
              <a:tr h="148228">
                <a:tc>
                  <a:txBody>
                    <a:bodyPr/>
                    <a:lstStyle/>
                    <a:p>
                      <a:pPr algn="r" fontAlgn="b"/>
                      <a:r>
                        <a:rPr lang="lv-LV" sz="1050" u="none" strike="noStrike">
                          <a:effectLst/>
                          <a:latin typeface="Montserrat" panose="00000500000000000000" pitchFamily="2" charset="-70"/>
                        </a:rPr>
                        <a:t>Pirmā iela 42a, Ādaži</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dirty="0">
                          <a:effectLst/>
                          <a:latin typeface="Montserrat" panose="00000500000000000000" pitchFamily="2" charset="-70"/>
                        </a:rPr>
                        <a:t>7496</a:t>
                      </a:r>
                      <a:endParaRPr lang="lv-LV" sz="1050" b="0" i="0" u="none" strike="noStrike" dirty="0">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213</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8199</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443</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410</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dirty="0">
                          <a:effectLst/>
                          <a:latin typeface="Montserrat" panose="00000500000000000000" pitchFamily="2" charset="-70"/>
                        </a:rPr>
                        <a:t>296</a:t>
                      </a:r>
                      <a:endParaRPr lang="lv-LV" sz="1050" b="0" i="0" u="none" strike="noStrike" dirty="0">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359</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73</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27</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274</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b="1" u="none" strike="noStrike" dirty="0">
                          <a:effectLst/>
                          <a:latin typeface="Montserrat" panose="00000500000000000000" pitchFamily="2" charset="-70"/>
                        </a:rPr>
                        <a:t>17790</a:t>
                      </a:r>
                      <a:endParaRPr lang="lv-LV" sz="1050" b="1" i="0" u="none" strike="noStrike" dirty="0">
                        <a:solidFill>
                          <a:srgbClr val="000000"/>
                        </a:solidFill>
                        <a:effectLst/>
                        <a:latin typeface="Montserrat" panose="00000500000000000000" pitchFamily="2" charset="-70"/>
                      </a:endParaRPr>
                    </a:p>
                  </a:txBody>
                  <a:tcPr marL="6445" marR="6445" marT="6445" marB="0" anchor="b">
                    <a:solidFill>
                      <a:schemeClr val="accent4">
                        <a:lumMod val="60000"/>
                        <a:lumOff val="40000"/>
                      </a:schemeClr>
                    </a:solidFill>
                  </a:tcPr>
                </a:tc>
                <a:extLst>
                  <a:ext uri="{0D108BD9-81ED-4DB2-BD59-A6C34878D82A}">
                    <a16:rowId xmlns:a16="http://schemas.microsoft.com/office/drawing/2014/main" val="3539198978"/>
                  </a:ext>
                </a:extLst>
              </a:tr>
              <a:tr h="148228">
                <a:tc>
                  <a:txBody>
                    <a:bodyPr/>
                    <a:lstStyle/>
                    <a:p>
                      <a:pPr algn="r" fontAlgn="b"/>
                      <a:r>
                        <a:rPr lang="lv-LV" sz="1050" u="none" strike="noStrike">
                          <a:effectLst/>
                          <a:latin typeface="Montserrat" panose="00000500000000000000" pitchFamily="2" charset="-70"/>
                        </a:rPr>
                        <a:t>Garā iela 20, Carnikava</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3839</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1</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1259</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21038</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81</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1456</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62</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440</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b="1" u="none" strike="noStrike" dirty="0">
                          <a:effectLst/>
                          <a:latin typeface="Montserrat" panose="00000500000000000000" pitchFamily="2" charset="-70"/>
                        </a:rPr>
                        <a:t>28176</a:t>
                      </a:r>
                      <a:endParaRPr lang="lv-LV" sz="1050" b="1" i="0" u="none" strike="noStrike" dirty="0">
                        <a:solidFill>
                          <a:srgbClr val="000000"/>
                        </a:solidFill>
                        <a:effectLst/>
                        <a:latin typeface="Montserrat" panose="00000500000000000000" pitchFamily="2" charset="-70"/>
                      </a:endParaRPr>
                    </a:p>
                  </a:txBody>
                  <a:tcPr marL="6445" marR="6445" marT="6445" marB="0" anchor="b">
                    <a:solidFill>
                      <a:schemeClr val="accent4">
                        <a:lumMod val="60000"/>
                        <a:lumOff val="40000"/>
                      </a:schemeClr>
                    </a:solidFill>
                  </a:tcPr>
                </a:tc>
                <a:extLst>
                  <a:ext uri="{0D108BD9-81ED-4DB2-BD59-A6C34878D82A}">
                    <a16:rowId xmlns:a16="http://schemas.microsoft.com/office/drawing/2014/main" val="1743689355"/>
                  </a:ext>
                </a:extLst>
              </a:tr>
              <a:tr h="148228">
                <a:tc>
                  <a:txBody>
                    <a:bodyPr/>
                    <a:lstStyle/>
                    <a:p>
                      <a:pPr algn="r" fontAlgn="b"/>
                      <a:r>
                        <a:rPr lang="lv-LV" sz="1050" u="none" strike="noStrike">
                          <a:effectLst/>
                          <a:latin typeface="Montserrat" panose="00000500000000000000" pitchFamily="2" charset="-70"/>
                        </a:rPr>
                        <a:t>Jūras iela 4, Carnikava</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1783</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435</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15</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71</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b="1" u="none" strike="noStrike" dirty="0">
                          <a:effectLst/>
                          <a:latin typeface="Montserrat" panose="00000500000000000000" pitchFamily="2" charset="-70"/>
                        </a:rPr>
                        <a:t>2304</a:t>
                      </a:r>
                      <a:endParaRPr lang="lv-LV" sz="1050" b="1" i="0" u="none" strike="noStrike" dirty="0">
                        <a:solidFill>
                          <a:srgbClr val="000000"/>
                        </a:solidFill>
                        <a:effectLst/>
                        <a:latin typeface="Montserrat" panose="00000500000000000000" pitchFamily="2" charset="-70"/>
                      </a:endParaRPr>
                    </a:p>
                  </a:txBody>
                  <a:tcPr marL="6445" marR="6445" marT="6445" marB="0" anchor="b">
                    <a:solidFill>
                      <a:schemeClr val="accent4">
                        <a:lumMod val="60000"/>
                        <a:lumOff val="40000"/>
                      </a:schemeClr>
                    </a:solidFill>
                  </a:tcPr>
                </a:tc>
                <a:extLst>
                  <a:ext uri="{0D108BD9-81ED-4DB2-BD59-A6C34878D82A}">
                    <a16:rowId xmlns:a16="http://schemas.microsoft.com/office/drawing/2014/main" val="3574881064"/>
                  </a:ext>
                </a:extLst>
              </a:tr>
              <a:tr h="203075">
                <a:tc>
                  <a:txBody>
                    <a:bodyPr/>
                    <a:lstStyle/>
                    <a:p>
                      <a:pPr algn="r" fontAlgn="b"/>
                      <a:r>
                        <a:rPr lang="lv-LV" sz="1050" u="none" strike="noStrike" dirty="0">
                          <a:effectLst/>
                          <a:latin typeface="Montserrat" panose="00000500000000000000" pitchFamily="2" charset="-70"/>
                        </a:rPr>
                        <a:t>Kultūras nams Ozolaine, Carnikava</a:t>
                      </a:r>
                      <a:endParaRPr lang="lv-LV" sz="1050" b="0" i="0" u="none" strike="noStrike" dirty="0">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dirty="0">
                          <a:effectLst/>
                          <a:latin typeface="Montserrat" panose="00000500000000000000" pitchFamily="2" charset="-70"/>
                        </a:rPr>
                        <a:t> </a:t>
                      </a:r>
                      <a:endParaRPr lang="lv-LV" sz="1050" b="0" i="0" u="none" strike="noStrike" dirty="0">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dirty="0">
                          <a:effectLst/>
                          <a:latin typeface="Montserrat" panose="00000500000000000000" pitchFamily="2" charset="-70"/>
                        </a:rPr>
                        <a:t>436</a:t>
                      </a:r>
                      <a:endParaRPr lang="lv-LV" sz="1050" b="0" i="0" u="none" strike="noStrike" dirty="0">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dirty="0">
                          <a:effectLst/>
                          <a:latin typeface="Montserrat" panose="00000500000000000000" pitchFamily="2" charset="-70"/>
                        </a:rPr>
                        <a:t> </a:t>
                      </a:r>
                      <a:endParaRPr lang="lv-LV" sz="1050" b="0" i="0" u="none" strike="noStrike" dirty="0">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163</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b="1" u="none" strike="noStrike" dirty="0">
                          <a:effectLst/>
                          <a:latin typeface="Montserrat" panose="00000500000000000000" pitchFamily="2" charset="-70"/>
                        </a:rPr>
                        <a:t>598</a:t>
                      </a:r>
                      <a:endParaRPr lang="lv-LV" sz="1050" b="1" i="0" u="none" strike="noStrike" dirty="0">
                        <a:solidFill>
                          <a:srgbClr val="000000"/>
                        </a:solidFill>
                        <a:effectLst/>
                        <a:latin typeface="Montserrat" panose="00000500000000000000" pitchFamily="2" charset="-70"/>
                      </a:endParaRPr>
                    </a:p>
                  </a:txBody>
                  <a:tcPr marL="6445" marR="6445" marT="6445" marB="0" anchor="b">
                    <a:solidFill>
                      <a:schemeClr val="accent4">
                        <a:lumMod val="60000"/>
                        <a:lumOff val="40000"/>
                      </a:schemeClr>
                    </a:solidFill>
                  </a:tcPr>
                </a:tc>
                <a:extLst>
                  <a:ext uri="{0D108BD9-81ED-4DB2-BD59-A6C34878D82A}">
                    <a16:rowId xmlns:a16="http://schemas.microsoft.com/office/drawing/2014/main" val="1194671055"/>
                  </a:ext>
                </a:extLst>
              </a:tr>
              <a:tr h="148228">
                <a:tc>
                  <a:txBody>
                    <a:bodyPr/>
                    <a:lstStyle/>
                    <a:p>
                      <a:pPr algn="r" fontAlgn="b"/>
                      <a:r>
                        <a:rPr lang="lv-LV" sz="1050" u="none" strike="noStrike">
                          <a:effectLst/>
                          <a:latin typeface="Montserrat" panose="00000500000000000000" pitchFamily="2" charset="-70"/>
                        </a:rPr>
                        <a:t>Novadpētniecības centrs, Carnikava</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9</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dirty="0">
                          <a:effectLst/>
                          <a:latin typeface="Montserrat" panose="00000500000000000000" pitchFamily="2" charset="-70"/>
                        </a:rPr>
                        <a:t> </a:t>
                      </a:r>
                      <a:endParaRPr lang="lv-LV" sz="1050" b="0" i="0" u="none" strike="noStrike" dirty="0">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dirty="0">
                          <a:effectLst/>
                          <a:latin typeface="Montserrat" panose="00000500000000000000" pitchFamily="2" charset="-70"/>
                        </a:rPr>
                        <a:t> </a:t>
                      </a:r>
                      <a:endParaRPr lang="lv-LV" sz="1050" b="0" i="0" u="none" strike="noStrike" dirty="0">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82</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dirty="0">
                          <a:effectLst/>
                          <a:latin typeface="Montserrat" panose="00000500000000000000" pitchFamily="2" charset="-70"/>
                        </a:rPr>
                        <a:t> </a:t>
                      </a:r>
                      <a:endParaRPr lang="lv-LV" sz="1050" b="0" i="0" u="none" strike="noStrike" dirty="0">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90</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b="1" u="none" strike="noStrike">
                          <a:effectLst/>
                          <a:latin typeface="Montserrat" panose="00000500000000000000" pitchFamily="2" charset="-70"/>
                        </a:rPr>
                        <a:t>182</a:t>
                      </a:r>
                      <a:endParaRPr lang="lv-LV" sz="1050" b="1" i="0" u="none" strike="noStrike">
                        <a:solidFill>
                          <a:srgbClr val="000000"/>
                        </a:solidFill>
                        <a:effectLst/>
                        <a:latin typeface="Montserrat" panose="00000500000000000000" pitchFamily="2" charset="-70"/>
                      </a:endParaRPr>
                    </a:p>
                  </a:txBody>
                  <a:tcPr marL="6445" marR="6445" marT="6445" marB="0" anchor="b">
                    <a:solidFill>
                      <a:schemeClr val="accent4">
                        <a:lumMod val="60000"/>
                        <a:lumOff val="40000"/>
                      </a:schemeClr>
                    </a:solidFill>
                  </a:tcPr>
                </a:tc>
                <a:extLst>
                  <a:ext uri="{0D108BD9-81ED-4DB2-BD59-A6C34878D82A}">
                    <a16:rowId xmlns:a16="http://schemas.microsoft.com/office/drawing/2014/main" val="3701068856"/>
                  </a:ext>
                </a:extLst>
              </a:tr>
              <a:tr h="148228">
                <a:tc>
                  <a:txBody>
                    <a:bodyPr/>
                    <a:lstStyle/>
                    <a:p>
                      <a:pPr algn="r" fontAlgn="b"/>
                      <a:r>
                        <a:rPr lang="lv-LV" sz="1050" u="none" strike="noStrike" dirty="0">
                          <a:effectLst/>
                          <a:latin typeface="Montserrat" panose="00000500000000000000" pitchFamily="2" charset="-70"/>
                        </a:rPr>
                        <a:t>Ielu apgaismojums</a:t>
                      </a:r>
                      <a:endParaRPr lang="lv-LV" sz="1050" b="0" i="0" u="none" strike="noStrike" dirty="0">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62864</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dirty="0">
                          <a:effectLst/>
                          <a:latin typeface="Montserrat" panose="00000500000000000000" pitchFamily="2" charset="-70"/>
                        </a:rPr>
                        <a:t> </a:t>
                      </a:r>
                      <a:endParaRPr lang="lv-LV" sz="1050" b="0" i="0" u="none" strike="noStrike" dirty="0">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1862</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1328</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b="1" u="none" strike="noStrike" dirty="0">
                          <a:effectLst/>
                          <a:latin typeface="Montserrat" panose="00000500000000000000" pitchFamily="2" charset="-70"/>
                        </a:rPr>
                        <a:t>66054</a:t>
                      </a:r>
                      <a:endParaRPr lang="lv-LV" sz="1050" b="1" i="0" u="none" strike="noStrike" dirty="0">
                        <a:solidFill>
                          <a:srgbClr val="000000"/>
                        </a:solidFill>
                        <a:effectLst/>
                        <a:latin typeface="Montserrat" panose="00000500000000000000" pitchFamily="2" charset="-70"/>
                      </a:endParaRPr>
                    </a:p>
                  </a:txBody>
                  <a:tcPr marL="6445" marR="6445" marT="6445" marB="0" anchor="b">
                    <a:solidFill>
                      <a:schemeClr val="accent4">
                        <a:lumMod val="60000"/>
                        <a:lumOff val="40000"/>
                      </a:schemeClr>
                    </a:solidFill>
                  </a:tcPr>
                </a:tc>
                <a:extLst>
                  <a:ext uri="{0D108BD9-81ED-4DB2-BD59-A6C34878D82A}">
                    <a16:rowId xmlns:a16="http://schemas.microsoft.com/office/drawing/2014/main" val="433269669"/>
                  </a:ext>
                </a:extLst>
              </a:tr>
              <a:tr h="148228">
                <a:tc>
                  <a:txBody>
                    <a:bodyPr/>
                    <a:lstStyle/>
                    <a:p>
                      <a:pPr algn="r" fontAlgn="b"/>
                      <a:r>
                        <a:rPr lang="lv-LV" sz="1050" u="none" strike="noStrike">
                          <a:effectLst/>
                          <a:latin typeface="Montserrat" panose="00000500000000000000" pitchFamily="2" charset="-70"/>
                        </a:rPr>
                        <a:t>Polderi</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21816</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b="1" u="none" strike="noStrike">
                          <a:effectLst/>
                          <a:latin typeface="Montserrat" panose="00000500000000000000" pitchFamily="2" charset="-70"/>
                        </a:rPr>
                        <a:t>21816</a:t>
                      </a:r>
                      <a:endParaRPr lang="lv-LV" sz="1050" b="1" i="0" u="none" strike="noStrike">
                        <a:solidFill>
                          <a:srgbClr val="000000"/>
                        </a:solidFill>
                        <a:effectLst/>
                        <a:latin typeface="Montserrat" panose="00000500000000000000" pitchFamily="2" charset="-70"/>
                      </a:endParaRPr>
                    </a:p>
                  </a:txBody>
                  <a:tcPr marL="6445" marR="6445" marT="6445" marB="0" anchor="b">
                    <a:solidFill>
                      <a:schemeClr val="accent4">
                        <a:lumMod val="60000"/>
                        <a:lumOff val="40000"/>
                      </a:schemeClr>
                    </a:solidFill>
                  </a:tcPr>
                </a:tc>
                <a:extLst>
                  <a:ext uri="{0D108BD9-81ED-4DB2-BD59-A6C34878D82A}">
                    <a16:rowId xmlns:a16="http://schemas.microsoft.com/office/drawing/2014/main" val="4257354036"/>
                  </a:ext>
                </a:extLst>
              </a:tr>
              <a:tr h="148228">
                <a:tc>
                  <a:txBody>
                    <a:bodyPr/>
                    <a:lstStyle/>
                    <a:p>
                      <a:pPr algn="r" fontAlgn="b"/>
                      <a:r>
                        <a:rPr lang="lv-LV" sz="1050" u="none" strike="noStrike">
                          <a:effectLst/>
                          <a:latin typeface="Montserrat" panose="00000500000000000000" pitchFamily="2" charset="-70"/>
                        </a:rPr>
                        <a:t>Stadions, Smilšu iela 1, Rožu iela, Pumpu trase</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2222</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dirty="0">
                          <a:effectLst/>
                          <a:latin typeface="Montserrat" panose="00000500000000000000" pitchFamily="2" charset="-70"/>
                        </a:rPr>
                        <a:t> </a:t>
                      </a:r>
                      <a:endParaRPr lang="lv-LV" sz="1050" b="0" i="0" u="none" strike="noStrike" dirty="0">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dirty="0">
                          <a:effectLst/>
                          <a:latin typeface="Montserrat" panose="00000500000000000000" pitchFamily="2" charset="-70"/>
                        </a:rPr>
                        <a:t>228</a:t>
                      </a:r>
                      <a:endParaRPr lang="lv-LV" sz="1050" b="0" i="0" u="none" strike="noStrike" dirty="0">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dirty="0">
                          <a:effectLst/>
                          <a:latin typeface="Montserrat" panose="00000500000000000000" pitchFamily="2" charset="-70"/>
                        </a:rPr>
                        <a:t> </a:t>
                      </a:r>
                      <a:endParaRPr lang="lv-LV" sz="1050" b="0" i="0" u="none" strike="noStrike" dirty="0">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b="1" u="none" strike="noStrike" dirty="0">
                          <a:effectLst/>
                          <a:latin typeface="Montserrat" panose="00000500000000000000" pitchFamily="2" charset="-70"/>
                        </a:rPr>
                        <a:t>2450</a:t>
                      </a:r>
                      <a:endParaRPr lang="lv-LV" sz="1050" b="1" i="0" u="none" strike="noStrike" dirty="0">
                        <a:solidFill>
                          <a:srgbClr val="000000"/>
                        </a:solidFill>
                        <a:effectLst/>
                        <a:latin typeface="Montserrat" panose="00000500000000000000" pitchFamily="2" charset="-70"/>
                      </a:endParaRPr>
                    </a:p>
                  </a:txBody>
                  <a:tcPr marL="6445" marR="6445" marT="6445" marB="0" anchor="b">
                    <a:solidFill>
                      <a:schemeClr val="accent4">
                        <a:lumMod val="60000"/>
                        <a:lumOff val="40000"/>
                      </a:schemeClr>
                    </a:solidFill>
                  </a:tcPr>
                </a:tc>
                <a:extLst>
                  <a:ext uri="{0D108BD9-81ED-4DB2-BD59-A6C34878D82A}">
                    <a16:rowId xmlns:a16="http://schemas.microsoft.com/office/drawing/2014/main" val="951448859"/>
                  </a:ext>
                </a:extLst>
              </a:tr>
              <a:tr h="148228">
                <a:tc>
                  <a:txBody>
                    <a:bodyPr/>
                    <a:lstStyle/>
                    <a:p>
                      <a:pPr algn="r" fontAlgn="b"/>
                      <a:r>
                        <a:rPr lang="lv-LV" sz="1050" u="none" strike="noStrike">
                          <a:effectLst/>
                          <a:latin typeface="Montserrat" panose="00000500000000000000" pitchFamily="2" charset="-70"/>
                        </a:rPr>
                        <a:t>Kapi - Siguļu kapi, Carnikavas pagasts</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247</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dirty="0">
                          <a:effectLst/>
                          <a:latin typeface="Montserrat" panose="00000500000000000000" pitchFamily="2" charset="-70"/>
                        </a:rPr>
                        <a:t> </a:t>
                      </a:r>
                      <a:endParaRPr lang="lv-LV" sz="1050" b="0" i="0" u="none" strike="noStrike" dirty="0">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dirty="0">
                          <a:effectLst/>
                          <a:latin typeface="Montserrat" panose="00000500000000000000" pitchFamily="2" charset="-70"/>
                        </a:rPr>
                        <a:t> </a:t>
                      </a:r>
                      <a:endParaRPr lang="lv-LV" sz="1050" b="0" i="0" u="none" strike="noStrike" dirty="0">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41</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dirty="0">
                          <a:effectLst/>
                          <a:latin typeface="Montserrat" panose="00000500000000000000" pitchFamily="2" charset="-70"/>
                        </a:rPr>
                        <a:t> </a:t>
                      </a:r>
                      <a:endParaRPr lang="lv-LV" sz="1050" b="0" i="0" u="none" strike="noStrike" dirty="0">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b="1" u="none" strike="noStrike" dirty="0">
                          <a:effectLst/>
                          <a:latin typeface="Montserrat" panose="00000500000000000000" pitchFamily="2" charset="-70"/>
                        </a:rPr>
                        <a:t>287</a:t>
                      </a:r>
                      <a:endParaRPr lang="lv-LV" sz="1050" b="1" i="0" u="none" strike="noStrike" dirty="0">
                        <a:solidFill>
                          <a:srgbClr val="000000"/>
                        </a:solidFill>
                        <a:effectLst/>
                        <a:latin typeface="Montserrat" panose="00000500000000000000" pitchFamily="2" charset="-70"/>
                      </a:endParaRPr>
                    </a:p>
                  </a:txBody>
                  <a:tcPr marL="6445" marR="6445" marT="6445" marB="0" anchor="b">
                    <a:solidFill>
                      <a:schemeClr val="accent4">
                        <a:lumMod val="60000"/>
                        <a:lumOff val="40000"/>
                      </a:schemeClr>
                    </a:solidFill>
                  </a:tcPr>
                </a:tc>
                <a:extLst>
                  <a:ext uri="{0D108BD9-81ED-4DB2-BD59-A6C34878D82A}">
                    <a16:rowId xmlns:a16="http://schemas.microsoft.com/office/drawing/2014/main" val="2723695602"/>
                  </a:ext>
                </a:extLst>
              </a:tr>
              <a:tr h="148228">
                <a:tc>
                  <a:txBody>
                    <a:bodyPr/>
                    <a:lstStyle/>
                    <a:p>
                      <a:pPr algn="r" fontAlgn="b"/>
                      <a:r>
                        <a:rPr lang="lv-LV" sz="1050" u="none" strike="noStrike">
                          <a:effectLst/>
                          <a:latin typeface="Montserrat" panose="00000500000000000000" pitchFamily="2" charset="-70"/>
                        </a:rPr>
                        <a:t>Kapi - Baltezera kapi, Ādažu pagasts</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1278</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dirty="0">
                          <a:effectLst/>
                          <a:latin typeface="Montserrat" panose="00000500000000000000" pitchFamily="2" charset="-70"/>
                        </a:rPr>
                        <a:t>79</a:t>
                      </a:r>
                      <a:endParaRPr lang="lv-LV" sz="1050" b="0" i="0" u="none" strike="noStrike" dirty="0">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dirty="0">
                          <a:effectLst/>
                          <a:latin typeface="Montserrat" panose="00000500000000000000" pitchFamily="2" charset="-70"/>
                        </a:rPr>
                        <a:t> </a:t>
                      </a:r>
                      <a:endParaRPr lang="lv-LV" sz="1050" b="0" i="0" u="none" strike="noStrike" dirty="0">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b="1" u="none" strike="noStrike" dirty="0">
                          <a:effectLst/>
                          <a:latin typeface="Montserrat" panose="00000500000000000000" pitchFamily="2" charset="-70"/>
                        </a:rPr>
                        <a:t>1357</a:t>
                      </a:r>
                      <a:endParaRPr lang="lv-LV" sz="1050" b="1" i="0" u="none" strike="noStrike" dirty="0">
                        <a:solidFill>
                          <a:srgbClr val="000000"/>
                        </a:solidFill>
                        <a:effectLst/>
                        <a:latin typeface="Montserrat" panose="00000500000000000000" pitchFamily="2" charset="-70"/>
                      </a:endParaRPr>
                    </a:p>
                  </a:txBody>
                  <a:tcPr marL="6445" marR="6445" marT="6445" marB="0" anchor="b">
                    <a:solidFill>
                      <a:schemeClr val="accent4">
                        <a:lumMod val="60000"/>
                        <a:lumOff val="40000"/>
                      </a:schemeClr>
                    </a:solidFill>
                  </a:tcPr>
                </a:tc>
                <a:extLst>
                  <a:ext uri="{0D108BD9-81ED-4DB2-BD59-A6C34878D82A}">
                    <a16:rowId xmlns:a16="http://schemas.microsoft.com/office/drawing/2014/main" val="1660245357"/>
                  </a:ext>
                </a:extLst>
              </a:tr>
              <a:tr h="148228">
                <a:tc>
                  <a:txBody>
                    <a:bodyPr/>
                    <a:lstStyle/>
                    <a:p>
                      <a:pPr algn="r" fontAlgn="b"/>
                      <a:r>
                        <a:rPr lang="lv-LV" sz="1050" u="none" strike="noStrike">
                          <a:effectLst/>
                          <a:latin typeface="Montserrat" panose="00000500000000000000" pitchFamily="2" charset="-70"/>
                        </a:rPr>
                        <a:t>Angāri Carnikavas pagasts</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32</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4426</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61</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dirty="0">
                          <a:effectLst/>
                          <a:latin typeface="Montserrat" panose="00000500000000000000" pitchFamily="2" charset="-70"/>
                        </a:rPr>
                        <a:t> </a:t>
                      </a:r>
                      <a:endParaRPr lang="lv-LV" sz="1050" b="0" i="0" u="none" strike="noStrike" dirty="0">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159</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41</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b="1" u="none" strike="noStrike" dirty="0">
                          <a:effectLst/>
                          <a:latin typeface="Montserrat" panose="00000500000000000000" pitchFamily="2" charset="-70"/>
                        </a:rPr>
                        <a:t>4719</a:t>
                      </a:r>
                      <a:endParaRPr lang="lv-LV" sz="1050" b="1" i="0" u="none" strike="noStrike" dirty="0">
                        <a:solidFill>
                          <a:srgbClr val="000000"/>
                        </a:solidFill>
                        <a:effectLst/>
                        <a:latin typeface="Montserrat" panose="00000500000000000000" pitchFamily="2" charset="-70"/>
                      </a:endParaRPr>
                    </a:p>
                  </a:txBody>
                  <a:tcPr marL="6445" marR="6445" marT="6445" marB="0" anchor="b">
                    <a:solidFill>
                      <a:schemeClr val="accent4">
                        <a:lumMod val="60000"/>
                        <a:lumOff val="40000"/>
                      </a:schemeClr>
                    </a:solidFill>
                  </a:tcPr>
                </a:tc>
                <a:extLst>
                  <a:ext uri="{0D108BD9-81ED-4DB2-BD59-A6C34878D82A}">
                    <a16:rowId xmlns:a16="http://schemas.microsoft.com/office/drawing/2014/main" val="768393857"/>
                  </a:ext>
                </a:extLst>
              </a:tr>
              <a:tr h="148228">
                <a:tc>
                  <a:txBody>
                    <a:bodyPr/>
                    <a:lstStyle/>
                    <a:p>
                      <a:pPr algn="r" fontAlgn="b"/>
                      <a:r>
                        <a:rPr lang="lv-LV" sz="1050" u="none" strike="noStrike">
                          <a:effectLst/>
                          <a:latin typeface="Montserrat" panose="00000500000000000000" pitchFamily="2" charset="-70"/>
                        </a:rPr>
                        <a:t>Angārs Elīzes iela 10, Kadaga</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769</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dirty="0">
                          <a:effectLst/>
                          <a:latin typeface="Montserrat" panose="00000500000000000000" pitchFamily="2" charset="-70"/>
                        </a:rPr>
                        <a:t> </a:t>
                      </a:r>
                      <a:endParaRPr lang="lv-LV" sz="1050" b="0" i="0" u="none" strike="noStrike" dirty="0">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dirty="0">
                          <a:effectLst/>
                          <a:latin typeface="Montserrat" panose="00000500000000000000" pitchFamily="2" charset="-70"/>
                        </a:rPr>
                        <a:t> </a:t>
                      </a:r>
                      <a:endParaRPr lang="lv-LV" sz="1050" b="0" i="0" u="none" strike="noStrike" dirty="0">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dirty="0">
                          <a:effectLst/>
                          <a:latin typeface="Montserrat" panose="00000500000000000000" pitchFamily="2" charset="-70"/>
                        </a:rPr>
                        <a:t> </a:t>
                      </a:r>
                      <a:endParaRPr lang="lv-LV" sz="1050" b="0" i="0" u="none" strike="noStrike" dirty="0">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b="1" u="none" strike="noStrike" dirty="0">
                          <a:effectLst/>
                          <a:latin typeface="Montserrat" panose="00000500000000000000" pitchFamily="2" charset="-70"/>
                        </a:rPr>
                        <a:t>769</a:t>
                      </a:r>
                      <a:endParaRPr lang="lv-LV" sz="1050" b="1" i="0" u="none" strike="noStrike" dirty="0">
                        <a:solidFill>
                          <a:srgbClr val="000000"/>
                        </a:solidFill>
                        <a:effectLst/>
                        <a:latin typeface="Montserrat" panose="00000500000000000000" pitchFamily="2" charset="-70"/>
                      </a:endParaRPr>
                    </a:p>
                  </a:txBody>
                  <a:tcPr marL="6445" marR="6445" marT="6445" marB="0" anchor="b">
                    <a:solidFill>
                      <a:schemeClr val="accent4">
                        <a:lumMod val="60000"/>
                        <a:lumOff val="40000"/>
                      </a:schemeClr>
                    </a:solidFill>
                  </a:tcPr>
                </a:tc>
                <a:extLst>
                  <a:ext uri="{0D108BD9-81ED-4DB2-BD59-A6C34878D82A}">
                    <a16:rowId xmlns:a16="http://schemas.microsoft.com/office/drawing/2014/main" val="102646653"/>
                  </a:ext>
                </a:extLst>
              </a:tr>
              <a:tr h="148228">
                <a:tc>
                  <a:txBody>
                    <a:bodyPr/>
                    <a:lstStyle/>
                    <a:p>
                      <a:pPr algn="r" fontAlgn="b"/>
                      <a:r>
                        <a:rPr lang="lv-LV" sz="1050" u="none" strike="noStrike">
                          <a:effectLst/>
                          <a:latin typeface="Montserrat" panose="00000500000000000000" pitchFamily="2" charset="-70"/>
                        </a:rPr>
                        <a:t>Katlu mājas, Carnikava</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4092</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35</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dirty="0">
                          <a:effectLst/>
                          <a:latin typeface="Montserrat" panose="00000500000000000000" pitchFamily="2" charset="-70"/>
                        </a:rPr>
                        <a:t> </a:t>
                      </a:r>
                      <a:endParaRPr lang="lv-LV" sz="1050" b="0" i="0" u="none" strike="noStrike" dirty="0">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dirty="0">
                          <a:effectLst/>
                          <a:latin typeface="Montserrat" panose="00000500000000000000" pitchFamily="2" charset="-70"/>
                        </a:rPr>
                        <a:t> </a:t>
                      </a:r>
                      <a:endParaRPr lang="lv-LV" sz="1050" b="0" i="0" u="none" strike="noStrike" dirty="0">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51</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dirty="0">
                          <a:effectLst/>
                          <a:latin typeface="Montserrat" panose="00000500000000000000" pitchFamily="2" charset="-70"/>
                        </a:rPr>
                        <a:t> </a:t>
                      </a:r>
                      <a:endParaRPr lang="lv-LV" sz="1050" b="0" i="0" u="none" strike="noStrike" dirty="0">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b="1" u="none" strike="noStrike" dirty="0">
                          <a:effectLst/>
                          <a:latin typeface="Montserrat" panose="00000500000000000000" pitchFamily="2" charset="-70"/>
                        </a:rPr>
                        <a:t>4177</a:t>
                      </a:r>
                      <a:endParaRPr lang="lv-LV" sz="1050" b="1" i="0" u="none" strike="noStrike" dirty="0">
                        <a:solidFill>
                          <a:srgbClr val="000000"/>
                        </a:solidFill>
                        <a:effectLst/>
                        <a:latin typeface="Montserrat" panose="00000500000000000000" pitchFamily="2" charset="-70"/>
                      </a:endParaRPr>
                    </a:p>
                  </a:txBody>
                  <a:tcPr marL="6445" marR="6445" marT="6445" marB="0" anchor="b">
                    <a:solidFill>
                      <a:schemeClr val="accent4">
                        <a:lumMod val="60000"/>
                        <a:lumOff val="40000"/>
                      </a:schemeClr>
                    </a:solidFill>
                  </a:tcPr>
                </a:tc>
                <a:extLst>
                  <a:ext uri="{0D108BD9-81ED-4DB2-BD59-A6C34878D82A}">
                    <a16:rowId xmlns:a16="http://schemas.microsoft.com/office/drawing/2014/main" val="1322176868"/>
                  </a:ext>
                </a:extLst>
              </a:tr>
              <a:tr h="148228">
                <a:tc>
                  <a:txBody>
                    <a:bodyPr/>
                    <a:lstStyle/>
                    <a:p>
                      <a:pPr algn="r" fontAlgn="b"/>
                      <a:r>
                        <a:rPr lang="lv-LV" sz="1050" u="none" strike="noStrike">
                          <a:effectLst/>
                          <a:latin typeface="Montserrat" panose="00000500000000000000" pitchFamily="2" charset="-70"/>
                        </a:rPr>
                        <a:t>Stāvlaukumi, Carnikavas pagasts</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dirty="0">
                          <a:effectLst/>
                          <a:latin typeface="Montserrat" panose="00000500000000000000" pitchFamily="2" charset="-70"/>
                        </a:rPr>
                        <a:t>1485</a:t>
                      </a:r>
                      <a:endParaRPr lang="lv-LV" sz="1050" b="0" i="0" u="none" strike="noStrike" dirty="0">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dirty="0">
                          <a:effectLst/>
                          <a:latin typeface="Montserrat" panose="00000500000000000000" pitchFamily="2" charset="-70"/>
                        </a:rPr>
                        <a:t> </a:t>
                      </a:r>
                      <a:endParaRPr lang="lv-LV" sz="1050" b="0" i="0" u="none" strike="noStrike" dirty="0">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dirty="0">
                          <a:effectLst/>
                          <a:latin typeface="Montserrat" panose="00000500000000000000" pitchFamily="2" charset="-70"/>
                        </a:rPr>
                        <a:t> </a:t>
                      </a:r>
                      <a:endParaRPr lang="lv-LV" sz="1050" b="0" i="0" u="none" strike="noStrike" dirty="0">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b="1" u="none" strike="noStrike" dirty="0">
                          <a:effectLst/>
                          <a:latin typeface="Montserrat" panose="00000500000000000000" pitchFamily="2" charset="-70"/>
                        </a:rPr>
                        <a:t>1485</a:t>
                      </a:r>
                      <a:endParaRPr lang="lv-LV" sz="1050" b="1" i="0" u="none" strike="noStrike" dirty="0">
                        <a:solidFill>
                          <a:srgbClr val="000000"/>
                        </a:solidFill>
                        <a:effectLst/>
                        <a:latin typeface="Montserrat" panose="00000500000000000000" pitchFamily="2" charset="-70"/>
                      </a:endParaRPr>
                    </a:p>
                  </a:txBody>
                  <a:tcPr marL="6445" marR="6445" marT="6445" marB="0" anchor="b">
                    <a:solidFill>
                      <a:schemeClr val="accent4">
                        <a:lumMod val="60000"/>
                        <a:lumOff val="40000"/>
                      </a:schemeClr>
                    </a:solidFill>
                  </a:tcPr>
                </a:tc>
                <a:extLst>
                  <a:ext uri="{0D108BD9-81ED-4DB2-BD59-A6C34878D82A}">
                    <a16:rowId xmlns:a16="http://schemas.microsoft.com/office/drawing/2014/main" val="4281324804"/>
                  </a:ext>
                </a:extLst>
              </a:tr>
              <a:tr h="148228">
                <a:tc>
                  <a:txBody>
                    <a:bodyPr/>
                    <a:lstStyle/>
                    <a:p>
                      <a:pPr algn="r" fontAlgn="b"/>
                      <a:r>
                        <a:rPr lang="lv-LV" sz="1050" u="none" strike="noStrike">
                          <a:effectLst/>
                          <a:latin typeface="Montserrat" panose="00000500000000000000" pitchFamily="2" charset="-70"/>
                        </a:rPr>
                        <a:t>Sabiedriskās tualetes Ādažu novads</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99</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430</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66</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dirty="0">
                          <a:effectLst/>
                          <a:latin typeface="Montserrat" panose="00000500000000000000" pitchFamily="2" charset="-70"/>
                        </a:rPr>
                        <a:t> </a:t>
                      </a:r>
                      <a:endParaRPr lang="lv-LV" sz="1050" b="0" i="0" u="none" strike="noStrike" dirty="0">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dirty="0">
                          <a:effectLst/>
                          <a:latin typeface="Montserrat" panose="00000500000000000000" pitchFamily="2" charset="-70"/>
                        </a:rPr>
                        <a:t> </a:t>
                      </a:r>
                      <a:endParaRPr lang="lv-LV" sz="1050" b="0" i="0" u="none" strike="noStrike" dirty="0">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219</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b="1" u="none" strike="noStrike" dirty="0">
                          <a:effectLst/>
                          <a:latin typeface="Montserrat" panose="00000500000000000000" pitchFamily="2" charset="-70"/>
                        </a:rPr>
                        <a:t>814</a:t>
                      </a:r>
                      <a:endParaRPr lang="lv-LV" sz="1050" b="1" i="0" u="none" strike="noStrike" dirty="0">
                        <a:solidFill>
                          <a:srgbClr val="000000"/>
                        </a:solidFill>
                        <a:effectLst/>
                        <a:latin typeface="Montserrat" panose="00000500000000000000" pitchFamily="2" charset="-70"/>
                      </a:endParaRPr>
                    </a:p>
                  </a:txBody>
                  <a:tcPr marL="6445" marR="6445" marT="6445" marB="0" anchor="b">
                    <a:solidFill>
                      <a:schemeClr val="accent4">
                        <a:lumMod val="60000"/>
                        <a:lumOff val="40000"/>
                      </a:schemeClr>
                    </a:solidFill>
                  </a:tcPr>
                </a:tc>
                <a:extLst>
                  <a:ext uri="{0D108BD9-81ED-4DB2-BD59-A6C34878D82A}">
                    <a16:rowId xmlns:a16="http://schemas.microsoft.com/office/drawing/2014/main" val="1499101484"/>
                  </a:ext>
                </a:extLst>
              </a:tr>
              <a:tr h="148228">
                <a:tc>
                  <a:txBody>
                    <a:bodyPr/>
                    <a:lstStyle/>
                    <a:p>
                      <a:pPr algn="r" fontAlgn="b"/>
                      <a:r>
                        <a:rPr lang="lv-LV" sz="1050" u="none" strike="noStrike">
                          <a:effectLst/>
                          <a:latin typeface="Montserrat" panose="00000500000000000000" pitchFamily="2" charset="-70"/>
                        </a:rPr>
                        <a:t>Sociālie dzīvokļi Carnikavas pagasts</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314</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2271</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dirty="0">
                          <a:effectLst/>
                          <a:latin typeface="Montserrat" panose="00000500000000000000" pitchFamily="2" charset="-70"/>
                        </a:rPr>
                        <a:t> </a:t>
                      </a:r>
                      <a:endParaRPr lang="lv-LV" sz="1050" b="0" i="0" u="none" strike="noStrike" dirty="0">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dirty="0">
                          <a:effectLst/>
                          <a:latin typeface="Montserrat" panose="00000500000000000000" pitchFamily="2" charset="-70"/>
                        </a:rPr>
                        <a:t> </a:t>
                      </a:r>
                      <a:endParaRPr lang="lv-LV" sz="1050" b="0" i="0" u="none" strike="noStrike" dirty="0">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b="1" u="none" strike="noStrike" dirty="0">
                          <a:effectLst/>
                          <a:latin typeface="Montserrat" panose="00000500000000000000" pitchFamily="2" charset="-70"/>
                        </a:rPr>
                        <a:t>2585</a:t>
                      </a:r>
                      <a:endParaRPr lang="lv-LV" sz="1050" b="1" i="0" u="none" strike="noStrike" dirty="0">
                        <a:solidFill>
                          <a:srgbClr val="000000"/>
                        </a:solidFill>
                        <a:effectLst/>
                        <a:latin typeface="Montserrat" panose="00000500000000000000" pitchFamily="2" charset="-70"/>
                      </a:endParaRPr>
                    </a:p>
                  </a:txBody>
                  <a:tcPr marL="6445" marR="6445" marT="6445" marB="0" anchor="b">
                    <a:solidFill>
                      <a:schemeClr val="accent4">
                        <a:lumMod val="60000"/>
                        <a:lumOff val="40000"/>
                      </a:schemeClr>
                    </a:solidFill>
                  </a:tcPr>
                </a:tc>
                <a:extLst>
                  <a:ext uri="{0D108BD9-81ED-4DB2-BD59-A6C34878D82A}">
                    <a16:rowId xmlns:a16="http://schemas.microsoft.com/office/drawing/2014/main" val="3728402813"/>
                  </a:ext>
                </a:extLst>
              </a:tr>
              <a:tr h="148228">
                <a:tc>
                  <a:txBody>
                    <a:bodyPr/>
                    <a:lstStyle/>
                    <a:p>
                      <a:pPr algn="r" fontAlgn="b"/>
                      <a:r>
                        <a:rPr lang="lv-LV" sz="1050" u="none" strike="noStrike" dirty="0">
                          <a:effectLst/>
                          <a:latin typeface="Montserrat" panose="00000500000000000000" pitchFamily="2" charset="-70"/>
                        </a:rPr>
                        <a:t>Īres dzīvokļi Ādažu pagasts</a:t>
                      </a:r>
                      <a:endParaRPr lang="lv-LV" sz="1050" b="0" i="0" u="none" strike="noStrike" dirty="0">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429</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u="none" strike="noStrike">
                          <a:effectLst/>
                          <a:latin typeface="Montserrat" panose="00000500000000000000" pitchFamily="2" charset="-70"/>
                        </a:rPr>
                        <a:t>41</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a:effectLst/>
                          <a:latin typeface="Montserrat" panose="00000500000000000000" pitchFamily="2" charset="-70"/>
                        </a:rPr>
                        <a:t> </a:t>
                      </a:r>
                      <a:endParaRPr lang="lv-LV" sz="1050" b="0" i="0" u="none" strike="noStrike">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dirty="0">
                          <a:effectLst/>
                          <a:latin typeface="Montserrat" panose="00000500000000000000" pitchFamily="2" charset="-70"/>
                        </a:rPr>
                        <a:t> </a:t>
                      </a:r>
                      <a:endParaRPr lang="lv-LV" sz="1050" b="0" i="0" u="none" strike="noStrike" dirty="0">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dirty="0">
                          <a:effectLst/>
                          <a:latin typeface="Montserrat" panose="00000500000000000000" pitchFamily="2" charset="-70"/>
                        </a:rPr>
                        <a:t> </a:t>
                      </a:r>
                      <a:endParaRPr lang="lv-LV" sz="1050" b="0" i="0" u="none" strike="noStrike" dirty="0">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l" fontAlgn="b"/>
                      <a:r>
                        <a:rPr lang="lv-LV" sz="1050" u="none" strike="noStrike" dirty="0">
                          <a:effectLst/>
                          <a:latin typeface="Montserrat" panose="00000500000000000000" pitchFamily="2" charset="-70"/>
                        </a:rPr>
                        <a:t> </a:t>
                      </a:r>
                      <a:endParaRPr lang="lv-LV" sz="1050" b="0" i="0" u="none" strike="noStrike" dirty="0">
                        <a:solidFill>
                          <a:srgbClr val="000000"/>
                        </a:solidFill>
                        <a:effectLst/>
                        <a:latin typeface="Montserrat" panose="00000500000000000000" pitchFamily="2" charset="-70"/>
                      </a:endParaRPr>
                    </a:p>
                  </a:txBody>
                  <a:tcPr marL="6445" marR="6445" marT="6445" marB="0" anchor="b">
                    <a:solidFill>
                      <a:schemeClr val="bg1"/>
                    </a:solidFill>
                  </a:tcPr>
                </a:tc>
                <a:tc>
                  <a:txBody>
                    <a:bodyPr/>
                    <a:lstStyle/>
                    <a:p>
                      <a:pPr algn="r" fontAlgn="b"/>
                      <a:r>
                        <a:rPr lang="lv-LV" sz="1050" b="1" u="none" strike="noStrike" dirty="0">
                          <a:effectLst/>
                          <a:latin typeface="Montserrat" panose="00000500000000000000" pitchFamily="2" charset="-70"/>
                        </a:rPr>
                        <a:t>471</a:t>
                      </a:r>
                      <a:endParaRPr lang="lv-LV" sz="1050" b="1" i="0" u="none" strike="noStrike" dirty="0">
                        <a:solidFill>
                          <a:srgbClr val="000000"/>
                        </a:solidFill>
                        <a:effectLst/>
                        <a:latin typeface="Montserrat" panose="00000500000000000000" pitchFamily="2" charset="-70"/>
                      </a:endParaRPr>
                    </a:p>
                  </a:txBody>
                  <a:tcPr marL="6445" marR="6445" marT="6445" marB="0" anchor="b">
                    <a:solidFill>
                      <a:schemeClr val="accent4">
                        <a:lumMod val="60000"/>
                        <a:lumOff val="40000"/>
                      </a:schemeClr>
                    </a:solidFill>
                  </a:tcPr>
                </a:tc>
                <a:extLst>
                  <a:ext uri="{0D108BD9-81ED-4DB2-BD59-A6C34878D82A}">
                    <a16:rowId xmlns:a16="http://schemas.microsoft.com/office/drawing/2014/main" val="2956353732"/>
                  </a:ext>
                </a:extLst>
              </a:tr>
              <a:tr h="148228">
                <a:tc>
                  <a:txBody>
                    <a:bodyPr/>
                    <a:lstStyle/>
                    <a:p>
                      <a:pPr algn="r" fontAlgn="b"/>
                      <a:r>
                        <a:rPr lang="lv-LV" sz="1050" b="1" u="none" strike="noStrike" dirty="0">
                          <a:effectLst/>
                          <a:latin typeface="Montserrat" panose="00000500000000000000" pitchFamily="2" charset="-70"/>
                        </a:rPr>
                        <a:t>Kopā</a:t>
                      </a:r>
                      <a:endParaRPr lang="lv-LV" sz="1050" b="1" i="0" u="none" strike="noStrike" dirty="0">
                        <a:solidFill>
                          <a:srgbClr val="000000"/>
                        </a:solidFill>
                        <a:effectLst/>
                        <a:latin typeface="Montserrat" panose="00000500000000000000" pitchFamily="2" charset="-70"/>
                      </a:endParaRPr>
                    </a:p>
                  </a:txBody>
                  <a:tcPr marL="6445" marR="6445" marT="6445" marB="0" anchor="b">
                    <a:solidFill>
                      <a:schemeClr val="accent4">
                        <a:lumMod val="60000"/>
                        <a:lumOff val="40000"/>
                      </a:schemeClr>
                    </a:solidFill>
                  </a:tcPr>
                </a:tc>
                <a:tc>
                  <a:txBody>
                    <a:bodyPr/>
                    <a:lstStyle/>
                    <a:p>
                      <a:pPr algn="r" fontAlgn="b"/>
                      <a:r>
                        <a:rPr lang="lv-LV" sz="1050" b="1" u="none" strike="noStrike" dirty="0">
                          <a:effectLst/>
                          <a:latin typeface="Montserrat" panose="00000500000000000000" pitchFamily="2" charset="-70"/>
                        </a:rPr>
                        <a:t>80894</a:t>
                      </a:r>
                      <a:endParaRPr lang="lv-LV" sz="1050" b="1" i="0" u="none" strike="noStrike" dirty="0">
                        <a:solidFill>
                          <a:srgbClr val="000000"/>
                        </a:solidFill>
                        <a:effectLst/>
                        <a:latin typeface="Montserrat" panose="00000500000000000000" pitchFamily="2" charset="-70"/>
                      </a:endParaRPr>
                    </a:p>
                  </a:txBody>
                  <a:tcPr marL="6445" marR="6445" marT="6445" marB="0" anchor="b">
                    <a:solidFill>
                      <a:schemeClr val="accent4">
                        <a:lumMod val="60000"/>
                        <a:lumOff val="40000"/>
                      </a:schemeClr>
                    </a:solidFill>
                  </a:tcPr>
                </a:tc>
                <a:tc>
                  <a:txBody>
                    <a:bodyPr/>
                    <a:lstStyle/>
                    <a:p>
                      <a:pPr algn="r" fontAlgn="b"/>
                      <a:r>
                        <a:rPr lang="lv-LV" sz="1050" b="1" u="none" strike="noStrike">
                          <a:effectLst/>
                          <a:latin typeface="Montserrat" panose="00000500000000000000" pitchFamily="2" charset="-70"/>
                        </a:rPr>
                        <a:t>3024</a:t>
                      </a:r>
                      <a:endParaRPr lang="lv-LV" sz="1050" b="1" i="0" u="none" strike="noStrike">
                        <a:solidFill>
                          <a:srgbClr val="000000"/>
                        </a:solidFill>
                        <a:effectLst/>
                        <a:latin typeface="Montserrat" panose="00000500000000000000" pitchFamily="2" charset="-70"/>
                      </a:endParaRPr>
                    </a:p>
                  </a:txBody>
                  <a:tcPr marL="6445" marR="6445" marT="6445" marB="0" anchor="b">
                    <a:solidFill>
                      <a:schemeClr val="accent4">
                        <a:lumMod val="60000"/>
                        <a:lumOff val="40000"/>
                      </a:schemeClr>
                    </a:solidFill>
                  </a:tcPr>
                </a:tc>
                <a:tc>
                  <a:txBody>
                    <a:bodyPr/>
                    <a:lstStyle/>
                    <a:p>
                      <a:pPr algn="r" fontAlgn="b"/>
                      <a:r>
                        <a:rPr lang="lv-LV" sz="1050" b="1" u="none" strike="noStrike" dirty="0">
                          <a:effectLst/>
                          <a:latin typeface="Montserrat" panose="00000500000000000000" pitchFamily="2" charset="-70"/>
                        </a:rPr>
                        <a:t>129296</a:t>
                      </a:r>
                      <a:endParaRPr lang="lv-LV" sz="1050" b="1" i="0" u="none" strike="noStrike" dirty="0">
                        <a:solidFill>
                          <a:srgbClr val="000000"/>
                        </a:solidFill>
                        <a:effectLst/>
                        <a:latin typeface="Montserrat" panose="00000500000000000000" pitchFamily="2" charset="-70"/>
                      </a:endParaRPr>
                    </a:p>
                  </a:txBody>
                  <a:tcPr marL="6445" marR="6445" marT="6445" marB="0" anchor="b">
                    <a:solidFill>
                      <a:schemeClr val="accent4">
                        <a:lumMod val="60000"/>
                        <a:lumOff val="40000"/>
                      </a:schemeClr>
                    </a:solidFill>
                  </a:tcPr>
                </a:tc>
                <a:tc>
                  <a:txBody>
                    <a:bodyPr/>
                    <a:lstStyle/>
                    <a:p>
                      <a:pPr algn="r" fontAlgn="b"/>
                      <a:r>
                        <a:rPr lang="lv-LV" sz="1050" b="1" u="none" strike="noStrike">
                          <a:effectLst/>
                          <a:latin typeface="Montserrat" panose="00000500000000000000" pitchFamily="2" charset="-70"/>
                        </a:rPr>
                        <a:t>5613</a:t>
                      </a:r>
                      <a:endParaRPr lang="lv-LV" sz="1050" b="1" i="0" u="none" strike="noStrike">
                        <a:solidFill>
                          <a:srgbClr val="000000"/>
                        </a:solidFill>
                        <a:effectLst/>
                        <a:latin typeface="Montserrat" panose="00000500000000000000" pitchFamily="2" charset="-70"/>
                      </a:endParaRPr>
                    </a:p>
                  </a:txBody>
                  <a:tcPr marL="6445" marR="6445" marT="6445" marB="0" anchor="b">
                    <a:solidFill>
                      <a:schemeClr val="accent4">
                        <a:lumMod val="60000"/>
                        <a:lumOff val="40000"/>
                      </a:schemeClr>
                    </a:solidFill>
                  </a:tcPr>
                </a:tc>
                <a:tc>
                  <a:txBody>
                    <a:bodyPr/>
                    <a:lstStyle/>
                    <a:p>
                      <a:pPr algn="r" fontAlgn="b"/>
                      <a:r>
                        <a:rPr lang="lv-LV" sz="1050" b="1" u="none" strike="noStrike" dirty="0">
                          <a:effectLst/>
                          <a:latin typeface="Montserrat" panose="00000500000000000000" pitchFamily="2" charset="-70"/>
                        </a:rPr>
                        <a:t>21509</a:t>
                      </a:r>
                      <a:endParaRPr lang="lv-LV" sz="1050" b="1" i="0" u="none" strike="noStrike" dirty="0">
                        <a:solidFill>
                          <a:srgbClr val="000000"/>
                        </a:solidFill>
                        <a:effectLst/>
                        <a:latin typeface="Montserrat" panose="00000500000000000000" pitchFamily="2" charset="-70"/>
                      </a:endParaRPr>
                    </a:p>
                  </a:txBody>
                  <a:tcPr marL="6445" marR="6445" marT="6445" marB="0" anchor="b">
                    <a:solidFill>
                      <a:schemeClr val="accent4">
                        <a:lumMod val="60000"/>
                        <a:lumOff val="40000"/>
                      </a:schemeClr>
                    </a:solidFill>
                  </a:tcPr>
                </a:tc>
                <a:tc>
                  <a:txBody>
                    <a:bodyPr/>
                    <a:lstStyle/>
                    <a:p>
                      <a:pPr algn="r" fontAlgn="b"/>
                      <a:r>
                        <a:rPr lang="lv-LV" sz="1050" b="1" u="none" strike="noStrike" dirty="0">
                          <a:effectLst/>
                          <a:latin typeface="Montserrat" panose="00000500000000000000" pitchFamily="2" charset="-70"/>
                        </a:rPr>
                        <a:t>2283</a:t>
                      </a:r>
                      <a:endParaRPr lang="lv-LV" sz="1050" b="1" i="0" u="none" strike="noStrike" dirty="0">
                        <a:solidFill>
                          <a:srgbClr val="000000"/>
                        </a:solidFill>
                        <a:effectLst/>
                        <a:latin typeface="Montserrat" panose="00000500000000000000" pitchFamily="2" charset="-70"/>
                      </a:endParaRPr>
                    </a:p>
                  </a:txBody>
                  <a:tcPr marL="6445" marR="6445" marT="6445" marB="0" anchor="b">
                    <a:solidFill>
                      <a:schemeClr val="accent4">
                        <a:lumMod val="60000"/>
                        <a:lumOff val="40000"/>
                      </a:schemeClr>
                    </a:solidFill>
                  </a:tcPr>
                </a:tc>
                <a:tc>
                  <a:txBody>
                    <a:bodyPr/>
                    <a:lstStyle/>
                    <a:p>
                      <a:pPr algn="r" fontAlgn="b"/>
                      <a:r>
                        <a:rPr lang="lv-LV" sz="1050" b="1" u="none" strike="noStrike">
                          <a:effectLst/>
                          <a:latin typeface="Montserrat" panose="00000500000000000000" pitchFamily="2" charset="-70"/>
                        </a:rPr>
                        <a:t>32968</a:t>
                      </a:r>
                      <a:endParaRPr lang="lv-LV" sz="1050" b="1" i="0" u="none" strike="noStrike">
                        <a:solidFill>
                          <a:srgbClr val="000000"/>
                        </a:solidFill>
                        <a:effectLst/>
                        <a:latin typeface="Montserrat" panose="00000500000000000000" pitchFamily="2" charset="-70"/>
                      </a:endParaRPr>
                    </a:p>
                  </a:txBody>
                  <a:tcPr marL="6445" marR="6445" marT="6445" marB="0" anchor="b">
                    <a:solidFill>
                      <a:schemeClr val="accent4">
                        <a:lumMod val="60000"/>
                        <a:lumOff val="40000"/>
                      </a:schemeClr>
                    </a:solidFill>
                  </a:tcPr>
                </a:tc>
                <a:tc>
                  <a:txBody>
                    <a:bodyPr/>
                    <a:lstStyle/>
                    <a:p>
                      <a:pPr algn="r" fontAlgn="b"/>
                      <a:r>
                        <a:rPr lang="lv-LV" sz="1050" b="1" u="none" strike="noStrike">
                          <a:effectLst/>
                          <a:latin typeface="Montserrat" panose="00000500000000000000" pitchFamily="2" charset="-70"/>
                        </a:rPr>
                        <a:t>488</a:t>
                      </a:r>
                      <a:endParaRPr lang="lv-LV" sz="1050" b="1" i="0" u="none" strike="noStrike">
                        <a:solidFill>
                          <a:srgbClr val="000000"/>
                        </a:solidFill>
                        <a:effectLst/>
                        <a:latin typeface="Montserrat" panose="00000500000000000000" pitchFamily="2" charset="-70"/>
                      </a:endParaRPr>
                    </a:p>
                  </a:txBody>
                  <a:tcPr marL="6445" marR="6445" marT="6445" marB="0" anchor="b">
                    <a:solidFill>
                      <a:schemeClr val="accent4">
                        <a:lumMod val="60000"/>
                        <a:lumOff val="40000"/>
                      </a:schemeClr>
                    </a:solidFill>
                  </a:tcPr>
                </a:tc>
                <a:tc>
                  <a:txBody>
                    <a:bodyPr/>
                    <a:lstStyle/>
                    <a:p>
                      <a:pPr algn="r" fontAlgn="b"/>
                      <a:r>
                        <a:rPr lang="lv-LV" sz="1050" b="1" u="none" strike="noStrike">
                          <a:effectLst/>
                          <a:latin typeface="Montserrat" panose="00000500000000000000" pitchFamily="2" charset="-70"/>
                        </a:rPr>
                        <a:t>542</a:t>
                      </a:r>
                      <a:endParaRPr lang="lv-LV" sz="1050" b="1" i="0" u="none" strike="noStrike">
                        <a:solidFill>
                          <a:srgbClr val="000000"/>
                        </a:solidFill>
                        <a:effectLst/>
                        <a:latin typeface="Montserrat" panose="00000500000000000000" pitchFamily="2" charset="-70"/>
                      </a:endParaRPr>
                    </a:p>
                  </a:txBody>
                  <a:tcPr marL="6445" marR="6445" marT="6445" marB="0" anchor="b">
                    <a:solidFill>
                      <a:schemeClr val="accent4">
                        <a:lumMod val="60000"/>
                        <a:lumOff val="40000"/>
                      </a:schemeClr>
                    </a:solidFill>
                  </a:tcPr>
                </a:tc>
                <a:tc>
                  <a:txBody>
                    <a:bodyPr/>
                    <a:lstStyle/>
                    <a:p>
                      <a:pPr algn="r" fontAlgn="b"/>
                      <a:r>
                        <a:rPr lang="lv-LV" sz="1050" b="1" u="none" strike="noStrike" dirty="0">
                          <a:effectLst/>
                          <a:latin typeface="Montserrat" panose="00000500000000000000" pitchFamily="2" charset="-70"/>
                        </a:rPr>
                        <a:t>2823</a:t>
                      </a:r>
                      <a:endParaRPr lang="lv-LV" sz="1050" b="1" i="0" u="none" strike="noStrike" dirty="0">
                        <a:solidFill>
                          <a:srgbClr val="000000"/>
                        </a:solidFill>
                        <a:effectLst/>
                        <a:latin typeface="Montserrat" panose="00000500000000000000" pitchFamily="2" charset="-70"/>
                      </a:endParaRPr>
                    </a:p>
                  </a:txBody>
                  <a:tcPr marL="6445" marR="6445" marT="6445" marB="0" anchor="b">
                    <a:solidFill>
                      <a:schemeClr val="accent4">
                        <a:lumMod val="60000"/>
                        <a:lumOff val="40000"/>
                      </a:schemeClr>
                    </a:solidFill>
                  </a:tcPr>
                </a:tc>
                <a:tc>
                  <a:txBody>
                    <a:bodyPr/>
                    <a:lstStyle/>
                    <a:p>
                      <a:pPr algn="r" fontAlgn="b"/>
                      <a:r>
                        <a:rPr lang="lv-LV" sz="1050" b="1" u="none" strike="noStrike" dirty="0">
                          <a:effectLst/>
                          <a:latin typeface="Montserrat" panose="00000500000000000000" pitchFamily="2" charset="-70"/>
                        </a:rPr>
                        <a:t>4705</a:t>
                      </a:r>
                      <a:endParaRPr lang="lv-LV" sz="1050" b="1" i="0" u="none" strike="noStrike" dirty="0">
                        <a:solidFill>
                          <a:srgbClr val="000000"/>
                        </a:solidFill>
                        <a:effectLst/>
                        <a:latin typeface="Montserrat" panose="00000500000000000000" pitchFamily="2" charset="-70"/>
                      </a:endParaRPr>
                    </a:p>
                  </a:txBody>
                  <a:tcPr marL="6445" marR="6445" marT="6445" marB="0" anchor="b">
                    <a:solidFill>
                      <a:schemeClr val="accent4">
                        <a:lumMod val="60000"/>
                        <a:lumOff val="40000"/>
                      </a:schemeClr>
                    </a:solidFill>
                  </a:tcPr>
                </a:tc>
                <a:tc>
                  <a:txBody>
                    <a:bodyPr/>
                    <a:lstStyle/>
                    <a:p>
                      <a:pPr algn="r" fontAlgn="b"/>
                      <a:r>
                        <a:rPr lang="lv-LV" sz="1050" b="1" u="none" strike="noStrike" dirty="0">
                          <a:effectLst/>
                          <a:latin typeface="Montserrat" panose="00000500000000000000" pitchFamily="2" charset="-70"/>
                        </a:rPr>
                        <a:t>284145</a:t>
                      </a:r>
                      <a:endParaRPr lang="lv-LV" sz="1050" b="1" i="0" u="none" strike="noStrike" dirty="0">
                        <a:solidFill>
                          <a:srgbClr val="000000"/>
                        </a:solidFill>
                        <a:effectLst/>
                        <a:latin typeface="Montserrat" panose="00000500000000000000" pitchFamily="2" charset="-70"/>
                      </a:endParaRPr>
                    </a:p>
                  </a:txBody>
                  <a:tcPr marL="6445" marR="6445" marT="6445" marB="0" anchor="b">
                    <a:solidFill>
                      <a:schemeClr val="accent4">
                        <a:lumMod val="60000"/>
                        <a:lumOff val="40000"/>
                      </a:schemeClr>
                    </a:solidFill>
                  </a:tcPr>
                </a:tc>
                <a:extLst>
                  <a:ext uri="{0D108BD9-81ED-4DB2-BD59-A6C34878D82A}">
                    <a16:rowId xmlns:a16="http://schemas.microsoft.com/office/drawing/2014/main" val="2568594604"/>
                  </a:ext>
                </a:extLst>
              </a:tr>
            </a:tbl>
          </a:graphicData>
        </a:graphic>
      </p:graphicFrame>
    </p:spTree>
    <p:extLst>
      <p:ext uri="{BB962C8B-B14F-4D97-AF65-F5344CB8AC3E}">
        <p14:creationId xmlns:p14="http://schemas.microsoft.com/office/powerpoint/2010/main" val="2621173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92D9B5-F9AE-8EC7-DC5F-CCC29C9C60C7}"/>
              </a:ext>
            </a:extLst>
          </p:cNvPr>
          <p:cNvSpPr>
            <a:spLocks noGrp="1"/>
          </p:cNvSpPr>
          <p:nvPr>
            <p:ph type="title"/>
          </p:nvPr>
        </p:nvSpPr>
        <p:spPr>
          <a:xfrm>
            <a:off x="871268" y="22135"/>
            <a:ext cx="10677319" cy="780599"/>
          </a:xfrm>
        </p:spPr>
        <p:txBody>
          <a:bodyPr>
            <a:normAutofit/>
          </a:bodyPr>
          <a:lstStyle/>
          <a:p>
            <a:pPr algn="ctr"/>
            <a:r>
              <a:rPr lang="lv-LV" sz="3600" b="1" dirty="0">
                <a:solidFill>
                  <a:srgbClr val="58585B"/>
                </a:solidFill>
                <a:latin typeface="Montserrat" panose="00000500000000000000" pitchFamily="2" charset="-70"/>
                <a:cs typeface="Times New Roman" panose="02020603050405020304" pitchFamily="18" charset="0"/>
              </a:rPr>
              <a:t>BUDŽETA</a:t>
            </a:r>
            <a:r>
              <a:rPr lang="lv-LV" sz="3600" b="1" baseline="0" dirty="0">
                <a:solidFill>
                  <a:srgbClr val="58585B"/>
                </a:solidFill>
                <a:latin typeface="Montserrat" panose="00000500000000000000" pitchFamily="2" charset="-70"/>
                <a:cs typeface="Times New Roman" panose="02020603050405020304" pitchFamily="18" charset="0"/>
              </a:rPr>
              <a:t> IZPILDES KOPSAVILKUMS</a:t>
            </a:r>
            <a:endParaRPr lang="lv-LV" sz="3600" dirty="0">
              <a:solidFill>
                <a:srgbClr val="58585B"/>
              </a:solidFill>
              <a:latin typeface="Montserrat" panose="00000500000000000000" pitchFamily="2" charset="-70"/>
            </a:endParaRPr>
          </a:p>
        </p:txBody>
      </p:sp>
      <p:sp>
        <p:nvSpPr>
          <p:cNvPr id="4" name="Slide Number Placeholder 3">
            <a:extLst>
              <a:ext uri="{FF2B5EF4-FFF2-40B4-BE49-F238E27FC236}">
                <a16:creationId xmlns:a16="http://schemas.microsoft.com/office/drawing/2014/main" id="{2A5B5943-1963-3EFB-8A7E-12373F24E975}"/>
              </a:ext>
            </a:extLst>
          </p:cNvPr>
          <p:cNvSpPr>
            <a:spLocks noGrp="1"/>
          </p:cNvSpPr>
          <p:nvPr>
            <p:ph type="sldNum" sz="quarter" idx="12"/>
          </p:nvPr>
        </p:nvSpPr>
        <p:spPr/>
        <p:txBody>
          <a:bodyPr/>
          <a:lstStyle/>
          <a:p>
            <a:fld id="{F27F4D8E-CD65-4F35-8BD0-06266F968DF1}" type="slidenum">
              <a:rPr lang="lv-LV" smtClean="0"/>
              <a:t>11</a:t>
            </a:fld>
            <a:endParaRPr lang="lv-LV"/>
          </a:p>
        </p:txBody>
      </p:sp>
      <p:graphicFrame>
        <p:nvGraphicFramePr>
          <p:cNvPr id="9" name="Chart 8">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3865500732"/>
              </p:ext>
            </p:extLst>
          </p:nvPr>
        </p:nvGraphicFramePr>
        <p:xfrm>
          <a:off x="164277" y="1156961"/>
          <a:ext cx="11777869" cy="560567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2FFA78C-A86F-2645-8178-58570FAB723E}"/>
              </a:ext>
            </a:extLst>
          </p:cNvPr>
          <p:cNvSpPr txBox="1"/>
          <p:nvPr/>
        </p:nvSpPr>
        <p:spPr>
          <a:xfrm>
            <a:off x="871268" y="825959"/>
            <a:ext cx="10515600" cy="307777"/>
          </a:xfrm>
          <a:prstGeom prst="rect">
            <a:avLst/>
          </a:prstGeom>
          <a:noFill/>
        </p:spPr>
        <p:txBody>
          <a:bodyPr wrap="square" rtlCol="0">
            <a:spAutoFit/>
          </a:bodyPr>
          <a:lstStyle/>
          <a:p>
            <a:pPr algn="ctr"/>
            <a:r>
              <a:rPr lang="lv-LV" sz="1400" dirty="0">
                <a:latin typeface="Montserrat" panose="00000500000000000000" pitchFamily="50" charset="-70"/>
              </a:rPr>
              <a:t>Kopsavilkumā apkopoti dati par budžeta ieņēmumu un izdevumu plānu un izpildi pa struktūrām.</a:t>
            </a:r>
          </a:p>
        </p:txBody>
      </p:sp>
    </p:spTree>
    <p:extLst>
      <p:ext uri="{BB962C8B-B14F-4D97-AF65-F5344CB8AC3E}">
        <p14:creationId xmlns:p14="http://schemas.microsoft.com/office/powerpoint/2010/main" val="4121266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A025-963A-4CC6-7E81-892AD7A46758}"/>
              </a:ext>
            </a:extLst>
          </p:cNvPr>
          <p:cNvSpPr>
            <a:spLocks noGrp="1"/>
          </p:cNvSpPr>
          <p:nvPr>
            <p:ph type="title"/>
          </p:nvPr>
        </p:nvSpPr>
        <p:spPr>
          <a:xfrm>
            <a:off x="854014" y="199162"/>
            <a:ext cx="10499785" cy="853262"/>
          </a:xfrm>
        </p:spPr>
        <p:txBody>
          <a:bodyPr>
            <a:normAutofit/>
          </a:bodyPr>
          <a:lstStyle/>
          <a:p>
            <a:pPr algn="ctr"/>
            <a:r>
              <a:rPr lang="lv-LV" sz="3600" b="1" dirty="0">
                <a:solidFill>
                  <a:srgbClr val="58585B"/>
                </a:solidFill>
                <a:latin typeface="Montserrat" panose="00000500000000000000" pitchFamily="2" charset="-70"/>
                <a:cs typeface="Times New Roman" panose="02020603050405020304" pitchFamily="18" charset="0"/>
              </a:rPr>
              <a:t>NAUDAS</a:t>
            </a:r>
            <a:r>
              <a:rPr lang="lv-LV" sz="3600" b="1" baseline="0" dirty="0">
                <a:solidFill>
                  <a:srgbClr val="58585B"/>
                </a:solidFill>
                <a:latin typeface="Montserrat" panose="00000500000000000000" pitchFamily="2" charset="-70"/>
                <a:cs typeface="Times New Roman" panose="02020603050405020304" pitchFamily="18" charset="0"/>
              </a:rPr>
              <a:t> LĪDZEKĻU ATLIKUMS</a:t>
            </a:r>
            <a:endParaRPr lang="lv-LV" sz="3600" dirty="0">
              <a:solidFill>
                <a:srgbClr val="58585B"/>
              </a:solidFill>
              <a:latin typeface="Montserrat" panose="00000500000000000000" pitchFamily="2" charset="-70"/>
            </a:endParaRPr>
          </a:p>
        </p:txBody>
      </p:sp>
      <p:sp>
        <p:nvSpPr>
          <p:cNvPr id="4" name="Slide Number Placeholder 3">
            <a:extLst>
              <a:ext uri="{FF2B5EF4-FFF2-40B4-BE49-F238E27FC236}">
                <a16:creationId xmlns:a16="http://schemas.microsoft.com/office/drawing/2014/main" id="{BDF2A232-AB97-5B3E-BA2E-822DB87A4B92}"/>
              </a:ext>
            </a:extLst>
          </p:cNvPr>
          <p:cNvSpPr>
            <a:spLocks noGrp="1"/>
          </p:cNvSpPr>
          <p:nvPr>
            <p:ph type="sldNum" sz="quarter" idx="12"/>
          </p:nvPr>
        </p:nvSpPr>
        <p:spPr>
          <a:xfrm>
            <a:off x="9375531" y="6476275"/>
            <a:ext cx="2743200" cy="365125"/>
          </a:xfrm>
        </p:spPr>
        <p:txBody>
          <a:bodyPr/>
          <a:lstStyle/>
          <a:p>
            <a:fld id="{F27F4D8E-CD65-4F35-8BD0-06266F968DF1}" type="slidenum">
              <a:rPr lang="lv-LV" smtClean="0"/>
              <a:t>12</a:t>
            </a:fld>
            <a:endParaRPr lang="lv-LV" dirty="0"/>
          </a:p>
        </p:txBody>
      </p:sp>
      <p:graphicFrame>
        <p:nvGraphicFramePr>
          <p:cNvPr id="8" name="Chart 7">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491936405"/>
              </p:ext>
            </p:extLst>
          </p:nvPr>
        </p:nvGraphicFramePr>
        <p:xfrm>
          <a:off x="365760" y="1741040"/>
          <a:ext cx="11460480" cy="503936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2FFA78C-A86F-2645-8178-58570FAB723E}"/>
              </a:ext>
            </a:extLst>
          </p:cNvPr>
          <p:cNvSpPr txBox="1"/>
          <p:nvPr/>
        </p:nvSpPr>
        <p:spPr>
          <a:xfrm>
            <a:off x="1081271" y="1091057"/>
            <a:ext cx="10515600" cy="954107"/>
          </a:xfrm>
          <a:prstGeom prst="rect">
            <a:avLst/>
          </a:prstGeom>
          <a:noFill/>
        </p:spPr>
        <p:txBody>
          <a:bodyPr wrap="square" rtlCol="0">
            <a:spAutoFit/>
          </a:bodyPr>
          <a:lstStyle/>
          <a:p>
            <a:pPr algn="just"/>
            <a:r>
              <a:rPr lang="lv-LV" sz="1400" dirty="0">
                <a:latin typeface="Montserrat" panose="00000500000000000000" pitchFamily="50" charset="-70"/>
              </a:rPr>
              <a:t>Naudas līdzekļu atlikumu veido: </a:t>
            </a:r>
          </a:p>
          <a:p>
            <a:pPr marL="285750" indent="-285750" algn="just">
              <a:buFont typeface="Wingdings" panose="05000000000000000000" pitchFamily="2" charset="2"/>
              <a:buChar char="ü"/>
            </a:pPr>
            <a:r>
              <a:rPr lang="lv-LV" sz="1400" dirty="0">
                <a:latin typeface="Montserrat" panose="00000500000000000000" pitchFamily="50" charset="-70"/>
              </a:rPr>
              <a:t>Teritorijas un ēku apsaimniekošanai saņemtais finansējums;</a:t>
            </a:r>
          </a:p>
          <a:p>
            <a:pPr marL="285750" indent="-285750" algn="just">
              <a:buFont typeface="Wingdings" panose="05000000000000000000" pitchFamily="2" charset="2"/>
              <a:buChar char="ü"/>
            </a:pPr>
            <a:r>
              <a:rPr lang="lv-LV" sz="1400" dirty="0">
                <a:latin typeface="Montserrat" panose="00000500000000000000" pitchFamily="50" charset="-70"/>
              </a:rPr>
              <a:t>Ielu un ceļu uzturēšanai saņemtais finansējums;</a:t>
            </a:r>
          </a:p>
          <a:p>
            <a:pPr marL="285750" indent="-285750" algn="just">
              <a:buFont typeface="Wingdings" panose="05000000000000000000" pitchFamily="2" charset="2"/>
              <a:buChar char="ü"/>
            </a:pPr>
            <a:r>
              <a:rPr lang="lv-LV" sz="1400" dirty="0">
                <a:latin typeface="Montserrat" panose="00000500000000000000" pitchFamily="50" charset="-70"/>
              </a:rPr>
              <a:t>Saimnieciskās darbības ieņēmumi, kur siltumapgādes atlikums uz ceturkšņa beigām ir negatīvs .</a:t>
            </a:r>
          </a:p>
        </p:txBody>
      </p:sp>
    </p:spTree>
    <p:extLst>
      <p:ext uri="{BB962C8B-B14F-4D97-AF65-F5344CB8AC3E}">
        <p14:creationId xmlns:p14="http://schemas.microsoft.com/office/powerpoint/2010/main" val="1893960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66CE7-3C2C-66D1-977D-A76920632D6E}"/>
              </a:ext>
            </a:extLst>
          </p:cNvPr>
          <p:cNvSpPr>
            <a:spLocks noGrp="1"/>
          </p:cNvSpPr>
          <p:nvPr>
            <p:ph type="title"/>
          </p:nvPr>
        </p:nvSpPr>
        <p:spPr/>
        <p:txBody>
          <a:bodyPr>
            <a:normAutofit/>
          </a:bodyPr>
          <a:lstStyle/>
          <a:p>
            <a:pPr algn="ctr"/>
            <a:r>
              <a:rPr lang="lv-LV" sz="3600" b="1" dirty="0">
                <a:solidFill>
                  <a:srgbClr val="58585B"/>
                </a:solidFill>
                <a:latin typeface="Montserrat" panose="00000500000000000000" pitchFamily="2" charset="-70"/>
              </a:rPr>
              <a:t>DEBITORI</a:t>
            </a:r>
            <a:endParaRPr lang="lv-LV" sz="3600" cap="all" dirty="0"/>
          </a:p>
        </p:txBody>
      </p:sp>
      <p:sp>
        <p:nvSpPr>
          <p:cNvPr id="4" name="Slide Number Placeholder 3">
            <a:extLst>
              <a:ext uri="{FF2B5EF4-FFF2-40B4-BE49-F238E27FC236}">
                <a16:creationId xmlns:a16="http://schemas.microsoft.com/office/drawing/2014/main" id="{CF93DE82-566F-6976-545D-F454DEBC285B}"/>
              </a:ext>
            </a:extLst>
          </p:cNvPr>
          <p:cNvSpPr>
            <a:spLocks noGrp="1"/>
          </p:cNvSpPr>
          <p:nvPr>
            <p:ph type="sldNum" sz="quarter" idx="12"/>
          </p:nvPr>
        </p:nvSpPr>
        <p:spPr/>
        <p:txBody>
          <a:bodyPr/>
          <a:lstStyle/>
          <a:p>
            <a:fld id="{F27F4D8E-CD65-4F35-8BD0-06266F968DF1}" type="slidenum">
              <a:rPr lang="lv-LV" smtClean="0"/>
              <a:t>13</a:t>
            </a:fld>
            <a:endParaRPr lang="lv-LV"/>
          </a:p>
        </p:txBody>
      </p:sp>
      <p:sp>
        <p:nvSpPr>
          <p:cNvPr id="3" name="TextBox 2">
            <a:extLst>
              <a:ext uri="{FF2B5EF4-FFF2-40B4-BE49-F238E27FC236}">
                <a16:creationId xmlns:a16="http://schemas.microsoft.com/office/drawing/2014/main" id="{0F701F7F-4A54-801A-38DB-E5F3B9DC6E27}"/>
              </a:ext>
            </a:extLst>
          </p:cNvPr>
          <p:cNvSpPr txBox="1"/>
          <p:nvPr/>
        </p:nvSpPr>
        <p:spPr>
          <a:xfrm>
            <a:off x="1495011" y="1489274"/>
            <a:ext cx="9467850" cy="1169551"/>
          </a:xfrm>
          <a:prstGeom prst="rect">
            <a:avLst/>
          </a:prstGeom>
          <a:noFill/>
        </p:spPr>
        <p:txBody>
          <a:bodyPr wrap="square" rtlCol="0">
            <a:spAutoFit/>
          </a:bodyPr>
          <a:lstStyle/>
          <a:p>
            <a:r>
              <a:rPr lang="lv-LV" sz="1400" dirty="0">
                <a:latin typeface="Montserrat" panose="00000500000000000000" pitchFamily="2" charset="-70"/>
              </a:rPr>
              <a:t>Pirmajā ceturksnī kopējais debitoru parāds veido 290 tūkst. </a:t>
            </a:r>
            <a:r>
              <a:rPr lang="lv-LV" sz="1400" i="1" dirty="0">
                <a:latin typeface="Montserrat" panose="00000500000000000000" pitchFamily="2" charset="-70"/>
              </a:rPr>
              <a:t>eiro</a:t>
            </a:r>
            <a:r>
              <a:rPr lang="lv-LV" sz="1400" dirty="0">
                <a:latin typeface="Montserrat" panose="00000500000000000000" pitchFamily="2" charset="-70"/>
              </a:rPr>
              <a:t>.</a:t>
            </a:r>
          </a:p>
          <a:p>
            <a:pPr marL="285750" indent="-285750">
              <a:buFont typeface="Wingdings" panose="05000000000000000000" pitchFamily="2" charset="2"/>
              <a:buChar char="ü"/>
            </a:pPr>
            <a:r>
              <a:rPr lang="lv-LV" sz="1400" dirty="0">
                <a:latin typeface="Montserrat" panose="00000500000000000000" pitchFamily="2" charset="-70"/>
              </a:rPr>
              <a:t>Siltumapgādes debitori veido 59% (172 129 EUR), t.sk. valsts atbalsts siltumapgādei 35 169 EUR;</a:t>
            </a:r>
          </a:p>
          <a:p>
            <a:pPr marL="285750" indent="-285750">
              <a:buFont typeface="Wingdings" panose="05000000000000000000" pitchFamily="2" charset="2"/>
              <a:buChar char="ü"/>
            </a:pPr>
            <a:r>
              <a:rPr lang="lv-LV" sz="1400" dirty="0">
                <a:latin typeface="Montserrat" panose="00000500000000000000" pitchFamily="2" charset="-70"/>
              </a:rPr>
              <a:t>Ūdensapgādes debitori veido 14% (41 659 EUR), t.sk. CFLA finansējums 15 500 EUR;</a:t>
            </a:r>
          </a:p>
          <a:p>
            <a:pPr marL="285750" indent="-285750">
              <a:buFont typeface="Wingdings" panose="05000000000000000000" pitchFamily="2" charset="2"/>
              <a:buChar char="ü"/>
            </a:pPr>
            <a:r>
              <a:rPr lang="lv-LV" sz="1400" dirty="0">
                <a:latin typeface="Montserrat" panose="00000500000000000000" pitchFamily="2" charset="-70"/>
              </a:rPr>
              <a:t>Kanalizācijas debitori veido 23% (65 963 EUR), t.sk. CFLA finansējums 25 398 EUR;</a:t>
            </a:r>
          </a:p>
          <a:p>
            <a:pPr marL="285750" indent="-285750">
              <a:buFont typeface="Wingdings" panose="05000000000000000000" pitchFamily="2" charset="2"/>
              <a:buChar char="ü"/>
            </a:pPr>
            <a:r>
              <a:rPr lang="lv-LV" sz="1400" dirty="0">
                <a:latin typeface="Montserrat" panose="00000500000000000000" pitchFamily="2" charset="-70"/>
              </a:rPr>
              <a:t>Pārējie debitori veido 4% (10 372 EUR).</a:t>
            </a:r>
          </a:p>
        </p:txBody>
      </p:sp>
      <p:graphicFrame>
        <p:nvGraphicFramePr>
          <p:cNvPr id="8" name="Content Placeholder 7">
            <a:extLst>
              <a:ext uri="{FF2B5EF4-FFF2-40B4-BE49-F238E27FC236}">
                <a16:creationId xmlns:a16="http://schemas.microsoft.com/office/drawing/2014/main" id="{00000000-0008-0000-0500-000005000000}"/>
              </a:ext>
            </a:extLst>
          </p:cNvPr>
          <p:cNvGraphicFramePr>
            <a:graphicFrameLocks noGrp="1"/>
          </p:cNvGraphicFramePr>
          <p:nvPr>
            <p:ph idx="1"/>
            <p:extLst>
              <p:ext uri="{D42A27DB-BD31-4B8C-83A1-F6EECF244321}">
                <p14:modId xmlns:p14="http://schemas.microsoft.com/office/powerpoint/2010/main" val="3452609229"/>
              </p:ext>
            </p:extLst>
          </p:nvPr>
        </p:nvGraphicFramePr>
        <p:xfrm>
          <a:off x="838200" y="2658825"/>
          <a:ext cx="10515600" cy="40626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5267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54926-D707-E9CF-1B42-7463AB2794F7}"/>
              </a:ext>
            </a:extLst>
          </p:cNvPr>
          <p:cNvSpPr>
            <a:spLocks noGrp="1"/>
          </p:cNvSpPr>
          <p:nvPr>
            <p:ph type="title"/>
          </p:nvPr>
        </p:nvSpPr>
        <p:spPr>
          <a:xfrm>
            <a:off x="864079" y="218476"/>
            <a:ext cx="10515600" cy="1325563"/>
          </a:xfrm>
        </p:spPr>
        <p:txBody>
          <a:bodyPr>
            <a:normAutofit/>
          </a:bodyPr>
          <a:lstStyle/>
          <a:p>
            <a:pPr algn="ctr"/>
            <a:r>
              <a:rPr lang="lv-LV" sz="3600" b="1" dirty="0">
                <a:solidFill>
                  <a:srgbClr val="58585B"/>
                </a:solidFill>
                <a:latin typeface="Montserrat" panose="00000500000000000000" pitchFamily="2" charset="-70"/>
              </a:rPr>
              <a:t>DEBITORI</a:t>
            </a:r>
          </a:p>
        </p:txBody>
      </p:sp>
      <p:sp>
        <p:nvSpPr>
          <p:cNvPr id="4" name="Slide Number Placeholder 3">
            <a:extLst>
              <a:ext uri="{FF2B5EF4-FFF2-40B4-BE49-F238E27FC236}">
                <a16:creationId xmlns:a16="http://schemas.microsoft.com/office/drawing/2014/main" id="{5A9A1857-0726-653E-3AC4-C0372C4D7A1D}"/>
              </a:ext>
            </a:extLst>
          </p:cNvPr>
          <p:cNvSpPr>
            <a:spLocks noGrp="1"/>
          </p:cNvSpPr>
          <p:nvPr>
            <p:ph type="sldNum" sz="quarter" idx="12"/>
          </p:nvPr>
        </p:nvSpPr>
        <p:spPr>
          <a:xfrm>
            <a:off x="9086849" y="6492875"/>
            <a:ext cx="2743200" cy="365125"/>
          </a:xfrm>
        </p:spPr>
        <p:txBody>
          <a:bodyPr/>
          <a:lstStyle/>
          <a:p>
            <a:fld id="{F27F4D8E-CD65-4F35-8BD0-06266F968DF1}" type="slidenum">
              <a:rPr lang="lv-LV" smtClean="0"/>
              <a:t>14</a:t>
            </a:fld>
            <a:endParaRPr lang="lv-LV" dirty="0"/>
          </a:p>
        </p:txBody>
      </p:sp>
      <p:sp>
        <p:nvSpPr>
          <p:cNvPr id="13" name="TextBox 12">
            <a:extLst>
              <a:ext uri="{FF2B5EF4-FFF2-40B4-BE49-F238E27FC236}">
                <a16:creationId xmlns:a16="http://schemas.microsoft.com/office/drawing/2014/main" id="{14AFFE6F-8301-56BB-84F6-ECF4132CCBA8}"/>
              </a:ext>
            </a:extLst>
          </p:cNvPr>
          <p:cNvSpPr txBox="1"/>
          <p:nvPr/>
        </p:nvSpPr>
        <p:spPr>
          <a:xfrm>
            <a:off x="358339" y="1377886"/>
            <a:ext cx="11601449" cy="954107"/>
          </a:xfrm>
          <a:prstGeom prst="rect">
            <a:avLst/>
          </a:prstGeom>
          <a:noFill/>
        </p:spPr>
        <p:txBody>
          <a:bodyPr wrap="square" rtlCol="0">
            <a:spAutoFit/>
          </a:bodyPr>
          <a:lstStyle/>
          <a:p>
            <a:pPr marL="285750" indent="-285750" algn="just">
              <a:buFont typeface="Wingdings" panose="05000000000000000000" pitchFamily="2" charset="2"/>
              <a:buChar char="ü"/>
            </a:pPr>
            <a:r>
              <a:rPr lang="lv-LV" sz="1400" dirty="0">
                <a:latin typeface="Montserrat" panose="00000500000000000000" pitchFamily="2" charset="-70"/>
              </a:rPr>
              <a:t>Debitori, kuriem vēl nav iestājies apmaksas termiņš veido 53% (152 499 EUR);</a:t>
            </a:r>
          </a:p>
          <a:p>
            <a:pPr marL="285750" indent="-285750" algn="just">
              <a:buFont typeface="Wingdings" panose="05000000000000000000" pitchFamily="2" charset="2"/>
              <a:buChar char="ü"/>
            </a:pPr>
            <a:r>
              <a:rPr lang="lv-LV" sz="1400" dirty="0">
                <a:latin typeface="Montserrat" panose="00000500000000000000" pitchFamily="2" charset="-70"/>
              </a:rPr>
              <a:t>Debitoru parādi, kas kavēti līdz 3 mēnešiem, veido 33% (95 162 EUR), no tiem 66 % (62 387 EUR) veido valsts atbalsts siltumapgādei un CFLA finansējums ūdenssaimniecībai;</a:t>
            </a:r>
          </a:p>
          <a:p>
            <a:pPr marL="285750" indent="-285750" algn="just">
              <a:buFont typeface="Wingdings" panose="05000000000000000000" pitchFamily="2" charset="2"/>
              <a:buChar char="ü"/>
            </a:pPr>
            <a:r>
              <a:rPr lang="lv-LV" sz="1400" dirty="0">
                <a:latin typeface="Montserrat" panose="00000500000000000000" pitchFamily="2" charset="-70"/>
              </a:rPr>
              <a:t>Debitoru parādi, kas kavēti 6 mēnešus un vairāk, veido 13% (36 409 EUR) no tiem 68% (24 796 EUR) atrodas piespiedu izpildē</a:t>
            </a:r>
            <a:r>
              <a:rPr lang="lv-LV" sz="1400" i="1" dirty="0">
                <a:latin typeface="Montserrat" panose="00000500000000000000" pitchFamily="2" charset="-70"/>
              </a:rPr>
              <a:t>.</a:t>
            </a:r>
          </a:p>
        </p:txBody>
      </p:sp>
      <p:graphicFrame>
        <p:nvGraphicFramePr>
          <p:cNvPr id="10" name="Chart 9">
            <a:extLst>
              <a:ext uri="{FF2B5EF4-FFF2-40B4-BE49-F238E27FC236}">
                <a16:creationId xmlns:a16="http://schemas.microsoft.com/office/drawing/2014/main" id="{00000000-0008-0000-0500-000004000000}"/>
              </a:ext>
            </a:extLst>
          </p:cNvPr>
          <p:cNvGraphicFramePr>
            <a:graphicFrameLocks/>
          </p:cNvGraphicFramePr>
          <p:nvPr>
            <p:extLst>
              <p:ext uri="{D42A27DB-BD31-4B8C-83A1-F6EECF244321}">
                <p14:modId xmlns:p14="http://schemas.microsoft.com/office/powerpoint/2010/main" val="3894417909"/>
              </p:ext>
            </p:extLst>
          </p:nvPr>
        </p:nvGraphicFramePr>
        <p:xfrm>
          <a:off x="76200" y="2465089"/>
          <a:ext cx="7219950" cy="41744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3702585475"/>
              </p:ext>
            </p:extLst>
          </p:nvPr>
        </p:nvGraphicFramePr>
        <p:xfrm>
          <a:off x="7153275" y="2993244"/>
          <a:ext cx="5038725" cy="3579990"/>
        </p:xfrm>
        <a:graphic>
          <a:graphicData uri="http://schemas.openxmlformats.org/drawingml/2006/chart">
            <c:chart xmlns:c="http://schemas.openxmlformats.org/drawingml/2006/chart" xmlns:r="http://schemas.openxmlformats.org/officeDocument/2006/relationships" r:id="rId4"/>
          </a:graphicData>
        </a:graphic>
      </p:graphicFrame>
      <p:pic>
        <p:nvPicPr>
          <p:cNvPr id="8" name="Graphic 7" descr="Back RTL">
            <a:extLst>
              <a:ext uri="{FF2B5EF4-FFF2-40B4-BE49-F238E27FC236}">
                <a16:creationId xmlns:a16="http://schemas.microsoft.com/office/drawing/2014/main" id="{E18F07D5-8B47-62B2-1CF4-63C755CAC18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673539">
            <a:off x="6236315" y="2971800"/>
            <a:ext cx="1228724" cy="914400"/>
          </a:xfrm>
          <a:prstGeom prst="rect">
            <a:avLst/>
          </a:prstGeom>
        </p:spPr>
      </p:pic>
      <p:sp>
        <p:nvSpPr>
          <p:cNvPr id="6" name="Oval 5">
            <a:extLst>
              <a:ext uri="{FF2B5EF4-FFF2-40B4-BE49-F238E27FC236}">
                <a16:creationId xmlns:a16="http://schemas.microsoft.com/office/drawing/2014/main" id="{34C96ABD-C483-E625-D93E-94798A95F257}"/>
              </a:ext>
            </a:extLst>
          </p:cNvPr>
          <p:cNvSpPr/>
          <p:nvPr/>
        </p:nvSpPr>
        <p:spPr>
          <a:xfrm>
            <a:off x="5237995" y="3744100"/>
            <a:ext cx="2181225" cy="2649660"/>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323680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84C16-5CE9-A822-5E4E-C9C401655B85}"/>
              </a:ext>
            </a:extLst>
          </p:cNvPr>
          <p:cNvSpPr>
            <a:spLocks noGrp="1"/>
          </p:cNvSpPr>
          <p:nvPr>
            <p:ph type="title"/>
          </p:nvPr>
        </p:nvSpPr>
        <p:spPr/>
        <p:txBody>
          <a:bodyPr>
            <a:normAutofit/>
          </a:bodyPr>
          <a:lstStyle/>
          <a:p>
            <a:pPr algn="ctr"/>
            <a:r>
              <a:rPr lang="lv-LV" sz="3200" b="1" cap="all" dirty="0">
                <a:solidFill>
                  <a:srgbClr val="595959"/>
                </a:solidFill>
                <a:latin typeface="Montserrat" panose="00000500000000000000" pitchFamily="2" charset="-70"/>
              </a:rPr>
              <a:t>2022/2023 gada ziemas sezonas uzturēšanas kopsavilkums</a:t>
            </a:r>
          </a:p>
        </p:txBody>
      </p:sp>
      <p:sp>
        <p:nvSpPr>
          <p:cNvPr id="4" name="Slide Number Placeholder 3">
            <a:extLst>
              <a:ext uri="{FF2B5EF4-FFF2-40B4-BE49-F238E27FC236}">
                <a16:creationId xmlns:a16="http://schemas.microsoft.com/office/drawing/2014/main" id="{DEAA97D1-226E-5338-A87B-07846DB1BCDE}"/>
              </a:ext>
            </a:extLst>
          </p:cNvPr>
          <p:cNvSpPr>
            <a:spLocks noGrp="1"/>
          </p:cNvSpPr>
          <p:nvPr>
            <p:ph type="sldNum" sz="quarter" idx="12"/>
          </p:nvPr>
        </p:nvSpPr>
        <p:spPr/>
        <p:txBody>
          <a:bodyPr/>
          <a:lstStyle/>
          <a:p>
            <a:fld id="{F27F4D8E-CD65-4F35-8BD0-06266F968DF1}" type="slidenum">
              <a:rPr lang="lv-LV" smtClean="0"/>
              <a:t>15</a:t>
            </a:fld>
            <a:endParaRPr lang="lv-LV"/>
          </a:p>
        </p:txBody>
      </p:sp>
      <p:sp>
        <p:nvSpPr>
          <p:cNvPr id="9" name="TextBox 8">
            <a:extLst>
              <a:ext uri="{FF2B5EF4-FFF2-40B4-BE49-F238E27FC236}">
                <a16:creationId xmlns:a16="http://schemas.microsoft.com/office/drawing/2014/main" id="{438062E1-53EA-96D8-8D4D-33B6CCAD2896}"/>
              </a:ext>
            </a:extLst>
          </p:cNvPr>
          <p:cNvSpPr txBox="1"/>
          <p:nvPr/>
        </p:nvSpPr>
        <p:spPr>
          <a:xfrm>
            <a:off x="419100" y="1698775"/>
            <a:ext cx="11772900" cy="1815882"/>
          </a:xfrm>
          <a:prstGeom prst="rect">
            <a:avLst/>
          </a:prstGeom>
          <a:noFill/>
        </p:spPr>
        <p:txBody>
          <a:bodyPr wrap="square" rtlCol="0">
            <a:spAutoFit/>
          </a:bodyPr>
          <a:lstStyle/>
          <a:p>
            <a:pPr marL="285750" indent="-285750" algn="just">
              <a:buFont typeface="Wingdings" panose="05000000000000000000" pitchFamily="2" charset="2"/>
              <a:buChar char="ü"/>
            </a:pPr>
            <a:r>
              <a:rPr lang="lv-LV" sz="1400" dirty="0">
                <a:latin typeface="Montserrat" panose="00000500000000000000" pitchFamily="2" charset="-70"/>
              </a:rPr>
              <a:t>Ceļu un ielu uzturēšanas izmaksas uz 1 km Carnikavas pagasta brauktuves </a:t>
            </a:r>
            <a:r>
              <a:rPr lang="lv-LV" sz="1400" b="1" dirty="0">
                <a:latin typeface="Montserrat" panose="00000500000000000000" pitchFamily="2" charset="-70"/>
              </a:rPr>
              <a:t>kaisīšanai ir 51 </a:t>
            </a:r>
            <a:r>
              <a:rPr lang="lv-LV" sz="1400" b="1" dirty="0" err="1">
                <a:latin typeface="Montserrat" panose="00000500000000000000" pitchFamily="2" charset="-70"/>
              </a:rPr>
              <a:t>eur</a:t>
            </a:r>
            <a:r>
              <a:rPr lang="lv-LV" sz="1400" dirty="0">
                <a:latin typeface="Montserrat" panose="00000500000000000000" pitchFamily="2" charset="-70"/>
              </a:rPr>
              <a:t>, bet brauktuves </a:t>
            </a:r>
            <a:r>
              <a:rPr lang="lv-LV" sz="1400" b="1" dirty="0">
                <a:latin typeface="Montserrat" panose="00000500000000000000" pitchFamily="2" charset="-70"/>
              </a:rPr>
              <a:t>tīrīšanai 7 </a:t>
            </a:r>
            <a:r>
              <a:rPr lang="lv-LV" sz="1400" b="1" dirty="0" err="1">
                <a:latin typeface="Montserrat" panose="00000500000000000000" pitchFamily="2" charset="-70"/>
              </a:rPr>
              <a:t>eur</a:t>
            </a:r>
            <a:r>
              <a:rPr lang="lv-LV" sz="1400" b="1" dirty="0">
                <a:latin typeface="Montserrat" panose="00000500000000000000" pitchFamily="2" charset="-70"/>
              </a:rPr>
              <a:t>;</a:t>
            </a:r>
          </a:p>
          <a:p>
            <a:pPr marL="285750" indent="-285750" algn="just">
              <a:buFont typeface="Wingdings" panose="05000000000000000000" pitchFamily="2" charset="2"/>
              <a:buChar char="ü"/>
            </a:pPr>
            <a:r>
              <a:rPr lang="lv-LV" sz="1400" dirty="0">
                <a:latin typeface="Montserrat" panose="00000500000000000000" pitchFamily="2" charset="-70"/>
              </a:rPr>
              <a:t>Ceļu un ielu uzturēšanas izmaksas uz 1 km Ādažu pagasta brauktuvju </a:t>
            </a:r>
            <a:r>
              <a:rPr lang="lv-LV" sz="1400" b="1" dirty="0">
                <a:latin typeface="Montserrat" panose="00000500000000000000" pitchFamily="2" charset="-70"/>
              </a:rPr>
              <a:t>kaisīšanai ir 26 </a:t>
            </a:r>
            <a:r>
              <a:rPr lang="lv-LV" sz="1400" b="1" dirty="0" err="1">
                <a:latin typeface="Montserrat" panose="00000500000000000000" pitchFamily="2" charset="-70"/>
              </a:rPr>
              <a:t>eur</a:t>
            </a:r>
            <a:r>
              <a:rPr lang="lv-LV" sz="1400" dirty="0">
                <a:latin typeface="Montserrat" panose="00000500000000000000" pitchFamily="2" charset="-70"/>
              </a:rPr>
              <a:t>, bet brauktuvju </a:t>
            </a:r>
            <a:r>
              <a:rPr lang="lv-LV" sz="1400" b="1" dirty="0">
                <a:latin typeface="Montserrat" panose="00000500000000000000" pitchFamily="2" charset="-70"/>
              </a:rPr>
              <a:t>tīrīšanai 20 </a:t>
            </a:r>
            <a:r>
              <a:rPr lang="lv-LV" sz="1400" b="1" dirty="0" err="1">
                <a:latin typeface="Montserrat" panose="00000500000000000000" pitchFamily="2" charset="-70"/>
              </a:rPr>
              <a:t>eur</a:t>
            </a:r>
            <a:r>
              <a:rPr lang="lv-LV" sz="1400" b="1" dirty="0">
                <a:latin typeface="Montserrat" panose="00000500000000000000" pitchFamily="2" charset="-70"/>
              </a:rPr>
              <a:t>;</a:t>
            </a:r>
          </a:p>
          <a:p>
            <a:pPr marL="285750" indent="-285750" algn="just">
              <a:buFont typeface="Wingdings" panose="05000000000000000000" pitchFamily="2" charset="2"/>
              <a:buChar char="ü"/>
            </a:pPr>
            <a:r>
              <a:rPr lang="lv-LV" sz="1400" dirty="0">
                <a:latin typeface="Montserrat" panose="00000500000000000000" pitchFamily="2" charset="-70"/>
              </a:rPr>
              <a:t>Kaisāmā materiāla cena par 1 tonnu pieaugusi līdz 150 </a:t>
            </a:r>
            <a:r>
              <a:rPr lang="lv-LV" sz="1400" dirty="0" err="1">
                <a:latin typeface="Montserrat" panose="00000500000000000000" pitchFamily="2" charset="-70"/>
              </a:rPr>
              <a:t>eur</a:t>
            </a:r>
            <a:r>
              <a:rPr lang="lv-LV" sz="1400" dirty="0">
                <a:latin typeface="Montserrat" panose="00000500000000000000" pitchFamily="2" charset="-70"/>
              </a:rPr>
              <a:t>, kas sadārdzinājis kaisīšanu Carnikavas pagastā;</a:t>
            </a:r>
            <a:endParaRPr lang="lv-LV" sz="1400" b="1" dirty="0">
              <a:solidFill>
                <a:srgbClr val="595959"/>
              </a:solidFill>
              <a:latin typeface="Montserrat" panose="00000500000000000000" pitchFamily="2" charset="-70"/>
            </a:endParaRPr>
          </a:p>
          <a:p>
            <a:pPr marL="285750" indent="-285750" algn="just">
              <a:buFont typeface="Wingdings" panose="05000000000000000000" pitchFamily="2" charset="2"/>
              <a:buChar char="ü"/>
            </a:pPr>
            <a:r>
              <a:rPr lang="lv-LV" sz="1400" dirty="0">
                <a:latin typeface="Montserrat" panose="00000500000000000000" pitchFamily="2" charset="-70"/>
              </a:rPr>
              <a:t>Ietvju uzturēšana Carnikavas pagastā, tāpat kā Ādažu pagastā par 1 km ir 47 </a:t>
            </a:r>
            <a:r>
              <a:rPr lang="lv-LV" sz="1400" dirty="0" err="1">
                <a:latin typeface="Montserrat" panose="00000500000000000000" pitchFamily="2" charset="-70"/>
              </a:rPr>
              <a:t>eur</a:t>
            </a:r>
            <a:r>
              <a:rPr lang="lv-LV" sz="1400" dirty="0">
                <a:latin typeface="Montserrat" panose="00000500000000000000" pitchFamily="2" charset="-70"/>
              </a:rPr>
              <a:t>;</a:t>
            </a:r>
          </a:p>
          <a:p>
            <a:pPr marL="285750" indent="-285750" algn="just" rtl="0" eaLnBrk="1" latinLnBrk="0" hangingPunct="1">
              <a:spcBef>
                <a:spcPts val="0"/>
              </a:spcBef>
              <a:spcAft>
                <a:spcPts val="0"/>
              </a:spcAft>
              <a:buFont typeface="Wingdings" panose="05000000000000000000" pitchFamily="2" charset="2"/>
              <a:buChar char="ü"/>
            </a:pPr>
            <a:r>
              <a:rPr lang="lv-LV" sz="1400" dirty="0">
                <a:solidFill>
                  <a:srgbClr val="000000"/>
                </a:solidFill>
                <a:latin typeface="Montserrat" panose="00000500000000000000" pitchFamily="2" charset="-70"/>
              </a:rPr>
              <a:t>Kopumā ziemas sezonas brauktuvju un ietvju uzturēšana novadā izmaksājusi </a:t>
            </a:r>
            <a:r>
              <a:rPr lang="lv-LV" sz="1400" b="1" dirty="0">
                <a:solidFill>
                  <a:srgbClr val="000000"/>
                </a:solidFill>
                <a:latin typeface="Montserrat" panose="00000500000000000000" pitchFamily="2" charset="-70"/>
              </a:rPr>
              <a:t>166 423 </a:t>
            </a:r>
            <a:r>
              <a:rPr lang="lv-LV" sz="1400" b="1" dirty="0" err="1">
                <a:solidFill>
                  <a:srgbClr val="000000"/>
                </a:solidFill>
                <a:latin typeface="Montserrat" panose="00000500000000000000" pitchFamily="2" charset="-70"/>
              </a:rPr>
              <a:t>eur</a:t>
            </a:r>
            <a:r>
              <a:rPr lang="lv-LV" sz="1400" b="1" dirty="0">
                <a:solidFill>
                  <a:srgbClr val="000000"/>
                </a:solidFill>
                <a:latin typeface="Montserrat" panose="00000500000000000000" pitchFamily="2" charset="-70"/>
              </a:rPr>
              <a:t>;</a:t>
            </a:r>
          </a:p>
          <a:p>
            <a:pPr marL="742950" lvl="1" indent="-285750" algn="just">
              <a:buFont typeface="Wingdings" panose="05000000000000000000" pitchFamily="2" charset="2"/>
              <a:buChar char="v"/>
            </a:pPr>
            <a:r>
              <a:rPr lang="lv-LV" sz="1400" dirty="0">
                <a:solidFill>
                  <a:srgbClr val="000000"/>
                </a:solidFill>
                <a:latin typeface="Montserrat" panose="00000500000000000000" pitchFamily="2" charset="-70"/>
              </a:rPr>
              <a:t>Brauktuvju t</a:t>
            </a:r>
            <a:r>
              <a:rPr lang="lv-LV" sz="1400" kern="1200" dirty="0">
                <a:solidFill>
                  <a:srgbClr val="000000"/>
                </a:solidFill>
                <a:effectLst/>
                <a:latin typeface="Montserrat" panose="00000500000000000000" pitchFamily="2" charset="-70"/>
              </a:rPr>
              <a:t>īrīšana ar ārpakalpojumu Ādažu pagastā </a:t>
            </a:r>
            <a:r>
              <a:rPr lang="lv-LV" sz="1400" b="1" kern="1200" dirty="0">
                <a:solidFill>
                  <a:srgbClr val="000000"/>
                </a:solidFill>
                <a:effectLst/>
                <a:latin typeface="Montserrat" panose="00000500000000000000" pitchFamily="2" charset="-70"/>
              </a:rPr>
              <a:t>1413km 27 </a:t>
            </a:r>
            <a:r>
              <a:rPr lang="lv-LV" sz="1400" b="1" kern="1200" dirty="0">
                <a:effectLst/>
                <a:latin typeface="Montserrat" panose="00000500000000000000" pitchFamily="2" charset="-70"/>
              </a:rPr>
              <a:t>815 </a:t>
            </a:r>
            <a:r>
              <a:rPr lang="lv-LV" sz="1400" dirty="0" err="1">
                <a:effectLst/>
                <a:latin typeface="Montserrat" panose="00000500000000000000" pitchFamily="2" charset="-70"/>
                <a:cs typeface="Mongolian Baiti ;mso-fareast-theme-font:minor-fareast;color:black;mso-color-index:1;mso-font-kerning:12.0pt;language:lv;font-weight:bold;mso-style-textfill-type: solid"/>
              </a:rPr>
              <a:t>eur</a:t>
            </a:r>
            <a:r>
              <a:rPr lang="lv-LV" sz="1400" dirty="0">
                <a:effectLst/>
                <a:latin typeface="Montserrat" panose="00000500000000000000" pitchFamily="2" charset="-70"/>
                <a:cs typeface="Mongolian Baiti ;mso-fareast-theme-font:minor-fareast;color:black;mso-color-index:1;mso-font-kerning:12.0pt;language:lv;font-weight:bold;mso-style-textfill-type: solid"/>
              </a:rPr>
              <a:t>;</a:t>
            </a:r>
            <a:endParaRPr lang="lv-LV" sz="1400" dirty="0">
              <a:effectLst/>
              <a:latin typeface="Montserrat" panose="00000500000000000000" pitchFamily="2" charset="-70"/>
            </a:endParaRPr>
          </a:p>
          <a:p>
            <a:pPr marL="742950" lvl="1" indent="-285750" algn="just">
              <a:buFont typeface="Wingdings" panose="05000000000000000000" pitchFamily="2" charset="2"/>
              <a:buChar char="v"/>
            </a:pPr>
            <a:r>
              <a:rPr lang="lv-LV" sz="1400" kern="1200" dirty="0">
                <a:solidFill>
                  <a:srgbClr val="000000"/>
                </a:solidFill>
                <a:effectLst/>
                <a:latin typeface="Montserrat" panose="00000500000000000000" pitchFamily="2" charset="-70"/>
              </a:rPr>
              <a:t>Brauktuvju kaisīšana ar ārpakalpojumu Ādažu pagastā </a:t>
            </a:r>
            <a:r>
              <a:rPr lang="lv-LV" sz="1400" b="1" kern="1200" dirty="0">
                <a:solidFill>
                  <a:srgbClr val="000000"/>
                </a:solidFill>
                <a:effectLst/>
                <a:latin typeface="Montserrat" panose="00000500000000000000" pitchFamily="2" charset="-70"/>
              </a:rPr>
              <a:t>2977km 77 992</a:t>
            </a:r>
            <a:r>
              <a:rPr lang="lv-LV" sz="1400" b="1" kern="1200" dirty="0">
                <a:effectLst/>
                <a:latin typeface="Montserrat" panose="00000500000000000000" pitchFamily="2" charset="-70"/>
              </a:rPr>
              <a:t> </a:t>
            </a:r>
            <a:r>
              <a:rPr lang="lv-LV" sz="1400" dirty="0" err="1">
                <a:effectLst/>
                <a:latin typeface="Montserrat" panose="00000500000000000000" pitchFamily="2" charset="-70"/>
                <a:cs typeface="Mongolian Baiti ;mso-fareast-theme-font:minor-fareast;color:black;mso-color-index:1;mso-font-kerning:12.0pt;language:lv;font-weight:bold;mso-style-textfill-type: solid"/>
              </a:rPr>
              <a:t>eur</a:t>
            </a:r>
            <a:r>
              <a:rPr lang="lv-LV" sz="1400" kern="1200" dirty="0">
                <a:solidFill>
                  <a:srgbClr val="000000"/>
                </a:solidFill>
                <a:effectLst/>
                <a:latin typeface="Montserrat" panose="00000500000000000000" pitchFamily="2" charset="-70"/>
              </a:rPr>
              <a:t>;</a:t>
            </a:r>
            <a:endParaRPr lang="lv-LV" sz="1400" dirty="0">
              <a:effectLst/>
              <a:latin typeface="Montserrat" panose="00000500000000000000" pitchFamily="2" charset="-70"/>
            </a:endParaRPr>
          </a:p>
          <a:p>
            <a:pPr marL="742950" lvl="1" indent="-285750" algn="just">
              <a:buFont typeface="Wingdings" panose="05000000000000000000" pitchFamily="2" charset="2"/>
              <a:buChar char="v"/>
            </a:pPr>
            <a:r>
              <a:rPr lang="lv-LV" sz="1400" kern="1200" dirty="0">
                <a:solidFill>
                  <a:srgbClr val="000000"/>
                </a:solidFill>
                <a:effectLst/>
                <a:latin typeface="Montserrat" panose="00000500000000000000" pitchFamily="2" charset="-70"/>
              </a:rPr>
              <a:t>Izlietotais sāls daudzums ir Carnikavas pagasta ielām un ietvēm veido </a:t>
            </a:r>
            <a:r>
              <a:rPr lang="lv-LV" sz="1400" b="1" kern="1200" dirty="0">
                <a:effectLst/>
                <a:latin typeface="Montserrat" panose="00000500000000000000" pitchFamily="2" charset="-70"/>
              </a:rPr>
              <a:t>60 616 </a:t>
            </a:r>
            <a:r>
              <a:rPr lang="lv-LV" sz="1400" kern="1200" dirty="0" err="1">
                <a:effectLst/>
                <a:latin typeface="Montserrat" panose="00000500000000000000" pitchFamily="2" charset="-70"/>
              </a:rPr>
              <a:t>eur</a:t>
            </a:r>
            <a:r>
              <a:rPr lang="lv-LV" sz="1400" kern="1200" dirty="0">
                <a:effectLst/>
                <a:latin typeface="Montserrat" panose="00000500000000000000" pitchFamily="2" charset="-70"/>
              </a:rPr>
              <a:t>. </a:t>
            </a:r>
            <a:endParaRPr lang="lv-LV" sz="1400" dirty="0">
              <a:latin typeface="Montserrat" panose="00000500000000000000" pitchFamily="2" charset="-70"/>
            </a:endParaRPr>
          </a:p>
        </p:txBody>
      </p:sp>
      <p:graphicFrame>
        <p:nvGraphicFramePr>
          <p:cNvPr id="7" name="Content Placeholder 6">
            <a:extLst>
              <a:ext uri="{FF2B5EF4-FFF2-40B4-BE49-F238E27FC236}">
                <a16:creationId xmlns:a16="http://schemas.microsoft.com/office/drawing/2014/main" id="{CD2CB5BE-3602-8F72-D28F-F4810DE92D78}"/>
              </a:ext>
            </a:extLst>
          </p:cNvPr>
          <p:cNvGraphicFramePr>
            <a:graphicFrameLocks noGrp="1"/>
          </p:cNvGraphicFramePr>
          <p:nvPr>
            <p:ph idx="1"/>
            <p:extLst>
              <p:ext uri="{D42A27DB-BD31-4B8C-83A1-F6EECF244321}">
                <p14:modId xmlns:p14="http://schemas.microsoft.com/office/powerpoint/2010/main" val="282695263"/>
              </p:ext>
            </p:extLst>
          </p:nvPr>
        </p:nvGraphicFramePr>
        <p:xfrm>
          <a:off x="838200" y="3641257"/>
          <a:ext cx="9926516" cy="3035935"/>
        </p:xfrm>
        <a:graphic>
          <a:graphicData uri="http://schemas.openxmlformats.org/drawingml/2006/table">
            <a:tbl>
              <a:tblPr/>
              <a:tblGrid>
                <a:gridCol w="3850200">
                  <a:extLst>
                    <a:ext uri="{9D8B030D-6E8A-4147-A177-3AD203B41FA5}">
                      <a16:colId xmlns:a16="http://schemas.microsoft.com/office/drawing/2014/main" val="3543505334"/>
                    </a:ext>
                  </a:extLst>
                </a:gridCol>
                <a:gridCol w="994052">
                  <a:extLst>
                    <a:ext uri="{9D8B030D-6E8A-4147-A177-3AD203B41FA5}">
                      <a16:colId xmlns:a16="http://schemas.microsoft.com/office/drawing/2014/main" val="358177757"/>
                    </a:ext>
                  </a:extLst>
                </a:gridCol>
                <a:gridCol w="994052">
                  <a:extLst>
                    <a:ext uri="{9D8B030D-6E8A-4147-A177-3AD203B41FA5}">
                      <a16:colId xmlns:a16="http://schemas.microsoft.com/office/drawing/2014/main" val="4259851825"/>
                    </a:ext>
                  </a:extLst>
                </a:gridCol>
                <a:gridCol w="938048">
                  <a:extLst>
                    <a:ext uri="{9D8B030D-6E8A-4147-A177-3AD203B41FA5}">
                      <a16:colId xmlns:a16="http://schemas.microsoft.com/office/drawing/2014/main" val="462934833"/>
                    </a:ext>
                  </a:extLst>
                </a:gridCol>
                <a:gridCol w="1050055">
                  <a:extLst>
                    <a:ext uri="{9D8B030D-6E8A-4147-A177-3AD203B41FA5}">
                      <a16:colId xmlns:a16="http://schemas.microsoft.com/office/drawing/2014/main" val="3893689272"/>
                    </a:ext>
                  </a:extLst>
                </a:gridCol>
                <a:gridCol w="1008052">
                  <a:extLst>
                    <a:ext uri="{9D8B030D-6E8A-4147-A177-3AD203B41FA5}">
                      <a16:colId xmlns:a16="http://schemas.microsoft.com/office/drawing/2014/main" val="620261700"/>
                    </a:ext>
                  </a:extLst>
                </a:gridCol>
                <a:gridCol w="1092057">
                  <a:extLst>
                    <a:ext uri="{9D8B030D-6E8A-4147-A177-3AD203B41FA5}">
                      <a16:colId xmlns:a16="http://schemas.microsoft.com/office/drawing/2014/main" val="3374351010"/>
                    </a:ext>
                  </a:extLst>
                </a:gridCol>
              </a:tblGrid>
              <a:tr h="525780">
                <a:tc>
                  <a:txBody>
                    <a:bodyPr/>
                    <a:lstStyle/>
                    <a:p>
                      <a:pPr algn="ctr" fontAlgn="ctr"/>
                      <a:r>
                        <a:rPr lang="lv-LV" sz="1100" b="1" i="0" u="none" strike="noStrike" dirty="0">
                          <a:solidFill>
                            <a:srgbClr val="000000"/>
                          </a:solidFill>
                          <a:effectLst/>
                          <a:latin typeface="Montserrat" panose="00000500000000000000" pitchFamily="2" charset="-70"/>
                        </a:rPr>
                        <a:t>Pamatojums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100" b="1" i="0" u="none" strike="noStrike">
                          <a:solidFill>
                            <a:srgbClr val="000000"/>
                          </a:solidFill>
                          <a:effectLst/>
                          <a:latin typeface="Montserrat" panose="00000500000000000000" pitchFamily="2" charset="-70"/>
                        </a:rPr>
                        <a:t>Carnikavas brauktuves (kaisīšana)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100" b="1" i="0" u="none" strike="noStrike">
                          <a:solidFill>
                            <a:srgbClr val="000000"/>
                          </a:solidFill>
                          <a:effectLst/>
                          <a:latin typeface="Montserrat" panose="00000500000000000000" pitchFamily="2" charset="-70"/>
                        </a:rPr>
                        <a:t>Carnikavas brauktuves (tīrīšana)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100" b="1" i="0" u="none" strike="noStrike" dirty="0">
                          <a:solidFill>
                            <a:srgbClr val="000000"/>
                          </a:solidFill>
                          <a:effectLst/>
                          <a:latin typeface="Montserrat" panose="00000500000000000000" pitchFamily="2" charset="-70"/>
                        </a:rPr>
                        <a:t>Ādažu brauktuves (kaisīšana)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100" b="1" i="0" u="none" strike="noStrike" dirty="0">
                          <a:solidFill>
                            <a:srgbClr val="000000"/>
                          </a:solidFill>
                          <a:effectLst/>
                          <a:latin typeface="Montserrat" panose="00000500000000000000" pitchFamily="2" charset="-70"/>
                        </a:rPr>
                        <a:t>Ādažu brauktuves (tīrīšana)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100" b="1" i="0" u="none" strike="noStrike">
                          <a:solidFill>
                            <a:srgbClr val="000000"/>
                          </a:solidFill>
                          <a:effectLst/>
                          <a:latin typeface="Montserrat" panose="00000500000000000000" pitchFamily="2" charset="-70"/>
                        </a:rPr>
                        <a:t>Carnikavas ietves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100" b="1" i="0" u="none" strike="noStrike">
                          <a:solidFill>
                            <a:srgbClr val="000000"/>
                          </a:solidFill>
                          <a:effectLst/>
                          <a:latin typeface="Montserrat" panose="00000500000000000000" pitchFamily="2" charset="-70"/>
                        </a:rPr>
                        <a:t>Ādažu ietves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9730375"/>
                  </a:ext>
                </a:extLst>
              </a:tr>
              <a:tr h="175260">
                <a:tc>
                  <a:txBody>
                    <a:bodyPr/>
                    <a:lstStyle/>
                    <a:p>
                      <a:pPr algn="r" fontAlgn="b"/>
                      <a:r>
                        <a:rPr lang="lv-LV" sz="1100" b="0" i="0" u="none" strike="noStrike" dirty="0">
                          <a:solidFill>
                            <a:srgbClr val="000000"/>
                          </a:solidFill>
                          <a:effectLst/>
                          <a:latin typeface="Montserrat" panose="00000500000000000000" pitchFamily="2" charset="-70"/>
                        </a:rPr>
                        <a:t>Maršruts (1 aplis) </a:t>
                      </a:r>
                      <a:r>
                        <a:rPr lang="lv-LV" sz="1100" b="1" i="0" u="none" strike="noStrike" dirty="0">
                          <a:solidFill>
                            <a:srgbClr val="000000"/>
                          </a:solidFill>
                          <a:effectLst/>
                          <a:latin typeface="Montserrat" panose="00000500000000000000" pitchFamily="2" charset="-70"/>
                        </a:rPr>
                        <a:t>km</a:t>
                      </a:r>
                      <a:endParaRPr lang="lv-LV" sz="1100" b="0" i="0" u="none" strike="noStrike" dirty="0">
                        <a:solidFill>
                          <a:srgbClr val="000000"/>
                        </a:solidFill>
                        <a:effectLst/>
                        <a:latin typeface="Montserrat" panose="00000500000000000000" pitchFamily="2" charset="-7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159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6744564"/>
                  </a:ext>
                </a:extLst>
              </a:tr>
              <a:tr h="175260">
                <a:tc>
                  <a:txBody>
                    <a:bodyPr/>
                    <a:lstStyle/>
                    <a:p>
                      <a:pPr algn="r" fontAlgn="b"/>
                      <a:r>
                        <a:rPr lang="lv-LV" sz="1100" b="0" i="0" u="none" strike="noStrike">
                          <a:solidFill>
                            <a:srgbClr val="000000"/>
                          </a:solidFill>
                          <a:effectLst/>
                          <a:latin typeface="Montserrat" panose="00000500000000000000" pitchFamily="2" charset="-70"/>
                        </a:rPr>
                        <a:t>Sāls maisījums - izlietots uz 1 apli </a:t>
                      </a:r>
                      <a:r>
                        <a:rPr lang="lv-LV" sz="1100" b="1" i="0" u="none" strike="noStrike">
                          <a:solidFill>
                            <a:srgbClr val="000000"/>
                          </a:solidFill>
                          <a:effectLst/>
                          <a:latin typeface="Montserrat" panose="00000500000000000000" pitchFamily="2" charset="-70"/>
                        </a:rPr>
                        <a:t>(t)</a:t>
                      </a:r>
                      <a:endParaRPr lang="lv-LV" sz="1100" b="0" i="0" u="none" strike="noStrike">
                        <a:solidFill>
                          <a:srgbClr val="000000"/>
                        </a:solidFill>
                        <a:effectLst/>
                        <a:latin typeface="Montserrat" panose="00000500000000000000" pitchFamily="2" charset="-7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7.5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2969669"/>
                  </a:ext>
                </a:extLst>
              </a:tr>
              <a:tr h="175260">
                <a:tc>
                  <a:txBody>
                    <a:bodyPr/>
                    <a:lstStyle/>
                    <a:p>
                      <a:pPr algn="r" fontAlgn="b"/>
                      <a:r>
                        <a:rPr lang="lv-LV" sz="1100" b="0" i="0" u="none" strike="noStrike">
                          <a:solidFill>
                            <a:srgbClr val="000000"/>
                          </a:solidFill>
                          <a:effectLst/>
                          <a:latin typeface="Montserrat" panose="00000500000000000000" pitchFamily="2" charset="-70"/>
                        </a:rPr>
                        <a:t>Sāls maisījums - izmaksas uz 1 apli </a:t>
                      </a:r>
                      <a:r>
                        <a:rPr lang="lv-LV" sz="1100" b="1" i="0" u="none" strike="noStrike">
                          <a:solidFill>
                            <a:srgbClr val="000000"/>
                          </a:solidFill>
                          <a:effectLst/>
                          <a:latin typeface="Montserrat" panose="00000500000000000000" pitchFamily="2" charset="-70"/>
                        </a:rPr>
                        <a:t>(Eur)</a:t>
                      </a:r>
                      <a:endParaRPr lang="lv-LV" sz="1100" b="0" i="0" u="none" strike="noStrike">
                        <a:solidFill>
                          <a:srgbClr val="000000"/>
                        </a:solidFill>
                        <a:effectLst/>
                        <a:latin typeface="Montserrat" panose="00000500000000000000" pitchFamily="2" charset="-7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1650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330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1125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8480826"/>
                  </a:ext>
                </a:extLst>
              </a:tr>
              <a:tr h="175260">
                <a:tc>
                  <a:txBody>
                    <a:bodyPr/>
                    <a:lstStyle/>
                    <a:p>
                      <a:pPr algn="r" fontAlgn="b"/>
                      <a:r>
                        <a:rPr lang="lv-LV" sz="1100" b="1" i="0" u="none" strike="noStrike">
                          <a:solidFill>
                            <a:srgbClr val="000000"/>
                          </a:solidFill>
                          <a:effectLst/>
                          <a:latin typeface="Montserrat" panose="00000500000000000000" pitchFamily="2" charset="-70"/>
                        </a:rPr>
                        <a:t>1km cena Eur (materiāls)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b"/>
                      <a:r>
                        <a:rPr lang="lv-LV" sz="1100" b="1" i="0" u="none" strike="noStrike" dirty="0">
                          <a:solidFill>
                            <a:srgbClr val="000000"/>
                          </a:solidFill>
                          <a:effectLst/>
                          <a:latin typeface="Montserrat" panose="00000500000000000000" pitchFamily="2" charset="-70"/>
                        </a:rPr>
                        <a:t>42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b"/>
                      <a:r>
                        <a:rPr lang="lv-LV" sz="1100" b="1" i="0" u="none" strike="noStrike" dirty="0">
                          <a:solidFill>
                            <a:srgbClr val="000000"/>
                          </a:solidFill>
                          <a:effectLst/>
                          <a:latin typeface="Montserrat" panose="00000500000000000000" pitchFamily="2" charset="-7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b"/>
                      <a:r>
                        <a:rPr lang="lv-LV" sz="1100" b="1" i="0" u="none" strike="noStrike">
                          <a:solidFill>
                            <a:srgbClr val="000000"/>
                          </a:solidFill>
                          <a:effectLst/>
                          <a:latin typeface="Montserrat" panose="00000500000000000000" pitchFamily="2" charset="-7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b"/>
                      <a:r>
                        <a:rPr lang="lv-LV" sz="1100" b="1" i="0" u="none" strike="noStrike">
                          <a:solidFill>
                            <a:srgbClr val="000000"/>
                          </a:solidFill>
                          <a:effectLst/>
                          <a:latin typeface="Montserrat" panose="00000500000000000000" pitchFamily="2" charset="-7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b"/>
                      <a:r>
                        <a:rPr lang="lv-LV" sz="1100" b="1" i="0" u="none" strike="noStrike">
                          <a:solidFill>
                            <a:srgbClr val="000000"/>
                          </a:solidFill>
                          <a:effectLst/>
                          <a:latin typeface="Montserrat" panose="00000500000000000000" pitchFamily="2" charset="-70"/>
                        </a:rPr>
                        <a:t>41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b"/>
                      <a:r>
                        <a:rPr lang="lv-LV" sz="1100" b="1" i="0" u="none" strike="noStrike">
                          <a:solidFill>
                            <a:srgbClr val="000000"/>
                          </a:solidFill>
                          <a:effectLst/>
                          <a:latin typeface="Montserrat" panose="00000500000000000000" pitchFamily="2" charset="-70"/>
                        </a:rPr>
                        <a:t>38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423967504"/>
                  </a:ext>
                </a:extLst>
              </a:tr>
              <a:tr h="175260">
                <a:tc>
                  <a:txBody>
                    <a:bodyPr/>
                    <a:lstStyle/>
                    <a:p>
                      <a:pPr algn="r" fontAlgn="b"/>
                      <a:r>
                        <a:rPr lang="pt-BR" sz="1100" b="0" i="0" u="none" strike="noStrike" dirty="0">
                          <a:solidFill>
                            <a:srgbClr val="000000"/>
                          </a:solidFill>
                          <a:effectLst/>
                          <a:latin typeface="Montserrat" panose="00000500000000000000" pitchFamily="2" charset="-70"/>
                        </a:rPr>
                        <a:t>Darba laiks uz 1 apli </a:t>
                      </a:r>
                      <a:r>
                        <a:rPr lang="pt-BR" sz="1100" b="1" i="0" u="none" strike="noStrike" dirty="0">
                          <a:solidFill>
                            <a:srgbClr val="000000"/>
                          </a:solidFill>
                          <a:effectLst/>
                          <a:latin typeface="Montserrat" panose="00000500000000000000" pitchFamily="2" charset="-70"/>
                        </a:rPr>
                        <a:t>(h)</a:t>
                      </a:r>
                      <a:endParaRPr lang="pt-BR" sz="1100" b="0" i="0" u="none" strike="noStrike" dirty="0">
                        <a:solidFill>
                          <a:srgbClr val="000000"/>
                        </a:solidFill>
                        <a:effectLst/>
                        <a:latin typeface="Montserrat" panose="00000500000000000000" pitchFamily="2" charset="-7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3854409"/>
                  </a:ext>
                </a:extLst>
              </a:tr>
              <a:tr h="175260">
                <a:tc>
                  <a:txBody>
                    <a:bodyPr/>
                    <a:lstStyle/>
                    <a:p>
                      <a:pPr algn="r" fontAlgn="b"/>
                      <a:r>
                        <a:rPr lang="lv-LV" sz="1100" b="0" i="0" u="none" strike="noStrike">
                          <a:solidFill>
                            <a:srgbClr val="000000"/>
                          </a:solidFill>
                          <a:effectLst/>
                          <a:latin typeface="Montserrat" panose="00000500000000000000" pitchFamily="2" charset="-70"/>
                        </a:rPr>
                        <a:t>Darba h cena </a:t>
                      </a:r>
                      <a:r>
                        <a:rPr lang="lv-LV" sz="1100" b="1" i="0" u="none" strike="noStrike">
                          <a:solidFill>
                            <a:srgbClr val="000000"/>
                          </a:solidFill>
                          <a:effectLst/>
                          <a:latin typeface="Montserrat" panose="00000500000000000000" pitchFamily="2" charset="-70"/>
                        </a:rPr>
                        <a:t>(Eur) </a:t>
                      </a:r>
                      <a:endParaRPr lang="lv-LV" sz="1100" b="0" i="0" u="none" strike="noStrike">
                        <a:solidFill>
                          <a:srgbClr val="000000"/>
                        </a:solidFill>
                        <a:effectLst/>
                        <a:latin typeface="Montserrat" panose="00000500000000000000" pitchFamily="2" charset="-7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dirty="0">
                          <a:solidFill>
                            <a:srgbClr val="000000"/>
                          </a:solidFill>
                          <a:effectLst/>
                          <a:latin typeface="Montserrat" panose="00000500000000000000" pitchFamily="2" charset="-7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dirty="0">
                          <a:solidFill>
                            <a:srgbClr val="000000"/>
                          </a:solidFill>
                          <a:effectLst/>
                          <a:latin typeface="Montserrat" panose="00000500000000000000" pitchFamily="2" charset="-7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141248"/>
                  </a:ext>
                </a:extLst>
              </a:tr>
              <a:tr h="175260">
                <a:tc>
                  <a:txBody>
                    <a:bodyPr/>
                    <a:lstStyle/>
                    <a:p>
                      <a:pPr algn="r" fontAlgn="b"/>
                      <a:r>
                        <a:rPr lang="lv-LV" sz="1100" b="0" i="0" u="none" strike="noStrike">
                          <a:solidFill>
                            <a:srgbClr val="000000"/>
                          </a:solidFill>
                          <a:effectLst/>
                          <a:latin typeface="Montserrat" panose="00000500000000000000" pitchFamily="2" charset="-70"/>
                        </a:rPr>
                        <a:t>Darba cena 1 aplis</a:t>
                      </a:r>
                      <a:r>
                        <a:rPr lang="lv-LV" sz="1100" b="1" i="0" u="none" strike="noStrike">
                          <a:solidFill>
                            <a:srgbClr val="000000"/>
                          </a:solidFill>
                          <a:effectLst/>
                          <a:latin typeface="Montserrat" panose="00000500000000000000" pitchFamily="2" charset="-70"/>
                        </a:rPr>
                        <a:t> (Eur)</a:t>
                      </a:r>
                      <a:endParaRPr lang="lv-LV" sz="1100" b="0" i="0" u="none" strike="noStrike">
                        <a:solidFill>
                          <a:srgbClr val="000000"/>
                        </a:solidFill>
                        <a:effectLst/>
                        <a:latin typeface="Montserrat" panose="00000500000000000000" pitchFamily="2" charset="-7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dirty="0">
                          <a:solidFill>
                            <a:srgbClr val="000000"/>
                          </a:solidFill>
                          <a:effectLst/>
                          <a:latin typeface="Montserrat" panose="00000500000000000000" pitchFamily="2" charset="-70"/>
                        </a:rPr>
                        <a:t>176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dirty="0">
                          <a:solidFill>
                            <a:srgbClr val="000000"/>
                          </a:solidFill>
                          <a:effectLst/>
                          <a:latin typeface="Montserrat" panose="00000500000000000000" pitchFamily="2" charset="-70"/>
                        </a:rPr>
                        <a:t>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143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7021593"/>
                  </a:ext>
                </a:extLst>
              </a:tr>
              <a:tr h="175260">
                <a:tc>
                  <a:txBody>
                    <a:bodyPr/>
                    <a:lstStyle/>
                    <a:p>
                      <a:pPr algn="r" fontAlgn="b"/>
                      <a:r>
                        <a:rPr lang="lv-LV" sz="1100" b="1" i="0" u="none" strike="noStrike">
                          <a:solidFill>
                            <a:srgbClr val="000000"/>
                          </a:solidFill>
                          <a:effectLst/>
                          <a:latin typeface="Montserrat" panose="00000500000000000000" pitchFamily="2" charset="-70"/>
                        </a:rPr>
                        <a:t>1km cena Eur (darbs)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b"/>
                      <a:r>
                        <a:rPr lang="lv-LV" sz="1100" b="1" i="0" u="none" strike="noStrike">
                          <a:solidFill>
                            <a:srgbClr val="000000"/>
                          </a:solidFill>
                          <a:effectLst/>
                          <a:latin typeface="Montserrat" panose="00000500000000000000" pitchFamily="2" charset="-7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b"/>
                      <a:r>
                        <a:rPr lang="lv-LV" sz="1100" b="1" i="0" u="none" strike="noStrike">
                          <a:solidFill>
                            <a:srgbClr val="000000"/>
                          </a:solidFill>
                          <a:effectLst/>
                          <a:latin typeface="Montserrat" panose="00000500000000000000" pitchFamily="2" charset="-7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b"/>
                      <a:r>
                        <a:rPr lang="lv-LV" sz="1100" b="1" i="0" u="none" strike="noStrike">
                          <a:solidFill>
                            <a:srgbClr val="000000"/>
                          </a:solidFill>
                          <a:effectLst/>
                          <a:latin typeface="Montserrat" panose="00000500000000000000" pitchFamily="2" charset="-7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b"/>
                      <a:r>
                        <a:rPr lang="lv-LV" sz="1100" b="1" i="0" u="none" strike="noStrike">
                          <a:solidFill>
                            <a:srgbClr val="000000"/>
                          </a:solidFill>
                          <a:effectLst/>
                          <a:latin typeface="Montserrat" panose="00000500000000000000" pitchFamily="2" charset="-7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b"/>
                      <a:r>
                        <a:rPr lang="lv-LV" sz="1100" b="1" i="0" u="none" strike="noStrike" dirty="0">
                          <a:solidFill>
                            <a:srgbClr val="000000"/>
                          </a:solidFill>
                          <a:effectLst/>
                          <a:latin typeface="Montserrat" panose="00000500000000000000" pitchFamily="2" charset="-7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b"/>
                      <a:r>
                        <a:rPr lang="lv-LV" sz="1100" b="1" i="0" u="none" strike="noStrike">
                          <a:solidFill>
                            <a:srgbClr val="000000"/>
                          </a:solidFill>
                          <a:effectLst/>
                          <a:latin typeface="Montserrat" panose="00000500000000000000" pitchFamily="2" charset="-7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559851435"/>
                  </a:ext>
                </a:extLst>
              </a:tr>
              <a:tr h="175260">
                <a:tc>
                  <a:txBody>
                    <a:bodyPr/>
                    <a:lstStyle/>
                    <a:p>
                      <a:pPr algn="r" fontAlgn="b"/>
                      <a:r>
                        <a:rPr lang="lv-LV" sz="1100" b="0" i="0" u="none" strike="noStrike">
                          <a:solidFill>
                            <a:srgbClr val="000000"/>
                          </a:solidFill>
                          <a:effectLst/>
                          <a:latin typeface="Montserrat" panose="00000500000000000000" pitchFamily="2" charset="-70"/>
                        </a:rPr>
                        <a:t>Degvielas/tehnikas 1h izmaksas </a:t>
                      </a:r>
                      <a:r>
                        <a:rPr lang="lv-LV" sz="1100" b="1" i="0" u="none" strike="noStrike">
                          <a:solidFill>
                            <a:srgbClr val="000000"/>
                          </a:solidFill>
                          <a:effectLst/>
                          <a:latin typeface="Montserrat" panose="00000500000000000000" pitchFamily="2" charset="-70"/>
                        </a:rPr>
                        <a:t>Eur</a:t>
                      </a:r>
                      <a:endParaRPr lang="lv-LV" sz="1100" b="0" i="0" u="none" strike="noStrike">
                        <a:solidFill>
                          <a:srgbClr val="000000"/>
                        </a:solidFill>
                        <a:effectLst/>
                        <a:latin typeface="Montserrat" panose="00000500000000000000" pitchFamily="2" charset="-7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54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54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dirty="0">
                          <a:solidFill>
                            <a:srgbClr val="000000"/>
                          </a:solidFill>
                          <a:effectLst/>
                          <a:latin typeface="Montserrat" panose="00000500000000000000" pitchFamily="2" charset="-7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dirty="0">
                          <a:solidFill>
                            <a:srgbClr val="000000"/>
                          </a:solidFill>
                          <a:effectLst/>
                          <a:latin typeface="Montserrat" panose="00000500000000000000" pitchFamily="2" charset="-7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3744217"/>
                  </a:ext>
                </a:extLst>
              </a:tr>
              <a:tr h="175260">
                <a:tc>
                  <a:txBody>
                    <a:bodyPr/>
                    <a:lstStyle/>
                    <a:p>
                      <a:pPr algn="r" fontAlgn="b"/>
                      <a:r>
                        <a:rPr lang="lv-LV" sz="1100" b="0" i="0" u="none" strike="noStrike">
                          <a:solidFill>
                            <a:srgbClr val="000000"/>
                          </a:solidFill>
                          <a:effectLst/>
                          <a:latin typeface="Montserrat" panose="00000500000000000000" pitchFamily="2" charset="-70"/>
                        </a:rPr>
                        <a:t>Degvielas/tehnikas 1apļa izmaksas </a:t>
                      </a:r>
                      <a:r>
                        <a:rPr lang="lv-LV" sz="1100" b="1" i="0" u="none" strike="noStrike">
                          <a:solidFill>
                            <a:srgbClr val="000000"/>
                          </a:solidFill>
                          <a:effectLst/>
                          <a:latin typeface="Montserrat" panose="00000500000000000000" pitchFamily="2" charset="-70"/>
                        </a:rPr>
                        <a:t>Eur</a:t>
                      </a:r>
                      <a:endParaRPr lang="lv-LV" sz="1100" b="0" i="0" u="none" strike="noStrike">
                        <a:solidFill>
                          <a:srgbClr val="000000"/>
                        </a:solidFill>
                        <a:effectLst/>
                        <a:latin typeface="Montserrat" panose="00000500000000000000" pitchFamily="2" charset="-7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269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862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dirty="0">
                          <a:solidFill>
                            <a:srgbClr val="000000"/>
                          </a:solidFill>
                          <a:effectLst/>
                          <a:latin typeface="Montserrat" panose="00000500000000000000" pitchFamily="2" charset="-7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dirty="0">
                          <a:solidFill>
                            <a:srgbClr val="000000"/>
                          </a:solidFill>
                          <a:effectLst/>
                          <a:latin typeface="Montserrat" panose="00000500000000000000" pitchFamily="2" charset="-70"/>
                        </a:rPr>
                        <a:t>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136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964489"/>
                  </a:ext>
                </a:extLst>
              </a:tr>
              <a:tr h="175260">
                <a:tc>
                  <a:txBody>
                    <a:bodyPr/>
                    <a:lstStyle/>
                    <a:p>
                      <a:pPr algn="r" fontAlgn="b"/>
                      <a:r>
                        <a:rPr lang="lv-LV" sz="1100" b="1" i="0" u="none" strike="noStrike">
                          <a:solidFill>
                            <a:srgbClr val="000000"/>
                          </a:solidFill>
                          <a:effectLst/>
                          <a:latin typeface="Montserrat" panose="00000500000000000000" pitchFamily="2" charset="-70"/>
                        </a:rPr>
                        <a:t>1km cena Eur (degviela/tehnika)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b"/>
                      <a:r>
                        <a:rPr lang="lv-LV" sz="1100" b="1" i="0" u="none" strike="noStrike">
                          <a:solidFill>
                            <a:srgbClr val="000000"/>
                          </a:solidFill>
                          <a:effectLst/>
                          <a:latin typeface="Montserrat" panose="00000500000000000000" pitchFamily="2" charset="-7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b"/>
                      <a:r>
                        <a:rPr lang="lv-LV" sz="1100" b="1" i="0" u="none" strike="noStrike">
                          <a:solidFill>
                            <a:srgbClr val="000000"/>
                          </a:solidFill>
                          <a:effectLst/>
                          <a:latin typeface="Montserrat" panose="00000500000000000000" pitchFamily="2" charset="-7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b"/>
                      <a:r>
                        <a:rPr lang="lv-LV" sz="1100" b="1" i="0" u="none" strike="noStrike">
                          <a:solidFill>
                            <a:srgbClr val="000000"/>
                          </a:solidFill>
                          <a:effectLst/>
                          <a:latin typeface="Montserrat" panose="00000500000000000000" pitchFamily="2" charset="-7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b"/>
                      <a:r>
                        <a:rPr lang="lv-LV" sz="1100" b="1" i="0" u="none" strike="noStrike">
                          <a:solidFill>
                            <a:srgbClr val="000000"/>
                          </a:solidFill>
                          <a:effectLst/>
                          <a:latin typeface="Montserrat" panose="00000500000000000000" pitchFamily="2" charset="-7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b"/>
                      <a:r>
                        <a:rPr lang="lv-LV" sz="1100" b="1" i="0" u="none" strike="noStrike" dirty="0">
                          <a:solidFill>
                            <a:srgbClr val="000000"/>
                          </a:solidFill>
                          <a:effectLst/>
                          <a:latin typeface="Montserrat" panose="00000500000000000000" pitchFamily="2" charset="-7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b"/>
                      <a:r>
                        <a:rPr lang="lv-LV" sz="1100" b="1" i="0" u="none" strike="noStrike">
                          <a:solidFill>
                            <a:srgbClr val="000000"/>
                          </a:solidFill>
                          <a:effectLst/>
                          <a:latin typeface="Montserrat" panose="00000500000000000000" pitchFamily="2" charset="-7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532085559"/>
                  </a:ext>
                </a:extLst>
              </a:tr>
              <a:tr h="175260">
                <a:tc>
                  <a:txBody>
                    <a:bodyPr/>
                    <a:lstStyle/>
                    <a:p>
                      <a:pPr algn="r" fontAlgn="b"/>
                      <a:r>
                        <a:rPr lang="lv-LV" sz="1100" b="0" i="0" u="none" strike="noStrike">
                          <a:solidFill>
                            <a:srgbClr val="000000"/>
                          </a:solidFill>
                          <a:effectLst/>
                          <a:latin typeface="Montserrat" panose="00000500000000000000" pitchFamily="2" charset="-70"/>
                        </a:rPr>
                        <a:t>Ārpakalpojums kopējās izmaksas </a:t>
                      </a:r>
                      <a:r>
                        <a:rPr lang="lv-LV" sz="1100" b="1" i="0" u="none" strike="noStrike">
                          <a:solidFill>
                            <a:srgbClr val="000000"/>
                          </a:solidFill>
                          <a:effectLst/>
                          <a:latin typeface="Montserrat" panose="00000500000000000000" pitchFamily="2" charset="-70"/>
                        </a:rPr>
                        <a:t>Eur</a:t>
                      </a:r>
                      <a:endParaRPr lang="lv-LV" sz="1100" b="0" i="0" u="none" strike="noStrike">
                        <a:solidFill>
                          <a:srgbClr val="000000"/>
                        </a:solidFill>
                        <a:effectLst/>
                        <a:latin typeface="Montserrat" panose="00000500000000000000" pitchFamily="2" charset="-7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1" i="0" u="none" strike="noStrike" dirty="0">
                          <a:solidFill>
                            <a:schemeClr val="accent6">
                              <a:lumMod val="50000"/>
                            </a:schemeClr>
                          </a:solidFill>
                          <a:effectLst/>
                          <a:latin typeface="Montserrat" panose="00000500000000000000" pitchFamily="2" charset="-70"/>
                        </a:rPr>
                        <a:t>60616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1" i="0" u="none" strike="noStrike" dirty="0">
                          <a:solidFill>
                            <a:schemeClr val="accent6">
                              <a:lumMod val="50000"/>
                            </a:schemeClr>
                          </a:solidFill>
                          <a:effectLst/>
                          <a:latin typeface="Montserrat" panose="00000500000000000000" pitchFamily="2" charset="-7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1" i="0" u="none" strike="noStrike" dirty="0">
                          <a:solidFill>
                            <a:schemeClr val="accent6">
                              <a:lumMod val="50000"/>
                            </a:schemeClr>
                          </a:solidFill>
                          <a:effectLst/>
                          <a:latin typeface="Montserrat" panose="00000500000000000000" pitchFamily="2" charset="-70"/>
                        </a:rPr>
                        <a:t>77992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1" i="0" u="none" strike="noStrike" dirty="0">
                          <a:solidFill>
                            <a:schemeClr val="accent6">
                              <a:lumMod val="50000"/>
                            </a:schemeClr>
                          </a:solidFill>
                          <a:effectLst/>
                          <a:latin typeface="Montserrat" panose="00000500000000000000" pitchFamily="2" charset="-70"/>
                        </a:rPr>
                        <a:t>27815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dirty="0">
                          <a:solidFill>
                            <a:srgbClr val="000000"/>
                          </a:solidFill>
                          <a:effectLst/>
                          <a:latin typeface="Montserrat" panose="00000500000000000000" pitchFamily="2" charset="-7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4772313"/>
                  </a:ext>
                </a:extLst>
              </a:tr>
              <a:tr h="175260">
                <a:tc>
                  <a:txBody>
                    <a:bodyPr/>
                    <a:lstStyle/>
                    <a:p>
                      <a:pPr algn="r" fontAlgn="b"/>
                      <a:r>
                        <a:rPr lang="lv-LV" sz="1100" b="0" i="0" u="none" strike="noStrike">
                          <a:solidFill>
                            <a:srgbClr val="000000"/>
                          </a:solidFill>
                          <a:effectLst/>
                          <a:latin typeface="Montserrat" panose="00000500000000000000" pitchFamily="2" charset="-70"/>
                        </a:rPr>
                        <a:t>Ārpakalpojums kopējie </a:t>
                      </a:r>
                      <a:r>
                        <a:rPr lang="lv-LV" sz="1100" b="1" i="0" u="none" strike="noStrike">
                          <a:solidFill>
                            <a:srgbClr val="000000"/>
                          </a:solidFill>
                          <a:effectLst/>
                          <a:latin typeface="Montserrat" panose="00000500000000000000" pitchFamily="2" charset="-70"/>
                        </a:rPr>
                        <a:t>km</a:t>
                      </a:r>
                      <a:endParaRPr lang="lv-LV" sz="1100" b="0" i="0" u="none" strike="noStrike">
                        <a:solidFill>
                          <a:srgbClr val="000000"/>
                        </a:solidFill>
                        <a:effectLst/>
                        <a:latin typeface="Montserrat" panose="00000500000000000000" pitchFamily="2" charset="-7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dirty="0">
                          <a:solidFill>
                            <a:srgbClr val="000000"/>
                          </a:solidFill>
                          <a:effectLst/>
                          <a:latin typeface="Montserrat" panose="00000500000000000000" pitchFamily="2" charset="-7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2977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Montserrat" panose="00000500000000000000" pitchFamily="2" charset="-70"/>
                        </a:rPr>
                        <a:t>1413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dirty="0">
                          <a:solidFill>
                            <a:srgbClr val="000000"/>
                          </a:solidFill>
                          <a:effectLst/>
                          <a:latin typeface="Montserrat" panose="00000500000000000000" pitchFamily="2" charset="-7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dirty="0">
                          <a:solidFill>
                            <a:srgbClr val="000000"/>
                          </a:solidFill>
                          <a:effectLst/>
                          <a:latin typeface="Montserrat" panose="00000500000000000000" pitchFamily="2" charset="-7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0650097"/>
                  </a:ext>
                </a:extLst>
              </a:tr>
              <a:tr h="231775">
                <a:tc>
                  <a:txBody>
                    <a:bodyPr/>
                    <a:lstStyle/>
                    <a:p>
                      <a:pPr algn="r" fontAlgn="b"/>
                      <a:r>
                        <a:rPr lang="lv-LV" sz="1100" b="1" i="0" u="none" strike="noStrike" dirty="0">
                          <a:solidFill>
                            <a:srgbClr val="000000"/>
                          </a:solidFill>
                          <a:effectLst/>
                          <a:latin typeface="Montserrat" panose="00000500000000000000" pitchFamily="2" charset="-70"/>
                        </a:rPr>
                        <a:t>1km cena </a:t>
                      </a:r>
                      <a:r>
                        <a:rPr lang="lv-LV" sz="1100" b="1" i="0" u="none" strike="noStrike" dirty="0" err="1">
                          <a:solidFill>
                            <a:srgbClr val="000000"/>
                          </a:solidFill>
                          <a:effectLst/>
                          <a:latin typeface="Montserrat" panose="00000500000000000000" pitchFamily="2" charset="-70"/>
                        </a:rPr>
                        <a:t>eur</a:t>
                      </a:r>
                      <a:r>
                        <a:rPr lang="lv-LV" sz="1100" b="1" i="0" u="none" strike="noStrike" dirty="0">
                          <a:solidFill>
                            <a:srgbClr val="000000"/>
                          </a:solidFill>
                          <a:effectLst/>
                          <a:latin typeface="Montserrat" panose="00000500000000000000" pitchFamily="2" charset="-70"/>
                        </a:rPr>
                        <a:t> kopā</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lv-LV" sz="1100" b="1" i="0" u="none" strike="noStrike">
                          <a:solidFill>
                            <a:srgbClr val="000000"/>
                          </a:solidFill>
                          <a:effectLst/>
                          <a:latin typeface="Montserrat" panose="00000500000000000000" pitchFamily="2" charset="-70"/>
                        </a:rPr>
                        <a:t>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lv-LV" sz="1100" b="1" i="0" u="none" strike="noStrike">
                          <a:solidFill>
                            <a:srgbClr val="000000"/>
                          </a:solidFill>
                          <a:effectLst/>
                          <a:latin typeface="Montserrat" panose="00000500000000000000" pitchFamily="2" charset="-7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lv-LV" sz="1100" b="1" i="0" u="none" strike="noStrike" dirty="0">
                          <a:solidFill>
                            <a:srgbClr val="000000"/>
                          </a:solidFill>
                          <a:effectLst/>
                          <a:latin typeface="Montserrat" panose="00000500000000000000" pitchFamily="2" charset="-70"/>
                        </a:rPr>
                        <a:t>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lv-LV" sz="1100" b="1" i="0" u="none" strike="noStrike">
                          <a:solidFill>
                            <a:srgbClr val="000000"/>
                          </a:solidFill>
                          <a:effectLst/>
                          <a:latin typeface="Montserrat" panose="00000500000000000000" pitchFamily="2" charset="-70"/>
                        </a:rPr>
                        <a:t>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lv-LV" sz="1100" b="1" i="0" u="none" strike="noStrike">
                          <a:solidFill>
                            <a:srgbClr val="000000"/>
                          </a:solidFill>
                          <a:effectLst/>
                          <a:latin typeface="Montserrat" panose="00000500000000000000" pitchFamily="2" charset="-70"/>
                        </a:rPr>
                        <a:t>47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lv-LV" sz="1100" b="1" i="0" u="none" strike="noStrike" dirty="0">
                          <a:solidFill>
                            <a:srgbClr val="000000"/>
                          </a:solidFill>
                          <a:effectLst/>
                          <a:latin typeface="Montserrat" panose="00000500000000000000" pitchFamily="2" charset="-70"/>
                        </a:rPr>
                        <a:t>47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117735953"/>
                  </a:ext>
                </a:extLst>
              </a:tr>
            </a:tbl>
          </a:graphicData>
        </a:graphic>
      </p:graphicFrame>
    </p:spTree>
    <p:extLst>
      <p:ext uri="{BB962C8B-B14F-4D97-AF65-F5344CB8AC3E}">
        <p14:creationId xmlns:p14="http://schemas.microsoft.com/office/powerpoint/2010/main" val="1921024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9161A-2836-6727-39C8-B1BDE0EC3116}"/>
              </a:ext>
            </a:extLst>
          </p:cNvPr>
          <p:cNvSpPr>
            <a:spLocks noGrp="1"/>
          </p:cNvSpPr>
          <p:nvPr>
            <p:ph type="title"/>
          </p:nvPr>
        </p:nvSpPr>
        <p:spPr/>
        <p:txBody>
          <a:bodyPr/>
          <a:lstStyle/>
          <a:p>
            <a:pPr algn="ctr"/>
            <a:r>
              <a:rPr lang="lv-LV" sz="3600" b="1" dirty="0">
                <a:solidFill>
                  <a:srgbClr val="58585B"/>
                </a:solidFill>
                <a:latin typeface="Montserrat" panose="00000500000000000000" pitchFamily="2" charset="-70"/>
              </a:rPr>
              <a:t>IEPIRKUMI</a:t>
            </a:r>
            <a:endParaRPr lang="lv-LV" b="1" dirty="0">
              <a:solidFill>
                <a:srgbClr val="58585B"/>
              </a:solidFill>
              <a:latin typeface="Montserrat" panose="00000500000000000000" pitchFamily="2" charset="-70"/>
            </a:endParaRPr>
          </a:p>
        </p:txBody>
      </p:sp>
      <p:sp>
        <p:nvSpPr>
          <p:cNvPr id="6" name="Content Placeholder 5">
            <a:extLst>
              <a:ext uri="{FF2B5EF4-FFF2-40B4-BE49-F238E27FC236}">
                <a16:creationId xmlns:a16="http://schemas.microsoft.com/office/drawing/2014/main" id="{F4B10FBF-6BA7-96CF-4FCD-29F19EFFC10C}"/>
              </a:ext>
            </a:extLst>
          </p:cNvPr>
          <p:cNvSpPr>
            <a:spLocks noGrp="1"/>
          </p:cNvSpPr>
          <p:nvPr>
            <p:ph idx="1"/>
          </p:nvPr>
        </p:nvSpPr>
        <p:spPr>
          <a:xfrm>
            <a:off x="838198" y="1288162"/>
            <a:ext cx="10515600" cy="1721738"/>
          </a:xfrm>
        </p:spPr>
        <p:txBody>
          <a:bodyPr>
            <a:normAutofit/>
          </a:bodyPr>
          <a:lstStyle/>
          <a:p>
            <a:pPr marL="0" indent="0" algn="just">
              <a:buNone/>
            </a:pPr>
            <a:r>
              <a:rPr lang="lv-LV" sz="1400" dirty="0">
                <a:latin typeface="Montserrat" panose="00000500000000000000" pitchFamily="2" charset="-70"/>
              </a:rPr>
              <a:t>Pirmajā ceturksnī izsludināti 11 iepirkumi:</a:t>
            </a:r>
          </a:p>
          <a:p>
            <a:pPr algn="just">
              <a:spcBef>
                <a:spcPts val="600"/>
              </a:spcBef>
              <a:buFont typeface="Wingdings" panose="05000000000000000000" pitchFamily="2" charset="2"/>
              <a:buChar char="ü"/>
            </a:pPr>
            <a:r>
              <a:rPr lang="lv-LV" sz="1400" dirty="0">
                <a:latin typeface="Montserrat" panose="00000500000000000000" pitchFamily="2" charset="-70"/>
              </a:rPr>
              <a:t>Kopumā noslēgti 6 līgumi </a:t>
            </a:r>
            <a:r>
              <a:rPr lang="lv-LV" sz="1100" i="1" dirty="0">
                <a:latin typeface="Montserrat" panose="00000500000000000000" pitchFamily="2" charset="-70"/>
              </a:rPr>
              <a:t>(par </a:t>
            </a:r>
            <a:r>
              <a:rPr lang="lv-LV" sz="1100" i="1" dirty="0">
                <a:latin typeface="Montserrat" panose="00000500000000000000" pitchFamily="2" charset="-70"/>
                <a:cs typeface="Times New Roman" panose="02020603050405020304" pitchFamily="18" charset="0"/>
              </a:rPr>
              <a:t>k</a:t>
            </a:r>
            <a:r>
              <a:rPr lang="lv-LV" sz="1100" i="1" dirty="0">
                <a:effectLst/>
                <a:latin typeface="Montserrat" panose="00000500000000000000" pitchFamily="2" charset="-70"/>
                <a:cs typeface="Times New Roman" panose="02020603050405020304" pitchFamily="18" charset="0"/>
              </a:rPr>
              <a:t>urināmo granulu piegādi PII “Piejūra”,</a:t>
            </a:r>
            <a:r>
              <a:rPr lang="lv-LV" sz="1100" i="1" dirty="0">
                <a:latin typeface="Montserrat" panose="00000500000000000000" pitchFamily="2" charset="-70"/>
              </a:rPr>
              <a:t> </a:t>
            </a:r>
            <a:r>
              <a:rPr lang="lv-LV" sz="1100" i="1" dirty="0">
                <a:latin typeface="Montserrat" panose="00000500000000000000" pitchFamily="2" charset="-70"/>
                <a:cs typeface="Times New Roman" panose="02020603050405020304" pitchFamily="18" charset="0"/>
              </a:rPr>
              <a:t>r</a:t>
            </a:r>
            <a:r>
              <a:rPr lang="lv-LV" sz="1100" i="1" dirty="0">
                <a:effectLst/>
                <a:latin typeface="Montserrat" panose="00000500000000000000" pitchFamily="2" charset="-70"/>
                <a:cs typeface="Times New Roman" panose="02020603050405020304" pitchFamily="18" charset="0"/>
              </a:rPr>
              <a:t>emontmateriālu, kokmateriālu un darba rīku iegādi, par Gaujas ielas 33A telpu un teritorijas uzkopšanu, Carnikavas pagasta NAI apkopi un KSS automātikas remontdarbiem, par daudzgadīgo stādījumu kopšanu (atkārtoti) un par treilera iegādi lauksaimniecības tehnikai);</a:t>
            </a:r>
            <a:endParaRPr lang="lv-LV" sz="1200" i="1" dirty="0">
              <a:latin typeface="Montserrat" panose="00000500000000000000" pitchFamily="2" charset="-70"/>
            </a:endParaRPr>
          </a:p>
          <a:p>
            <a:pPr algn="just">
              <a:spcBef>
                <a:spcPts val="600"/>
              </a:spcBef>
              <a:buFont typeface="Wingdings" panose="05000000000000000000" pitchFamily="2" charset="2"/>
              <a:buChar char="ü"/>
            </a:pPr>
            <a:r>
              <a:rPr lang="lv-LV" sz="1400" dirty="0">
                <a:latin typeface="Montserrat" panose="00000500000000000000" pitchFamily="2" charset="-70"/>
              </a:rPr>
              <a:t>Aktīvi izsludināti 3 iepirkumi uz aprīļa sākumu </a:t>
            </a:r>
            <a:r>
              <a:rPr lang="lv-LV" sz="1100" i="1" dirty="0">
                <a:latin typeface="Montserrat" panose="00000500000000000000" pitchFamily="2" charset="-70"/>
              </a:rPr>
              <a:t>(par </a:t>
            </a:r>
            <a:r>
              <a:rPr lang="lv-LV" sz="1100" i="1" dirty="0">
                <a:effectLst/>
                <a:latin typeface="Montserrat" panose="00000500000000000000" pitchFamily="2" charset="-70"/>
                <a:cs typeface="Times New Roman" panose="02020603050405020304" pitchFamily="18" charset="0"/>
              </a:rPr>
              <a:t>horizontālo apzīmējumu uzklāšanu, transportlīdzekļu apkopi un piekabe traktortehnikai KIOTI</a:t>
            </a:r>
            <a:r>
              <a:rPr lang="lv-LV" sz="1200" dirty="0">
                <a:effectLst/>
                <a:latin typeface="Montserrat" panose="00000500000000000000" pitchFamily="2" charset="-70"/>
                <a:cs typeface="Times New Roman" panose="02020603050405020304" pitchFamily="18" charset="0"/>
              </a:rPr>
              <a:t>);</a:t>
            </a:r>
            <a:endParaRPr lang="lv-LV" sz="1200" dirty="0">
              <a:latin typeface="Montserrat" panose="00000500000000000000" pitchFamily="2" charset="-70"/>
            </a:endParaRPr>
          </a:p>
          <a:p>
            <a:pPr algn="just">
              <a:spcBef>
                <a:spcPts val="600"/>
              </a:spcBef>
              <a:buFont typeface="Wingdings" panose="05000000000000000000" pitchFamily="2" charset="2"/>
              <a:buChar char="ü"/>
            </a:pPr>
            <a:r>
              <a:rPr lang="lv-LV" sz="1400" dirty="0">
                <a:latin typeface="Montserrat" panose="00000500000000000000" pitchFamily="2" charset="-70"/>
              </a:rPr>
              <a:t>Atvērti piedāvājumi un piedāvājumu vērtēšana 2 iepirkumos </a:t>
            </a:r>
            <a:r>
              <a:rPr lang="lv-LV" sz="1100" i="1" dirty="0">
                <a:latin typeface="Montserrat" panose="00000500000000000000" pitchFamily="2" charset="-70"/>
              </a:rPr>
              <a:t>(par </a:t>
            </a:r>
            <a:r>
              <a:rPr lang="lv-LV" sz="1100" i="1" dirty="0">
                <a:effectLst/>
                <a:latin typeface="Montserrat" panose="00000500000000000000" pitchFamily="2" charset="-70"/>
                <a:cs typeface="Times New Roman" panose="02020603050405020304" pitchFamily="18" charset="0"/>
              </a:rPr>
              <a:t>Tulpju ielas 5 katlu mājas būvdarbu būvuzraudzību un Traktortehnikas apkopi – atkārtoti).</a:t>
            </a:r>
            <a:endParaRPr lang="lv-LV" sz="1200" i="1" dirty="0">
              <a:latin typeface="Montserrat" panose="00000500000000000000" pitchFamily="2" charset="-70"/>
            </a:endParaRPr>
          </a:p>
        </p:txBody>
      </p:sp>
      <p:sp>
        <p:nvSpPr>
          <p:cNvPr id="4" name="Slide Number Placeholder 3">
            <a:extLst>
              <a:ext uri="{FF2B5EF4-FFF2-40B4-BE49-F238E27FC236}">
                <a16:creationId xmlns:a16="http://schemas.microsoft.com/office/drawing/2014/main" id="{B9108006-6412-E671-40DB-5AAA43F30968}"/>
              </a:ext>
            </a:extLst>
          </p:cNvPr>
          <p:cNvSpPr>
            <a:spLocks noGrp="1"/>
          </p:cNvSpPr>
          <p:nvPr>
            <p:ph type="sldNum" sz="quarter" idx="12"/>
          </p:nvPr>
        </p:nvSpPr>
        <p:spPr>
          <a:xfrm>
            <a:off x="9050215" y="6492875"/>
            <a:ext cx="2743200" cy="365125"/>
          </a:xfrm>
        </p:spPr>
        <p:txBody>
          <a:bodyPr/>
          <a:lstStyle/>
          <a:p>
            <a:fld id="{F27F4D8E-CD65-4F35-8BD0-06266F968DF1}" type="slidenum">
              <a:rPr lang="lv-LV" smtClean="0"/>
              <a:t>16</a:t>
            </a:fld>
            <a:endParaRPr lang="lv-LV" dirty="0"/>
          </a:p>
        </p:txBody>
      </p:sp>
      <p:graphicFrame>
        <p:nvGraphicFramePr>
          <p:cNvPr id="5" name="Table 4">
            <a:extLst>
              <a:ext uri="{FF2B5EF4-FFF2-40B4-BE49-F238E27FC236}">
                <a16:creationId xmlns:a16="http://schemas.microsoft.com/office/drawing/2014/main" id="{E2B90514-55F8-F72E-79A1-6073AD2C16F8}"/>
              </a:ext>
            </a:extLst>
          </p:cNvPr>
          <p:cNvGraphicFramePr>
            <a:graphicFrameLocks noGrp="1"/>
          </p:cNvGraphicFramePr>
          <p:nvPr>
            <p:extLst>
              <p:ext uri="{D42A27DB-BD31-4B8C-83A1-F6EECF244321}">
                <p14:modId xmlns:p14="http://schemas.microsoft.com/office/powerpoint/2010/main" val="1346739709"/>
              </p:ext>
            </p:extLst>
          </p:nvPr>
        </p:nvGraphicFramePr>
        <p:xfrm>
          <a:off x="97732" y="3146171"/>
          <a:ext cx="11996531" cy="3459480"/>
        </p:xfrm>
        <a:graphic>
          <a:graphicData uri="http://schemas.openxmlformats.org/drawingml/2006/table">
            <a:tbl>
              <a:tblPr firstRow="1" firstCol="1" bandRow="1">
                <a:tableStyleId>{F5AB1C69-6EDB-4FF4-983F-18BD219EF322}</a:tableStyleId>
              </a:tblPr>
              <a:tblGrid>
                <a:gridCol w="477951">
                  <a:extLst>
                    <a:ext uri="{9D8B030D-6E8A-4147-A177-3AD203B41FA5}">
                      <a16:colId xmlns:a16="http://schemas.microsoft.com/office/drawing/2014/main" val="1300737449"/>
                    </a:ext>
                  </a:extLst>
                </a:gridCol>
                <a:gridCol w="1486883">
                  <a:extLst>
                    <a:ext uri="{9D8B030D-6E8A-4147-A177-3AD203B41FA5}">
                      <a16:colId xmlns:a16="http://schemas.microsoft.com/office/drawing/2014/main" val="3174083009"/>
                    </a:ext>
                  </a:extLst>
                </a:gridCol>
                <a:gridCol w="1974837">
                  <a:extLst>
                    <a:ext uri="{9D8B030D-6E8A-4147-A177-3AD203B41FA5}">
                      <a16:colId xmlns:a16="http://schemas.microsoft.com/office/drawing/2014/main" val="1907893355"/>
                    </a:ext>
                  </a:extLst>
                </a:gridCol>
                <a:gridCol w="870550">
                  <a:extLst>
                    <a:ext uri="{9D8B030D-6E8A-4147-A177-3AD203B41FA5}">
                      <a16:colId xmlns:a16="http://schemas.microsoft.com/office/drawing/2014/main" val="815825706"/>
                    </a:ext>
                  </a:extLst>
                </a:gridCol>
                <a:gridCol w="816572">
                  <a:extLst>
                    <a:ext uri="{9D8B030D-6E8A-4147-A177-3AD203B41FA5}">
                      <a16:colId xmlns:a16="http://schemas.microsoft.com/office/drawing/2014/main" val="1836080169"/>
                    </a:ext>
                  </a:extLst>
                </a:gridCol>
                <a:gridCol w="647700">
                  <a:extLst>
                    <a:ext uri="{9D8B030D-6E8A-4147-A177-3AD203B41FA5}">
                      <a16:colId xmlns:a16="http://schemas.microsoft.com/office/drawing/2014/main" val="2768091204"/>
                    </a:ext>
                  </a:extLst>
                </a:gridCol>
                <a:gridCol w="923925">
                  <a:extLst>
                    <a:ext uri="{9D8B030D-6E8A-4147-A177-3AD203B41FA5}">
                      <a16:colId xmlns:a16="http://schemas.microsoft.com/office/drawing/2014/main" val="2888490267"/>
                    </a:ext>
                  </a:extLst>
                </a:gridCol>
                <a:gridCol w="4798113">
                  <a:extLst>
                    <a:ext uri="{9D8B030D-6E8A-4147-A177-3AD203B41FA5}">
                      <a16:colId xmlns:a16="http://schemas.microsoft.com/office/drawing/2014/main" val="1728271619"/>
                    </a:ext>
                  </a:extLst>
                </a:gridCol>
              </a:tblGrid>
              <a:tr h="0">
                <a:tc>
                  <a:txBody>
                    <a:bodyPr/>
                    <a:lstStyle/>
                    <a:p>
                      <a:pPr algn="ctr">
                        <a:lnSpc>
                          <a:spcPct val="115000"/>
                        </a:lnSpc>
                        <a:spcAft>
                          <a:spcPts val="800"/>
                        </a:spcAft>
                      </a:pPr>
                      <a:r>
                        <a:rPr lang="lv-LV" sz="1000" dirty="0" err="1">
                          <a:effectLst/>
                          <a:latin typeface="Montserrat" panose="00000500000000000000" pitchFamily="2" charset="-70"/>
                          <a:cs typeface="Times New Roman" panose="02020603050405020304" pitchFamily="18" charset="0"/>
                        </a:rPr>
                        <a:t>Nr.p.k</a:t>
                      </a:r>
                      <a:r>
                        <a:rPr lang="lv-LV" sz="1000" dirty="0">
                          <a:effectLst/>
                          <a:latin typeface="Montserrat" panose="00000500000000000000" pitchFamily="2" charset="-70"/>
                          <a:cs typeface="Times New Roman" panose="02020603050405020304" pitchFamily="18" charset="0"/>
                        </a:rPr>
                        <a:t>.</a:t>
                      </a:r>
                      <a:endParaRPr lang="lv-LV" sz="1000" dirty="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00" dirty="0">
                          <a:effectLst/>
                          <a:latin typeface="Montserrat" panose="00000500000000000000" pitchFamily="2" charset="-70"/>
                          <a:cs typeface="Times New Roman" panose="02020603050405020304" pitchFamily="18" charset="0"/>
                        </a:rPr>
                        <a:t>Plānotais iepirkuma izsludināšanas termiņš</a:t>
                      </a:r>
                      <a:endParaRPr lang="lv-LV" sz="1000" dirty="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00" dirty="0">
                          <a:effectLst/>
                          <a:latin typeface="Montserrat" panose="00000500000000000000" pitchFamily="2" charset="-70"/>
                          <a:cs typeface="Times New Roman" panose="02020603050405020304" pitchFamily="18" charset="0"/>
                        </a:rPr>
                        <a:t>Iepirkuma nosaukums</a:t>
                      </a:r>
                      <a:endParaRPr lang="lv-LV" sz="1000" dirty="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00">
                          <a:effectLst/>
                          <a:latin typeface="Montserrat" panose="00000500000000000000" pitchFamily="2" charset="-70"/>
                          <a:cs typeface="Times New Roman" panose="02020603050405020304" pitchFamily="18" charset="0"/>
                        </a:rPr>
                        <a:t>Iepirkuma summa (EUR bez PVN)</a:t>
                      </a:r>
                      <a:endParaRPr lang="lv-LV" sz="100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00">
                          <a:effectLst/>
                          <a:latin typeface="Montserrat" panose="00000500000000000000" pitchFamily="2" charset="-70"/>
                          <a:cs typeface="Times New Roman" panose="02020603050405020304" pitchFamily="18" charset="0"/>
                        </a:rPr>
                        <a:t>Budžeta summa (EUR ar PVN)</a:t>
                      </a:r>
                      <a:endParaRPr lang="lv-LV" sz="100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00">
                          <a:effectLst/>
                          <a:latin typeface="Montserrat" panose="00000500000000000000" pitchFamily="2" charset="-70"/>
                          <a:cs typeface="Times New Roman" panose="02020603050405020304" pitchFamily="18" charset="0"/>
                        </a:rPr>
                        <a:t>Iepirkuma veids</a:t>
                      </a:r>
                      <a:endParaRPr lang="lv-LV" sz="100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00" dirty="0">
                          <a:effectLst/>
                          <a:latin typeface="Montserrat" panose="00000500000000000000" pitchFamily="2" charset="-70"/>
                          <a:cs typeface="Times New Roman" panose="02020603050405020304" pitchFamily="18" charset="0"/>
                        </a:rPr>
                        <a:t>Iepirkuma veids </a:t>
                      </a:r>
                      <a:endParaRPr lang="lv-LV" sz="1000" dirty="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00" dirty="0">
                          <a:effectLst/>
                          <a:latin typeface="Montserrat" panose="00000500000000000000" pitchFamily="2" charset="-70"/>
                          <a:cs typeface="Times New Roman" panose="02020603050405020304" pitchFamily="18" charset="0"/>
                        </a:rPr>
                        <a:t> </a:t>
                      </a:r>
                      <a:endParaRPr lang="lv-LV" sz="1000" dirty="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extLst>
                  <a:ext uri="{0D108BD9-81ED-4DB2-BD59-A6C34878D82A}">
                    <a16:rowId xmlns:a16="http://schemas.microsoft.com/office/drawing/2014/main" val="257942356"/>
                  </a:ext>
                </a:extLst>
              </a:tr>
              <a:tr h="0">
                <a:tc>
                  <a:txBody>
                    <a:bodyPr/>
                    <a:lstStyle/>
                    <a:p>
                      <a:pPr algn="ctr">
                        <a:lnSpc>
                          <a:spcPct val="115000"/>
                        </a:lnSpc>
                        <a:spcAft>
                          <a:spcPts val="800"/>
                        </a:spcAft>
                      </a:pPr>
                      <a:r>
                        <a:rPr lang="lv-LV" sz="1000" dirty="0">
                          <a:effectLst/>
                          <a:latin typeface="Montserrat" panose="00000500000000000000" pitchFamily="2" charset="-70"/>
                          <a:cs typeface="Times New Roman" panose="02020603050405020304" pitchFamily="18" charset="0"/>
                        </a:rPr>
                        <a:t>1.</a:t>
                      </a:r>
                      <a:endParaRPr lang="lv-LV" sz="1000" dirty="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00" dirty="0">
                          <a:effectLst/>
                          <a:latin typeface="Montserrat" panose="00000500000000000000" pitchFamily="2" charset="-70"/>
                          <a:cs typeface="Times New Roman" panose="02020603050405020304" pitchFamily="18" charset="0"/>
                        </a:rPr>
                        <a:t>janvāris (2023/1)</a:t>
                      </a:r>
                      <a:endParaRPr lang="lv-LV" sz="1000" dirty="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00" dirty="0">
                          <a:effectLst/>
                          <a:latin typeface="Montserrat" panose="00000500000000000000" pitchFamily="2" charset="-70"/>
                          <a:cs typeface="Times New Roman" panose="02020603050405020304" pitchFamily="18" charset="0"/>
                        </a:rPr>
                        <a:t>Kurināmo granulu piegāde PII “Piejūra”</a:t>
                      </a:r>
                      <a:endParaRPr lang="lv-LV" sz="1000" dirty="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00" dirty="0">
                          <a:effectLst/>
                          <a:latin typeface="Montserrat" panose="00000500000000000000" pitchFamily="2" charset="-70"/>
                          <a:cs typeface="Times New Roman" panose="02020603050405020304" pitchFamily="18" charset="0"/>
                        </a:rPr>
                        <a:t>22 750</a:t>
                      </a:r>
                    </a:p>
                    <a:p>
                      <a:pPr algn="ctr">
                        <a:lnSpc>
                          <a:spcPct val="115000"/>
                        </a:lnSpc>
                        <a:spcAft>
                          <a:spcPts val="800"/>
                        </a:spcAft>
                      </a:pPr>
                      <a:r>
                        <a:rPr lang="lv-LV" sz="1000" dirty="0">
                          <a:solidFill>
                            <a:srgbClr val="0070C0"/>
                          </a:solidFill>
                          <a:effectLst/>
                          <a:latin typeface="Montserrat" panose="00000500000000000000" pitchFamily="2" charset="-70"/>
                          <a:cs typeface="Times New Roman" panose="02020603050405020304" pitchFamily="18" charset="0"/>
                        </a:rPr>
                        <a:t>12 075</a:t>
                      </a:r>
                      <a:endParaRPr lang="lv-LV" sz="1000" dirty="0">
                        <a:solidFill>
                          <a:srgbClr val="0070C0"/>
                        </a:solidFill>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00">
                          <a:effectLst/>
                          <a:latin typeface="Montserrat" panose="00000500000000000000" pitchFamily="2" charset="-70"/>
                          <a:cs typeface="Times New Roman" panose="02020603050405020304" pitchFamily="18" charset="0"/>
                        </a:rPr>
                        <a:t>27 527</a:t>
                      </a:r>
                      <a:endParaRPr lang="lv-LV" sz="100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00">
                          <a:effectLst/>
                          <a:latin typeface="Montserrat" panose="00000500000000000000" pitchFamily="2" charset="-70"/>
                          <a:cs typeface="Times New Roman" panose="02020603050405020304" pitchFamily="18" charset="0"/>
                        </a:rPr>
                        <a:t>9.pants</a:t>
                      </a:r>
                      <a:endParaRPr lang="lv-LV" sz="100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00">
                          <a:effectLst/>
                          <a:latin typeface="Montserrat" panose="00000500000000000000" pitchFamily="2" charset="-70"/>
                          <a:cs typeface="Times New Roman" panose="02020603050405020304" pitchFamily="18" charset="0"/>
                        </a:rPr>
                        <a:t>piegāde</a:t>
                      </a:r>
                      <a:endParaRPr lang="lv-LV" sz="100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00" b="1" dirty="0">
                          <a:solidFill>
                            <a:schemeClr val="accent6">
                              <a:lumMod val="75000"/>
                            </a:schemeClr>
                          </a:solidFill>
                          <a:effectLst/>
                          <a:latin typeface="Montserrat" panose="00000500000000000000" pitchFamily="2" charset="-70"/>
                          <a:cs typeface="Times New Roman" panose="02020603050405020304" pitchFamily="18" charset="0"/>
                        </a:rPr>
                        <a:t>LĪGUMS NOSLĒGTS </a:t>
                      </a:r>
                      <a:r>
                        <a:rPr lang="lv-LV" sz="1000" dirty="0">
                          <a:effectLst/>
                          <a:latin typeface="Montserrat" panose="00000500000000000000" pitchFamily="2" charset="-70"/>
                          <a:cs typeface="Times New Roman" panose="02020603050405020304" pitchFamily="18" charset="0"/>
                        </a:rPr>
                        <a:t>ar SIA “</a:t>
                      </a:r>
                      <a:r>
                        <a:rPr lang="lv-LV" sz="1000" dirty="0" err="1">
                          <a:effectLst/>
                          <a:latin typeface="Montserrat" panose="00000500000000000000" pitchFamily="2" charset="-70"/>
                          <a:cs typeface="Times New Roman" panose="02020603050405020304" pitchFamily="18" charset="0"/>
                        </a:rPr>
                        <a:t>Akvarius</a:t>
                      </a:r>
                      <a:r>
                        <a:rPr lang="lv-LV" sz="1000" dirty="0">
                          <a:effectLst/>
                          <a:latin typeface="Montserrat" panose="00000500000000000000" pitchFamily="2" charset="-70"/>
                          <a:cs typeface="Times New Roman" panose="02020603050405020304" pitchFamily="18" charset="0"/>
                        </a:rPr>
                        <a:t>” par 12 075 </a:t>
                      </a:r>
                      <a:r>
                        <a:rPr lang="lv-LV" sz="1000" dirty="0" err="1">
                          <a:effectLst/>
                          <a:latin typeface="Montserrat" panose="00000500000000000000" pitchFamily="2" charset="-70"/>
                          <a:cs typeface="Times New Roman" panose="02020603050405020304" pitchFamily="18" charset="0"/>
                        </a:rPr>
                        <a:t>euro</a:t>
                      </a:r>
                      <a:r>
                        <a:rPr lang="lv-LV" sz="1000" dirty="0">
                          <a:effectLst/>
                          <a:latin typeface="Montserrat" panose="00000500000000000000" pitchFamily="2" charset="-70"/>
                          <a:cs typeface="Times New Roman" panose="02020603050405020304" pitchFamily="18" charset="0"/>
                        </a:rPr>
                        <a:t> bez PVN.</a:t>
                      </a:r>
                      <a:endParaRPr lang="lv-LV" sz="1000" dirty="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extLst>
                  <a:ext uri="{0D108BD9-81ED-4DB2-BD59-A6C34878D82A}">
                    <a16:rowId xmlns:a16="http://schemas.microsoft.com/office/drawing/2014/main" val="3779863694"/>
                  </a:ext>
                </a:extLst>
              </a:tr>
              <a:tr h="0">
                <a:tc>
                  <a:txBody>
                    <a:bodyPr/>
                    <a:lstStyle/>
                    <a:p>
                      <a:pPr algn="ctr">
                        <a:lnSpc>
                          <a:spcPct val="115000"/>
                        </a:lnSpc>
                        <a:spcAft>
                          <a:spcPts val="800"/>
                        </a:spcAft>
                      </a:pPr>
                      <a:r>
                        <a:rPr lang="lv-LV" sz="1000" dirty="0">
                          <a:effectLst/>
                          <a:latin typeface="Montserrat" panose="00000500000000000000" pitchFamily="2" charset="-70"/>
                          <a:cs typeface="Times New Roman" panose="02020603050405020304" pitchFamily="18" charset="0"/>
                        </a:rPr>
                        <a:t>2.</a:t>
                      </a:r>
                      <a:endParaRPr lang="lv-LV" sz="1000" dirty="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00" dirty="0">
                          <a:effectLst/>
                          <a:latin typeface="Montserrat" panose="00000500000000000000" pitchFamily="2" charset="-70"/>
                          <a:cs typeface="Times New Roman" panose="02020603050405020304" pitchFamily="18" charset="0"/>
                        </a:rPr>
                        <a:t>janvāris (2023/2)</a:t>
                      </a:r>
                    </a:p>
                    <a:p>
                      <a:pPr algn="ctr">
                        <a:lnSpc>
                          <a:spcPct val="115000"/>
                        </a:lnSpc>
                        <a:spcAft>
                          <a:spcPts val="800"/>
                        </a:spcAft>
                      </a:pPr>
                      <a:r>
                        <a:rPr lang="lv-LV" sz="1000" dirty="0">
                          <a:effectLst/>
                          <a:latin typeface="Montserrat" panose="00000500000000000000" pitchFamily="2" charset="-70"/>
                          <a:cs typeface="Times New Roman" panose="02020603050405020304" pitchFamily="18" charset="0"/>
                        </a:rPr>
                        <a:t>marts (2023/12)</a:t>
                      </a:r>
                    </a:p>
                    <a:p>
                      <a:pPr algn="ctr">
                        <a:lnSpc>
                          <a:spcPct val="115000"/>
                        </a:lnSpc>
                        <a:spcAft>
                          <a:spcPts val="800"/>
                        </a:spcAft>
                      </a:pPr>
                      <a:r>
                        <a:rPr lang="lv-LV" sz="1000" dirty="0">
                          <a:effectLst/>
                          <a:latin typeface="Montserrat" panose="00000500000000000000" pitchFamily="2" charset="-70"/>
                          <a:cs typeface="Times New Roman" panose="02020603050405020304" pitchFamily="18" charset="0"/>
                        </a:rPr>
                        <a:t>marts (2023/15)</a:t>
                      </a:r>
                      <a:endParaRPr lang="lv-LV" sz="1000" dirty="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00" dirty="0">
                          <a:effectLst/>
                          <a:latin typeface="Montserrat" panose="00000500000000000000" pitchFamily="2" charset="-70"/>
                          <a:cs typeface="Times New Roman" panose="02020603050405020304" pitchFamily="18" charset="0"/>
                        </a:rPr>
                        <a:t>Traktortehnikas apkope  (atkārtoti)</a:t>
                      </a:r>
                      <a:endParaRPr lang="lv-LV" sz="1000" dirty="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00" dirty="0">
                          <a:effectLst/>
                          <a:latin typeface="Montserrat" panose="00000500000000000000" pitchFamily="2" charset="-70"/>
                          <a:cs typeface="Times New Roman" panose="02020603050405020304" pitchFamily="18" charset="0"/>
                        </a:rPr>
                        <a:t>13 027</a:t>
                      </a:r>
                      <a:endParaRPr lang="lv-LV" sz="1000" dirty="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00">
                          <a:effectLst/>
                          <a:latin typeface="Montserrat" panose="00000500000000000000" pitchFamily="2" charset="-70"/>
                          <a:cs typeface="Times New Roman" panose="02020603050405020304" pitchFamily="18" charset="0"/>
                        </a:rPr>
                        <a:t>15 762</a:t>
                      </a:r>
                      <a:endParaRPr lang="lv-LV" sz="100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00">
                          <a:effectLst/>
                          <a:latin typeface="Montserrat" panose="00000500000000000000" pitchFamily="2" charset="-70"/>
                          <a:cs typeface="Times New Roman" panose="02020603050405020304" pitchFamily="18" charset="0"/>
                        </a:rPr>
                        <a:t>9.pants</a:t>
                      </a:r>
                      <a:endParaRPr lang="lv-LV" sz="100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00">
                          <a:effectLst/>
                          <a:latin typeface="Montserrat" panose="00000500000000000000" pitchFamily="2" charset="-70"/>
                          <a:cs typeface="Times New Roman" panose="02020603050405020304" pitchFamily="18" charset="0"/>
                        </a:rPr>
                        <a:t>pakalpojums</a:t>
                      </a:r>
                      <a:endParaRPr lang="lv-LV" sz="100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00" dirty="0">
                          <a:effectLst/>
                          <a:latin typeface="Montserrat" panose="00000500000000000000" pitchFamily="2" charset="-70"/>
                          <a:cs typeface="Times New Roman" panose="02020603050405020304" pitchFamily="18" charset="0"/>
                        </a:rPr>
                        <a:t>2023/2 </a:t>
                      </a:r>
                      <a:r>
                        <a:rPr lang="lv-LV" sz="1000" b="1" dirty="0">
                          <a:solidFill>
                            <a:srgbClr val="FF0000"/>
                          </a:solidFill>
                          <a:effectLst/>
                          <a:latin typeface="Montserrat" panose="00000500000000000000" pitchFamily="2" charset="-70"/>
                          <a:cs typeface="Times New Roman" panose="02020603050405020304" pitchFamily="18" charset="0"/>
                        </a:rPr>
                        <a:t>IZBEIGTS</a:t>
                      </a:r>
                      <a:r>
                        <a:rPr lang="lv-LV" sz="1000" dirty="0">
                          <a:effectLst/>
                          <a:latin typeface="Montserrat" panose="00000500000000000000" pitchFamily="2" charset="-70"/>
                          <a:cs typeface="Times New Roman" panose="02020603050405020304" pitchFamily="18" charset="0"/>
                        </a:rPr>
                        <a:t>, jo viens pretendents neatbilst kvalifikācijas prasībām, otram ir neizpildītas nodokļu saistības nodokļu jomā.</a:t>
                      </a:r>
                      <a:br>
                        <a:rPr lang="lv-LV" sz="1000" dirty="0">
                          <a:effectLst/>
                          <a:latin typeface="Montserrat" panose="00000500000000000000" pitchFamily="2" charset="-70"/>
                          <a:cs typeface="Times New Roman" panose="02020603050405020304" pitchFamily="18" charset="0"/>
                        </a:rPr>
                      </a:br>
                      <a:r>
                        <a:rPr lang="lv-LV" sz="1000" dirty="0">
                          <a:effectLst/>
                          <a:latin typeface="Montserrat" panose="00000500000000000000" pitchFamily="2" charset="-70"/>
                          <a:cs typeface="Times New Roman" panose="02020603050405020304" pitchFamily="18" charset="0"/>
                        </a:rPr>
                        <a:t>2023/12 </a:t>
                      </a:r>
                      <a:r>
                        <a:rPr lang="lv-LV" sz="1000" b="1" dirty="0">
                          <a:solidFill>
                            <a:srgbClr val="FF0000"/>
                          </a:solidFill>
                          <a:effectLst/>
                          <a:latin typeface="Montserrat" panose="00000500000000000000" pitchFamily="2" charset="-70"/>
                          <a:cs typeface="Times New Roman" panose="02020603050405020304" pitchFamily="18" charset="0"/>
                        </a:rPr>
                        <a:t>IZBEIGTS</a:t>
                      </a:r>
                      <a:r>
                        <a:rPr lang="lv-LV" sz="1000" dirty="0">
                          <a:effectLst/>
                          <a:latin typeface="Montserrat" panose="00000500000000000000" pitchFamily="2" charset="-70"/>
                          <a:cs typeface="Times New Roman" panose="02020603050405020304" pitchFamily="18" charset="0"/>
                        </a:rPr>
                        <a:t>, jo vienīgais pretendents 1.daļā neatbilsts kvalifikācijas prasībai (pārāk tālu), 2.un 3.daļās piedāvājumi nav iesniegti.</a:t>
                      </a:r>
                      <a:br>
                        <a:rPr lang="lv-LV" sz="1000" dirty="0">
                          <a:effectLst/>
                          <a:latin typeface="Montserrat" panose="00000500000000000000" pitchFamily="2" charset="-70"/>
                          <a:cs typeface="Times New Roman" panose="02020603050405020304" pitchFamily="18" charset="0"/>
                        </a:rPr>
                      </a:br>
                      <a:r>
                        <a:rPr lang="lv-LV" sz="1000" dirty="0">
                          <a:effectLst/>
                          <a:latin typeface="Montserrat" panose="00000500000000000000" pitchFamily="2" charset="-70"/>
                          <a:cs typeface="Times New Roman" panose="02020603050405020304" pitchFamily="18" charset="0"/>
                        </a:rPr>
                        <a:t>2023/15 </a:t>
                      </a:r>
                      <a:r>
                        <a:rPr lang="lv-LV" sz="1000" b="1" cap="none" baseline="0" dirty="0">
                          <a:solidFill>
                            <a:schemeClr val="accent6">
                              <a:lumMod val="75000"/>
                            </a:schemeClr>
                          </a:solidFill>
                          <a:effectLst/>
                          <a:latin typeface="Montserrat" panose="00000500000000000000" pitchFamily="2" charset="-70"/>
                          <a:cs typeface="Times New Roman" panose="02020603050405020304" pitchFamily="18" charset="0"/>
                        </a:rPr>
                        <a:t>piedāvājumi atvērti </a:t>
                      </a:r>
                      <a:r>
                        <a:rPr lang="lv-LV" sz="1000" dirty="0">
                          <a:effectLst/>
                          <a:latin typeface="Montserrat" panose="00000500000000000000" pitchFamily="2" charset="-70"/>
                          <a:cs typeface="Times New Roman" panose="02020603050405020304" pitchFamily="18" charset="0"/>
                        </a:rPr>
                        <a:t>(rīkota sarunu procedūra PIL 9.panta ietvaros)</a:t>
                      </a:r>
                      <a:endParaRPr lang="lv-LV" sz="1000" dirty="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extLst>
                  <a:ext uri="{0D108BD9-81ED-4DB2-BD59-A6C34878D82A}">
                    <a16:rowId xmlns:a16="http://schemas.microsoft.com/office/drawing/2014/main" val="1695757686"/>
                  </a:ext>
                </a:extLst>
              </a:tr>
              <a:tr h="0">
                <a:tc>
                  <a:txBody>
                    <a:bodyPr/>
                    <a:lstStyle/>
                    <a:p>
                      <a:pPr algn="ctr">
                        <a:lnSpc>
                          <a:spcPct val="115000"/>
                        </a:lnSpc>
                        <a:spcAft>
                          <a:spcPts val="800"/>
                        </a:spcAft>
                      </a:pPr>
                      <a:r>
                        <a:rPr lang="lv-LV" sz="1000" dirty="0">
                          <a:effectLst/>
                          <a:latin typeface="Montserrat" panose="00000500000000000000" pitchFamily="2" charset="-70"/>
                          <a:cs typeface="Times New Roman" panose="02020603050405020304" pitchFamily="18" charset="0"/>
                        </a:rPr>
                        <a:t>3.</a:t>
                      </a:r>
                      <a:endParaRPr lang="lv-LV" sz="1000" dirty="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00" dirty="0">
                          <a:effectLst/>
                          <a:latin typeface="Montserrat" panose="00000500000000000000" pitchFamily="2" charset="-70"/>
                          <a:cs typeface="Times New Roman" panose="02020603050405020304" pitchFamily="18" charset="0"/>
                        </a:rPr>
                        <a:t>janvāris (2023/3)</a:t>
                      </a:r>
                    </a:p>
                    <a:p>
                      <a:pPr algn="ctr">
                        <a:lnSpc>
                          <a:spcPct val="115000"/>
                        </a:lnSpc>
                        <a:spcAft>
                          <a:spcPts val="800"/>
                        </a:spcAft>
                      </a:pPr>
                      <a:r>
                        <a:rPr lang="lv-LV" sz="1000" dirty="0">
                          <a:effectLst/>
                          <a:latin typeface="Montserrat" panose="00000500000000000000" pitchFamily="2" charset="-70"/>
                          <a:cs typeface="Times New Roman" panose="02020603050405020304" pitchFamily="18" charset="0"/>
                        </a:rPr>
                        <a:t>februāris (2023/6)</a:t>
                      </a:r>
                      <a:endParaRPr lang="lv-LV" sz="1000" dirty="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00" dirty="0">
                          <a:effectLst/>
                          <a:latin typeface="Montserrat" panose="00000500000000000000" pitchFamily="2" charset="-70"/>
                          <a:cs typeface="Times New Roman" panose="02020603050405020304" pitchFamily="18" charset="0"/>
                        </a:rPr>
                        <a:t>Remontmateriālu, kokmateriālu un darba rīku iegāde</a:t>
                      </a:r>
                      <a:endParaRPr lang="lv-LV" sz="1000" dirty="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00">
                          <a:effectLst/>
                          <a:latin typeface="Montserrat" panose="00000500000000000000" pitchFamily="2" charset="-70"/>
                          <a:cs typeface="Times New Roman" panose="02020603050405020304" pitchFamily="18" charset="0"/>
                        </a:rPr>
                        <a:t>41 999</a:t>
                      </a:r>
                      <a:endParaRPr lang="lv-LV" sz="100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00">
                          <a:effectLst/>
                          <a:latin typeface="Montserrat" panose="00000500000000000000" pitchFamily="2" charset="-70"/>
                          <a:cs typeface="Times New Roman" panose="02020603050405020304" pitchFamily="18" charset="0"/>
                        </a:rPr>
                        <a:t>50 818</a:t>
                      </a:r>
                      <a:endParaRPr lang="lv-LV" sz="100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00" dirty="0">
                          <a:effectLst/>
                          <a:latin typeface="Montserrat" panose="00000500000000000000" pitchFamily="2" charset="-70"/>
                          <a:cs typeface="Times New Roman" panose="02020603050405020304" pitchFamily="18" charset="0"/>
                        </a:rPr>
                        <a:t>9.pants</a:t>
                      </a:r>
                      <a:endParaRPr lang="lv-LV" sz="1000" dirty="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00">
                          <a:effectLst/>
                          <a:latin typeface="Montserrat" panose="00000500000000000000" pitchFamily="2" charset="-70"/>
                          <a:cs typeface="Times New Roman" panose="02020603050405020304" pitchFamily="18" charset="0"/>
                        </a:rPr>
                        <a:t>piegāde</a:t>
                      </a:r>
                      <a:endParaRPr lang="lv-LV" sz="100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00" dirty="0">
                          <a:effectLst/>
                          <a:latin typeface="Montserrat" panose="00000500000000000000" pitchFamily="2" charset="-70"/>
                          <a:cs typeface="Times New Roman" panose="02020603050405020304" pitchFamily="18" charset="0"/>
                        </a:rPr>
                        <a:t>2023/3 </a:t>
                      </a:r>
                      <a:r>
                        <a:rPr lang="lv-LV" sz="1000" b="1" dirty="0">
                          <a:solidFill>
                            <a:srgbClr val="FF0000"/>
                          </a:solidFill>
                          <a:effectLst/>
                          <a:latin typeface="Montserrat" panose="00000500000000000000" pitchFamily="2" charset="-70"/>
                          <a:cs typeface="Times New Roman" panose="02020603050405020304" pitchFamily="18" charset="0"/>
                        </a:rPr>
                        <a:t>PĀRTRAUKTS</a:t>
                      </a:r>
                      <a:r>
                        <a:rPr lang="lv-LV" sz="1000" dirty="0">
                          <a:effectLst/>
                          <a:latin typeface="Montserrat" panose="00000500000000000000" pitchFamily="2" charset="-70"/>
                          <a:cs typeface="Times New Roman" panose="02020603050405020304" pitchFamily="18" charset="0"/>
                        </a:rPr>
                        <a:t>, lai precizētu preču specifikācijas.</a:t>
                      </a:r>
                      <a:br>
                        <a:rPr lang="lv-LV" sz="1000" dirty="0">
                          <a:effectLst/>
                          <a:latin typeface="Montserrat" panose="00000500000000000000" pitchFamily="2" charset="-70"/>
                          <a:cs typeface="Times New Roman" panose="02020603050405020304" pitchFamily="18" charset="0"/>
                        </a:rPr>
                      </a:br>
                      <a:r>
                        <a:rPr lang="lv-LV" sz="1000" dirty="0">
                          <a:effectLst/>
                          <a:latin typeface="Montserrat" panose="00000500000000000000" pitchFamily="2" charset="-70"/>
                          <a:cs typeface="Times New Roman" panose="02020603050405020304" pitchFamily="18" charset="0"/>
                        </a:rPr>
                        <a:t>2023/6 </a:t>
                      </a:r>
                      <a:r>
                        <a:rPr lang="lv-LV" sz="1000" b="1" dirty="0">
                          <a:solidFill>
                            <a:schemeClr val="accent6">
                              <a:lumMod val="75000"/>
                            </a:schemeClr>
                          </a:solidFill>
                          <a:effectLst/>
                          <a:latin typeface="Montserrat" panose="00000500000000000000" pitchFamily="2" charset="-70"/>
                          <a:cs typeface="Times New Roman" panose="02020603050405020304" pitchFamily="18" charset="0"/>
                        </a:rPr>
                        <a:t>LĪGUMS NOSLĒGTS </a:t>
                      </a:r>
                      <a:r>
                        <a:rPr lang="lv-LV" sz="1000" dirty="0">
                          <a:effectLst/>
                          <a:latin typeface="Montserrat" panose="00000500000000000000" pitchFamily="2" charset="-70"/>
                          <a:cs typeface="Times New Roman" panose="02020603050405020304" pitchFamily="18" charset="0"/>
                        </a:rPr>
                        <a:t>ar SIA “DEPO DIY” par 41 999 </a:t>
                      </a:r>
                      <a:r>
                        <a:rPr lang="lv-LV" sz="1000" dirty="0" err="1">
                          <a:effectLst/>
                          <a:latin typeface="Montserrat" panose="00000500000000000000" pitchFamily="2" charset="-70"/>
                          <a:cs typeface="Times New Roman" panose="02020603050405020304" pitchFamily="18" charset="0"/>
                        </a:rPr>
                        <a:t>euro</a:t>
                      </a:r>
                      <a:r>
                        <a:rPr lang="lv-LV" sz="1000" dirty="0">
                          <a:effectLst/>
                          <a:latin typeface="Montserrat" panose="00000500000000000000" pitchFamily="2" charset="-70"/>
                          <a:cs typeface="Times New Roman" panose="02020603050405020304" pitchFamily="18" charset="0"/>
                        </a:rPr>
                        <a:t> bez PVN.</a:t>
                      </a:r>
                      <a:endParaRPr lang="lv-LV" sz="1000" dirty="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extLst>
                  <a:ext uri="{0D108BD9-81ED-4DB2-BD59-A6C34878D82A}">
                    <a16:rowId xmlns:a16="http://schemas.microsoft.com/office/drawing/2014/main" val="2105137161"/>
                  </a:ext>
                </a:extLst>
              </a:tr>
              <a:tr h="45286">
                <a:tc>
                  <a:txBody>
                    <a:bodyPr/>
                    <a:lstStyle/>
                    <a:p>
                      <a:pPr algn="ctr">
                        <a:lnSpc>
                          <a:spcPct val="115000"/>
                        </a:lnSpc>
                        <a:spcAft>
                          <a:spcPts val="800"/>
                        </a:spcAft>
                      </a:pPr>
                      <a:r>
                        <a:rPr lang="lv-LV" sz="1000" dirty="0">
                          <a:effectLst/>
                          <a:latin typeface="Montserrat" panose="00000500000000000000" pitchFamily="2" charset="-70"/>
                          <a:cs typeface="Times New Roman" panose="02020603050405020304" pitchFamily="18" charset="0"/>
                        </a:rPr>
                        <a:t>4.</a:t>
                      </a:r>
                      <a:endParaRPr lang="lv-LV" sz="1000" dirty="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lv-LV" sz="1000" strike="sngStrike" kern="1200" dirty="0">
                          <a:solidFill>
                            <a:schemeClr val="dk1"/>
                          </a:solidFill>
                          <a:effectLst/>
                          <a:latin typeface="Montserrat" panose="00000500000000000000" pitchFamily="2" charset="-70"/>
                          <a:ea typeface="+mn-ea"/>
                          <a:cs typeface="Times New Roman" panose="02020603050405020304" pitchFamily="18" charset="0"/>
                        </a:rPr>
                        <a:t>janvāris</a:t>
                      </a:r>
                      <a:endParaRPr lang="lv-LV" sz="1000" dirty="0">
                        <a:effectLst/>
                        <a:latin typeface="Montserrat" panose="00000500000000000000" pitchFamily="2" charset="-70"/>
                        <a:cs typeface="Times New Roman" panose="02020603050405020304" pitchFamily="18" charset="0"/>
                      </a:endParaRPr>
                    </a:p>
                    <a:p>
                      <a:pPr algn="ctr">
                        <a:lnSpc>
                          <a:spcPct val="115000"/>
                        </a:lnSpc>
                        <a:spcAft>
                          <a:spcPts val="800"/>
                        </a:spcAft>
                      </a:pPr>
                      <a:r>
                        <a:rPr lang="lv-LV" sz="1000" dirty="0">
                          <a:effectLst/>
                          <a:latin typeface="Montserrat" panose="00000500000000000000" pitchFamily="2" charset="-70"/>
                          <a:cs typeface="Times New Roman" panose="02020603050405020304" pitchFamily="18" charset="0"/>
                        </a:rPr>
                        <a:t>februāris (2023/4/KF)</a:t>
                      </a:r>
                      <a:endParaRPr lang="lv-LV" sz="1000" dirty="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00" dirty="0">
                          <a:effectLst/>
                          <a:latin typeface="Montserrat" panose="00000500000000000000" pitchFamily="2" charset="-70"/>
                          <a:cs typeface="Times New Roman" panose="02020603050405020304" pitchFamily="18" charset="0"/>
                        </a:rPr>
                        <a:t>Tulpju ielas 5 katlu mājas būvdarbu būvuzraudzība</a:t>
                      </a:r>
                      <a:endParaRPr lang="lv-LV" sz="1000" dirty="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00">
                          <a:effectLst/>
                          <a:latin typeface="Montserrat" panose="00000500000000000000" pitchFamily="2" charset="-70"/>
                          <a:cs typeface="Times New Roman" panose="02020603050405020304" pitchFamily="18" charset="0"/>
                        </a:rPr>
                        <a:t>5000</a:t>
                      </a:r>
                      <a:endParaRPr lang="lv-LV" sz="100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00">
                          <a:effectLst/>
                          <a:latin typeface="Montserrat" panose="00000500000000000000" pitchFamily="2" charset="-70"/>
                          <a:cs typeface="Times New Roman" panose="02020603050405020304" pitchFamily="18" charset="0"/>
                        </a:rPr>
                        <a:t>6050</a:t>
                      </a:r>
                      <a:endParaRPr lang="lv-LV" sz="100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00">
                          <a:effectLst/>
                          <a:latin typeface="Montserrat" panose="00000500000000000000" pitchFamily="2" charset="-70"/>
                          <a:cs typeface="Times New Roman" panose="02020603050405020304" pitchFamily="18" charset="0"/>
                        </a:rPr>
                        <a:t>SPS vadlīnijas</a:t>
                      </a:r>
                      <a:endParaRPr lang="lv-LV" sz="100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00">
                          <a:effectLst/>
                          <a:latin typeface="Montserrat" panose="00000500000000000000" pitchFamily="2" charset="-70"/>
                          <a:cs typeface="Times New Roman" panose="02020603050405020304" pitchFamily="18" charset="0"/>
                        </a:rPr>
                        <a:t>pakalpojums</a:t>
                      </a:r>
                      <a:endParaRPr lang="lv-LV" sz="100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00" b="1" dirty="0">
                          <a:solidFill>
                            <a:schemeClr val="accent6">
                              <a:lumMod val="75000"/>
                            </a:schemeClr>
                          </a:solidFill>
                          <a:effectLst/>
                          <a:latin typeface="Montserrat" panose="00000500000000000000" pitchFamily="2" charset="-70"/>
                          <a:cs typeface="Times New Roman" panose="02020603050405020304" pitchFamily="18" charset="0"/>
                        </a:rPr>
                        <a:t>PIEDĀVĀJUMU VĒRTĒŠANA.</a:t>
                      </a:r>
                    </a:p>
                    <a:p>
                      <a:pPr algn="ctr">
                        <a:lnSpc>
                          <a:spcPct val="115000"/>
                        </a:lnSpc>
                        <a:spcAft>
                          <a:spcPts val="800"/>
                        </a:spcAft>
                      </a:pPr>
                      <a:r>
                        <a:rPr lang="lv-LV" sz="1000" dirty="0">
                          <a:effectLst/>
                          <a:latin typeface="Montserrat" panose="00000500000000000000" pitchFamily="2" charset="-70"/>
                          <a:cs typeface="Times New Roman" panose="02020603050405020304" pitchFamily="18" charset="0"/>
                        </a:rPr>
                        <a:t>03.04.2023., 10.00</a:t>
                      </a:r>
                      <a:r>
                        <a:rPr lang="lv-LV" sz="1000" dirty="0">
                          <a:solidFill>
                            <a:schemeClr val="accent6">
                              <a:lumMod val="75000"/>
                            </a:schemeClr>
                          </a:solidFill>
                          <a:effectLst/>
                          <a:latin typeface="Montserrat" panose="00000500000000000000" pitchFamily="2" charset="-70"/>
                          <a:cs typeface="Times New Roman" panose="02020603050405020304" pitchFamily="18" charset="0"/>
                        </a:rPr>
                        <a:t>. </a:t>
                      </a:r>
                      <a:r>
                        <a:rPr lang="lv-LV" sz="1000" b="1" dirty="0">
                          <a:solidFill>
                            <a:schemeClr val="accent6">
                              <a:lumMod val="75000"/>
                            </a:schemeClr>
                          </a:solidFill>
                          <a:effectLst/>
                          <a:latin typeface="Montserrat" panose="00000500000000000000" pitchFamily="2" charset="-70"/>
                          <a:cs typeface="Times New Roman" panose="02020603050405020304" pitchFamily="18" charset="0"/>
                        </a:rPr>
                        <a:t>Piedāvājumi atvērti.</a:t>
                      </a:r>
                      <a:endParaRPr lang="lv-LV" sz="1000" b="1" dirty="0">
                        <a:solidFill>
                          <a:schemeClr val="accent6">
                            <a:lumMod val="75000"/>
                          </a:schemeClr>
                        </a:solidFill>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extLst>
                  <a:ext uri="{0D108BD9-81ED-4DB2-BD59-A6C34878D82A}">
                    <a16:rowId xmlns:a16="http://schemas.microsoft.com/office/drawing/2014/main" val="2833748121"/>
                  </a:ext>
                </a:extLst>
              </a:tr>
              <a:tr h="0">
                <a:tc>
                  <a:txBody>
                    <a:bodyPr/>
                    <a:lstStyle/>
                    <a:p>
                      <a:pPr algn="ctr">
                        <a:lnSpc>
                          <a:spcPct val="115000"/>
                        </a:lnSpc>
                        <a:spcAft>
                          <a:spcPts val="800"/>
                        </a:spcAft>
                      </a:pPr>
                      <a:r>
                        <a:rPr lang="lv-LV" sz="1000" dirty="0">
                          <a:effectLst/>
                          <a:latin typeface="Montserrat" panose="00000500000000000000" pitchFamily="2" charset="-70"/>
                          <a:cs typeface="Times New Roman" panose="02020603050405020304" pitchFamily="18" charset="0"/>
                        </a:rPr>
                        <a:t>5.</a:t>
                      </a:r>
                      <a:endParaRPr lang="lv-LV" sz="1000" dirty="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00" dirty="0">
                          <a:effectLst/>
                          <a:latin typeface="Montserrat" panose="00000500000000000000" pitchFamily="2" charset="-70"/>
                          <a:cs typeface="Times New Roman" panose="02020603050405020304" pitchFamily="18" charset="0"/>
                        </a:rPr>
                        <a:t>februāris (2023/5)</a:t>
                      </a:r>
                      <a:endParaRPr lang="lv-LV" sz="1000" dirty="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00" dirty="0">
                          <a:effectLst/>
                          <a:latin typeface="Montserrat" panose="00000500000000000000" pitchFamily="2" charset="-70"/>
                          <a:cs typeface="Times New Roman" panose="02020603050405020304" pitchFamily="18" charset="0"/>
                        </a:rPr>
                        <a:t>Objekta Gaujas iela 33A telpu un teritorijas uzkopšana</a:t>
                      </a:r>
                      <a:endParaRPr lang="lv-LV" sz="1000" dirty="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00" dirty="0">
                          <a:effectLst/>
                          <a:latin typeface="Montserrat" panose="00000500000000000000" pitchFamily="2" charset="-70"/>
                          <a:cs typeface="Times New Roman" panose="02020603050405020304" pitchFamily="18" charset="0"/>
                        </a:rPr>
                        <a:t>92 438</a:t>
                      </a:r>
                    </a:p>
                    <a:p>
                      <a:pPr algn="ctr">
                        <a:lnSpc>
                          <a:spcPct val="115000"/>
                        </a:lnSpc>
                        <a:spcAft>
                          <a:spcPts val="800"/>
                        </a:spcAft>
                      </a:pPr>
                      <a:r>
                        <a:rPr lang="lv-LV" sz="1000" dirty="0">
                          <a:effectLst/>
                          <a:latin typeface="Montserrat" panose="00000500000000000000" pitchFamily="2" charset="-70"/>
                          <a:cs typeface="Times New Roman" panose="02020603050405020304" pitchFamily="18" charset="0"/>
                        </a:rPr>
                        <a:t> </a:t>
                      </a:r>
                      <a:endParaRPr lang="lv-LV" sz="1000" dirty="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00" dirty="0">
                          <a:effectLst/>
                          <a:latin typeface="Montserrat" panose="00000500000000000000" pitchFamily="2" charset="-70"/>
                          <a:cs typeface="Times New Roman" panose="02020603050405020304" pitchFamily="18" charset="0"/>
                        </a:rPr>
                        <a:t>111 850</a:t>
                      </a:r>
                      <a:endParaRPr lang="lv-LV" sz="1000" dirty="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00" dirty="0">
                          <a:effectLst/>
                          <a:latin typeface="Montserrat" panose="00000500000000000000" pitchFamily="2" charset="-70"/>
                          <a:cs typeface="Times New Roman" panose="02020603050405020304" pitchFamily="18" charset="0"/>
                        </a:rPr>
                        <a:t>AK LV</a:t>
                      </a:r>
                      <a:endParaRPr lang="lv-LV" sz="1000" dirty="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00">
                          <a:effectLst/>
                          <a:latin typeface="Montserrat" panose="00000500000000000000" pitchFamily="2" charset="-70"/>
                          <a:cs typeface="Times New Roman" panose="02020603050405020304" pitchFamily="18" charset="0"/>
                        </a:rPr>
                        <a:t>pakalpojums</a:t>
                      </a:r>
                      <a:endParaRPr lang="lv-LV" sz="100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00" b="1" dirty="0">
                          <a:solidFill>
                            <a:schemeClr val="accent6">
                              <a:lumMod val="75000"/>
                            </a:schemeClr>
                          </a:solidFill>
                          <a:effectLst/>
                          <a:latin typeface="Montserrat" panose="00000500000000000000" pitchFamily="2" charset="-70"/>
                          <a:cs typeface="Times New Roman" panose="02020603050405020304" pitchFamily="18" charset="0"/>
                        </a:rPr>
                        <a:t>PIEŅEMTS LĒMUMS</a:t>
                      </a:r>
                      <a:r>
                        <a:rPr lang="lv-LV" sz="1000" dirty="0">
                          <a:effectLst/>
                          <a:latin typeface="Montserrat" panose="00000500000000000000" pitchFamily="2" charset="-70"/>
                          <a:cs typeface="Times New Roman" panose="02020603050405020304" pitchFamily="18" charset="0"/>
                        </a:rPr>
                        <a:t>, līguma saskaņošanas process ar SIA “</a:t>
                      </a:r>
                      <a:r>
                        <a:rPr lang="lv-LV" sz="1000" dirty="0" err="1">
                          <a:effectLst/>
                          <a:latin typeface="Montserrat" panose="00000500000000000000" pitchFamily="2" charset="-70"/>
                          <a:cs typeface="Times New Roman" panose="02020603050405020304" pitchFamily="18" charset="0"/>
                        </a:rPr>
                        <a:t>Civinity</a:t>
                      </a:r>
                      <a:r>
                        <a:rPr lang="lv-LV" sz="1000" dirty="0">
                          <a:effectLst/>
                          <a:latin typeface="Montserrat" panose="00000500000000000000" pitchFamily="2" charset="-70"/>
                          <a:cs typeface="Times New Roman" panose="02020603050405020304" pitchFamily="18" charset="0"/>
                        </a:rPr>
                        <a:t> Solutions” par paredzamo līgumcenu - 92 383,56 </a:t>
                      </a:r>
                      <a:r>
                        <a:rPr lang="lv-LV" sz="1000" dirty="0" err="1">
                          <a:effectLst/>
                          <a:latin typeface="Montserrat" panose="00000500000000000000" pitchFamily="2" charset="-70"/>
                          <a:cs typeface="Times New Roman" panose="02020603050405020304" pitchFamily="18" charset="0"/>
                        </a:rPr>
                        <a:t>euro</a:t>
                      </a:r>
                      <a:r>
                        <a:rPr lang="lv-LV" sz="1000" dirty="0">
                          <a:effectLst/>
                          <a:latin typeface="Montserrat" panose="00000500000000000000" pitchFamily="2" charset="-70"/>
                          <a:cs typeface="Times New Roman" panose="02020603050405020304" pitchFamily="18" charset="0"/>
                        </a:rPr>
                        <a:t> bez PVN</a:t>
                      </a:r>
                      <a:endParaRPr lang="lv-LV" sz="1000" dirty="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extLst>
                  <a:ext uri="{0D108BD9-81ED-4DB2-BD59-A6C34878D82A}">
                    <a16:rowId xmlns:a16="http://schemas.microsoft.com/office/drawing/2014/main" val="1199265759"/>
                  </a:ext>
                </a:extLst>
              </a:tr>
            </a:tbl>
          </a:graphicData>
        </a:graphic>
      </p:graphicFrame>
    </p:spTree>
    <p:extLst>
      <p:ext uri="{BB962C8B-B14F-4D97-AF65-F5344CB8AC3E}">
        <p14:creationId xmlns:p14="http://schemas.microsoft.com/office/powerpoint/2010/main" val="3234190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96CC-01B7-A837-2FD7-978AC76F0061}"/>
              </a:ext>
            </a:extLst>
          </p:cNvPr>
          <p:cNvSpPr>
            <a:spLocks noGrp="1"/>
          </p:cNvSpPr>
          <p:nvPr>
            <p:ph type="title"/>
          </p:nvPr>
        </p:nvSpPr>
        <p:spPr/>
        <p:txBody>
          <a:bodyPr>
            <a:normAutofit/>
          </a:bodyPr>
          <a:lstStyle/>
          <a:p>
            <a:pPr algn="ctr"/>
            <a:r>
              <a:rPr lang="lv-LV" sz="3600" b="1" dirty="0">
                <a:solidFill>
                  <a:srgbClr val="595959"/>
                </a:solidFill>
                <a:latin typeface="Montserrat" panose="00000500000000000000" pitchFamily="2" charset="-70"/>
              </a:rPr>
              <a:t>IEPIRKUMI</a:t>
            </a:r>
          </a:p>
        </p:txBody>
      </p:sp>
      <p:graphicFrame>
        <p:nvGraphicFramePr>
          <p:cNvPr id="5" name="Content Placeholder 4">
            <a:extLst>
              <a:ext uri="{FF2B5EF4-FFF2-40B4-BE49-F238E27FC236}">
                <a16:creationId xmlns:a16="http://schemas.microsoft.com/office/drawing/2014/main" id="{C8EC6FF2-3837-5744-BE19-B62D13D15DA3}"/>
              </a:ext>
            </a:extLst>
          </p:cNvPr>
          <p:cNvGraphicFramePr>
            <a:graphicFrameLocks noGrp="1"/>
          </p:cNvGraphicFramePr>
          <p:nvPr>
            <p:ph idx="1"/>
            <p:extLst>
              <p:ext uri="{D42A27DB-BD31-4B8C-83A1-F6EECF244321}">
                <p14:modId xmlns:p14="http://schemas.microsoft.com/office/powerpoint/2010/main" val="2380838761"/>
              </p:ext>
            </p:extLst>
          </p:nvPr>
        </p:nvGraphicFramePr>
        <p:xfrm>
          <a:off x="366091" y="1690688"/>
          <a:ext cx="11459817" cy="4668587"/>
        </p:xfrm>
        <a:graphic>
          <a:graphicData uri="http://schemas.openxmlformats.org/drawingml/2006/table">
            <a:tbl>
              <a:tblPr firstRow="1" firstCol="1" bandRow="1">
                <a:tableStyleId>{F5AB1C69-6EDB-4FF4-983F-18BD219EF322}</a:tableStyleId>
              </a:tblPr>
              <a:tblGrid>
                <a:gridCol w="586409">
                  <a:extLst>
                    <a:ext uri="{9D8B030D-6E8A-4147-A177-3AD203B41FA5}">
                      <a16:colId xmlns:a16="http://schemas.microsoft.com/office/drawing/2014/main" val="4055029824"/>
                    </a:ext>
                  </a:extLst>
                </a:gridCol>
                <a:gridCol w="1663883">
                  <a:extLst>
                    <a:ext uri="{9D8B030D-6E8A-4147-A177-3AD203B41FA5}">
                      <a16:colId xmlns:a16="http://schemas.microsoft.com/office/drawing/2014/main" val="2140111292"/>
                    </a:ext>
                  </a:extLst>
                </a:gridCol>
                <a:gridCol w="2184217">
                  <a:extLst>
                    <a:ext uri="{9D8B030D-6E8A-4147-A177-3AD203B41FA5}">
                      <a16:colId xmlns:a16="http://schemas.microsoft.com/office/drawing/2014/main" val="1205885550"/>
                    </a:ext>
                  </a:extLst>
                </a:gridCol>
                <a:gridCol w="971550">
                  <a:extLst>
                    <a:ext uri="{9D8B030D-6E8A-4147-A177-3AD203B41FA5}">
                      <a16:colId xmlns:a16="http://schemas.microsoft.com/office/drawing/2014/main" val="3531504803"/>
                    </a:ext>
                  </a:extLst>
                </a:gridCol>
                <a:gridCol w="956641">
                  <a:extLst>
                    <a:ext uri="{9D8B030D-6E8A-4147-A177-3AD203B41FA5}">
                      <a16:colId xmlns:a16="http://schemas.microsoft.com/office/drawing/2014/main" val="600235530"/>
                    </a:ext>
                  </a:extLst>
                </a:gridCol>
                <a:gridCol w="776909">
                  <a:extLst>
                    <a:ext uri="{9D8B030D-6E8A-4147-A177-3AD203B41FA5}">
                      <a16:colId xmlns:a16="http://schemas.microsoft.com/office/drawing/2014/main" val="2497123531"/>
                    </a:ext>
                  </a:extLst>
                </a:gridCol>
                <a:gridCol w="1019175">
                  <a:extLst>
                    <a:ext uri="{9D8B030D-6E8A-4147-A177-3AD203B41FA5}">
                      <a16:colId xmlns:a16="http://schemas.microsoft.com/office/drawing/2014/main" val="1942509599"/>
                    </a:ext>
                  </a:extLst>
                </a:gridCol>
                <a:gridCol w="3301033">
                  <a:extLst>
                    <a:ext uri="{9D8B030D-6E8A-4147-A177-3AD203B41FA5}">
                      <a16:colId xmlns:a16="http://schemas.microsoft.com/office/drawing/2014/main" val="2571352310"/>
                    </a:ext>
                  </a:extLst>
                </a:gridCol>
              </a:tblGrid>
              <a:tr h="517650">
                <a:tc>
                  <a:txBody>
                    <a:bodyPr/>
                    <a:lstStyle/>
                    <a:p>
                      <a:pPr algn="ctr">
                        <a:lnSpc>
                          <a:spcPct val="115000"/>
                        </a:lnSpc>
                        <a:spcAft>
                          <a:spcPts val="800"/>
                        </a:spcAft>
                      </a:pPr>
                      <a:r>
                        <a:rPr lang="lv-LV" sz="1050" dirty="0" err="1">
                          <a:effectLst/>
                          <a:latin typeface="Montserrat" panose="00000500000000000000" pitchFamily="2" charset="-70"/>
                          <a:cs typeface="Times New Roman" panose="02020603050405020304" pitchFamily="18" charset="0"/>
                        </a:rPr>
                        <a:t>Nr.p.k</a:t>
                      </a:r>
                      <a:r>
                        <a:rPr lang="lv-LV" sz="1050" dirty="0">
                          <a:effectLst/>
                          <a:latin typeface="Montserrat" panose="00000500000000000000" pitchFamily="2" charset="-70"/>
                          <a:cs typeface="Times New Roman" panose="02020603050405020304" pitchFamily="18" charset="0"/>
                        </a:rPr>
                        <a:t>.</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Plānotais iepirkuma izsludināšanas termiņš</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Iepirkuma nosaukums</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Iepirkuma summa (EUR bez PVN)</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Budžeta summa (EUR ar PVN)</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Iepirkuma veids</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Iepirkuma veids </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 </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extLst>
                  <a:ext uri="{0D108BD9-81ED-4DB2-BD59-A6C34878D82A}">
                    <a16:rowId xmlns:a16="http://schemas.microsoft.com/office/drawing/2014/main" val="3333207886"/>
                  </a:ext>
                </a:extLst>
              </a:tr>
              <a:tr h="172101">
                <a:tc>
                  <a:txBody>
                    <a:bodyPr/>
                    <a:lstStyle/>
                    <a:p>
                      <a:pPr algn="ctr">
                        <a:lnSpc>
                          <a:spcPct val="115000"/>
                        </a:lnSpc>
                        <a:spcAft>
                          <a:spcPts val="800"/>
                        </a:spcAft>
                      </a:pPr>
                      <a:r>
                        <a:rPr lang="lv-LV" sz="1050" dirty="0">
                          <a:effectLst/>
                          <a:latin typeface="Montserrat" panose="00000500000000000000" pitchFamily="2" charset="-70"/>
                          <a:ea typeface="Calibri" panose="020F0502020204030204" pitchFamily="34" charset="0"/>
                          <a:cs typeface="Times New Roman" panose="02020603050405020304" pitchFamily="18" charset="0"/>
                        </a:rPr>
                        <a:t>6.</a:t>
                      </a:r>
                    </a:p>
                  </a:txBody>
                  <a:tcPr marL="68580" marR="68580"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februāris (2023/7)</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Carnikavas pagasta NAI apkope.</a:t>
                      </a:r>
                    </a:p>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KSS Zvejnieku iela, Carnikava apkope. Carnikavas pagasta KSS automātikas remontdarbi</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24 793</a:t>
                      </a:r>
                    </a:p>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24 793</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30 000</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9.pants</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pakalpojums</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50" b="1" dirty="0">
                          <a:solidFill>
                            <a:schemeClr val="accent6">
                              <a:lumMod val="75000"/>
                            </a:schemeClr>
                          </a:solidFill>
                          <a:effectLst/>
                          <a:latin typeface="Montserrat" panose="00000500000000000000" pitchFamily="2" charset="-70"/>
                          <a:cs typeface="Times New Roman" panose="02020603050405020304" pitchFamily="18" charset="0"/>
                        </a:rPr>
                        <a:t>LĪGUMS NOSLĒGTS </a:t>
                      </a:r>
                      <a:r>
                        <a:rPr lang="lv-LV" sz="1050" dirty="0">
                          <a:effectLst/>
                          <a:latin typeface="Montserrat" panose="00000500000000000000" pitchFamily="2" charset="-70"/>
                          <a:cs typeface="Times New Roman" panose="02020603050405020304" pitchFamily="18" charset="0"/>
                        </a:rPr>
                        <a:t>ar SIA “ASMĀRA” par 24793 </a:t>
                      </a:r>
                      <a:r>
                        <a:rPr lang="lv-LV" sz="1050" dirty="0" err="1">
                          <a:effectLst/>
                          <a:latin typeface="Montserrat" panose="00000500000000000000" pitchFamily="2" charset="-70"/>
                          <a:cs typeface="Times New Roman" panose="02020603050405020304" pitchFamily="18" charset="0"/>
                        </a:rPr>
                        <a:t>euro</a:t>
                      </a:r>
                      <a:r>
                        <a:rPr lang="lv-LV" sz="1050" dirty="0">
                          <a:effectLst/>
                          <a:latin typeface="Montserrat" panose="00000500000000000000" pitchFamily="2" charset="-70"/>
                          <a:cs typeface="Times New Roman" panose="02020603050405020304" pitchFamily="18" charset="0"/>
                        </a:rPr>
                        <a:t> bez PVN.</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extLst>
                  <a:ext uri="{0D108BD9-81ED-4DB2-BD59-A6C34878D82A}">
                    <a16:rowId xmlns:a16="http://schemas.microsoft.com/office/drawing/2014/main" val="2622405265"/>
                  </a:ext>
                </a:extLst>
              </a:tr>
              <a:tr h="0">
                <a:tc>
                  <a:txBody>
                    <a:bodyPr/>
                    <a:lstStyle/>
                    <a:p>
                      <a:pPr algn="ctr">
                        <a:lnSpc>
                          <a:spcPct val="115000"/>
                        </a:lnSpc>
                        <a:spcAft>
                          <a:spcPts val="800"/>
                        </a:spcAft>
                      </a:pPr>
                      <a:r>
                        <a:rPr lang="lv-LV" sz="1050" dirty="0">
                          <a:effectLst/>
                          <a:latin typeface="Montserrat" panose="00000500000000000000" pitchFamily="2" charset="-70"/>
                          <a:ea typeface="Calibri" panose="020F0502020204030204" pitchFamily="34" charset="0"/>
                          <a:cs typeface="Times New Roman" panose="02020603050405020304" pitchFamily="18" charset="0"/>
                        </a:rPr>
                        <a:t>7.</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lv-LV" sz="1050" strike="sngStrike" kern="1200" dirty="0">
                          <a:solidFill>
                            <a:schemeClr val="dk1"/>
                          </a:solidFill>
                          <a:effectLst/>
                          <a:latin typeface="Montserrat" panose="00000500000000000000" pitchFamily="2" charset="-70"/>
                          <a:ea typeface="+mn-ea"/>
                          <a:cs typeface="Times New Roman" panose="02020603050405020304" pitchFamily="18" charset="0"/>
                        </a:rPr>
                        <a:t>marts</a:t>
                      </a:r>
                      <a:endParaRPr lang="lv-LV" sz="1050" dirty="0">
                        <a:effectLst/>
                        <a:latin typeface="Montserrat" panose="00000500000000000000" pitchFamily="2" charset="-70"/>
                        <a:cs typeface="Times New Roman" panose="02020603050405020304" pitchFamily="18" charset="0"/>
                      </a:endParaRPr>
                    </a:p>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februāris(2023/8)</a:t>
                      </a:r>
                    </a:p>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marts (2023/13)</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Dārznieka pakalpojumi Ādažu novada Ādažu pagastā (Daudzgadīgo stādījumu kopšana Ādažu novadā Ādažu pagastā)</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37 190</a:t>
                      </a:r>
                    </a:p>
                    <a:p>
                      <a:pPr algn="ctr">
                        <a:lnSpc>
                          <a:spcPct val="115000"/>
                        </a:lnSpc>
                        <a:spcAft>
                          <a:spcPts val="800"/>
                        </a:spcAft>
                      </a:pPr>
                      <a:r>
                        <a:rPr lang="lv-LV" sz="1050" dirty="0">
                          <a:solidFill>
                            <a:srgbClr val="0070C0"/>
                          </a:solidFill>
                          <a:effectLst/>
                          <a:latin typeface="Montserrat" panose="00000500000000000000" pitchFamily="2" charset="-70"/>
                          <a:cs typeface="Times New Roman" panose="02020603050405020304" pitchFamily="18" charset="0"/>
                        </a:rPr>
                        <a:t>34 398</a:t>
                      </a:r>
                      <a:endParaRPr lang="lv-LV" sz="1050" dirty="0">
                        <a:solidFill>
                          <a:srgbClr val="0070C0"/>
                        </a:solidFill>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45 000</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9.pants</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pakalpojums</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2023/8</a:t>
                      </a:r>
                      <a:r>
                        <a:rPr lang="lv-LV" sz="1050" dirty="0">
                          <a:solidFill>
                            <a:srgbClr val="FF0000"/>
                          </a:solidFill>
                          <a:effectLst/>
                          <a:latin typeface="Montserrat" panose="00000500000000000000" pitchFamily="2" charset="-70"/>
                          <a:cs typeface="Times New Roman" panose="02020603050405020304" pitchFamily="18" charset="0"/>
                        </a:rPr>
                        <a:t> </a:t>
                      </a:r>
                      <a:r>
                        <a:rPr lang="lv-LV" sz="1050" b="1" dirty="0">
                          <a:solidFill>
                            <a:srgbClr val="FF0000"/>
                          </a:solidFill>
                          <a:effectLst/>
                          <a:latin typeface="Montserrat" panose="00000500000000000000" pitchFamily="2" charset="-70"/>
                          <a:cs typeface="Times New Roman" panose="02020603050405020304" pitchFamily="18" charset="0"/>
                        </a:rPr>
                        <a:t>IZBEIGTS</a:t>
                      </a:r>
                      <a:r>
                        <a:rPr lang="lv-LV" sz="1050" dirty="0">
                          <a:effectLst/>
                          <a:latin typeface="Montserrat" panose="00000500000000000000" pitchFamily="2" charset="-70"/>
                          <a:cs typeface="Times New Roman" panose="02020603050405020304" pitchFamily="18" charset="0"/>
                        </a:rPr>
                        <a:t>, jo vienīgais pretendents finanšu piedāvājumā nenorādīja vienības cenu – nevar izvērtēt.</a:t>
                      </a:r>
                    </a:p>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2023/13 </a:t>
                      </a:r>
                      <a:r>
                        <a:rPr lang="lv-LV" sz="1050" b="1" dirty="0">
                          <a:solidFill>
                            <a:schemeClr val="accent6">
                              <a:lumMod val="75000"/>
                            </a:schemeClr>
                          </a:solidFill>
                          <a:effectLst/>
                          <a:latin typeface="Montserrat" panose="00000500000000000000" pitchFamily="2" charset="-70"/>
                          <a:cs typeface="Times New Roman" panose="02020603050405020304" pitchFamily="18" charset="0"/>
                        </a:rPr>
                        <a:t>LĪGUMS NOSLĒGTS </a:t>
                      </a:r>
                      <a:r>
                        <a:rPr lang="lv-LV" sz="1050" dirty="0">
                          <a:effectLst/>
                          <a:latin typeface="Montserrat" panose="00000500000000000000" pitchFamily="2" charset="-70"/>
                          <a:cs typeface="Times New Roman" panose="02020603050405020304" pitchFamily="18" charset="0"/>
                        </a:rPr>
                        <a:t>ar SIA “ORCHIS” par 34398.05</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23115" marR="23115" marT="0" marB="0" anchor="ctr"/>
                </a:tc>
                <a:extLst>
                  <a:ext uri="{0D108BD9-81ED-4DB2-BD59-A6C34878D82A}">
                    <a16:rowId xmlns:a16="http://schemas.microsoft.com/office/drawing/2014/main" val="4062113962"/>
                  </a:ext>
                </a:extLst>
              </a:tr>
              <a:tr h="0">
                <a:tc>
                  <a:txBody>
                    <a:bodyPr/>
                    <a:lstStyle/>
                    <a:p>
                      <a:pPr algn="ctr">
                        <a:lnSpc>
                          <a:spcPct val="115000"/>
                        </a:lnSpc>
                        <a:spcAft>
                          <a:spcPts val="800"/>
                        </a:spcAft>
                      </a:pPr>
                      <a:r>
                        <a:rPr lang="lv-LV" sz="1050" dirty="0">
                          <a:effectLst/>
                          <a:latin typeface="Montserrat" panose="00000500000000000000" pitchFamily="2" charset="-70"/>
                          <a:ea typeface="Calibri" panose="020F0502020204030204" pitchFamily="34" charset="0"/>
                          <a:cs typeface="Times New Roman" panose="02020603050405020304" pitchFamily="18" charset="0"/>
                        </a:rPr>
                        <a:t>8.</a:t>
                      </a:r>
                    </a:p>
                  </a:txBody>
                  <a:tcPr marL="68580" marR="68580"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februāris</a:t>
                      </a:r>
                    </a:p>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(2023/11)</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Treilera iegāde lauksaimniecības tehnikai</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14 876</a:t>
                      </a:r>
                    </a:p>
                    <a:p>
                      <a:pPr algn="ctr">
                        <a:lnSpc>
                          <a:spcPct val="115000"/>
                        </a:lnSpc>
                        <a:spcAft>
                          <a:spcPts val="800"/>
                        </a:spcAft>
                      </a:pPr>
                      <a:r>
                        <a:rPr lang="lv-LV" sz="1050" dirty="0">
                          <a:solidFill>
                            <a:srgbClr val="0070C0"/>
                          </a:solidFill>
                          <a:effectLst/>
                          <a:latin typeface="Montserrat" panose="00000500000000000000" pitchFamily="2" charset="-70"/>
                          <a:cs typeface="Times New Roman" panose="02020603050405020304" pitchFamily="18" charset="0"/>
                        </a:rPr>
                        <a:t>12 950</a:t>
                      </a:r>
                      <a:endParaRPr lang="lv-LV" sz="1050" dirty="0">
                        <a:solidFill>
                          <a:srgbClr val="0070C0"/>
                        </a:solidFill>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18 000</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9.pants</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piegāde</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b="1" dirty="0">
                          <a:solidFill>
                            <a:schemeClr val="accent6">
                              <a:lumMod val="75000"/>
                            </a:schemeClr>
                          </a:solidFill>
                          <a:effectLst/>
                          <a:latin typeface="Montserrat" panose="00000500000000000000" pitchFamily="2" charset="-70"/>
                          <a:cs typeface="Times New Roman" panose="02020603050405020304" pitchFamily="18" charset="0"/>
                        </a:rPr>
                        <a:t>LĪGUMS NOSLĒGTS </a:t>
                      </a:r>
                      <a:r>
                        <a:rPr lang="lv-LV" sz="1050" dirty="0">
                          <a:effectLst/>
                          <a:latin typeface="Montserrat" panose="00000500000000000000" pitchFamily="2" charset="-70"/>
                          <a:cs typeface="Times New Roman" panose="02020603050405020304" pitchFamily="18" charset="0"/>
                        </a:rPr>
                        <a:t>ar SIA “VBC GRUP” par 12950 </a:t>
                      </a:r>
                      <a:r>
                        <a:rPr lang="lv-LV" sz="1050" dirty="0" err="1">
                          <a:effectLst/>
                          <a:latin typeface="Montserrat" panose="00000500000000000000" pitchFamily="2" charset="-70"/>
                          <a:cs typeface="Times New Roman" panose="02020603050405020304" pitchFamily="18" charset="0"/>
                        </a:rPr>
                        <a:t>euro</a:t>
                      </a:r>
                      <a:r>
                        <a:rPr lang="lv-LV" sz="1050" dirty="0">
                          <a:effectLst/>
                          <a:latin typeface="Montserrat" panose="00000500000000000000" pitchFamily="2" charset="-70"/>
                          <a:cs typeface="Times New Roman" panose="02020603050405020304" pitchFamily="18" charset="0"/>
                        </a:rPr>
                        <a:t> bez PVN.</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0574361"/>
                  </a:ext>
                </a:extLst>
              </a:tr>
              <a:tr h="0">
                <a:tc>
                  <a:txBody>
                    <a:bodyPr/>
                    <a:lstStyle/>
                    <a:p>
                      <a:pPr algn="ctr">
                        <a:lnSpc>
                          <a:spcPct val="115000"/>
                        </a:lnSpc>
                        <a:spcAft>
                          <a:spcPts val="800"/>
                        </a:spcAft>
                      </a:pPr>
                      <a:r>
                        <a:rPr lang="lv-LV" sz="1050" dirty="0">
                          <a:effectLst/>
                          <a:latin typeface="Montserrat" panose="00000500000000000000" pitchFamily="2" charset="-70"/>
                          <a:ea typeface="Calibri" panose="020F0502020204030204" pitchFamily="34" charset="0"/>
                          <a:cs typeface="Times New Roman" panose="02020603050405020304" pitchFamily="18" charset="0"/>
                        </a:rPr>
                        <a:t>9.</a:t>
                      </a:r>
                    </a:p>
                  </a:txBody>
                  <a:tcPr marL="68580" marR="68580" marT="0" marB="0" anchor="ctr"/>
                </a:tc>
                <a:tc>
                  <a:txBody>
                    <a:bodyPr/>
                    <a:lstStyle/>
                    <a:p>
                      <a:pPr algn="ctr">
                        <a:lnSpc>
                          <a:spcPct val="115000"/>
                        </a:lnSpc>
                        <a:spcAft>
                          <a:spcPts val="800"/>
                        </a:spcAft>
                      </a:pPr>
                      <a:r>
                        <a:rPr lang="lv-LV" sz="1050" strike="sngStrike">
                          <a:effectLst/>
                          <a:latin typeface="Montserrat" panose="00000500000000000000" pitchFamily="2" charset="-70"/>
                          <a:cs typeface="Times New Roman" panose="02020603050405020304" pitchFamily="18" charset="0"/>
                        </a:rPr>
                        <a:t>aprīlis</a:t>
                      </a:r>
                      <a:endParaRPr lang="lv-LV" sz="1050">
                        <a:effectLst/>
                        <a:latin typeface="Montserrat" panose="00000500000000000000" pitchFamily="2" charset="-70"/>
                        <a:cs typeface="Times New Roman" panose="02020603050405020304" pitchFamily="18" charset="0"/>
                      </a:endParaRPr>
                    </a:p>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marts</a:t>
                      </a:r>
                    </a:p>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(2023/14)</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Horizontālie apzīmējumu uzklāšana</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12 396</a:t>
                      </a:r>
                    </a:p>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(37 190 uz 3 gadiem)</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15 000 (45000 uz 3 gadiem)</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9.pants</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būvdarbi</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b="1" dirty="0">
                          <a:solidFill>
                            <a:srgbClr val="ED7E30"/>
                          </a:solidFill>
                          <a:effectLst/>
                          <a:latin typeface="Montserrat" panose="00000500000000000000" pitchFamily="2" charset="-70"/>
                          <a:cs typeface="Times New Roman" panose="02020603050405020304" pitchFamily="18" charset="0"/>
                        </a:rPr>
                        <a:t>IZSLUDINĀTS</a:t>
                      </a:r>
                      <a:r>
                        <a:rPr lang="lv-LV" sz="1050" dirty="0">
                          <a:effectLst/>
                          <a:latin typeface="Montserrat" panose="00000500000000000000" pitchFamily="2" charset="-70"/>
                          <a:cs typeface="Times New Roman" panose="02020603050405020304" pitchFamily="18" charset="0"/>
                        </a:rPr>
                        <a:t>, termiņš – 06.04.2023.pl.10.00</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4141527"/>
                  </a:ext>
                </a:extLst>
              </a:tr>
              <a:tr h="0">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10.</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marts</a:t>
                      </a:r>
                    </a:p>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(2023/16)</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Transportlīdzekļu apkope</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40 000</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48 400</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9.pants</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pakalpojums</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b="1" dirty="0">
                          <a:solidFill>
                            <a:srgbClr val="ED7E30"/>
                          </a:solidFill>
                          <a:effectLst/>
                          <a:latin typeface="Montserrat" panose="00000500000000000000" pitchFamily="2" charset="-70"/>
                          <a:cs typeface="Times New Roman" panose="02020603050405020304" pitchFamily="18" charset="0"/>
                        </a:rPr>
                        <a:t>IZSLUDINĀTS</a:t>
                      </a:r>
                      <a:r>
                        <a:rPr lang="lv-LV" sz="1050" dirty="0">
                          <a:effectLst/>
                          <a:latin typeface="Montserrat" panose="00000500000000000000" pitchFamily="2" charset="-70"/>
                          <a:cs typeface="Times New Roman" panose="02020603050405020304" pitchFamily="18" charset="0"/>
                        </a:rPr>
                        <a:t>, termiņš – 12.04.2023.plkst.10.00</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9933470"/>
                  </a:ext>
                </a:extLst>
              </a:tr>
              <a:tr h="0">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11.</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marts</a:t>
                      </a:r>
                    </a:p>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(2023/17)</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Piekabe traktortehnikai KIOTI</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12 396</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15 000</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9.pants</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piegāde</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b="1" dirty="0">
                          <a:solidFill>
                            <a:srgbClr val="ED7E30"/>
                          </a:solidFill>
                          <a:effectLst/>
                          <a:latin typeface="Montserrat" panose="00000500000000000000" pitchFamily="2" charset="-70"/>
                          <a:cs typeface="Times New Roman" panose="02020603050405020304" pitchFamily="18" charset="0"/>
                        </a:rPr>
                        <a:t>IZSLUDINĀTS</a:t>
                      </a:r>
                      <a:r>
                        <a:rPr lang="lv-LV" sz="1050" dirty="0">
                          <a:effectLst/>
                          <a:latin typeface="Montserrat" panose="00000500000000000000" pitchFamily="2" charset="-70"/>
                          <a:cs typeface="Times New Roman" panose="02020603050405020304" pitchFamily="18" charset="0"/>
                        </a:rPr>
                        <a:t>, termiņš – 12.04.2023.plkst.10.00</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234040"/>
                  </a:ext>
                </a:extLst>
              </a:tr>
            </a:tbl>
          </a:graphicData>
        </a:graphic>
      </p:graphicFrame>
      <p:sp>
        <p:nvSpPr>
          <p:cNvPr id="4" name="Slide Number Placeholder 3">
            <a:extLst>
              <a:ext uri="{FF2B5EF4-FFF2-40B4-BE49-F238E27FC236}">
                <a16:creationId xmlns:a16="http://schemas.microsoft.com/office/drawing/2014/main" id="{40ED015B-AC1E-DA97-1008-F7CB9543982D}"/>
              </a:ext>
            </a:extLst>
          </p:cNvPr>
          <p:cNvSpPr>
            <a:spLocks noGrp="1"/>
          </p:cNvSpPr>
          <p:nvPr>
            <p:ph type="sldNum" sz="quarter" idx="12"/>
          </p:nvPr>
        </p:nvSpPr>
        <p:spPr>
          <a:xfrm>
            <a:off x="9365974" y="6454426"/>
            <a:ext cx="2743200" cy="365125"/>
          </a:xfrm>
        </p:spPr>
        <p:txBody>
          <a:bodyPr/>
          <a:lstStyle/>
          <a:p>
            <a:fld id="{F27F4D8E-CD65-4F35-8BD0-06266F968DF1}" type="slidenum">
              <a:rPr lang="lv-LV" smtClean="0"/>
              <a:t>17</a:t>
            </a:fld>
            <a:endParaRPr lang="lv-LV" dirty="0"/>
          </a:p>
        </p:txBody>
      </p:sp>
    </p:spTree>
    <p:extLst>
      <p:ext uri="{BB962C8B-B14F-4D97-AF65-F5344CB8AC3E}">
        <p14:creationId xmlns:p14="http://schemas.microsoft.com/office/powerpoint/2010/main" val="1287328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E78BE-C11D-D986-9FB0-DF850FCD8FB7}"/>
              </a:ext>
            </a:extLst>
          </p:cNvPr>
          <p:cNvSpPr>
            <a:spLocks noGrp="1"/>
          </p:cNvSpPr>
          <p:nvPr>
            <p:ph type="title"/>
          </p:nvPr>
        </p:nvSpPr>
        <p:spPr/>
        <p:txBody>
          <a:bodyPr>
            <a:noAutofit/>
          </a:bodyPr>
          <a:lstStyle/>
          <a:p>
            <a:pPr algn="ctr"/>
            <a:r>
              <a:rPr lang="lv-LV" sz="3600" b="1" dirty="0">
                <a:solidFill>
                  <a:srgbClr val="595959"/>
                </a:solidFill>
                <a:latin typeface="Montserrat" panose="00000500000000000000" pitchFamily="2" charset="-70"/>
              </a:rPr>
              <a:t>CENU APTAUJAS</a:t>
            </a:r>
          </a:p>
        </p:txBody>
      </p:sp>
      <p:graphicFrame>
        <p:nvGraphicFramePr>
          <p:cNvPr id="5" name="Content Placeholder 4">
            <a:extLst>
              <a:ext uri="{FF2B5EF4-FFF2-40B4-BE49-F238E27FC236}">
                <a16:creationId xmlns:a16="http://schemas.microsoft.com/office/drawing/2014/main" id="{71723D56-9915-99F9-A161-2390BE9DEF4E}"/>
              </a:ext>
            </a:extLst>
          </p:cNvPr>
          <p:cNvGraphicFramePr>
            <a:graphicFrameLocks noGrp="1"/>
          </p:cNvGraphicFramePr>
          <p:nvPr>
            <p:ph idx="1"/>
            <p:extLst>
              <p:ext uri="{D42A27DB-BD31-4B8C-83A1-F6EECF244321}">
                <p14:modId xmlns:p14="http://schemas.microsoft.com/office/powerpoint/2010/main" val="2327152398"/>
              </p:ext>
            </p:extLst>
          </p:nvPr>
        </p:nvGraphicFramePr>
        <p:xfrm>
          <a:off x="495301" y="3269159"/>
          <a:ext cx="10982324" cy="2941068"/>
        </p:xfrm>
        <a:graphic>
          <a:graphicData uri="http://schemas.openxmlformats.org/drawingml/2006/table">
            <a:tbl>
              <a:tblPr firstRow="1" firstCol="1" bandRow="1">
                <a:tableStyleId>{F5AB1C69-6EDB-4FF4-983F-18BD219EF322}</a:tableStyleId>
              </a:tblPr>
              <a:tblGrid>
                <a:gridCol w="423361">
                  <a:extLst>
                    <a:ext uri="{9D8B030D-6E8A-4147-A177-3AD203B41FA5}">
                      <a16:colId xmlns:a16="http://schemas.microsoft.com/office/drawing/2014/main" val="4285456180"/>
                    </a:ext>
                  </a:extLst>
                </a:gridCol>
                <a:gridCol w="1738815">
                  <a:extLst>
                    <a:ext uri="{9D8B030D-6E8A-4147-A177-3AD203B41FA5}">
                      <a16:colId xmlns:a16="http://schemas.microsoft.com/office/drawing/2014/main" val="466436167"/>
                    </a:ext>
                  </a:extLst>
                </a:gridCol>
                <a:gridCol w="1876424">
                  <a:extLst>
                    <a:ext uri="{9D8B030D-6E8A-4147-A177-3AD203B41FA5}">
                      <a16:colId xmlns:a16="http://schemas.microsoft.com/office/drawing/2014/main" val="3533158067"/>
                    </a:ext>
                  </a:extLst>
                </a:gridCol>
                <a:gridCol w="1104900">
                  <a:extLst>
                    <a:ext uri="{9D8B030D-6E8A-4147-A177-3AD203B41FA5}">
                      <a16:colId xmlns:a16="http://schemas.microsoft.com/office/drawing/2014/main" val="3518427658"/>
                    </a:ext>
                  </a:extLst>
                </a:gridCol>
                <a:gridCol w="1133475">
                  <a:extLst>
                    <a:ext uri="{9D8B030D-6E8A-4147-A177-3AD203B41FA5}">
                      <a16:colId xmlns:a16="http://schemas.microsoft.com/office/drawing/2014/main" val="360459029"/>
                    </a:ext>
                  </a:extLst>
                </a:gridCol>
                <a:gridCol w="981075">
                  <a:extLst>
                    <a:ext uri="{9D8B030D-6E8A-4147-A177-3AD203B41FA5}">
                      <a16:colId xmlns:a16="http://schemas.microsoft.com/office/drawing/2014/main" val="3842735853"/>
                    </a:ext>
                  </a:extLst>
                </a:gridCol>
                <a:gridCol w="904875">
                  <a:extLst>
                    <a:ext uri="{9D8B030D-6E8A-4147-A177-3AD203B41FA5}">
                      <a16:colId xmlns:a16="http://schemas.microsoft.com/office/drawing/2014/main" val="1693690314"/>
                    </a:ext>
                  </a:extLst>
                </a:gridCol>
                <a:gridCol w="2819399">
                  <a:extLst>
                    <a:ext uri="{9D8B030D-6E8A-4147-A177-3AD203B41FA5}">
                      <a16:colId xmlns:a16="http://schemas.microsoft.com/office/drawing/2014/main" val="3050851458"/>
                    </a:ext>
                  </a:extLst>
                </a:gridCol>
              </a:tblGrid>
              <a:tr h="381881">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Nr. p.k.</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Plānotais cenu aptaujas izsludināšanas termiņš</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Cenu aptaujas nosaukums</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Summa (EUR bez PVN)</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Budžeta summa (EUR ar PVN)</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Iepirkuma veids</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Iepirkuma veids</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 </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extLst>
                  <a:ext uri="{0D108BD9-81ED-4DB2-BD59-A6C34878D82A}">
                    <a16:rowId xmlns:a16="http://schemas.microsoft.com/office/drawing/2014/main" val="1462413808"/>
                  </a:ext>
                </a:extLst>
              </a:tr>
              <a:tr h="238995">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1.</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janvāris</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Peldbaseina iekārtu uzturēšana</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3000</a:t>
                      </a:r>
                    </a:p>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3000</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3630</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Cenu aptauja</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pakalpojums</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b="1" dirty="0">
                          <a:solidFill>
                            <a:schemeClr val="accent6">
                              <a:lumMod val="75000"/>
                            </a:schemeClr>
                          </a:solidFill>
                          <a:effectLst/>
                          <a:latin typeface="Montserrat" panose="00000500000000000000" pitchFamily="2" charset="-70"/>
                          <a:cs typeface="Times New Roman" panose="02020603050405020304" pitchFamily="18" charset="0"/>
                        </a:rPr>
                        <a:t>LĪGUMS NOSLĒGTS </a:t>
                      </a:r>
                      <a:r>
                        <a:rPr lang="lv-LV" sz="1050" dirty="0">
                          <a:effectLst/>
                          <a:latin typeface="Montserrat" panose="00000500000000000000" pitchFamily="2" charset="-70"/>
                          <a:cs typeface="Times New Roman" panose="02020603050405020304" pitchFamily="18" charset="0"/>
                        </a:rPr>
                        <a:t>ar SIA “SPA Servisa centrs” par 3000 </a:t>
                      </a:r>
                      <a:r>
                        <a:rPr lang="lv-LV" sz="1050" dirty="0" err="1">
                          <a:effectLst/>
                          <a:latin typeface="Montserrat" panose="00000500000000000000" pitchFamily="2" charset="-70"/>
                          <a:cs typeface="Times New Roman" panose="02020603050405020304" pitchFamily="18" charset="0"/>
                        </a:rPr>
                        <a:t>euro</a:t>
                      </a:r>
                      <a:r>
                        <a:rPr lang="lv-LV" sz="1050" dirty="0">
                          <a:effectLst/>
                          <a:latin typeface="Montserrat" panose="00000500000000000000" pitchFamily="2" charset="-70"/>
                          <a:cs typeface="Times New Roman" panose="02020603050405020304" pitchFamily="18" charset="0"/>
                        </a:rPr>
                        <a:t> bez PVN.</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extLst>
                  <a:ext uri="{0D108BD9-81ED-4DB2-BD59-A6C34878D82A}">
                    <a16:rowId xmlns:a16="http://schemas.microsoft.com/office/drawing/2014/main" val="3047412426"/>
                  </a:ext>
                </a:extLst>
              </a:tr>
              <a:tr h="385843">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2.</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strike="sngStrike">
                          <a:effectLst/>
                          <a:latin typeface="Montserrat" panose="00000500000000000000" pitchFamily="2" charset="-70"/>
                          <a:cs typeface="Times New Roman" panose="02020603050405020304" pitchFamily="18" charset="0"/>
                        </a:rPr>
                        <a:t>janvāris</a:t>
                      </a:r>
                      <a:endParaRPr lang="lv-LV" sz="1050">
                        <a:effectLst/>
                        <a:latin typeface="Montserrat" panose="00000500000000000000" pitchFamily="2" charset="-70"/>
                        <a:cs typeface="Times New Roman" panose="02020603050405020304" pitchFamily="18" charset="0"/>
                      </a:endParaRPr>
                    </a:p>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februāris</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Transportlīdzekļu mazgāšana</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2041</a:t>
                      </a:r>
                    </a:p>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2041</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2470</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Cenu aptauja</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pakalpojums</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Pārcelts no 2022.gada.</a:t>
                      </a:r>
                    </a:p>
                    <a:p>
                      <a:pPr algn="ctr"/>
                      <a:r>
                        <a:rPr lang="lv-LV" sz="1050" b="1" dirty="0">
                          <a:solidFill>
                            <a:schemeClr val="accent6">
                              <a:lumMod val="75000"/>
                            </a:schemeClr>
                          </a:solidFill>
                          <a:effectLst/>
                          <a:latin typeface="Montserrat" panose="00000500000000000000" pitchFamily="2" charset="-70"/>
                          <a:cs typeface="Times New Roman" panose="02020603050405020304" pitchFamily="18" charset="0"/>
                        </a:rPr>
                        <a:t>LĪGUMS NOSLĒGTS </a:t>
                      </a:r>
                      <a:r>
                        <a:rPr lang="lv-LV" sz="1050" dirty="0">
                          <a:effectLst/>
                          <a:latin typeface="Montserrat" panose="00000500000000000000" pitchFamily="2" charset="-70"/>
                          <a:cs typeface="Times New Roman" panose="02020603050405020304" pitchFamily="18" charset="0"/>
                        </a:rPr>
                        <a:t>ar SIA “KDV” (1.daļa)</a:t>
                      </a:r>
                    </a:p>
                    <a:p>
                      <a:pPr algn="ctr"/>
                      <a:r>
                        <a:rPr lang="lv-LV" sz="1050" dirty="0">
                          <a:effectLst/>
                          <a:latin typeface="Montserrat" panose="00000500000000000000" pitchFamily="2" charset="-70"/>
                          <a:cs typeface="Times New Roman" panose="02020603050405020304" pitchFamily="18" charset="0"/>
                        </a:rPr>
                        <a:t>SIA „Auto Rings” (2.daļa)</a:t>
                      </a:r>
                    </a:p>
                    <a:p>
                      <a:pPr algn="ctr"/>
                      <a:r>
                        <a:rPr lang="lv-LV" sz="1050" dirty="0">
                          <a:effectLst/>
                          <a:latin typeface="Montserrat" panose="00000500000000000000" pitchFamily="2" charset="-70"/>
                          <a:cs typeface="Times New Roman" panose="02020603050405020304" pitchFamily="18" charset="0"/>
                        </a:rPr>
                        <a:t>SIA „Puto franšīze” (3.daļa)</a:t>
                      </a:r>
                      <a:endParaRPr lang="lv-LV" sz="1050" dirty="0">
                        <a:effectLst/>
                        <a:latin typeface="Montserrat" panose="00000500000000000000" pitchFamily="2" charset="-70"/>
                        <a:ea typeface="Times New Roman" panose="02020603050405020304" pitchFamily="18" charset="0"/>
                        <a:cs typeface="Times New Roman" panose="02020603050405020304" pitchFamily="18" charset="0"/>
                      </a:endParaRPr>
                    </a:p>
                  </a:txBody>
                  <a:tcPr marL="34507" marR="34507" marT="0" marB="0" anchor="ctr"/>
                </a:tc>
                <a:extLst>
                  <a:ext uri="{0D108BD9-81ED-4DB2-BD59-A6C34878D82A}">
                    <a16:rowId xmlns:a16="http://schemas.microsoft.com/office/drawing/2014/main" val="2848769430"/>
                  </a:ext>
                </a:extLst>
              </a:tr>
              <a:tr h="284877">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3.</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janvāris</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Aukstā ūdensskaitītāju iegāde</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9917</a:t>
                      </a:r>
                    </a:p>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9917</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12 000</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Cenu aptauja</a:t>
                      </a:r>
                    </a:p>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 </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pakalpojums</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b="1" dirty="0">
                          <a:solidFill>
                            <a:schemeClr val="accent6">
                              <a:lumMod val="75000"/>
                            </a:schemeClr>
                          </a:solidFill>
                          <a:effectLst/>
                          <a:latin typeface="Montserrat" panose="00000500000000000000" pitchFamily="2" charset="-70"/>
                          <a:cs typeface="Times New Roman" panose="02020603050405020304" pitchFamily="18" charset="0"/>
                        </a:rPr>
                        <a:t>LĪGUMS NOSLĒGTS </a:t>
                      </a:r>
                      <a:r>
                        <a:rPr lang="lv-LV" sz="1050" dirty="0">
                          <a:effectLst/>
                          <a:latin typeface="Montserrat" panose="00000500000000000000" pitchFamily="2" charset="-70"/>
                          <a:cs typeface="Times New Roman" panose="02020603050405020304" pitchFamily="18" charset="0"/>
                        </a:rPr>
                        <a:t>ar SIA “SPS-UNE” par 9917 </a:t>
                      </a:r>
                      <a:r>
                        <a:rPr lang="lv-LV" sz="1050" dirty="0" err="1">
                          <a:effectLst/>
                          <a:latin typeface="Montserrat" panose="00000500000000000000" pitchFamily="2" charset="-70"/>
                          <a:cs typeface="Times New Roman" panose="02020603050405020304" pitchFamily="18" charset="0"/>
                        </a:rPr>
                        <a:t>euro</a:t>
                      </a:r>
                      <a:r>
                        <a:rPr lang="lv-LV" sz="1050" dirty="0">
                          <a:effectLst/>
                          <a:latin typeface="Montserrat" panose="00000500000000000000" pitchFamily="2" charset="-70"/>
                          <a:cs typeface="Times New Roman" panose="02020603050405020304" pitchFamily="18" charset="0"/>
                        </a:rPr>
                        <a:t> bez PVN.</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extLst>
                  <a:ext uri="{0D108BD9-81ED-4DB2-BD59-A6C34878D82A}">
                    <a16:rowId xmlns:a16="http://schemas.microsoft.com/office/drawing/2014/main" val="4172831582"/>
                  </a:ext>
                </a:extLst>
              </a:tr>
              <a:tr h="301971">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4.</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februāris</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Tāmju sagatavošana</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līdz 9999</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Nav zināms (nav paredzēts)</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Cenu aptauja</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pakalpojums</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b="1" dirty="0">
                          <a:solidFill>
                            <a:srgbClr val="ED7E30"/>
                          </a:solidFill>
                          <a:effectLst/>
                          <a:latin typeface="Montserrat" panose="00000500000000000000" pitchFamily="2" charset="-70"/>
                          <a:cs typeface="Times New Roman" panose="02020603050405020304" pitchFamily="18" charset="0"/>
                        </a:rPr>
                        <a:t>LĪGUMA SASKAŅOŠANA </a:t>
                      </a:r>
                      <a:r>
                        <a:rPr lang="lv-LV" sz="1050" dirty="0">
                          <a:effectLst/>
                          <a:latin typeface="Montserrat" panose="00000500000000000000" pitchFamily="2" charset="-70"/>
                          <a:cs typeface="Times New Roman" panose="02020603050405020304" pitchFamily="18" charset="0"/>
                        </a:rPr>
                        <a:t>ar SIA “KG Būve” (2% izmaksas procentuāli no kopējām būvniecības izmaksām (bez PVN))</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extLst>
                  <a:ext uri="{0D108BD9-81ED-4DB2-BD59-A6C34878D82A}">
                    <a16:rowId xmlns:a16="http://schemas.microsoft.com/office/drawing/2014/main" val="449558893"/>
                  </a:ext>
                </a:extLst>
              </a:tr>
            </a:tbl>
          </a:graphicData>
        </a:graphic>
      </p:graphicFrame>
      <p:sp>
        <p:nvSpPr>
          <p:cNvPr id="4" name="Slide Number Placeholder 3">
            <a:extLst>
              <a:ext uri="{FF2B5EF4-FFF2-40B4-BE49-F238E27FC236}">
                <a16:creationId xmlns:a16="http://schemas.microsoft.com/office/drawing/2014/main" id="{F91FD2B9-074B-6655-999B-72E8D2A8FD2F}"/>
              </a:ext>
            </a:extLst>
          </p:cNvPr>
          <p:cNvSpPr>
            <a:spLocks noGrp="1"/>
          </p:cNvSpPr>
          <p:nvPr>
            <p:ph type="sldNum" sz="quarter" idx="12"/>
          </p:nvPr>
        </p:nvSpPr>
        <p:spPr/>
        <p:txBody>
          <a:bodyPr/>
          <a:lstStyle/>
          <a:p>
            <a:fld id="{F27F4D8E-CD65-4F35-8BD0-06266F968DF1}" type="slidenum">
              <a:rPr lang="lv-LV" smtClean="0"/>
              <a:t>18</a:t>
            </a:fld>
            <a:endParaRPr lang="lv-LV"/>
          </a:p>
        </p:txBody>
      </p:sp>
      <p:sp>
        <p:nvSpPr>
          <p:cNvPr id="3" name="TextBox 2">
            <a:extLst>
              <a:ext uri="{FF2B5EF4-FFF2-40B4-BE49-F238E27FC236}">
                <a16:creationId xmlns:a16="http://schemas.microsoft.com/office/drawing/2014/main" id="{BC77E801-B157-B2AD-BA89-1001C322F94D}"/>
              </a:ext>
            </a:extLst>
          </p:cNvPr>
          <p:cNvSpPr txBox="1"/>
          <p:nvPr/>
        </p:nvSpPr>
        <p:spPr>
          <a:xfrm>
            <a:off x="714375" y="1576388"/>
            <a:ext cx="10639425" cy="1846659"/>
          </a:xfrm>
          <a:prstGeom prst="rect">
            <a:avLst/>
          </a:prstGeom>
          <a:noFill/>
        </p:spPr>
        <p:txBody>
          <a:bodyPr wrap="square" rtlCol="0">
            <a:spAutoFit/>
          </a:bodyPr>
          <a:lstStyle/>
          <a:p>
            <a:pPr>
              <a:spcBef>
                <a:spcPts val="600"/>
              </a:spcBef>
            </a:pPr>
            <a:r>
              <a:rPr lang="lv-LV" sz="1400" dirty="0">
                <a:latin typeface="Montserrat" panose="00000500000000000000" pitchFamily="2" charset="-70"/>
              </a:rPr>
              <a:t>Kopumā pirmajā ceturksnī izsludinātas 9 cenu aptaujas:</a:t>
            </a:r>
          </a:p>
          <a:p>
            <a:pPr marL="285750" indent="-285750">
              <a:spcBef>
                <a:spcPts val="600"/>
              </a:spcBef>
              <a:buFont typeface="Wingdings" panose="05000000000000000000" pitchFamily="2" charset="2"/>
              <a:buChar char="ü"/>
            </a:pPr>
            <a:r>
              <a:rPr lang="lv-LV" sz="1400" dirty="0">
                <a:latin typeface="Montserrat" panose="00000500000000000000" pitchFamily="2" charset="-70"/>
              </a:rPr>
              <a:t>Līgumi noslēgti 8 cenu aptaujās </a:t>
            </a:r>
            <a:r>
              <a:rPr lang="lv-LV" sz="1200" dirty="0">
                <a:latin typeface="Montserrat" panose="00000500000000000000" pitchFamily="2" charset="-70"/>
              </a:rPr>
              <a:t>(</a:t>
            </a:r>
            <a:r>
              <a:rPr lang="lv-LV" sz="1200" i="1" dirty="0">
                <a:latin typeface="Montserrat" panose="00000500000000000000" pitchFamily="2" charset="-70"/>
                <a:cs typeface="Times New Roman" panose="02020603050405020304" pitchFamily="18" charset="0"/>
              </a:rPr>
              <a:t>par p</a:t>
            </a:r>
            <a:r>
              <a:rPr lang="lv-LV" sz="1200" i="1" dirty="0">
                <a:effectLst/>
                <a:latin typeface="Montserrat" panose="00000500000000000000" pitchFamily="2" charset="-70"/>
                <a:cs typeface="Times New Roman" panose="02020603050405020304" pitchFamily="18" charset="0"/>
              </a:rPr>
              <a:t>eldbaseina iekārtu uzturēšanu</a:t>
            </a:r>
            <a:r>
              <a:rPr lang="lv-LV" sz="1200" i="1" dirty="0">
                <a:latin typeface="Montserrat" panose="00000500000000000000" pitchFamily="2" charset="-70"/>
                <a:cs typeface="Times New Roman" panose="02020603050405020304" pitchFamily="18" charset="0"/>
              </a:rPr>
              <a:t>, t</a:t>
            </a:r>
            <a:r>
              <a:rPr lang="lv-LV" sz="1200" i="1" dirty="0">
                <a:effectLst/>
                <a:latin typeface="Montserrat" panose="00000500000000000000" pitchFamily="2" charset="-70"/>
                <a:cs typeface="Times New Roman" panose="02020603050405020304" pitchFamily="18" charset="0"/>
              </a:rPr>
              <a:t>ransportlīdzekļu mazgāšanu, aukstā ūdensskaitītāju iegādi, par apkopi </a:t>
            </a:r>
            <a:r>
              <a:rPr lang="lv-LV" sz="1200" i="1" dirty="0" err="1">
                <a:effectLst/>
                <a:latin typeface="Montserrat" panose="00000500000000000000" pitchFamily="2" charset="-70"/>
                <a:cs typeface="Times New Roman" panose="02020603050405020304" pitchFamily="18" charset="0"/>
              </a:rPr>
              <a:t>ūdensgūtnēs</a:t>
            </a:r>
            <a:r>
              <a:rPr lang="lv-LV" sz="1200" i="1" dirty="0">
                <a:latin typeface="Montserrat" panose="00000500000000000000" pitchFamily="2" charset="-70"/>
                <a:cs typeface="Times New Roman" panose="02020603050405020304" pitchFamily="18" charset="0"/>
              </a:rPr>
              <a:t>, par t</a:t>
            </a:r>
            <a:r>
              <a:rPr lang="lv-LV" sz="1200" i="1" dirty="0">
                <a:effectLst/>
                <a:latin typeface="Montserrat" panose="00000500000000000000" pitchFamily="2" charset="-70"/>
                <a:cs typeface="Times New Roman" panose="02020603050405020304" pitchFamily="18" charset="0"/>
              </a:rPr>
              <a:t>raktortehnikas Belarus tehnisko apkopi, koku un zaru zāģēšanu un vainagu veidošanu, nulles pagrieziena pļaujmašīna (</a:t>
            </a:r>
            <a:r>
              <a:rPr lang="lv-LV" sz="1200" i="1" dirty="0" err="1">
                <a:effectLst/>
                <a:latin typeface="Montserrat" panose="00000500000000000000" pitchFamily="2" charset="-70"/>
                <a:cs typeface="Times New Roman" panose="02020603050405020304" pitchFamily="18" charset="0"/>
              </a:rPr>
              <a:t>raiders</a:t>
            </a:r>
            <a:r>
              <a:rPr lang="lv-LV" sz="1200" i="1" dirty="0">
                <a:effectLst/>
                <a:latin typeface="Montserrat" panose="00000500000000000000" pitchFamily="2" charset="-70"/>
                <a:cs typeface="Times New Roman" panose="02020603050405020304" pitchFamily="18" charset="0"/>
              </a:rPr>
              <a:t>) iegāde, kempinga “</a:t>
            </a:r>
            <a:r>
              <a:rPr lang="lv-LV" sz="1200" i="1" dirty="0" err="1">
                <a:effectLst/>
                <a:latin typeface="Montserrat" panose="00000500000000000000" pitchFamily="2" charset="-70"/>
                <a:cs typeface="Times New Roman" panose="02020603050405020304" pitchFamily="18" charset="0"/>
              </a:rPr>
              <a:t>Artibuss</a:t>
            </a:r>
            <a:r>
              <a:rPr lang="lv-LV" sz="1200" i="1" dirty="0">
                <a:effectLst/>
                <a:latin typeface="Montserrat" panose="00000500000000000000" pitchFamily="2" charset="-70"/>
                <a:cs typeface="Times New Roman" panose="02020603050405020304" pitchFamily="18" charset="0"/>
              </a:rPr>
              <a:t>” 26 ēku demontāžas projektēšana un angāru Jomas 5 piebūvju jumtu un noteku remontu</a:t>
            </a:r>
            <a:r>
              <a:rPr lang="lv-LV" sz="1200" i="1" dirty="0">
                <a:latin typeface="Montserrat" panose="00000500000000000000" pitchFamily="2" charset="-70"/>
              </a:rPr>
              <a:t>);</a:t>
            </a:r>
          </a:p>
          <a:p>
            <a:pPr marL="285750" indent="-285750">
              <a:spcBef>
                <a:spcPts val="600"/>
              </a:spcBef>
              <a:buFont typeface="Wingdings" panose="05000000000000000000" pitchFamily="2" charset="2"/>
              <a:buChar char="ü"/>
            </a:pPr>
            <a:r>
              <a:rPr lang="lv-LV" sz="1400" dirty="0">
                <a:latin typeface="Montserrat" panose="00000500000000000000" pitchFamily="2" charset="-70"/>
              </a:rPr>
              <a:t>Līgumu skaņošana notiek vienā cenu aptaujā par tāmju sagatavošanu.</a:t>
            </a:r>
          </a:p>
          <a:p>
            <a:r>
              <a:rPr lang="lv-LV" sz="1200" i="1" dirty="0">
                <a:latin typeface="Montserrat" panose="00000500000000000000" pitchFamily="2" charset="-70"/>
              </a:rPr>
              <a:t> </a:t>
            </a:r>
            <a:endParaRPr lang="lv-LV" sz="1400" i="1" dirty="0">
              <a:latin typeface="Montserrat" panose="00000500000000000000" pitchFamily="2" charset="-70"/>
            </a:endParaRPr>
          </a:p>
          <a:p>
            <a:endParaRPr lang="lv-LV" sz="1400" dirty="0">
              <a:latin typeface="Montserrat" panose="00000500000000000000" pitchFamily="2" charset="-70"/>
            </a:endParaRPr>
          </a:p>
        </p:txBody>
      </p:sp>
    </p:spTree>
    <p:extLst>
      <p:ext uri="{BB962C8B-B14F-4D97-AF65-F5344CB8AC3E}">
        <p14:creationId xmlns:p14="http://schemas.microsoft.com/office/powerpoint/2010/main" val="2312829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0A1B3-2C89-5033-F51B-C39A13FDAE8E}"/>
              </a:ext>
            </a:extLst>
          </p:cNvPr>
          <p:cNvSpPr>
            <a:spLocks noGrp="1"/>
          </p:cNvSpPr>
          <p:nvPr>
            <p:ph type="title"/>
          </p:nvPr>
        </p:nvSpPr>
        <p:spPr/>
        <p:txBody>
          <a:bodyPr>
            <a:normAutofit/>
          </a:bodyPr>
          <a:lstStyle/>
          <a:p>
            <a:pPr algn="ctr"/>
            <a:r>
              <a:rPr lang="lv-LV" sz="3600" b="1" dirty="0">
                <a:solidFill>
                  <a:srgbClr val="595959"/>
                </a:solidFill>
                <a:latin typeface="Montserrat" panose="00000500000000000000" pitchFamily="2" charset="-70"/>
              </a:rPr>
              <a:t>CENU APTAUJAS</a:t>
            </a:r>
            <a:endParaRPr lang="lv-LV" sz="3600" dirty="0"/>
          </a:p>
        </p:txBody>
      </p:sp>
      <p:graphicFrame>
        <p:nvGraphicFramePr>
          <p:cNvPr id="5" name="Content Placeholder 4">
            <a:extLst>
              <a:ext uri="{FF2B5EF4-FFF2-40B4-BE49-F238E27FC236}">
                <a16:creationId xmlns:a16="http://schemas.microsoft.com/office/drawing/2014/main" id="{95980E2F-E8B5-D7FD-7380-02AEBC24BAC3}"/>
              </a:ext>
            </a:extLst>
          </p:cNvPr>
          <p:cNvGraphicFramePr>
            <a:graphicFrameLocks noGrp="1"/>
          </p:cNvGraphicFramePr>
          <p:nvPr>
            <p:ph idx="1"/>
            <p:extLst>
              <p:ext uri="{D42A27DB-BD31-4B8C-83A1-F6EECF244321}">
                <p14:modId xmlns:p14="http://schemas.microsoft.com/office/powerpoint/2010/main" val="3234797373"/>
              </p:ext>
            </p:extLst>
          </p:nvPr>
        </p:nvGraphicFramePr>
        <p:xfrm>
          <a:off x="838204" y="1792605"/>
          <a:ext cx="10515596" cy="4418839"/>
        </p:xfrm>
        <a:graphic>
          <a:graphicData uri="http://schemas.openxmlformats.org/drawingml/2006/table">
            <a:tbl>
              <a:tblPr firstRow="1" firstCol="1" bandRow="1">
                <a:tableStyleId>{F5AB1C69-6EDB-4FF4-983F-18BD219EF322}</a:tableStyleId>
              </a:tblPr>
              <a:tblGrid>
                <a:gridCol w="469900">
                  <a:extLst>
                    <a:ext uri="{9D8B030D-6E8A-4147-A177-3AD203B41FA5}">
                      <a16:colId xmlns:a16="http://schemas.microsoft.com/office/drawing/2014/main" val="3488154158"/>
                    </a:ext>
                  </a:extLst>
                </a:gridCol>
                <a:gridCol w="1214700">
                  <a:extLst>
                    <a:ext uri="{9D8B030D-6E8A-4147-A177-3AD203B41FA5}">
                      <a16:colId xmlns:a16="http://schemas.microsoft.com/office/drawing/2014/main" val="3357810527"/>
                    </a:ext>
                  </a:extLst>
                </a:gridCol>
                <a:gridCol w="2187376">
                  <a:extLst>
                    <a:ext uri="{9D8B030D-6E8A-4147-A177-3AD203B41FA5}">
                      <a16:colId xmlns:a16="http://schemas.microsoft.com/office/drawing/2014/main" val="3465652962"/>
                    </a:ext>
                  </a:extLst>
                </a:gridCol>
                <a:gridCol w="847552">
                  <a:extLst>
                    <a:ext uri="{9D8B030D-6E8A-4147-A177-3AD203B41FA5}">
                      <a16:colId xmlns:a16="http://schemas.microsoft.com/office/drawing/2014/main" val="2760905290"/>
                    </a:ext>
                  </a:extLst>
                </a:gridCol>
                <a:gridCol w="785101">
                  <a:extLst>
                    <a:ext uri="{9D8B030D-6E8A-4147-A177-3AD203B41FA5}">
                      <a16:colId xmlns:a16="http://schemas.microsoft.com/office/drawing/2014/main" val="1427762328"/>
                    </a:ext>
                  </a:extLst>
                </a:gridCol>
                <a:gridCol w="972455">
                  <a:extLst>
                    <a:ext uri="{9D8B030D-6E8A-4147-A177-3AD203B41FA5}">
                      <a16:colId xmlns:a16="http://schemas.microsoft.com/office/drawing/2014/main" val="3790705168"/>
                    </a:ext>
                  </a:extLst>
                </a:gridCol>
                <a:gridCol w="1168730">
                  <a:extLst>
                    <a:ext uri="{9D8B030D-6E8A-4147-A177-3AD203B41FA5}">
                      <a16:colId xmlns:a16="http://schemas.microsoft.com/office/drawing/2014/main" val="59433800"/>
                    </a:ext>
                  </a:extLst>
                </a:gridCol>
                <a:gridCol w="2869782">
                  <a:extLst>
                    <a:ext uri="{9D8B030D-6E8A-4147-A177-3AD203B41FA5}">
                      <a16:colId xmlns:a16="http://schemas.microsoft.com/office/drawing/2014/main" val="330227797"/>
                    </a:ext>
                  </a:extLst>
                </a:gridCol>
              </a:tblGrid>
              <a:tr h="566166">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Nr. p.k.</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Plānotais cenu aptaujas izsludināšanas termiņš</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Cenu aptaujas nosaukums</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Summa (EUR bez PVN)</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Budžeta summa (EUR ar PVN)</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Iepirkuma veids</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Iepirkuma veids</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 </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extLst>
                  <a:ext uri="{0D108BD9-81ED-4DB2-BD59-A6C34878D82A}">
                    <a16:rowId xmlns:a16="http://schemas.microsoft.com/office/drawing/2014/main" val="3564260173"/>
                  </a:ext>
                </a:extLst>
              </a:tr>
              <a:tr h="566166">
                <a:tc>
                  <a:txBody>
                    <a:bodyPr/>
                    <a:lstStyle/>
                    <a:p>
                      <a:pPr marL="0" lvl="0" indent="0" algn="ctr">
                        <a:lnSpc>
                          <a:spcPct val="115000"/>
                        </a:lnSpc>
                        <a:buFont typeface="+mj-lt"/>
                        <a:buNone/>
                      </a:pPr>
                      <a:r>
                        <a:rPr lang="lv-LV" sz="1050" dirty="0">
                          <a:effectLst/>
                          <a:latin typeface="Montserrat" panose="00000500000000000000" pitchFamily="2" charset="-70"/>
                          <a:cs typeface="Times New Roman" panose="02020603050405020304" pitchFamily="18" charset="0"/>
                        </a:rPr>
                        <a:t>5. </a:t>
                      </a:r>
                      <a:endParaRPr lang="lv-LV" sz="1050" dirty="0">
                        <a:effectLst/>
                        <a:latin typeface="Montserrat" panose="00000500000000000000" pitchFamily="2" charset="-7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februāris</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Otrā pacēluma sūkņu stacijas, artēzisko urbumu un vadības automātikas apkope </a:t>
                      </a:r>
                      <a:r>
                        <a:rPr lang="lv-LV" sz="1050" dirty="0" err="1">
                          <a:effectLst/>
                          <a:latin typeface="Montserrat" panose="00000500000000000000" pitchFamily="2" charset="-70"/>
                          <a:cs typeface="Times New Roman" panose="02020603050405020304" pitchFamily="18" charset="0"/>
                        </a:rPr>
                        <a:t>ūdensgūtnēs</a:t>
                      </a:r>
                      <a:r>
                        <a:rPr lang="lv-LV" sz="1050" dirty="0">
                          <a:effectLst/>
                          <a:latin typeface="Montserrat" panose="00000500000000000000" pitchFamily="2" charset="-70"/>
                          <a:cs typeface="Times New Roman" panose="02020603050405020304" pitchFamily="18" charset="0"/>
                        </a:rPr>
                        <a:t> Dārznieku 5, Carnikavā; Cīruļu 18C, </a:t>
                      </a:r>
                      <a:r>
                        <a:rPr lang="lv-LV" sz="1050" dirty="0" err="1">
                          <a:effectLst/>
                          <a:latin typeface="Montserrat" panose="00000500000000000000" pitchFamily="2" charset="-70"/>
                          <a:cs typeface="Times New Roman" panose="02020603050405020304" pitchFamily="18" charset="0"/>
                        </a:rPr>
                        <a:t>Kalngalē</a:t>
                      </a:r>
                      <a:r>
                        <a:rPr lang="lv-LV" sz="1050" dirty="0">
                          <a:effectLst/>
                          <a:latin typeface="Montserrat" panose="00000500000000000000" pitchFamily="2" charset="-70"/>
                          <a:cs typeface="Times New Roman" panose="02020603050405020304" pitchFamily="18" charset="0"/>
                        </a:rPr>
                        <a:t>, Ziemeļu 23A, Lilastē, </a:t>
                      </a:r>
                      <a:r>
                        <a:rPr lang="lv-LV" sz="1050" dirty="0" err="1">
                          <a:effectLst/>
                          <a:latin typeface="Montserrat" panose="00000500000000000000" pitchFamily="2" charset="-70"/>
                          <a:cs typeface="Times New Roman" panose="02020603050405020304" pitchFamily="18" charset="0"/>
                        </a:rPr>
                        <a:t>Garciemā</a:t>
                      </a:r>
                      <a:r>
                        <a:rPr lang="lv-LV" sz="1050" dirty="0">
                          <a:effectLst/>
                          <a:latin typeface="Montserrat" panose="00000500000000000000" pitchFamily="2" charset="-70"/>
                          <a:cs typeface="Times New Roman" panose="02020603050405020304" pitchFamily="18" charset="0"/>
                        </a:rPr>
                        <a:t> un </a:t>
                      </a:r>
                      <a:r>
                        <a:rPr lang="lv-LV" sz="1050" dirty="0" err="1">
                          <a:effectLst/>
                          <a:latin typeface="Montserrat" panose="00000500000000000000" pitchFamily="2" charset="-70"/>
                          <a:cs typeface="Times New Roman" panose="02020603050405020304" pitchFamily="18" charset="0"/>
                        </a:rPr>
                        <a:t>Mežgarciemā</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3719</a:t>
                      </a:r>
                    </a:p>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3719</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4500</a:t>
                      </a:r>
                    </a:p>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4499.99</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Cenu aptauja</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pakalpojums</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tc>
                  <a:txBody>
                    <a:bodyPr/>
                    <a:lstStyle/>
                    <a:p>
                      <a:pPr algn="ctr">
                        <a:lnSpc>
                          <a:spcPct val="115000"/>
                        </a:lnSpc>
                        <a:spcAft>
                          <a:spcPts val="800"/>
                        </a:spcAft>
                      </a:pPr>
                      <a:r>
                        <a:rPr lang="lv-LV" sz="1050" b="1" dirty="0">
                          <a:solidFill>
                            <a:schemeClr val="accent6">
                              <a:lumMod val="75000"/>
                            </a:schemeClr>
                          </a:solidFill>
                          <a:effectLst/>
                          <a:latin typeface="Montserrat" panose="00000500000000000000" pitchFamily="2" charset="-70"/>
                          <a:cs typeface="Times New Roman" panose="02020603050405020304" pitchFamily="18" charset="0"/>
                        </a:rPr>
                        <a:t>LĪGUMS NOSLĒGTS </a:t>
                      </a:r>
                      <a:r>
                        <a:rPr lang="lv-LV" sz="1050" dirty="0">
                          <a:effectLst/>
                          <a:latin typeface="Montserrat" panose="00000500000000000000" pitchFamily="2" charset="-70"/>
                          <a:cs typeface="Times New Roman" panose="02020603050405020304" pitchFamily="18" charset="0"/>
                        </a:rPr>
                        <a:t>ar SIA “WILO BALTIC” par 3719 </a:t>
                      </a:r>
                      <a:r>
                        <a:rPr lang="lv-LV" sz="1050" dirty="0" err="1">
                          <a:effectLst/>
                          <a:latin typeface="Montserrat" panose="00000500000000000000" pitchFamily="2" charset="-70"/>
                          <a:cs typeface="Times New Roman" panose="02020603050405020304" pitchFamily="18" charset="0"/>
                        </a:rPr>
                        <a:t>euro</a:t>
                      </a:r>
                      <a:r>
                        <a:rPr lang="lv-LV" sz="1050" dirty="0">
                          <a:effectLst/>
                          <a:latin typeface="Montserrat" panose="00000500000000000000" pitchFamily="2" charset="-70"/>
                          <a:cs typeface="Times New Roman" panose="02020603050405020304" pitchFamily="18" charset="0"/>
                        </a:rPr>
                        <a:t> bez PVN.</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34507" marR="34507" marT="0" marB="0" anchor="ctr"/>
                </a:tc>
                <a:extLst>
                  <a:ext uri="{0D108BD9-81ED-4DB2-BD59-A6C34878D82A}">
                    <a16:rowId xmlns:a16="http://schemas.microsoft.com/office/drawing/2014/main" val="3069656178"/>
                  </a:ext>
                </a:extLst>
              </a:tr>
              <a:tr h="566166">
                <a:tc>
                  <a:txBody>
                    <a:bodyPr/>
                    <a:lstStyle/>
                    <a:p>
                      <a:pPr marL="0" lvl="0" indent="0" algn="ctr">
                        <a:lnSpc>
                          <a:spcPct val="115000"/>
                        </a:lnSpc>
                        <a:buFont typeface="+mj-lt"/>
                        <a:buNone/>
                      </a:pPr>
                      <a:r>
                        <a:rPr lang="lv-LV" sz="1050" dirty="0">
                          <a:effectLst/>
                          <a:latin typeface="Montserrat" panose="00000500000000000000" pitchFamily="2" charset="-70"/>
                          <a:cs typeface="Times New Roman" panose="02020603050405020304" pitchFamily="18" charset="0"/>
                        </a:rPr>
                        <a:t>6. </a:t>
                      </a:r>
                      <a:endParaRPr lang="lv-LV" sz="1050" dirty="0">
                        <a:effectLst/>
                        <a:latin typeface="Montserrat" panose="00000500000000000000" pitchFamily="2" charset="-7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strike="sngStrike">
                          <a:effectLst/>
                          <a:latin typeface="Montserrat" panose="00000500000000000000" pitchFamily="2" charset="-70"/>
                          <a:cs typeface="Times New Roman" panose="02020603050405020304" pitchFamily="18" charset="0"/>
                        </a:rPr>
                        <a:t>februāris</a:t>
                      </a:r>
                      <a:endParaRPr lang="lv-LV" sz="1050">
                        <a:effectLst/>
                        <a:latin typeface="Montserrat" panose="00000500000000000000" pitchFamily="2" charset="-70"/>
                        <a:cs typeface="Times New Roman" panose="02020603050405020304" pitchFamily="18" charset="0"/>
                      </a:endParaRPr>
                    </a:p>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marts</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Koku un zaru zāģēšana un vainagu veidošana.</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8326</a:t>
                      </a:r>
                    </a:p>
                    <a:p>
                      <a:pPr algn="ctr">
                        <a:lnSpc>
                          <a:spcPct val="115000"/>
                        </a:lnSpc>
                        <a:spcAft>
                          <a:spcPts val="800"/>
                        </a:spcAft>
                      </a:pPr>
                      <a:r>
                        <a:rPr lang="lv-LV" sz="1050" dirty="0">
                          <a:solidFill>
                            <a:srgbClr val="0070C0"/>
                          </a:solidFill>
                          <a:effectLst/>
                          <a:latin typeface="Montserrat" panose="00000500000000000000" pitchFamily="2" charset="-70"/>
                          <a:cs typeface="Times New Roman" panose="02020603050405020304" pitchFamily="18" charset="0"/>
                        </a:rPr>
                        <a:t>6921</a:t>
                      </a:r>
                      <a:endParaRPr lang="lv-LV" sz="1050" dirty="0">
                        <a:solidFill>
                          <a:srgbClr val="0070C0"/>
                        </a:solidFill>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10 075</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Cenu aptauja</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pakalpojums</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b="1" dirty="0">
                          <a:solidFill>
                            <a:schemeClr val="accent6">
                              <a:lumMod val="75000"/>
                            </a:schemeClr>
                          </a:solidFill>
                          <a:effectLst/>
                          <a:latin typeface="Montserrat" panose="00000500000000000000" pitchFamily="2" charset="-70"/>
                          <a:cs typeface="Times New Roman" panose="02020603050405020304" pitchFamily="18" charset="0"/>
                        </a:rPr>
                        <a:t>LĪGUMS NOSLĒGTS </a:t>
                      </a:r>
                      <a:r>
                        <a:rPr lang="lv-LV" sz="1050" dirty="0">
                          <a:effectLst/>
                          <a:latin typeface="Montserrat" panose="00000500000000000000" pitchFamily="2" charset="-70"/>
                          <a:cs typeface="Times New Roman" panose="02020603050405020304" pitchFamily="18" charset="0"/>
                        </a:rPr>
                        <a:t>ar SIA “Labie koki” par 6921 </a:t>
                      </a:r>
                      <a:r>
                        <a:rPr lang="lv-LV" sz="1050" dirty="0" err="1">
                          <a:effectLst/>
                          <a:latin typeface="Montserrat" panose="00000500000000000000" pitchFamily="2" charset="-70"/>
                          <a:cs typeface="Times New Roman" panose="02020603050405020304" pitchFamily="18" charset="0"/>
                        </a:rPr>
                        <a:t>euro</a:t>
                      </a:r>
                      <a:r>
                        <a:rPr lang="lv-LV" sz="1050" dirty="0">
                          <a:effectLst/>
                          <a:latin typeface="Montserrat" panose="00000500000000000000" pitchFamily="2" charset="-70"/>
                          <a:cs typeface="Times New Roman" panose="02020603050405020304" pitchFamily="18" charset="0"/>
                        </a:rPr>
                        <a:t> bez PVN.</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69950868"/>
                  </a:ext>
                </a:extLst>
              </a:tr>
              <a:tr h="566166">
                <a:tc>
                  <a:txBody>
                    <a:bodyPr/>
                    <a:lstStyle/>
                    <a:p>
                      <a:pPr marL="0" lvl="0" indent="0" algn="ctr">
                        <a:lnSpc>
                          <a:spcPct val="115000"/>
                        </a:lnSpc>
                        <a:buFont typeface="+mj-lt"/>
                        <a:buNone/>
                      </a:pPr>
                      <a:r>
                        <a:rPr lang="lv-LV" sz="1050" dirty="0">
                          <a:effectLst/>
                          <a:latin typeface="Montserrat" panose="00000500000000000000" pitchFamily="2" charset="-70"/>
                          <a:cs typeface="Times New Roman" panose="02020603050405020304" pitchFamily="18" charset="0"/>
                        </a:rPr>
                        <a:t>7. </a:t>
                      </a:r>
                      <a:endParaRPr lang="lv-LV" sz="1050" dirty="0">
                        <a:effectLst/>
                        <a:latin typeface="Montserrat" panose="00000500000000000000" pitchFamily="2" charset="-7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februāris</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Nulles pagrieziena pļaujmašīna ( </a:t>
                      </a:r>
                      <a:r>
                        <a:rPr lang="lv-LV" sz="1050" dirty="0" err="1">
                          <a:effectLst/>
                          <a:latin typeface="Montserrat" panose="00000500000000000000" pitchFamily="2" charset="-70"/>
                          <a:cs typeface="Times New Roman" panose="02020603050405020304" pitchFamily="18" charset="0"/>
                        </a:rPr>
                        <a:t>raiders</a:t>
                      </a:r>
                      <a:r>
                        <a:rPr lang="lv-LV" sz="1050" dirty="0">
                          <a:effectLst/>
                          <a:latin typeface="Montserrat" panose="00000500000000000000" pitchFamily="2" charset="-70"/>
                          <a:cs typeface="Times New Roman" panose="02020603050405020304" pitchFamily="18" charset="0"/>
                        </a:rPr>
                        <a:t>)</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7438</a:t>
                      </a:r>
                    </a:p>
                    <a:p>
                      <a:pPr algn="ctr">
                        <a:lnSpc>
                          <a:spcPct val="115000"/>
                        </a:lnSpc>
                        <a:spcAft>
                          <a:spcPts val="800"/>
                        </a:spcAft>
                      </a:pPr>
                      <a:r>
                        <a:rPr lang="lv-LV" sz="1050" dirty="0">
                          <a:solidFill>
                            <a:srgbClr val="0070C0"/>
                          </a:solidFill>
                          <a:effectLst/>
                          <a:latin typeface="Montserrat" panose="00000500000000000000" pitchFamily="2" charset="-70"/>
                          <a:cs typeface="Times New Roman" panose="02020603050405020304" pitchFamily="18" charset="0"/>
                        </a:rPr>
                        <a:t>7272</a:t>
                      </a:r>
                      <a:endParaRPr lang="lv-LV" sz="1050" dirty="0">
                        <a:solidFill>
                          <a:srgbClr val="0070C0"/>
                        </a:solidFill>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9000</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Cenu aptauja</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prece</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b="1" dirty="0">
                          <a:solidFill>
                            <a:schemeClr val="accent6">
                              <a:lumMod val="75000"/>
                            </a:schemeClr>
                          </a:solidFill>
                          <a:effectLst/>
                          <a:latin typeface="Montserrat" panose="00000500000000000000" pitchFamily="2" charset="-70"/>
                          <a:cs typeface="Times New Roman" panose="02020603050405020304" pitchFamily="18" charset="0"/>
                        </a:rPr>
                        <a:t>LĪGUMS NOSLĒGTS </a:t>
                      </a:r>
                      <a:r>
                        <a:rPr lang="lv-LV" sz="1050" dirty="0">
                          <a:effectLst/>
                          <a:latin typeface="Montserrat" panose="00000500000000000000" pitchFamily="2" charset="-70"/>
                          <a:cs typeface="Times New Roman" panose="02020603050405020304" pitchFamily="18" charset="0"/>
                        </a:rPr>
                        <a:t>ar AS “</a:t>
                      </a:r>
                      <a:r>
                        <a:rPr lang="lv-LV" sz="1050" dirty="0" err="1">
                          <a:effectLst/>
                          <a:latin typeface="Montserrat" panose="00000500000000000000" pitchFamily="2" charset="-70"/>
                          <a:cs typeface="Times New Roman" panose="02020603050405020304" pitchFamily="18" charset="0"/>
                        </a:rPr>
                        <a:t>Ferrus</a:t>
                      </a:r>
                      <a:r>
                        <a:rPr lang="lv-LV" sz="1050" dirty="0">
                          <a:effectLst/>
                          <a:latin typeface="Montserrat" panose="00000500000000000000" pitchFamily="2" charset="-70"/>
                          <a:cs typeface="Times New Roman" panose="02020603050405020304" pitchFamily="18" charset="0"/>
                        </a:rPr>
                        <a:t>” par 7272 </a:t>
                      </a:r>
                      <a:r>
                        <a:rPr lang="lv-LV" sz="1050" dirty="0" err="1">
                          <a:effectLst/>
                          <a:latin typeface="Montserrat" panose="00000500000000000000" pitchFamily="2" charset="-70"/>
                          <a:cs typeface="Times New Roman" panose="02020603050405020304" pitchFamily="18" charset="0"/>
                        </a:rPr>
                        <a:t>euro</a:t>
                      </a:r>
                      <a:r>
                        <a:rPr lang="lv-LV" sz="1050" dirty="0">
                          <a:effectLst/>
                          <a:latin typeface="Montserrat" panose="00000500000000000000" pitchFamily="2" charset="-70"/>
                          <a:cs typeface="Times New Roman" panose="02020603050405020304" pitchFamily="18" charset="0"/>
                        </a:rPr>
                        <a:t> bez PVN</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48819740"/>
                  </a:ext>
                </a:extLst>
              </a:tr>
              <a:tr h="758952">
                <a:tc>
                  <a:txBody>
                    <a:bodyPr/>
                    <a:lstStyle/>
                    <a:p>
                      <a:pPr marL="0" lvl="0" indent="0" algn="ctr">
                        <a:lnSpc>
                          <a:spcPct val="115000"/>
                        </a:lnSpc>
                        <a:buFont typeface="+mj-lt"/>
                        <a:buNone/>
                      </a:pPr>
                      <a:r>
                        <a:rPr lang="lv-LV" sz="1050" dirty="0">
                          <a:effectLst/>
                          <a:latin typeface="Montserrat" panose="00000500000000000000" pitchFamily="2" charset="-70"/>
                          <a:cs typeface="Times New Roman" panose="02020603050405020304" pitchFamily="18" charset="0"/>
                        </a:rPr>
                        <a:t>8. </a:t>
                      </a:r>
                      <a:endParaRPr lang="lv-LV" sz="1050" dirty="0">
                        <a:effectLst/>
                        <a:latin typeface="Montserrat" panose="00000500000000000000" pitchFamily="2" charset="-7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marts</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Kempinga “</a:t>
                      </a:r>
                      <a:r>
                        <a:rPr lang="lv-LV" sz="1050" dirty="0" err="1">
                          <a:effectLst/>
                          <a:latin typeface="Montserrat" panose="00000500000000000000" pitchFamily="2" charset="-70"/>
                          <a:cs typeface="Times New Roman" panose="02020603050405020304" pitchFamily="18" charset="0"/>
                        </a:rPr>
                        <a:t>Artibuss</a:t>
                      </a:r>
                      <a:r>
                        <a:rPr lang="lv-LV" sz="1050" dirty="0">
                          <a:effectLst/>
                          <a:latin typeface="Montserrat" panose="00000500000000000000" pitchFamily="2" charset="-70"/>
                          <a:cs typeface="Times New Roman" panose="02020603050405020304" pitchFamily="18" charset="0"/>
                        </a:rPr>
                        <a:t>” 26 ēku demontāžas projektēšana</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3305</a:t>
                      </a:r>
                    </a:p>
                    <a:p>
                      <a:pPr algn="ctr">
                        <a:lnSpc>
                          <a:spcPct val="115000"/>
                        </a:lnSpc>
                        <a:spcAft>
                          <a:spcPts val="800"/>
                        </a:spcAft>
                      </a:pPr>
                      <a:r>
                        <a:rPr lang="lv-LV" sz="1050" dirty="0">
                          <a:solidFill>
                            <a:srgbClr val="FF0000"/>
                          </a:solidFill>
                          <a:effectLst/>
                          <a:latin typeface="Montserrat" panose="00000500000000000000" pitchFamily="2" charset="-70"/>
                          <a:cs typeface="Times New Roman" panose="02020603050405020304" pitchFamily="18" charset="0"/>
                        </a:rPr>
                        <a:t>3800</a:t>
                      </a:r>
                      <a:endParaRPr lang="lv-LV" sz="1050" dirty="0">
                        <a:solidFill>
                          <a:srgbClr val="FF0000"/>
                        </a:solidFill>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4000</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Cenu aptauja</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pakalpojums</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b="1" dirty="0">
                          <a:solidFill>
                            <a:schemeClr val="accent6">
                              <a:lumMod val="75000"/>
                            </a:schemeClr>
                          </a:solidFill>
                          <a:effectLst/>
                          <a:latin typeface="Montserrat" panose="00000500000000000000" pitchFamily="2" charset="-70"/>
                          <a:cs typeface="Times New Roman" panose="02020603050405020304" pitchFamily="18" charset="0"/>
                        </a:rPr>
                        <a:t>LĪGUMS NOSLĒGTS </a:t>
                      </a:r>
                      <a:r>
                        <a:rPr lang="lv-LV" sz="1050" dirty="0">
                          <a:effectLst/>
                          <a:latin typeface="Montserrat" panose="00000500000000000000" pitchFamily="2" charset="-70"/>
                          <a:cs typeface="Times New Roman" panose="02020603050405020304" pitchFamily="18" charset="0"/>
                        </a:rPr>
                        <a:t>ar SIA “ATR” par 3800 </a:t>
                      </a:r>
                      <a:r>
                        <a:rPr lang="lv-LV" sz="1050" dirty="0" err="1">
                          <a:effectLst/>
                          <a:latin typeface="Montserrat" panose="00000500000000000000" pitchFamily="2" charset="-70"/>
                          <a:cs typeface="Times New Roman" panose="02020603050405020304" pitchFamily="18" charset="0"/>
                        </a:rPr>
                        <a:t>euro</a:t>
                      </a:r>
                      <a:r>
                        <a:rPr lang="lv-LV" sz="1050" dirty="0">
                          <a:effectLst/>
                          <a:latin typeface="Montserrat" panose="00000500000000000000" pitchFamily="2" charset="-70"/>
                          <a:cs typeface="Times New Roman" panose="02020603050405020304" pitchFamily="18" charset="0"/>
                        </a:rPr>
                        <a:t> bez PVN</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2021898"/>
                  </a:ext>
                </a:extLst>
              </a:tr>
              <a:tr h="529336">
                <a:tc>
                  <a:txBody>
                    <a:bodyPr/>
                    <a:lstStyle/>
                    <a:p>
                      <a:pPr marL="0" lvl="0" indent="0" algn="ctr">
                        <a:lnSpc>
                          <a:spcPct val="115000"/>
                        </a:lnSpc>
                        <a:buFont typeface="+mj-lt"/>
                        <a:buNone/>
                      </a:pPr>
                      <a:r>
                        <a:rPr lang="lv-LV" sz="1050" dirty="0">
                          <a:effectLst/>
                          <a:latin typeface="Montserrat" panose="00000500000000000000" pitchFamily="2" charset="-70"/>
                          <a:cs typeface="Times New Roman" panose="02020603050405020304" pitchFamily="18" charset="0"/>
                        </a:rPr>
                        <a:t>9. </a:t>
                      </a:r>
                      <a:endParaRPr lang="lv-LV" sz="1050" dirty="0">
                        <a:effectLst/>
                        <a:latin typeface="Montserrat" panose="00000500000000000000" pitchFamily="2" charset="-7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marts</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lv-LV" sz="1050" dirty="0">
                          <a:effectLst/>
                          <a:latin typeface="Montserrat" panose="00000500000000000000" pitchFamily="2" charset="-70"/>
                          <a:cs typeface="Times New Roman" panose="02020603050405020304" pitchFamily="18" charset="0"/>
                        </a:rPr>
                        <a:t>Angāru Jomas 5 piebūvju jumtu un noteku remonts</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dirty="0">
                          <a:effectLst/>
                          <a:latin typeface="Montserrat" panose="00000500000000000000" pitchFamily="2" charset="-70"/>
                          <a:cs typeface="Times New Roman" panose="02020603050405020304" pitchFamily="18" charset="0"/>
                        </a:rPr>
                        <a:t>6198</a:t>
                      </a:r>
                    </a:p>
                    <a:p>
                      <a:pPr algn="ctr">
                        <a:lnSpc>
                          <a:spcPct val="115000"/>
                        </a:lnSpc>
                        <a:spcAft>
                          <a:spcPts val="800"/>
                        </a:spcAft>
                      </a:pPr>
                      <a:r>
                        <a:rPr lang="lv-LV" sz="1050" dirty="0">
                          <a:solidFill>
                            <a:srgbClr val="0070C0"/>
                          </a:solidFill>
                          <a:effectLst/>
                          <a:latin typeface="Montserrat" panose="00000500000000000000" pitchFamily="2" charset="-70"/>
                          <a:cs typeface="Times New Roman" panose="02020603050405020304" pitchFamily="18" charset="0"/>
                        </a:rPr>
                        <a:t>3895</a:t>
                      </a:r>
                      <a:endParaRPr lang="lv-LV" sz="1050" dirty="0">
                        <a:solidFill>
                          <a:srgbClr val="0070C0"/>
                        </a:solidFill>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7500</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Cenu aptauja</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a:effectLst/>
                          <a:latin typeface="Montserrat" panose="00000500000000000000" pitchFamily="2" charset="-70"/>
                          <a:cs typeface="Times New Roman" panose="02020603050405020304" pitchFamily="18" charset="0"/>
                        </a:rPr>
                        <a:t>pakalpojums</a:t>
                      </a:r>
                      <a:endParaRPr lang="lv-LV" sz="105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lv-LV" sz="1050" b="1" dirty="0">
                          <a:solidFill>
                            <a:schemeClr val="accent6">
                              <a:lumMod val="75000"/>
                            </a:schemeClr>
                          </a:solidFill>
                          <a:effectLst/>
                          <a:latin typeface="Montserrat" panose="00000500000000000000" pitchFamily="2" charset="-70"/>
                          <a:cs typeface="Times New Roman" panose="02020603050405020304" pitchFamily="18" charset="0"/>
                        </a:rPr>
                        <a:t>LĪGUMS NOSLĒGTS </a:t>
                      </a:r>
                      <a:r>
                        <a:rPr lang="lv-LV" sz="1050" dirty="0">
                          <a:effectLst/>
                          <a:latin typeface="Montserrat" panose="00000500000000000000" pitchFamily="2" charset="-70"/>
                          <a:cs typeface="Times New Roman" panose="02020603050405020304" pitchFamily="18" charset="0"/>
                        </a:rPr>
                        <a:t>ar SIA “</a:t>
                      </a:r>
                      <a:r>
                        <a:rPr lang="lv-LV" sz="1050" dirty="0" err="1">
                          <a:effectLst/>
                          <a:latin typeface="Montserrat" panose="00000500000000000000" pitchFamily="2" charset="-70"/>
                          <a:cs typeface="Times New Roman" panose="02020603050405020304" pitchFamily="18" charset="0"/>
                        </a:rPr>
                        <a:t>Ļatvijas</a:t>
                      </a:r>
                      <a:r>
                        <a:rPr lang="lv-LV" sz="1050" dirty="0">
                          <a:effectLst/>
                          <a:latin typeface="Montserrat" panose="00000500000000000000" pitchFamily="2" charset="-70"/>
                          <a:cs typeface="Times New Roman" panose="02020603050405020304" pitchFamily="18" charset="0"/>
                        </a:rPr>
                        <a:t> jumti” par 3895 </a:t>
                      </a:r>
                      <a:r>
                        <a:rPr lang="lv-LV" sz="1050" dirty="0" err="1">
                          <a:effectLst/>
                          <a:latin typeface="Montserrat" panose="00000500000000000000" pitchFamily="2" charset="-70"/>
                          <a:cs typeface="Times New Roman" panose="02020603050405020304" pitchFamily="18" charset="0"/>
                        </a:rPr>
                        <a:t>euro</a:t>
                      </a:r>
                      <a:r>
                        <a:rPr lang="lv-LV" sz="1050" dirty="0">
                          <a:effectLst/>
                          <a:latin typeface="Montserrat" panose="00000500000000000000" pitchFamily="2" charset="-70"/>
                          <a:cs typeface="Times New Roman" panose="02020603050405020304" pitchFamily="18" charset="0"/>
                        </a:rPr>
                        <a:t> bez PVN</a:t>
                      </a:r>
                      <a:endParaRPr lang="lv-LV" sz="1050" dirty="0">
                        <a:effectLst/>
                        <a:latin typeface="Montserrat" panose="00000500000000000000" pitchFamily="2" charset="-7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5153862"/>
                  </a:ext>
                </a:extLst>
              </a:tr>
            </a:tbl>
          </a:graphicData>
        </a:graphic>
      </p:graphicFrame>
      <p:sp>
        <p:nvSpPr>
          <p:cNvPr id="4" name="Slide Number Placeholder 3">
            <a:extLst>
              <a:ext uri="{FF2B5EF4-FFF2-40B4-BE49-F238E27FC236}">
                <a16:creationId xmlns:a16="http://schemas.microsoft.com/office/drawing/2014/main" id="{CA3E5BD2-EF59-864E-E0F0-78FC1868C495}"/>
              </a:ext>
            </a:extLst>
          </p:cNvPr>
          <p:cNvSpPr>
            <a:spLocks noGrp="1"/>
          </p:cNvSpPr>
          <p:nvPr>
            <p:ph type="sldNum" sz="quarter" idx="12"/>
          </p:nvPr>
        </p:nvSpPr>
        <p:spPr/>
        <p:txBody>
          <a:bodyPr/>
          <a:lstStyle/>
          <a:p>
            <a:fld id="{F27F4D8E-CD65-4F35-8BD0-06266F968DF1}" type="slidenum">
              <a:rPr lang="lv-LV" smtClean="0"/>
              <a:t>19</a:t>
            </a:fld>
            <a:endParaRPr lang="lv-LV"/>
          </a:p>
        </p:txBody>
      </p:sp>
    </p:spTree>
    <p:extLst>
      <p:ext uri="{BB962C8B-B14F-4D97-AF65-F5344CB8AC3E}">
        <p14:creationId xmlns:p14="http://schemas.microsoft.com/office/powerpoint/2010/main" val="96939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CF3FA-68C5-F9FA-DEB1-7B0299611C54}"/>
              </a:ext>
            </a:extLst>
          </p:cNvPr>
          <p:cNvSpPr>
            <a:spLocks noGrp="1"/>
          </p:cNvSpPr>
          <p:nvPr>
            <p:ph type="title"/>
          </p:nvPr>
        </p:nvSpPr>
        <p:spPr>
          <a:xfrm>
            <a:off x="838200" y="158091"/>
            <a:ext cx="10515600" cy="1325563"/>
          </a:xfrm>
        </p:spPr>
        <p:txBody>
          <a:bodyPr>
            <a:normAutofit/>
          </a:bodyPr>
          <a:lstStyle/>
          <a:p>
            <a:pPr algn="ctr"/>
            <a:r>
              <a:rPr lang="lv-LV" sz="3600" b="1" cap="all" dirty="0">
                <a:solidFill>
                  <a:srgbClr val="58585B"/>
                </a:solidFill>
                <a:latin typeface="Montserrat" panose="00000500000000000000" pitchFamily="2" charset="-70"/>
              </a:rPr>
              <a:t>IEŅĒMUMI KOPĀ</a:t>
            </a:r>
          </a:p>
        </p:txBody>
      </p:sp>
      <p:sp>
        <p:nvSpPr>
          <p:cNvPr id="4" name="Slide Number Placeholder 3">
            <a:extLst>
              <a:ext uri="{FF2B5EF4-FFF2-40B4-BE49-F238E27FC236}">
                <a16:creationId xmlns:a16="http://schemas.microsoft.com/office/drawing/2014/main" id="{ACE0CB8E-EAF9-89EE-F5C9-A89D87EC88E5}"/>
              </a:ext>
            </a:extLst>
          </p:cNvPr>
          <p:cNvSpPr>
            <a:spLocks noGrp="1"/>
          </p:cNvSpPr>
          <p:nvPr>
            <p:ph type="sldNum" sz="quarter" idx="12"/>
          </p:nvPr>
        </p:nvSpPr>
        <p:spPr/>
        <p:txBody>
          <a:bodyPr/>
          <a:lstStyle/>
          <a:p>
            <a:fld id="{F27F4D8E-CD65-4F35-8BD0-06266F968DF1}" type="slidenum">
              <a:rPr lang="lv-LV" smtClean="0"/>
              <a:t>2</a:t>
            </a:fld>
            <a:endParaRPr lang="lv-LV"/>
          </a:p>
        </p:txBody>
      </p:sp>
      <p:graphicFrame>
        <p:nvGraphicFramePr>
          <p:cNvPr id="14" name="Chart 13">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1649244772"/>
              </p:ext>
            </p:extLst>
          </p:nvPr>
        </p:nvGraphicFramePr>
        <p:xfrm>
          <a:off x="82814" y="2365752"/>
          <a:ext cx="11572240" cy="4492248"/>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6EC37337-E4BF-ADAA-086C-7FB5DB1185EB}"/>
              </a:ext>
            </a:extLst>
          </p:cNvPr>
          <p:cNvSpPr txBox="1"/>
          <p:nvPr/>
        </p:nvSpPr>
        <p:spPr>
          <a:xfrm>
            <a:off x="232913" y="1131920"/>
            <a:ext cx="11621219" cy="1384995"/>
          </a:xfrm>
          <a:prstGeom prst="rect">
            <a:avLst/>
          </a:prstGeom>
          <a:noFill/>
        </p:spPr>
        <p:txBody>
          <a:bodyPr wrap="square" rtlCol="0">
            <a:spAutoFit/>
          </a:bodyPr>
          <a:lstStyle/>
          <a:p>
            <a:pPr algn="just"/>
            <a:r>
              <a:rPr lang="lv-LV" sz="1400" dirty="0">
                <a:latin typeface="Montserrat" panose="00000500000000000000" pitchFamily="50" charset="-70"/>
              </a:rPr>
              <a:t>Aģentūras 2023. gada budžeta plānotie ieņēmumi veido </a:t>
            </a:r>
            <a:r>
              <a:rPr lang="lv-LV" sz="1400" b="1" dirty="0">
                <a:latin typeface="Montserrat" panose="00000500000000000000" pitchFamily="50" charset="-70"/>
              </a:rPr>
              <a:t>12 767 928 EUR,</a:t>
            </a:r>
            <a:r>
              <a:rPr lang="lv-LV" sz="1400" dirty="0">
                <a:latin typeface="Montserrat" panose="00000500000000000000" pitchFamily="50" charset="-70"/>
              </a:rPr>
              <a:t> no tiem pirmajā ceturksnī saņemti </a:t>
            </a:r>
            <a:r>
              <a:rPr lang="lv-LV" sz="1400" b="1" dirty="0">
                <a:latin typeface="Montserrat" panose="00000500000000000000" pitchFamily="50" charset="-70"/>
              </a:rPr>
              <a:t>17% </a:t>
            </a:r>
            <a:r>
              <a:rPr lang="lv-LV" sz="1400" dirty="0">
                <a:latin typeface="Montserrat" panose="00000500000000000000" pitchFamily="50" charset="-70"/>
              </a:rPr>
              <a:t>(2 216 462 EUR).</a:t>
            </a:r>
          </a:p>
          <a:p>
            <a:pPr algn="just"/>
            <a:r>
              <a:rPr lang="lv-LV" sz="1400" dirty="0">
                <a:latin typeface="Montserrat" panose="00000500000000000000" pitchFamily="50" charset="-70"/>
              </a:rPr>
              <a:t>Izpilde sastāv no: </a:t>
            </a:r>
          </a:p>
          <a:p>
            <a:pPr marL="285750" indent="-285750" algn="just">
              <a:buFont typeface="Wingdings" panose="05000000000000000000" pitchFamily="2" charset="2"/>
              <a:buChar char="ü"/>
            </a:pPr>
            <a:r>
              <a:rPr lang="lv-LV" sz="1400" dirty="0">
                <a:latin typeface="Montserrat" panose="00000500000000000000" pitchFamily="50" charset="-70"/>
              </a:rPr>
              <a:t>Pašvaldības finansējuma, kas veido 57% no kopējās izpildes;</a:t>
            </a:r>
          </a:p>
          <a:p>
            <a:pPr marL="285750" indent="-285750" algn="just">
              <a:buFont typeface="Wingdings" panose="05000000000000000000" pitchFamily="2" charset="2"/>
              <a:buChar char="ü"/>
            </a:pPr>
            <a:r>
              <a:rPr lang="lv-LV" sz="1400" dirty="0">
                <a:latin typeface="Montserrat" panose="00000500000000000000" pitchFamily="50" charset="-70"/>
              </a:rPr>
              <a:t>Valsts finansējuma, kas veido 10% no kopējās izpildes (Valsts atbalsts siltumapgādei); </a:t>
            </a:r>
          </a:p>
          <a:p>
            <a:pPr marL="285750" indent="-285750" algn="just">
              <a:buFont typeface="Wingdings" panose="05000000000000000000" pitchFamily="2" charset="2"/>
              <a:buChar char="ü"/>
            </a:pPr>
            <a:r>
              <a:rPr lang="lv-LV" sz="1400" dirty="0">
                <a:latin typeface="Montserrat" panose="00000500000000000000" pitchFamily="50" charset="-70"/>
              </a:rPr>
              <a:t>Komunālie ieņēmumi, kas veido 24% un piedzītie naudas līdzekļi, kas veido 6% no kopējās izpildes.</a:t>
            </a:r>
          </a:p>
          <a:p>
            <a:pPr algn="just"/>
            <a:r>
              <a:rPr lang="lv-LV" sz="1400" dirty="0">
                <a:latin typeface="Montserrat" panose="00000500000000000000" pitchFamily="50" charset="-70"/>
              </a:rPr>
              <a:t>Tabulā apskatāma ieņēmumu izpilde attiecībā pret plānu.</a:t>
            </a:r>
          </a:p>
        </p:txBody>
      </p:sp>
    </p:spTree>
    <p:extLst>
      <p:ext uri="{BB962C8B-B14F-4D97-AF65-F5344CB8AC3E}">
        <p14:creationId xmlns:p14="http://schemas.microsoft.com/office/powerpoint/2010/main" val="11961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30F65-EBC0-3273-5244-B39DDB157529}"/>
              </a:ext>
            </a:extLst>
          </p:cNvPr>
          <p:cNvSpPr>
            <a:spLocks noGrp="1"/>
          </p:cNvSpPr>
          <p:nvPr>
            <p:ph type="title"/>
          </p:nvPr>
        </p:nvSpPr>
        <p:spPr>
          <a:xfrm>
            <a:off x="2451038" y="1456849"/>
            <a:ext cx="7435912" cy="2181701"/>
          </a:xfrm>
          <a:noFill/>
          <a:ln>
            <a:noFill/>
          </a:ln>
          <a:effectLst>
            <a:glow rad="127000">
              <a:schemeClr val="bg2">
                <a:lumMod val="90000"/>
                <a:alpha val="29000"/>
              </a:schemeClr>
            </a:glow>
            <a:outerShdw blurRad="44450" dist="27940" dir="5400000" algn="ctr">
              <a:srgbClr val="000000">
                <a:alpha val="32000"/>
              </a:srgbClr>
            </a:outerShdw>
            <a:softEdge rad="1193800"/>
          </a:effectLst>
          <a:scene3d>
            <a:camera prst="orthographicFront">
              <a:rot lat="0" lon="0" rev="0"/>
            </a:camera>
            <a:lightRig rig="balanced" dir="t">
              <a:rot lat="0" lon="0" rev="8700000"/>
            </a:lightRig>
          </a:scene3d>
          <a:sp3d>
            <a:bevelT w="190500" h="38100"/>
          </a:sp3d>
        </p:spPr>
        <p:txBody>
          <a:bodyPr>
            <a:noAutofit/>
          </a:bodyPr>
          <a:lstStyle/>
          <a:p>
            <a:pPr algn="ctr"/>
            <a:r>
              <a:rPr lang="lv-LV" sz="4000" b="1" dirty="0">
                <a:solidFill>
                  <a:srgbClr val="828847"/>
                </a:solidFill>
                <a:latin typeface="Montserrat" panose="00000500000000000000" pitchFamily="2" charset="-70"/>
              </a:rPr>
              <a:t>PALDIES!</a:t>
            </a:r>
          </a:p>
        </p:txBody>
      </p:sp>
      <p:cxnSp>
        <p:nvCxnSpPr>
          <p:cNvPr id="3" name="Straight Connector 2">
            <a:extLst>
              <a:ext uri="{FF2B5EF4-FFF2-40B4-BE49-F238E27FC236}">
                <a16:creationId xmlns:a16="http://schemas.microsoft.com/office/drawing/2014/main" id="{73670763-D378-720E-1BC1-9738521B2CEF}"/>
              </a:ext>
            </a:extLst>
          </p:cNvPr>
          <p:cNvCxnSpPr>
            <a:cxnSpLocks/>
          </p:cNvCxnSpPr>
          <p:nvPr/>
        </p:nvCxnSpPr>
        <p:spPr>
          <a:xfrm>
            <a:off x="2995969" y="3060654"/>
            <a:ext cx="6595706" cy="0"/>
          </a:xfrm>
          <a:prstGeom prst="line">
            <a:avLst/>
          </a:prstGeom>
          <a:ln w="28575">
            <a:solidFill>
              <a:srgbClr val="828847"/>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6D9CD349-77E5-CAF5-AAF0-7F4714D0747D}"/>
              </a:ext>
            </a:extLst>
          </p:cNvPr>
          <p:cNvSpPr>
            <a:spLocks noGrp="1"/>
          </p:cNvSpPr>
          <p:nvPr>
            <p:ph type="sldNum" sz="quarter" idx="12"/>
          </p:nvPr>
        </p:nvSpPr>
        <p:spPr/>
        <p:txBody>
          <a:bodyPr/>
          <a:lstStyle/>
          <a:p>
            <a:fld id="{F27F4D8E-CD65-4F35-8BD0-06266F968DF1}" type="slidenum">
              <a:rPr lang="lv-LV" smtClean="0"/>
              <a:t>20</a:t>
            </a:fld>
            <a:endParaRPr lang="lv-LV"/>
          </a:p>
        </p:txBody>
      </p:sp>
      <p:sp>
        <p:nvSpPr>
          <p:cNvPr id="4" name="TextBox 3">
            <a:extLst>
              <a:ext uri="{FF2B5EF4-FFF2-40B4-BE49-F238E27FC236}">
                <a16:creationId xmlns:a16="http://schemas.microsoft.com/office/drawing/2014/main" id="{3581E1EB-71D2-C17C-CE7C-75431A5E481D}"/>
              </a:ext>
            </a:extLst>
          </p:cNvPr>
          <p:cNvSpPr txBox="1"/>
          <p:nvPr/>
        </p:nvSpPr>
        <p:spPr>
          <a:xfrm>
            <a:off x="2310467" y="4353315"/>
            <a:ext cx="7829550" cy="923330"/>
          </a:xfrm>
          <a:prstGeom prst="rect">
            <a:avLst/>
          </a:prstGeom>
          <a:noFill/>
        </p:spPr>
        <p:txBody>
          <a:bodyPr wrap="square" rtlCol="0">
            <a:spAutoFit/>
          </a:bodyPr>
          <a:lstStyle/>
          <a:p>
            <a:pPr algn="ctr"/>
            <a:r>
              <a:rPr kumimoji="0" lang="lv-LV" altLang="lv-LV" sz="1800" i="0" u="none" strike="noStrike" cap="none" normalizeH="0" baseline="0" dirty="0">
                <a:ln>
                  <a:noFill/>
                </a:ln>
                <a:solidFill>
                  <a:srgbClr val="828847"/>
                </a:solidFill>
                <a:effectLst/>
                <a:latin typeface="Montserrat" panose="00000500000000000000" pitchFamily="2" charset="-70"/>
                <a:ea typeface="Calibri" panose="020F0502020204030204" pitchFamily="34" charset="0"/>
                <a:cs typeface="Times New Roman" panose="02020603050405020304" pitchFamily="18" charset="0"/>
              </a:rPr>
              <a:t> </a:t>
            </a:r>
            <a:r>
              <a:rPr kumimoji="0" lang="en-US" altLang="lv-LV" sz="1800" i="0" u="none" strike="noStrike" cap="none" normalizeH="0" baseline="0" dirty="0">
                <a:ln>
                  <a:noFill/>
                </a:ln>
                <a:solidFill>
                  <a:srgbClr val="828847"/>
                </a:solidFill>
                <a:effectLst/>
                <a:latin typeface="Montserrat" panose="00000500000000000000" pitchFamily="2" charset="-70"/>
                <a:ea typeface="Calibri" panose="020F0502020204030204" pitchFamily="34" charset="0"/>
                <a:cs typeface="Times New Roman" panose="02020603050405020304" pitchFamily="18" charset="0"/>
              </a:rPr>
              <a:t>PAŠVALDĪBAS AĢENTŪRA</a:t>
            </a:r>
            <a:br>
              <a:rPr kumimoji="0" lang="lv-LV" altLang="lv-LV" sz="1800" i="0" u="none" strike="noStrike" cap="none" normalizeH="0" baseline="0" dirty="0">
                <a:ln>
                  <a:noFill/>
                </a:ln>
                <a:solidFill>
                  <a:srgbClr val="828847"/>
                </a:solidFill>
                <a:effectLst/>
                <a:latin typeface="Montserrat" panose="00000500000000000000" pitchFamily="2" charset="-70"/>
              </a:rPr>
            </a:br>
            <a:r>
              <a:rPr kumimoji="0" lang="en-US" altLang="lv-LV" sz="1800" i="0" u="none" strike="noStrike" cap="none" normalizeH="0" baseline="0" dirty="0">
                <a:ln>
                  <a:noFill/>
                </a:ln>
                <a:solidFill>
                  <a:srgbClr val="828847"/>
                </a:solidFill>
                <a:effectLst/>
                <a:latin typeface="Montserrat" panose="00000500000000000000" pitchFamily="2" charset="-70"/>
                <a:ea typeface="Calibri" panose="020F0502020204030204" pitchFamily="34" charset="0"/>
                <a:cs typeface="Times New Roman" panose="02020603050405020304" pitchFamily="18" charset="0"/>
              </a:rPr>
              <a:t> </a:t>
            </a:r>
            <a:br>
              <a:rPr kumimoji="0" lang="lv-LV" altLang="lv-LV" sz="1800" i="0" u="none" strike="noStrike" cap="none" normalizeH="0" baseline="0" dirty="0">
                <a:ln>
                  <a:noFill/>
                </a:ln>
                <a:solidFill>
                  <a:srgbClr val="828847"/>
                </a:solidFill>
                <a:effectLst/>
                <a:latin typeface="Montserrat" panose="00000500000000000000" pitchFamily="2" charset="-70"/>
                <a:ea typeface="Calibri" panose="020F0502020204030204" pitchFamily="34" charset="0"/>
                <a:cs typeface="Times New Roman" panose="02020603050405020304" pitchFamily="18" charset="0"/>
              </a:rPr>
            </a:br>
            <a:r>
              <a:rPr kumimoji="0" lang="en-US" altLang="lv-LV" sz="1800" i="0" u="none" strike="noStrike" cap="none" normalizeH="0" baseline="0" dirty="0">
                <a:ln>
                  <a:noFill/>
                </a:ln>
                <a:solidFill>
                  <a:srgbClr val="828847"/>
                </a:solidFill>
                <a:effectLst/>
                <a:latin typeface="Montserrat" panose="00000500000000000000" pitchFamily="2" charset="-70"/>
                <a:ea typeface="Calibri" panose="020F0502020204030204" pitchFamily="34" charset="0"/>
                <a:cs typeface="Times New Roman" panose="02020603050405020304" pitchFamily="18" charset="0"/>
              </a:rPr>
              <a:t>“CARNIKAVAS KOMUNĀLSERVISS”</a:t>
            </a:r>
            <a:endParaRPr lang="lv-LV" dirty="0">
              <a:solidFill>
                <a:srgbClr val="828847"/>
              </a:solidFill>
            </a:endParaRPr>
          </a:p>
        </p:txBody>
      </p:sp>
    </p:spTree>
    <p:extLst>
      <p:ext uri="{BB962C8B-B14F-4D97-AF65-F5344CB8AC3E}">
        <p14:creationId xmlns:p14="http://schemas.microsoft.com/office/powerpoint/2010/main" val="2430518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F2A07-1F70-D597-3398-C6E1E814C6F1}"/>
              </a:ext>
            </a:extLst>
          </p:cNvPr>
          <p:cNvSpPr>
            <a:spLocks noGrp="1"/>
          </p:cNvSpPr>
          <p:nvPr>
            <p:ph type="title"/>
          </p:nvPr>
        </p:nvSpPr>
        <p:spPr>
          <a:xfrm>
            <a:off x="838200" y="278860"/>
            <a:ext cx="10515600" cy="1325563"/>
          </a:xfrm>
        </p:spPr>
        <p:txBody>
          <a:bodyPr>
            <a:normAutofit/>
          </a:bodyPr>
          <a:lstStyle/>
          <a:p>
            <a:pPr algn="ctr"/>
            <a:r>
              <a:rPr lang="lv-LV" sz="3600" b="1" cap="all" dirty="0">
                <a:solidFill>
                  <a:srgbClr val="595959"/>
                </a:solidFill>
                <a:latin typeface="Montserrat" panose="00000500000000000000" pitchFamily="2" charset="-70"/>
              </a:rPr>
              <a:t>IEŅĒMUMI pa struktūrām</a:t>
            </a:r>
          </a:p>
        </p:txBody>
      </p:sp>
      <p:sp>
        <p:nvSpPr>
          <p:cNvPr id="4" name="Slide Number Placeholder 3">
            <a:extLst>
              <a:ext uri="{FF2B5EF4-FFF2-40B4-BE49-F238E27FC236}">
                <a16:creationId xmlns:a16="http://schemas.microsoft.com/office/drawing/2014/main" id="{7190F54C-274F-916D-F96B-74E7EE331C60}"/>
              </a:ext>
            </a:extLst>
          </p:cNvPr>
          <p:cNvSpPr>
            <a:spLocks noGrp="1"/>
          </p:cNvSpPr>
          <p:nvPr>
            <p:ph type="sldNum" sz="quarter" idx="12"/>
          </p:nvPr>
        </p:nvSpPr>
        <p:spPr/>
        <p:txBody>
          <a:bodyPr/>
          <a:lstStyle/>
          <a:p>
            <a:fld id="{F27F4D8E-CD65-4F35-8BD0-06266F968DF1}" type="slidenum">
              <a:rPr lang="lv-LV" smtClean="0"/>
              <a:t>3</a:t>
            </a:fld>
            <a:endParaRPr lang="lv-LV"/>
          </a:p>
        </p:txBody>
      </p:sp>
      <p:graphicFrame>
        <p:nvGraphicFramePr>
          <p:cNvPr id="9" name="Chart 8">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4130630521"/>
              </p:ext>
            </p:extLst>
          </p:nvPr>
        </p:nvGraphicFramePr>
        <p:xfrm>
          <a:off x="386081" y="2476500"/>
          <a:ext cx="11206480" cy="43815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62FFA78C-A86F-2645-8178-58570FAB723E}"/>
              </a:ext>
            </a:extLst>
          </p:cNvPr>
          <p:cNvSpPr txBox="1"/>
          <p:nvPr/>
        </p:nvSpPr>
        <p:spPr>
          <a:xfrm>
            <a:off x="1011135" y="1306949"/>
            <a:ext cx="10515600" cy="1169551"/>
          </a:xfrm>
          <a:prstGeom prst="rect">
            <a:avLst/>
          </a:prstGeom>
          <a:noFill/>
        </p:spPr>
        <p:txBody>
          <a:bodyPr wrap="square" rtlCol="0">
            <a:spAutoFit/>
          </a:bodyPr>
          <a:lstStyle/>
          <a:p>
            <a:pPr algn="just"/>
            <a:r>
              <a:rPr lang="lv-LV" sz="1400" dirty="0">
                <a:latin typeface="Montserrat" panose="00000500000000000000" pitchFamily="50" charset="-70"/>
              </a:rPr>
              <a:t>Ieņēmumu izpilde pa struktūrām sastāv no: </a:t>
            </a:r>
          </a:p>
          <a:p>
            <a:pPr marL="285750" indent="-285750" algn="just">
              <a:buFont typeface="Wingdings" panose="05000000000000000000" pitchFamily="2" charset="2"/>
              <a:buChar char="ü"/>
            </a:pPr>
            <a:r>
              <a:rPr lang="lv-LV" sz="1400" dirty="0">
                <a:latin typeface="Montserrat" panose="00000500000000000000" pitchFamily="50" charset="-70"/>
              </a:rPr>
              <a:t>Ielu un ceļu uzturēšanas (pašvaldības finansējums) saņemti 30% no plānotā; </a:t>
            </a:r>
          </a:p>
          <a:p>
            <a:pPr marL="285750" indent="-285750" algn="just">
              <a:buFont typeface="Wingdings" panose="05000000000000000000" pitchFamily="2" charset="2"/>
              <a:buChar char="ü"/>
            </a:pPr>
            <a:r>
              <a:rPr lang="lv-LV" sz="1400" dirty="0">
                <a:latin typeface="Montserrat" panose="00000500000000000000" pitchFamily="50" charset="-70"/>
              </a:rPr>
              <a:t>Ielu un ceļu uzturēšanas (valsts mērķdotācija) saņemti 16% no plānotā;</a:t>
            </a:r>
          </a:p>
          <a:p>
            <a:pPr marL="285750" indent="-285750" algn="just">
              <a:buFont typeface="Wingdings" panose="05000000000000000000" pitchFamily="2" charset="2"/>
              <a:buChar char="ü"/>
            </a:pPr>
            <a:r>
              <a:rPr lang="lv-LV" sz="1400" dirty="0">
                <a:latin typeface="Montserrat" panose="00000500000000000000" pitchFamily="50" charset="-70"/>
              </a:rPr>
              <a:t>Teritorijas un ēku apsaimniekošanai – saņemti 28% un izglītības iestāžu apsaimniekošanai – 25% no plānotā;</a:t>
            </a:r>
          </a:p>
          <a:p>
            <a:pPr marL="285750" indent="-285750" algn="just">
              <a:buFont typeface="Wingdings" panose="05000000000000000000" pitchFamily="2" charset="2"/>
              <a:buChar char="ü"/>
            </a:pPr>
            <a:r>
              <a:rPr lang="lv-LV" sz="1400" dirty="0">
                <a:latin typeface="Montserrat" panose="00000500000000000000" pitchFamily="50" charset="-70"/>
              </a:rPr>
              <a:t>Ūdensapgādei saņemti 21%, kanalizācijai un siltumapgādei – 20% no plānotā.</a:t>
            </a:r>
          </a:p>
        </p:txBody>
      </p:sp>
    </p:spTree>
    <p:extLst>
      <p:ext uri="{BB962C8B-B14F-4D97-AF65-F5344CB8AC3E}">
        <p14:creationId xmlns:p14="http://schemas.microsoft.com/office/powerpoint/2010/main" val="1351997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C8A51-FDB5-83FF-8D31-8863711810F2}"/>
              </a:ext>
            </a:extLst>
          </p:cNvPr>
          <p:cNvSpPr>
            <a:spLocks noGrp="1"/>
          </p:cNvSpPr>
          <p:nvPr>
            <p:ph type="title"/>
          </p:nvPr>
        </p:nvSpPr>
        <p:spPr/>
        <p:txBody>
          <a:bodyPr>
            <a:normAutofit/>
          </a:bodyPr>
          <a:lstStyle/>
          <a:p>
            <a:pPr algn="ctr"/>
            <a:r>
              <a:rPr lang="lv-LV" sz="3600" b="1" dirty="0">
                <a:solidFill>
                  <a:srgbClr val="595959"/>
                </a:solidFill>
                <a:latin typeface="Montserrat" panose="00000500000000000000" pitchFamily="2" charset="-70"/>
              </a:rPr>
              <a:t>IEŅĒMUMI PA FUNKCIJĀM</a:t>
            </a:r>
          </a:p>
        </p:txBody>
      </p:sp>
      <p:sp>
        <p:nvSpPr>
          <p:cNvPr id="4" name="Slide Number Placeholder 3">
            <a:extLst>
              <a:ext uri="{FF2B5EF4-FFF2-40B4-BE49-F238E27FC236}">
                <a16:creationId xmlns:a16="http://schemas.microsoft.com/office/drawing/2014/main" id="{A778E921-6E31-A9BB-CDC1-C91F13A239D1}"/>
              </a:ext>
            </a:extLst>
          </p:cNvPr>
          <p:cNvSpPr>
            <a:spLocks noGrp="1"/>
          </p:cNvSpPr>
          <p:nvPr>
            <p:ph type="sldNum" sz="quarter" idx="12"/>
          </p:nvPr>
        </p:nvSpPr>
        <p:spPr/>
        <p:txBody>
          <a:bodyPr/>
          <a:lstStyle/>
          <a:p>
            <a:fld id="{F27F4D8E-CD65-4F35-8BD0-06266F968DF1}" type="slidenum">
              <a:rPr lang="lv-LV" smtClean="0"/>
              <a:t>4</a:t>
            </a:fld>
            <a:endParaRPr lang="lv-LV"/>
          </a:p>
        </p:txBody>
      </p:sp>
      <p:graphicFrame>
        <p:nvGraphicFramePr>
          <p:cNvPr id="11" name="Chart 10">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794660123"/>
              </p:ext>
            </p:extLst>
          </p:nvPr>
        </p:nvGraphicFramePr>
        <p:xfrm>
          <a:off x="619760" y="2667000"/>
          <a:ext cx="10993119" cy="405447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62FFA78C-A86F-2645-8178-58570FAB723E}"/>
              </a:ext>
            </a:extLst>
          </p:cNvPr>
          <p:cNvSpPr txBox="1"/>
          <p:nvPr/>
        </p:nvSpPr>
        <p:spPr>
          <a:xfrm>
            <a:off x="976629" y="1531236"/>
            <a:ext cx="10515600" cy="954107"/>
          </a:xfrm>
          <a:prstGeom prst="rect">
            <a:avLst/>
          </a:prstGeom>
          <a:noFill/>
        </p:spPr>
        <p:txBody>
          <a:bodyPr wrap="square" rtlCol="0">
            <a:spAutoFit/>
          </a:bodyPr>
          <a:lstStyle/>
          <a:p>
            <a:pPr algn="just"/>
            <a:r>
              <a:rPr lang="lv-LV" sz="1400" dirty="0">
                <a:latin typeface="Montserrat" panose="00000500000000000000" pitchFamily="50" charset="-70"/>
              </a:rPr>
              <a:t>Ieņēmumu izpilde pa funkcijām sastāv no: </a:t>
            </a:r>
          </a:p>
          <a:p>
            <a:pPr marL="285750" indent="-285750" algn="just">
              <a:buFont typeface="Wingdings" panose="05000000000000000000" pitchFamily="2" charset="2"/>
              <a:buChar char="ü"/>
            </a:pPr>
            <a:r>
              <a:rPr lang="lv-LV" sz="1400" dirty="0">
                <a:latin typeface="Montserrat" panose="00000500000000000000" pitchFamily="50" charset="-70"/>
              </a:rPr>
              <a:t>Ielu un ceļu uzturēšanas (valsts un pašvaldības finansējums) - saņemti 22% no plānotā; </a:t>
            </a:r>
          </a:p>
          <a:p>
            <a:pPr marL="285750" indent="-285750" algn="just">
              <a:buFont typeface="Wingdings" panose="05000000000000000000" pitchFamily="2" charset="2"/>
              <a:buChar char="ü"/>
            </a:pPr>
            <a:r>
              <a:rPr lang="lv-LV" sz="1400" dirty="0">
                <a:latin typeface="Montserrat" panose="00000500000000000000" pitchFamily="50" charset="-70"/>
              </a:rPr>
              <a:t>Teritorijas un ēku apsaimniekošanas (t.sk. izglītības iestādes) – saņemti 27% no plānotā;</a:t>
            </a:r>
          </a:p>
          <a:p>
            <a:pPr marL="285750" indent="-285750" algn="just">
              <a:buFont typeface="Wingdings" panose="05000000000000000000" pitchFamily="2" charset="2"/>
              <a:buChar char="ü"/>
            </a:pPr>
            <a:r>
              <a:rPr lang="lv-LV" sz="1400" dirty="0">
                <a:latin typeface="Montserrat" panose="00000500000000000000" pitchFamily="50" charset="-70"/>
              </a:rPr>
              <a:t>Saimnieciskās darbības (ūdens, kanalizācija, apkure) - saņemti 20% no plānotā.</a:t>
            </a:r>
          </a:p>
        </p:txBody>
      </p:sp>
    </p:spTree>
    <p:extLst>
      <p:ext uri="{BB962C8B-B14F-4D97-AF65-F5344CB8AC3E}">
        <p14:creationId xmlns:p14="http://schemas.microsoft.com/office/powerpoint/2010/main" val="2766518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77F57-CA7E-F7EB-8F2E-95973321D3E2}"/>
              </a:ext>
            </a:extLst>
          </p:cNvPr>
          <p:cNvSpPr>
            <a:spLocks noGrp="1"/>
          </p:cNvSpPr>
          <p:nvPr>
            <p:ph type="title"/>
          </p:nvPr>
        </p:nvSpPr>
        <p:spPr>
          <a:xfrm>
            <a:off x="838200" y="237902"/>
            <a:ext cx="10515600" cy="1325563"/>
          </a:xfrm>
        </p:spPr>
        <p:txBody>
          <a:bodyPr>
            <a:normAutofit/>
          </a:bodyPr>
          <a:lstStyle/>
          <a:p>
            <a:pPr algn="ctr"/>
            <a:r>
              <a:rPr lang="lv-LV" sz="3600" b="1" dirty="0">
                <a:solidFill>
                  <a:srgbClr val="595959"/>
                </a:solidFill>
                <a:latin typeface="Montserrat" panose="00000500000000000000" pitchFamily="2" charset="-70"/>
              </a:rPr>
              <a:t>IZDEVUMI KOPĀ</a:t>
            </a:r>
          </a:p>
        </p:txBody>
      </p:sp>
      <p:sp>
        <p:nvSpPr>
          <p:cNvPr id="4" name="Slide Number Placeholder 3">
            <a:extLst>
              <a:ext uri="{FF2B5EF4-FFF2-40B4-BE49-F238E27FC236}">
                <a16:creationId xmlns:a16="http://schemas.microsoft.com/office/drawing/2014/main" id="{9D2D1CAF-F3B8-B21E-56F9-4918A3B88369}"/>
              </a:ext>
            </a:extLst>
          </p:cNvPr>
          <p:cNvSpPr>
            <a:spLocks noGrp="1"/>
          </p:cNvSpPr>
          <p:nvPr>
            <p:ph type="sldNum" sz="quarter" idx="12"/>
          </p:nvPr>
        </p:nvSpPr>
        <p:spPr/>
        <p:txBody>
          <a:bodyPr/>
          <a:lstStyle/>
          <a:p>
            <a:fld id="{F27F4D8E-CD65-4F35-8BD0-06266F968DF1}" type="slidenum">
              <a:rPr lang="lv-LV" smtClean="0"/>
              <a:t>5</a:t>
            </a:fld>
            <a:endParaRPr lang="lv-LV"/>
          </a:p>
        </p:txBody>
      </p:sp>
      <p:graphicFrame>
        <p:nvGraphicFramePr>
          <p:cNvPr id="9" name="Chart 8">
            <a:extLst>
              <a:ext uri="{FF2B5EF4-FFF2-40B4-BE49-F238E27FC236}">
                <a16:creationId xmlns:a16="http://schemas.microsoft.com/office/drawing/2014/main" id="{00000000-0008-0000-0100-000004000000}"/>
              </a:ext>
            </a:extLst>
          </p:cNvPr>
          <p:cNvGraphicFramePr>
            <a:graphicFrameLocks/>
          </p:cNvGraphicFramePr>
          <p:nvPr>
            <p:extLst>
              <p:ext uri="{D42A27DB-BD31-4B8C-83A1-F6EECF244321}">
                <p14:modId xmlns:p14="http://schemas.microsoft.com/office/powerpoint/2010/main" val="1718626579"/>
              </p:ext>
            </p:extLst>
          </p:nvPr>
        </p:nvGraphicFramePr>
        <p:xfrm>
          <a:off x="699771" y="2769845"/>
          <a:ext cx="10515600" cy="40735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62FFA78C-A86F-2645-8178-58570FAB723E}"/>
              </a:ext>
            </a:extLst>
          </p:cNvPr>
          <p:cNvSpPr txBox="1"/>
          <p:nvPr/>
        </p:nvSpPr>
        <p:spPr>
          <a:xfrm>
            <a:off x="518745" y="1334050"/>
            <a:ext cx="11420213" cy="1600438"/>
          </a:xfrm>
          <a:prstGeom prst="rect">
            <a:avLst/>
          </a:prstGeom>
          <a:noFill/>
        </p:spPr>
        <p:txBody>
          <a:bodyPr wrap="square" rtlCol="0">
            <a:spAutoFit/>
          </a:bodyPr>
          <a:lstStyle/>
          <a:p>
            <a:pPr algn="just"/>
            <a:r>
              <a:rPr lang="lv-LV" sz="1400" dirty="0">
                <a:latin typeface="Montserrat" panose="00000500000000000000" pitchFamily="50" charset="-70"/>
              </a:rPr>
              <a:t>Aģentūras 2023. gada budžeta plānotie izdevumi veido </a:t>
            </a:r>
            <a:r>
              <a:rPr lang="lv-LV" sz="1400" b="1" dirty="0">
                <a:latin typeface="Montserrat" panose="00000500000000000000" pitchFamily="50" charset="-70"/>
              </a:rPr>
              <a:t>12 885 829 EUR</a:t>
            </a:r>
            <a:r>
              <a:rPr lang="lv-LV" sz="1400" dirty="0">
                <a:latin typeface="Montserrat" panose="00000500000000000000" pitchFamily="50" charset="-70"/>
              </a:rPr>
              <a:t>, no tiem pirmajā ceturksnī apgūti </a:t>
            </a:r>
            <a:r>
              <a:rPr lang="lv-LV" sz="1400" b="1" dirty="0">
                <a:latin typeface="Montserrat" panose="00000500000000000000" pitchFamily="50" charset="-70"/>
              </a:rPr>
              <a:t>14% </a:t>
            </a:r>
            <a:r>
              <a:rPr lang="lv-LV" sz="1400" dirty="0">
                <a:latin typeface="Montserrat" panose="00000500000000000000" pitchFamily="50" charset="-70"/>
              </a:rPr>
              <a:t>(1 837 983 EUR). Izpilde sastāv no: </a:t>
            </a:r>
          </a:p>
          <a:p>
            <a:pPr marL="285750" indent="-285750" algn="just">
              <a:buFont typeface="Wingdings" panose="05000000000000000000" pitchFamily="2" charset="2"/>
              <a:buChar char="ü"/>
            </a:pPr>
            <a:r>
              <a:rPr lang="lv-LV" sz="1400" dirty="0">
                <a:latin typeface="Montserrat" panose="00000500000000000000" pitchFamily="50" charset="-70"/>
              </a:rPr>
              <a:t>Pakalpojumiem, kas veido 62% no kopējās izpildes;</a:t>
            </a:r>
          </a:p>
          <a:p>
            <a:pPr marL="285750" indent="-285750" algn="just">
              <a:buFont typeface="Wingdings" panose="05000000000000000000" pitchFamily="2" charset="2"/>
              <a:buChar char="ü"/>
            </a:pPr>
            <a:r>
              <a:rPr lang="lv-LV" sz="1400" dirty="0">
                <a:latin typeface="Montserrat" panose="00000500000000000000" pitchFamily="50" charset="-70"/>
              </a:rPr>
              <a:t>Atlīdzības, kas veido 26% no kopējās izpildes;</a:t>
            </a:r>
          </a:p>
          <a:p>
            <a:pPr marL="285750" indent="-285750" algn="just">
              <a:buFont typeface="Wingdings" panose="05000000000000000000" pitchFamily="2" charset="2"/>
              <a:buChar char="ü"/>
            </a:pPr>
            <a:r>
              <a:rPr lang="lv-LV" sz="1400" dirty="0">
                <a:latin typeface="Montserrat" panose="00000500000000000000" pitchFamily="50" charset="-70"/>
              </a:rPr>
              <a:t>Krājumiem, kas veido 9% no kopējās izpildes;</a:t>
            </a:r>
          </a:p>
          <a:p>
            <a:pPr marL="285750" indent="-285750" algn="just">
              <a:buFont typeface="Wingdings" panose="05000000000000000000" pitchFamily="2" charset="2"/>
              <a:buChar char="ü"/>
            </a:pPr>
            <a:r>
              <a:rPr lang="lv-LV" sz="1400" dirty="0">
                <a:latin typeface="Montserrat" panose="00000500000000000000" pitchFamily="50" charset="-70"/>
              </a:rPr>
              <a:t>Nodokļu maksājumiem (DRN, PVN), kas veido 2% no kopējās izpildes.</a:t>
            </a:r>
          </a:p>
          <a:p>
            <a:pPr algn="just"/>
            <a:r>
              <a:rPr lang="lv-LV" sz="1400" dirty="0">
                <a:latin typeface="Montserrat" panose="00000500000000000000" pitchFamily="50" charset="-70"/>
              </a:rPr>
              <a:t>Tabulā apskatāma izdevumu izpilde attiecībā pret plānu.</a:t>
            </a:r>
          </a:p>
        </p:txBody>
      </p:sp>
    </p:spTree>
    <p:extLst>
      <p:ext uri="{BB962C8B-B14F-4D97-AF65-F5344CB8AC3E}">
        <p14:creationId xmlns:p14="http://schemas.microsoft.com/office/powerpoint/2010/main" val="3387719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33067-EEBD-4B85-3481-EEE5C9016F6F}"/>
              </a:ext>
            </a:extLst>
          </p:cNvPr>
          <p:cNvSpPr>
            <a:spLocks noGrp="1"/>
          </p:cNvSpPr>
          <p:nvPr>
            <p:ph type="title"/>
          </p:nvPr>
        </p:nvSpPr>
        <p:spPr>
          <a:xfrm>
            <a:off x="560716" y="365125"/>
            <a:ext cx="10793083" cy="428505"/>
          </a:xfrm>
        </p:spPr>
        <p:txBody>
          <a:bodyPr>
            <a:normAutofit fontScale="90000"/>
          </a:bodyPr>
          <a:lstStyle/>
          <a:p>
            <a:pPr algn="ctr"/>
            <a:br>
              <a:rPr lang="lv-LV" sz="1600" b="1" cap="all" dirty="0">
                <a:solidFill>
                  <a:srgbClr val="58585B"/>
                </a:solidFill>
                <a:latin typeface="Montserrat" panose="00000500000000000000" pitchFamily="2" charset="-70"/>
              </a:rPr>
            </a:br>
            <a:br>
              <a:rPr lang="lv-LV" sz="1600" b="1" cap="all" dirty="0">
                <a:solidFill>
                  <a:srgbClr val="58585B"/>
                </a:solidFill>
                <a:latin typeface="Montserrat" panose="00000500000000000000" pitchFamily="2" charset="-70"/>
              </a:rPr>
            </a:br>
            <a:r>
              <a:rPr lang="lv-LV" sz="2700" b="1" cap="all" dirty="0">
                <a:solidFill>
                  <a:srgbClr val="58585B"/>
                </a:solidFill>
                <a:latin typeface="Montserrat" panose="00000500000000000000" pitchFamily="2" charset="-70"/>
              </a:rPr>
              <a:t>IZDEVUMI pa Ekonomiskās klasifikācijas kodiem</a:t>
            </a:r>
            <a:br>
              <a:rPr lang="lv-LV" sz="1600" b="1" cap="all" dirty="0">
                <a:solidFill>
                  <a:srgbClr val="58585B"/>
                </a:solidFill>
                <a:latin typeface="Montserrat" panose="00000500000000000000" pitchFamily="2" charset="-70"/>
              </a:rPr>
            </a:br>
            <a:br>
              <a:rPr lang="lv-LV" sz="1600" b="1" cap="all" dirty="0">
                <a:solidFill>
                  <a:srgbClr val="58585B"/>
                </a:solidFill>
                <a:latin typeface="Montserrat" panose="00000500000000000000" pitchFamily="2" charset="-70"/>
              </a:rPr>
            </a:br>
            <a:endParaRPr lang="lv-LV" sz="1600" dirty="0"/>
          </a:p>
        </p:txBody>
      </p:sp>
      <p:sp>
        <p:nvSpPr>
          <p:cNvPr id="4" name="Slide Number Placeholder 3">
            <a:extLst>
              <a:ext uri="{FF2B5EF4-FFF2-40B4-BE49-F238E27FC236}">
                <a16:creationId xmlns:a16="http://schemas.microsoft.com/office/drawing/2014/main" id="{B4BEC918-F8B4-15A2-05B0-20B51F32FC94}"/>
              </a:ext>
            </a:extLst>
          </p:cNvPr>
          <p:cNvSpPr>
            <a:spLocks noGrp="1"/>
          </p:cNvSpPr>
          <p:nvPr>
            <p:ph type="sldNum" sz="quarter" idx="12"/>
          </p:nvPr>
        </p:nvSpPr>
        <p:spPr/>
        <p:txBody>
          <a:bodyPr/>
          <a:lstStyle/>
          <a:p>
            <a:fld id="{F27F4D8E-CD65-4F35-8BD0-06266F968DF1}" type="slidenum">
              <a:rPr lang="lv-LV" smtClean="0"/>
              <a:t>6</a:t>
            </a:fld>
            <a:endParaRPr lang="lv-LV"/>
          </a:p>
        </p:txBody>
      </p:sp>
      <p:graphicFrame>
        <p:nvGraphicFramePr>
          <p:cNvPr id="9" name="Chart 8">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1078647067"/>
              </p:ext>
            </p:extLst>
          </p:nvPr>
        </p:nvGraphicFramePr>
        <p:xfrm>
          <a:off x="1549192" y="1787526"/>
          <a:ext cx="9508228" cy="484822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62FFA78C-A86F-2645-8178-58570FAB723E}"/>
              </a:ext>
            </a:extLst>
          </p:cNvPr>
          <p:cNvSpPr txBox="1"/>
          <p:nvPr/>
        </p:nvSpPr>
        <p:spPr>
          <a:xfrm>
            <a:off x="786801" y="1023919"/>
            <a:ext cx="10791645" cy="954107"/>
          </a:xfrm>
          <a:prstGeom prst="rect">
            <a:avLst/>
          </a:prstGeom>
          <a:noFill/>
        </p:spPr>
        <p:txBody>
          <a:bodyPr wrap="square" rtlCol="0">
            <a:spAutoFit/>
          </a:bodyPr>
          <a:lstStyle/>
          <a:p>
            <a:pPr algn="just"/>
            <a:r>
              <a:rPr lang="lv-LV" sz="1400" dirty="0">
                <a:latin typeface="Montserrat" panose="00000500000000000000" pitchFamily="50" charset="-70"/>
              </a:rPr>
              <a:t>Atlīdzības izmaksas sastāv no:</a:t>
            </a:r>
          </a:p>
          <a:p>
            <a:pPr marL="285750" indent="-285750" algn="just">
              <a:buFont typeface="Wingdings" panose="05000000000000000000" pitchFamily="2" charset="2"/>
              <a:buChar char="ü"/>
            </a:pPr>
            <a:r>
              <a:rPr lang="lv-LV" sz="1400" dirty="0">
                <a:latin typeface="Montserrat" panose="00000500000000000000" pitchFamily="50" charset="-70"/>
              </a:rPr>
              <a:t>Darbinieku mēnešalgas, kas veido 66% no kopējām atlīdzības izmaksām;</a:t>
            </a:r>
          </a:p>
          <a:p>
            <a:pPr marL="285750" indent="-285750" algn="just">
              <a:buFont typeface="Wingdings" panose="05000000000000000000" pitchFamily="2" charset="2"/>
              <a:buChar char="ü"/>
            </a:pPr>
            <a:r>
              <a:rPr lang="lv-LV" sz="1400" dirty="0">
                <a:latin typeface="Montserrat" panose="00000500000000000000" pitchFamily="50" charset="-70"/>
              </a:rPr>
              <a:t>Darba devēja nodokļiem, kas veido 22% no kopējām atlīdzības izmaksām;</a:t>
            </a:r>
          </a:p>
          <a:p>
            <a:pPr marL="285750" indent="-285750" algn="just">
              <a:buFont typeface="Wingdings" panose="05000000000000000000" pitchFamily="2" charset="2"/>
              <a:buChar char="ü"/>
            </a:pPr>
            <a:r>
              <a:rPr lang="lv-LV" sz="1400" dirty="0">
                <a:latin typeface="Montserrat" panose="00000500000000000000" pitchFamily="50" charset="-70"/>
              </a:rPr>
              <a:t>Piemaksas par virsstundu darbu un papildus darbu veido 4% no kopējām atlīdzības izmaksām.</a:t>
            </a:r>
          </a:p>
        </p:txBody>
      </p:sp>
    </p:spTree>
    <p:extLst>
      <p:ext uri="{BB962C8B-B14F-4D97-AF65-F5344CB8AC3E}">
        <p14:creationId xmlns:p14="http://schemas.microsoft.com/office/powerpoint/2010/main" val="1747984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12BB3-F20B-C43F-31A7-CF87E16621CE}"/>
              </a:ext>
            </a:extLst>
          </p:cNvPr>
          <p:cNvSpPr>
            <a:spLocks noGrp="1"/>
          </p:cNvSpPr>
          <p:nvPr>
            <p:ph type="title"/>
          </p:nvPr>
        </p:nvSpPr>
        <p:spPr>
          <a:xfrm>
            <a:off x="862642" y="365126"/>
            <a:ext cx="10491158" cy="359494"/>
          </a:xfrm>
        </p:spPr>
        <p:txBody>
          <a:bodyPr>
            <a:noAutofit/>
          </a:bodyPr>
          <a:lstStyle/>
          <a:p>
            <a:pPr algn="ctr"/>
            <a:r>
              <a:rPr lang="lv-LV" sz="2400" b="1" cap="all" dirty="0">
                <a:solidFill>
                  <a:srgbClr val="58585B"/>
                </a:solidFill>
                <a:latin typeface="Montserrat" panose="00000500000000000000" pitchFamily="2" charset="-70"/>
              </a:rPr>
              <a:t>IZDEVUMI pa Ekonomiskās klasifikācijas kodiem</a:t>
            </a:r>
          </a:p>
        </p:txBody>
      </p:sp>
      <p:sp>
        <p:nvSpPr>
          <p:cNvPr id="4" name="Slide Number Placeholder 3">
            <a:extLst>
              <a:ext uri="{FF2B5EF4-FFF2-40B4-BE49-F238E27FC236}">
                <a16:creationId xmlns:a16="http://schemas.microsoft.com/office/drawing/2014/main" id="{E516ACB1-9D5C-18A9-8D48-0E66FEF32C2E}"/>
              </a:ext>
            </a:extLst>
          </p:cNvPr>
          <p:cNvSpPr>
            <a:spLocks noGrp="1"/>
          </p:cNvSpPr>
          <p:nvPr>
            <p:ph type="sldNum" sz="quarter" idx="12"/>
          </p:nvPr>
        </p:nvSpPr>
        <p:spPr>
          <a:xfrm>
            <a:off x="8610599" y="6489607"/>
            <a:ext cx="2743200" cy="365125"/>
          </a:xfrm>
        </p:spPr>
        <p:txBody>
          <a:bodyPr/>
          <a:lstStyle/>
          <a:p>
            <a:fld id="{F27F4D8E-CD65-4F35-8BD0-06266F968DF1}" type="slidenum">
              <a:rPr lang="lv-LV" smtClean="0"/>
              <a:t>7</a:t>
            </a:fld>
            <a:endParaRPr lang="lv-LV"/>
          </a:p>
        </p:txBody>
      </p:sp>
      <p:graphicFrame>
        <p:nvGraphicFramePr>
          <p:cNvPr id="5" name="Chart 4">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1300934240"/>
              </p:ext>
            </p:extLst>
          </p:nvPr>
        </p:nvGraphicFramePr>
        <p:xfrm>
          <a:off x="6096000" y="2176973"/>
          <a:ext cx="6319777" cy="3552495"/>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a:extLst>
              <a:ext uri="{FF2B5EF4-FFF2-40B4-BE49-F238E27FC236}">
                <a16:creationId xmlns:a16="http://schemas.microsoft.com/office/drawing/2014/main" id="{B2A82A65-02FD-D538-9831-5DDA81FA5B83}"/>
              </a:ext>
            </a:extLst>
          </p:cNvPr>
          <p:cNvCxnSpPr>
            <a:cxnSpLocks/>
          </p:cNvCxnSpPr>
          <p:nvPr/>
        </p:nvCxnSpPr>
        <p:spPr>
          <a:xfrm flipV="1">
            <a:off x="6256391" y="2310230"/>
            <a:ext cx="0" cy="4179377"/>
          </a:xfrm>
          <a:prstGeom prst="line">
            <a:avLst/>
          </a:prstGeom>
          <a:ln w="6350">
            <a:solidFill>
              <a:srgbClr val="58585B"/>
            </a:solidFill>
          </a:ln>
        </p:spPr>
        <p:style>
          <a:lnRef idx="1">
            <a:schemeClr val="accent1"/>
          </a:lnRef>
          <a:fillRef idx="0">
            <a:schemeClr val="accent1"/>
          </a:fillRef>
          <a:effectRef idx="0">
            <a:schemeClr val="accent1"/>
          </a:effectRef>
          <a:fontRef idx="minor">
            <a:schemeClr val="tx1"/>
          </a:fontRef>
        </p:style>
      </p:cxnSp>
      <p:graphicFrame>
        <p:nvGraphicFramePr>
          <p:cNvPr id="13" name="Content Placeholder 12">
            <a:extLst>
              <a:ext uri="{FF2B5EF4-FFF2-40B4-BE49-F238E27FC236}">
                <a16:creationId xmlns:a16="http://schemas.microsoft.com/office/drawing/2014/main" id="{00000000-0008-0000-0200-000005000000}"/>
              </a:ext>
            </a:extLst>
          </p:cNvPr>
          <p:cNvGraphicFramePr>
            <a:graphicFrameLocks noGrp="1"/>
          </p:cNvGraphicFramePr>
          <p:nvPr>
            <p:ph idx="1"/>
            <p:extLst>
              <p:ext uri="{D42A27DB-BD31-4B8C-83A1-F6EECF244321}">
                <p14:modId xmlns:p14="http://schemas.microsoft.com/office/powerpoint/2010/main" val="2021912468"/>
              </p:ext>
            </p:extLst>
          </p:nvPr>
        </p:nvGraphicFramePr>
        <p:xfrm>
          <a:off x="0" y="2027144"/>
          <a:ext cx="6256392" cy="4530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00000000-0008-0000-0200-000006000000}"/>
              </a:ext>
            </a:extLst>
          </p:cNvPr>
          <p:cNvGraphicFramePr>
            <a:graphicFrameLocks/>
          </p:cNvGraphicFramePr>
          <p:nvPr>
            <p:extLst>
              <p:ext uri="{D42A27DB-BD31-4B8C-83A1-F6EECF244321}">
                <p14:modId xmlns:p14="http://schemas.microsoft.com/office/powerpoint/2010/main" val="3253443439"/>
              </p:ext>
            </p:extLst>
          </p:nvPr>
        </p:nvGraphicFramePr>
        <p:xfrm>
          <a:off x="6529991" y="1958882"/>
          <a:ext cx="5451792" cy="466725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62FFA78C-A86F-2645-8178-58570FAB723E}"/>
              </a:ext>
            </a:extLst>
          </p:cNvPr>
          <p:cNvSpPr txBox="1"/>
          <p:nvPr/>
        </p:nvSpPr>
        <p:spPr>
          <a:xfrm>
            <a:off x="401847" y="1036624"/>
            <a:ext cx="11412747" cy="1169551"/>
          </a:xfrm>
          <a:prstGeom prst="rect">
            <a:avLst/>
          </a:prstGeom>
          <a:noFill/>
        </p:spPr>
        <p:txBody>
          <a:bodyPr wrap="square" rtlCol="0">
            <a:spAutoFit/>
          </a:bodyPr>
          <a:lstStyle/>
          <a:p>
            <a:pPr algn="just"/>
            <a:r>
              <a:rPr lang="lv-LV" sz="1400" dirty="0">
                <a:latin typeface="Montserrat" panose="00000500000000000000" pitchFamily="50" charset="-70"/>
              </a:rPr>
              <a:t>Pakalpojumu un krājumu izmaksas sastāv no:</a:t>
            </a:r>
          </a:p>
          <a:p>
            <a:pPr marL="285750" indent="-285750" algn="just">
              <a:buFont typeface="Wingdings" panose="05000000000000000000" pitchFamily="2" charset="2"/>
              <a:buChar char="ü"/>
            </a:pPr>
            <a:r>
              <a:rPr lang="lv-LV" sz="1400" dirty="0">
                <a:latin typeface="Montserrat" panose="00000500000000000000" pitchFamily="50" charset="-70"/>
              </a:rPr>
              <a:t>Izdevumiem par apkuri, kas veido 68% un elektroenerģijas izdevumiem, kas veido 11% no kopējām pakalpojumu izmaksām;</a:t>
            </a:r>
          </a:p>
          <a:p>
            <a:pPr marL="285750" indent="-285750" algn="just">
              <a:buFont typeface="Wingdings" panose="05000000000000000000" pitchFamily="2" charset="2"/>
              <a:buChar char="ü"/>
            </a:pPr>
            <a:r>
              <a:rPr lang="lv-LV" sz="1400" dirty="0">
                <a:latin typeface="Montserrat" panose="00000500000000000000" pitchFamily="50" charset="-70"/>
              </a:rPr>
              <a:t>Dažādu materiālu iegāde veido 43%, degvielas iegāde veido 29% un auto rezerves daļas veido 13%  no kopējām krājumu izmaksām.</a:t>
            </a:r>
          </a:p>
          <a:p>
            <a:pPr algn="just"/>
            <a:endParaRPr lang="lv-LV" sz="1400" dirty="0">
              <a:latin typeface="Montserrat" panose="00000500000000000000" pitchFamily="50" charset="-70"/>
            </a:endParaRPr>
          </a:p>
        </p:txBody>
      </p:sp>
    </p:spTree>
    <p:extLst>
      <p:ext uri="{BB962C8B-B14F-4D97-AF65-F5344CB8AC3E}">
        <p14:creationId xmlns:p14="http://schemas.microsoft.com/office/powerpoint/2010/main" val="3943346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CB842-0A70-EA48-643B-81E26E8C46B4}"/>
              </a:ext>
            </a:extLst>
          </p:cNvPr>
          <p:cNvSpPr>
            <a:spLocks noGrp="1"/>
          </p:cNvSpPr>
          <p:nvPr>
            <p:ph type="title"/>
          </p:nvPr>
        </p:nvSpPr>
        <p:spPr>
          <a:xfrm>
            <a:off x="838199" y="235729"/>
            <a:ext cx="10515600" cy="1325563"/>
          </a:xfrm>
        </p:spPr>
        <p:txBody>
          <a:bodyPr>
            <a:normAutofit/>
          </a:bodyPr>
          <a:lstStyle/>
          <a:p>
            <a:pPr algn="ctr"/>
            <a:r>
              <a:rPr lang="lv-LV" sz="3600" b="1" dirty="0">
                <a:solidFill>
                  <a:srgbClr val="595959"/>
                </a:solidFill>
                <a:latin typeface="Montserrat" panose="00000500000000000000" pitchFamily="2" charset="-70"/>
              </a:rPr>
              <a:t>IZDEVUMI PA STRUKTŪRĀM</a:t>
            </a:r>
          </a:p>
        </p:txBody>
      </p:sp>
      <p:sp>
        <p:nvSpPr>
          <p:cNvPr id="4" name="Slide Number Placeholder 3">
            <a:extLst>
              <a:ext uri="{FF2B5EF4-FFF2-40B4-BE49-F238E27FC236}">
                <a16:creationId xmlns:a16="http://schemas.microsoft.com/office/drawing/2014/main" id="{7AB26D45-B61C-76FF-2B49-E8FDC0F6831D}"/>
              </a:ext>
            </a:extLst>
          </p:cNvPr>
          <p:cNvSpPr>
            <a:spLocks noGrp="1"/>
          </p:cNvSpPr>
          <p:nvPr>
            <p:ph type="sldNum" sz="quarter" idx="12"/>
          </p:nvPr>
        </p:nvSpPr>
        <p:spPr/>
        <p:txBody>
          <a:bodyPr/>
          <a:lstStyle/>
          <a:p>
            <a:fld id="{F27F4D8E-CD65-4F35-8BD0-06266F968DF1}" type="slidenum">
              <a:rPr lang="lv-LV" smtClean="0"/>
              <a:t>8</a:t>
            </a:fld>
            <a:endParaRPr lang="lv-LV"/>
          </a:p>
        </p:txBody>
      </p:sp>
      <p:graphicFrame>
        <p:nvGraphicFramePr>
          <p:cNvPr id="8" name="Chart 7">
            <a:extLst>
              <a:ext uri="{FF2B5EF4-FFF2-40B4-BE49-F238E27FC236}">
                <a16:creationId xmlns:a16="http://schemas.microsoft.com/office/drawing/2014/main" id="{00000000-0008-0000-0100-000005000000}"/>
              </a:ext>
            </a:extLst>
          </p:cNvPr>
          <p:cNvGraphicFramePr>
            <a:graphicFrameLocks/>
          </p:cNvGraphicFramePr>
          <p:nvPr>
            <p:extLst>
              <p:ext uri="{D42A27DB-BD31-4B8C-83A1-F6EECF244321}">
                <p14:modId xmlns:p14="http://schemas.microsoft.com/office/powerpoint/2010/main" val="1326832668"/>
              </p:ext>
            </p:extLst>
          </p:nvPr>
        </p:nvGraphicFramePr>
        <p:xfrm>
          <a:off x="1028700" y="2486025"/>
          <a:ext cx="10134599" cy="437197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62FFA78C-A86F-2645-8178-58570FAB723E}"/>
              </a:ext>
            </a:extLst>
          </p:cNvPr>
          <p:cNvSpPr txBox="1"/>
          <p:nvPr/>
        </p:nvSpPr>
        <p:spPr>
          <a:xfrm>
            <a:off x="838200" y="1306949"/>
            <a:ext cx="10729824" cy="1169551"/>
          </a:xfrm>
          <a:prstGeom prst="rect">
            <a:avLst/>
          </a:prstGeom>
          <a:noFill/>
        </p:spPr>
        <p:txBody>
          <a:bodyPr wrap="square" rtlCol="0">
            <a:spAutoFit/>
          </a:bodyPr>
          <a:lstStyle/>
          <a:p>
            <a:pPr algn="just"/>
            <a:r>
              <a:rPr lang="lv-LV" sz="1400" dirty="0">
                <a:latin typeface="Montserrat" panose="00000500000000000000" pitchFamily="50" charset="-70"/>
              </a:rPr>
              <a:t>Izdevumu izpilde pa struktūrām sastāv no: </a:t>
            </a:r>
          </a:p>
          <a:p>
            <a:pPr marL="285750" indent="-285750" algn="just">
              <a:buFont typeface="Wingdings" panose="05000000000000000000" pitchFamily="2" charset="2"/>
              <a:buChar char="ü"/>
            </a:pPr>
            <a:r>
              <a:rPr lang="lv-LV" sz="1400" dirty="0">
                <a:latin typeface="Montserrat" panose="00000500000000000000" pitchFamily="50" charset="-70"/>
              </a:rPr>
              <a:t>Ielu un ceļu uzturēšanas (pašvaldības finansējums) apgūti 30% no plānotā; </a:t>
            </a:r>
          </a:p>
          <a:p>
            <a:pPr marL="285750" indent="-285750" algn="just">
              <a:buFont typeface="Wingdings" panose="05000000000000000000" pitchFamily="2" charset="2"/>
              <a:buChar char="ü"/>
            </a:pPr>
            <a:r>
              <a:rPr lang="lv-LV" sz="1400" dirty="0">
                <a:latin typeface="Montserrat" panose="00000500000000000000" pitchFamily="50" charset="-70"/>
              </a:rPr>
              <a:t>Ielu un ceļu uzturēšanas (valsts mērķdotācija) apgūti 8% no plānotā;</a:t>
            </a:r>
          </a:p>
          <a:p>
            <a:pPr marL="285750" indent="-285750" algn="just">
              <a:buFont typeface="Wingdings" panose="05000000000000000000" pitchFamily="2" charset="2"/>
              <a:buChar char="ü"/>
            </a:pPr>
            <a:r>
              <a:rPr lang="lv-LV" sz="1400" dirty="0">
                <a:latin typeface="Montserrat" panose="00000500000000000000" pitchFamily="50" charset="-70"/>
              </a:rPr>
              <a:t>Teritorijas un ēku apsaimniekošanas - apgūti 17% un izglītības iestāžu apsaimniekošanas – apgūti 22% no plānotā;</a:t>
            </a:r>
          </a:p>
          <a:p>
            <a:pPr marL="285750" indent="-285750" algn="just">
              <a:buFont typeface="Wingdings" panose="05000000000000000000" pitchFamily="2" charset="2"/>
              <a:buChar char="ü"/>
            </a:pPr>
            <a:r>
              <a:rPr lang="lv-LV" sz="1400" dirty="0">
                <a:latin typeface="Montserrat" panose="00000500000000000000" pitchFamily="50" charset="-70"/>
              </a:rPr>
              <a:t>Ūdensapgādei apgūti 15%, kanalizācijai – 14% un siltumapgādei – 25% no plānotā.</a:t>
            </a:r>
          </a:p>
        </p:txBody>
      </p:sp>
    </p:spTree>
    <p:extLst>
      <p:ext uri="{BB962C8B-B14F-4D97-AF65-F5344CB8AC3E}">
        <p14:creationId xmlns:p14="http://schemas.microsoft.com/office/powerpoint/2010/main" val="3487447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CA064-D589-CD2D-E1D4-6EDC74E3D7F9}"/>
              </a:ext>
            </a:extLst>
          </p:cNvPr>
          <p:cNvSpPr>
            <a:spLocks noGrp="1"/>
          </p:cNvSpPr>
          <p:nvPr>
            <p:ph type="title"/>
          </p:nvPr>
        </p:nvSpPr>
        <p:spPr/>
        <p:txBody>
          <a:bodyPr>
            <a:normAutofit/>
          </a:bodyPr>
          <a:lstStyle/>
          <a:p>
            <a:pPr algn="ctr"/>
            <a:r>
              <a:rPr lang="lv-LV" sz="3600" b="1" dirty="0">
                <a:solidFill>
                  <a:srgbClr val="595959"/>
                </a:solidFill>
                <a:latin typeface="Montserrat" panose="00000500000000000000" pitchFamily="2" charset="-70"/>
              </a:rPr>
              <a:t>IZDEVUMI PA FUNKCIJĀM</a:t>
            </a:r>
          </a:p>
        </p:txBody>
      </p:sp>
      <p:sp>
        <p:nvSpPr>
          <p:cNvPr id="4" name="Slide Number Placeholder 3">
            <a:extLst>
              <a:ext uri="{FF2B5EF4-FFF2-40B4-BE49-F238E27FC236}">
                <a16:creationId xmlns:a16="http://schemas.microsoft.com/office/drawing/2014/main" id="{9D349479-BFEB-1C23-297F-8DC6B77EBEA2}"/>
              </a:ext>
            </a:extLst>
          </p:cNvPr>
          <p:cNvSpPr>
            <a:spLocks noGrp="1"/>
          </p:cNvSpPr>
          <p:nvPr>
            <p:ph type="sldNum" sz="quarter" idx="12"/>
          </p:nvPr>
        </p:nvSpPr>
        <p:spPr/>
        <p:txBody>
          <a:bodyPr/>
          <a:lstStyle/>
          <a:p>
            <a:fld id="{F27F4D8E-CD65-4F35-8BD0-06266F968DF1}" type="slidenum">
              <a:rPr lang="lv-LV" smtClean="0"/>
              <a:t>9</a:t>
            </a:fld>
            <a:endParaRPr lang="lv-LV"/>
          </a:p>
        </p:txBody>
      </p:sp>
      <p:graphicFrame>
        <p:nvGraphicFramePr>
          <p:cNvPr id="8" name="Chart 7">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180507042"/>
              </p:ext>
            </p:extLst>
          </p:nvPr>
        </p:nvGraphicFramePr>
        <p:xfrm>
          <a:off x="1057275" y="2432812"/>
          <a:ext cx="9791700" cy="420749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62FFA78C-A86F-2645-8178-58570FAB723E}"/>
              </a:ext>
            </a:extLst>
          </p:cNvPr>
          <p:cNvSpPr txBox="1"/>
          <p:nvPr/>
        </p:nvSpPr>
        <p:spPr>
          <a:xfrm>
            <a:off x="976629" y="1367334"/>
            <a:ext cx="10515600" cy="954107"/>
          </a:xfrm>
          <a:prstGeom prst="rect">
            <a:avLst/>
          </a:prstGeom>
          <a:noFill/>
        </p:spPr>
        <p:txBody>
          <a:bodyPr wrap="square" rtlCol="0">
            <a:spAutoFit/>
          </a:bodyPr>
          <a:lstStyle/>
          <a:p>
            <a:pPr algn="just"/>
            <a:r>
              <a:rPr lang="lv-LV" sz="1400" dirty="0">
                <a:latin typeface="Montserrat" panose="00000500000000000000" pitchFamily="50" charset="-70"/>
              </a:rPr>
              <a:t>Izdevumu izpilde pa funkcijām sastāv no: </a:t>
            </a:r>
          </a:p>
          <a:p>
            <a:pPr marL="285750" indent="-285750" algn="just">
              <a:buFont typeface="Wingdings" panose="05000000000000000000" pitchFamily="2" charset="2"/>
              <a:buChar char="ü"/>
            </a:pPr>
            <a:r>
              <a:rPr lang="lv-LV" sz="1400" dirty="0">
                <a:latin typeface="Montserrat" panose="00000500000000000000" pitchFamily="50" charset="-70"/>
              </a:rPr>
              <a:t>Ielu un ceļu uzturēšanas (valsts un pašvaldības finansējums) apgūti 18% no plānotā; </a:t>
            </a:r>
          </a:p>
          <a:p>
            <a:pPr marL="285750" indent="-285750" algn="just">
              <a:buFont typeface="Wingdings" panose="05000000000000000000" pitchFamily="2" charset="2"/>
              <a:buChar char="ü"/>
            </a:pPr>
            <a:r>
              <a:rPr lang="lv-LV" sz="1400" dirty="0">
                <a:latin typeface="Montserrat" panose="00000500000000000000" pitchFamily="50" charset="-70"/>
              </a:rPr>
              <a:t>Teritorijas un ēku apsaimniekošanas (t.sk. izglītības iestādes) apgūti 17% no plānotā;</a:t>
            </a:r>
          </a:p>
          <a:p>
            <a:pPr marL="285750" indent="-285750" algn="just">
              <a:buFont typeface="Wingdings" panose="05000000000000000000" pitchFamily="2" charset="2"/>
              <a:buChar char="ü"/>
            </a:pPr>
            <a:r>
              <a:rPr lang="lv-LV" sz="1400" dirty="0">
                <a:latin typeface="Montserrat" panose="00000500000000000000" pitchFamily="50" charset="-70"/>
              </a:rPr>
              <a:t>Saimnieciskās darbības (ūdens, kanalizācija, apkure) apgūti 23% no plānotā.</a:t>
            </a:r>
          </a:p>
        </p:txBody>
      </p:sp>
    </p:spTree>
    <p:extLst>
      <p:ext uri="{BB962C8B-B14F-4D97-AF65-F5344CB8AC3E}">
        <p14:creationId xmlns:p14="http://schemas.microsoft.com/office/powerpoint/2010/main" val="99844623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31772</TotalTime>
  <Words>3253</Words>
  <Application>Microsoft Office PowerPoint</Application>
  <PresentationFormat>Widescreen</PresentationFormat>
  <Paragraphs>943</Paragraphs>
  <Slides>20</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Calibri Light</vt:lpstr>
      <vt:lpstr>Century Gothic</vt:lpstr>
      <vt:lpstr>Montserrat</vt:lpstr>
      <vt:lpstr>Wingdings</vt:lpstr>
      <vt:lpstr>Wingdings 3</vt:lpstr>
      <vt:lpstr>Office Theme</vt:lpstr>
      <vt:lpstr>Ion</vt:lpstr>
      <vt:lpstr>P/A CARNIKAVAS KOMUNĀLSERVISA BUDŽETA IZPILDE  PAR PIRMO CETURKSNI</vt:lpstr>
      <vt:lpstr>IEŅĒMUMI KOPĀ</vt:lpstr>
      <vt:lpstr>IEŅĒMUMI pa struktūrām</vt:lpstr>
      <vt:lpstr>IEŅĒMUMI PA FUNKCIJĀM</vt:lpstr>
      <vt:lpstr>IZDEVUMI KOPĀ</vt:lpstr>
      <vt:lpstr>  IZDEVUMI pa Ekonomiskās klasifikācijas kodiem  </vt:lpstr>
      <vt:lpstr>IZDEVUMI pa Ekonomiskās klasifikācijas kodiem</vt:lpstr>
      <vt:lpstr>IZDEVUMI PA STRUKTŪRĀM</vt:lpstr>
      <vt:lpstr>IZDEVUMI PA FUNKCIJĀM</vt:lpstr>
      <vt:lpstr>Pašvaldības iestāžu uzturēšanas izmaksas</vt:lpstr>
      <vt:lpstr>BUDŽETA IZPILDES KOPSAVILKUMS</vt:lpstr>
      <vt:lpstr>NAUDAS LĪDZEKĻU ATLIKUMS</vt:lpstr>
      <vt:lpstr>DEBITORI</vt:lpstr>
      <vt:lpstr>DEBITORI</vt:lpstr>
      <vt:lpstr>2022/2023 gada ziemas sezonas uzturēšanas kopsavilkums</vt:lpstr>
      <vt:lpstr>IEPIRKUMI</vt:lpstr>
      <vt:lpstr>IEPIRKUMI</vt:lpstr>
      <vt:lpstr>CENU APTAUJAS</vt:lpstr>
      <vt:lpstr>CENU APTAUJAS</vt:lpstr>
      <vt:lpstr>PALDIES!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dc:creator>
  <cp:lastModifiedBy>Linda Pavlovska</cp:lastModifiedBy>
  <cp:revision>179</cp:revision>
  <cp:lastPrinted>2023-04-17T13:39:24Z</cp:lastPrinted>
  <dcterms:created xsi:type="dcterms:W3CDTF">2022-12-08T15:15:20Z</dcterms:created>
  <dcterms:modified xsi:type="dcterms:W3CDTF">2023-04-27T14:07:58Z</dcterms:modified>
</cp:coreProperties>
</file>