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4D_6EC8BDD0.xml" ContentType="application/vnd.ms-powerpoint.comments+xml"/>
  <Override PartName="/ppt/notesSlides/notesSlide1.xml" ContentType="application/vnd.openxmlformats-officedocument.presentationml.notesSlide+xml"/>
  <Override PartName="/ppt/comments/modernComment_147_3064407C.xml" ContentType="application/vnd.ms-powerpoint.comments+xml"/>
  <Override PartName="/ppt/comments/modernComment_149_84B3CD0.xml" ContentType="application/vnd.ms-powerpoint.comments+xml"/>
  <Override PartName="/ppt/notesSlides/notesSlide2.xml" ContentType="application/vnd.openxmlformats-officedocument.presentationml.notesSlide+xml"/>
  <Override PartName="/ppt/comments/modernComment_156_B989373A.xml" ContentType="application/vnd.ms-powerpoint.comments+xml"/>
  <Override PartName="/ppt/notesSlides/notesSlide3.xml" ContentType="application/vnd.openxmlformats-officedocument.presentationml.notesSlide+xml"/>
  <Override PartName="/ppt/comments/modernComment_158_E42B450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sldIdLst>
    <p:sldId id="256" r:id="rId2"/>
    <p:sldId id="297" r:id="rId3"/>
    <p:sldId id="299" r:id="rId4"/>
    <p:sldId id="298" r:id="rId5"/>
    <p:sldId id="325" r:id="rId6"/>
    <p:sldId id="334" r:id="rId7"/>
    <p:sldId id="338" r:id="rId8"/>
    <p:sldId id="311" r:id="rId9"/>
    <p:sldId id="310" r:id="rId10"/>
    <p:sldId id="303" r:id="rId11"/>
    <p:sldId id="312" r:id="rId12"/>
    <p:sldId id="301" r:id="rId13"/>
    <p:sldId id="333" r:id="rId14"/>
    <p:sldId id="302" r:id="rId15"/>
    <p:sldId id="307" r:id="rId16"/>
    <p:sldId id="313" r:id="rId17"/>
    <p:sldId id="305" r:id="rId18"/>
    <p:sldId id="309" r:id="rId19"/>
    <p:sldId id="314" r:id="rId20"/>
    <p:sldId id="340" r:id="rId21"/>
    <p:sldId id="339" r:id="rId22"/>
    <p:sldId id="327" r:id="rId23"/>
    <p:sldId id="329" r:id="rId24"/>
    <p:sldId id="330" r:id="rId25"/>
    <p:sldId id="331" r:id="rId26"/>
    <p:sldId id="315" r:id="rId27"/>
    <p:sldId id="316" r:id="rId28"/>
    <p:sldId id="335" r:id="rId29"/>
    <p:sldId id="341" r:id="rId30"/>
    <p:sldId id="342" r:id="rId31"/>
    <p:sldId id="343" r:id="rId32"/>
    <p:sldId id="344" r:id="rId33"/>
    <p:sldId id="345" r:id="rId34"/>
    <p:sldId id="346" r:id="rId35"/>
    <p:sldId id="321" r:id="rId36"/>
    <p:sldId id="324" r:id="rId37"/>
    <p:sldId id="336" r:id="rId38"/>
    <p:sldId id="323" r:id="rId39"/>
    <p:sldId id="347" r:id="rId40"/>
    <p:sldId id="337" r:id="rId41"/>
    <p:sldId id="26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901183-155A-CDF0-33C6-3E31CCA448A0}" name="Rēzija Vārna" initials="RV" userId="S::rv16073@edu.lu.lv::a6d1ad4f-a64a-4bd3-82c4-4e73f2b485f5" providerId="AD"/>
  <p188:author id="{74E71D90-E358-678E-391A-9377633A35FA}" name="Jurijs Kondratenko" initials="JK" userId="Jurijs Kondratenko" providerId="None"/>
  <p188:author id="{00EDF1B7-3FD9-2EB1-2363-44885A83CEB2}" name="Rēzija Vārna" initials="" userId="S::Rezija.Varna@edu.rtu.lv::cef451c4-4880-404a-bf1f-710439c2fda7" providerId="AD"/>
  <p188:author id="{9EB099CC-7013-577C-09E4-62A0CFAD22DD}" name="eliza.anna.mellena@rpr.gov.lv" initials="e" userId="829ce9b4491e9df2" providerId="Windows Live"/>
  <p188:author id="{531E51E4-C2C9-BCD5-91B6-5598859B34F3}" name="Jurijs Kondratenko" initials="JK" userId="S::Jurijs.Kondratenko@rtu.lv::f557d60a-f2bb-4138-aa56-f6f75fa2cf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3" autoAdjust="0"/>
    <p:restoredTop sz="94618"/>
  </p:normalViewPr>
  <p:slideViewPr>
    <p:cSldViewPr snapToGrid="0">
      <p:cViewPr varScale="1">
        <p:scale>
          <a:sx n="117" d="100"/>
          <a:sy n="117" d="100"/>
        </p:scale>
        <p:origin x="12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modernComment_147_3064407C.xml><?xml version="1.0" encoding="utf-8"?>
<p188:cmLst xmlns:a="http://schemas.openxmlformats.org/drawingml/2006/main" xmlns:r="http://schemas.openxmlformats.org/officeDocument/2006/relationships" xmlns:p188="http://schemas.microsoft.com/office/powerpoint/2018/8/main">
  <p188:cm id="{1DE2E80D-724E-B447-9185-F724B317E916}" authorId="{9EB099CC-7013-577C-09E4-62A0CFAD22DD}" created="2023-04-17T06:42:58.955">
    <pc:sldMkLst xmlns:pc="http://schemas.microsoft.com/office/powerpoint/2013/main/command">
      <pc:docMk/>
      <pc:sldMk cId="811876476" sldId="327"/>
    </pc:sldMkLst>
    <p188:txBody>
      <a:bodyPr/>
      <a:lstStyle/>
      <a:p>
        <a:r>
          <a:rPr lang="en-LV"/>
          <a:t>Slaids / shēmas ar skaidrojumiem par 1./4. alternatīvās atšķirībām (laikam šeit prasās Aigaram/Viesturam iziet cauri DWG un pastāstīt),šeit ielikt kopsavilkumu no Aigara pdf - Elīza</a:t>
        </a:r>
      </a:p>
    </p188:txBody>
  </p188:cm>
</p188:cmLst>
</file>

<file path=ppt/comments/modernComment_149_84B3CD0.xml><?xml version="1.0" encoding="utf-8"?>
<p188:cmLst xmlns:a="http://schemas.openxmlformats.org/drawingml/2006/main" xmlns:r="http://schemas.openxmlformats.org/officeDocument/2006/relationships" xmlns:p188="http://schemas.microsoft.com/office/powerpoint/2018/8/main">
  <p188:cm id="{682D700A-5F5A-954C-9A5A-AB214488A1AD}" authorId="{9EB099CC-7013-577C-09E4-62A0CFAD22DD}" created="2023-04-17T06:48:04.575">
    <ac:txMkLst xmlns:ac="http://schemas.microsoft.com/office/drawing/2013/main/command">
      <pc:docMk xmlns:pc="http://schemas.microsoft.com/office/powerpoint/2013/main/command"/>
      <pc:sldMk xmlns:pc="http://schemas.microsoft.com/office/powerpoint/2013/main/command" cId="139148496" sldId="329"/>
      <ac:spMk id="2" creationId="{4A7DFC8F-7320-13AE-288F-D6A36E0064E3}"/>
      <ac:txMk cp="0">
        <ac:context len="1" hash="13"/>
      </ac:txMk>
    </ac:txMkLst>
    <p188:txBody>
      <a:bodyPr/>
      <a:lstStyle/>
      <a:p>
        <a:r>
          <a:rPr lang="en-LV"/>
          <a:t>Ielikt Viestura bildes no Vecāķu posma – kur kāpa un dzelzceļa stabi</a:t>
        </a:r>
      </a:p>
    </p188:txBody>
  </p188:cm>
</p188:cmLst>
</file>

<file path=ppt/comments/modernComment_14D_6EC8BDD0.xml><?xml version="1.0" encoding="utf-8"?>
<p188:cmLst xmlns:a="http://schemas.openxmlformats.org/drawingml/2006/main" xmlns:r="http://schemas.openxmlformats.org/officeDocument/2006/relationships" xmlns:p188="http://schemas.microsoft.com/office/powerpoint/2018/8/main">
  <p188:cm id="{C1DBAF89-FF92-E243-9520-80E88DB1A97B}" authorId="{531E51E4-C2C9-BCD5-91B6-5598859B34F3}" status="resolved" created="2023-04-17T06:27:16.573" complete="100000">
    <ac:deMkLst xmlns:ac="http://schemas.microsoft.com/office/drawing/2013/main/command">
      <pc:docMk xmlns:pc="http://schemas.microsoft.com/office/powerpoint/2013/main/command"/>
      <pc:sldMk xmlns:pc="http://schemas.microsoft.com/office/powerpoint/2013/main/command" cId="1858649552" sldId="333"/>
      <ac:spMk id="6" creationId="{0C875B38-E6FE-AE72-0BDE-11DC2BD222EC}"/>
    </ac:deMkLst>
    <p188:txBody>
      <a:bodyPr/>
      <a:lstStyle/>
      <a:p>
        <a:r>
          <a:rPr lang="en-GB"/>
          <a:t>IIA failā aprēķināt un pielikt dažādu ieguvumu īpatsvaru (no diskontētām vērtībām, skat VC IIA)</a:t>
        </a:r>
      </a:p>
    </p188:txBody>
  </p188:cm>
</p188:cmLst>
</file>

<file path=ppt/comments/modernComment_156_B989373A.xml><?xml version="1.0" encoding="utf-8"?>
<p188:cmLst xmlns:a="http://schemas.openxmlformats.org/drawingml/2006/main" xmlns:r="http://schemas.openxmlformats.org/officeDocument/2006/relationships" xmlns:p188="http://schemas.microsoft.com/office/powerpoint/2018/8/main">
  <p188:cm id="{8481517E-5460-4257-A569-C02AB49CB6BD}" authorId="{531E51E4-C2C9-BCD5-91B6-5598859B34F3}" created="2023-04-17T06:30:34">
    <ac:deMkLst xmlns:ac="http://schemas.microsoft.com/office/drawing/2013/main/command">
      <pc:docMk xmlns:pc="http://schemas.microsoft.com/office/powerpoint/2013/main/command"/>
      <pc:sldMk xmlns:pc="http://schemas.microsoft.com/office/powerpoint/2013/main/command" cId="3773694395" sldId="318"/>
      <ac:spMk id="2" creationId="{35194B55-9A54-5702-B9D9-E4E9FDA45332}"/>
    </ac:deMkLst>
    <p188:replyLst>
      <p188:reply id="{AB9634B8-CC6E-584D-8FA1-7318544188C9}" authorId="{9EB099CC-7013-577C-09E4-62A0CFAD22DD}" created="2023-04-17T07:31:03.049">
        <p188:txBody>
          <a:bodyPr/>
          <a:lstStyle/>
          <a:p>
            <a:r>
              <a:rPr lang="en-LV"/>
              <a:t>Ieliku nākamajā slaidā</a:t>
            </a:r>
          </a:p>
        </p188:txBody>
      </p188:reply>
    </p188:replyLst>
    <p188:txBody>
      <a:bodyPr/>
      <a:lstStyle/>
      <a:p>
        <a:r>
          <a:rPr lang="en-GB"/>
          <a:t>Te arī ielikt ieguvumu īpatsvaru no kopējās summas (IR IIA excelī)</a:t>
        </a:r>
      </a:p>
    </p188:txBody>
  </p188:cm>
</p188:cmLst>
</file>

<file path=ppt/comments/modernComment_158_E42B4506.xml><?xml version="1.0" encoding="utf-8"?>
<p188:cmLst xmlns:a="http://schemas.openxmlformats.org/drawingml/2006/main" xmlns:r="http://schemas.openxmlformats.org/officeDocument/2006/relationships" xmlns:p188="http://schemas.microsoft.com/office/powerpoint/2018/8/main">
  <p188:cm id="{51297B14-B548-F641-9B60-DA4D5FDBBC69}" authorId="{9EB099CC-7013-577C-09E4-62A0CFAD22DD}" created="2023-04-17T07:02:14.748">
    <ac:txMkLst xmlns:ac="http://schemas.microsoft.com/office/drawing/2013/main/command">
      <pc:docMk xmlns:pc="http://schemas.microsoft.com/office/powerpoint/2013/main/command"/>
      <pc:sldMk xmlns:pc="http://schemas.microsoft.com/office/powerpoint/2013/main/command" cId="3828040966" sldId="344"/>
      <ac:spMk id="2" creationId="{05F5CD3F-E147-E14A-6A32-5D1621685620}"/>
      <ac:txMk cp="52">
        <ac:context len="53" hash="2814822308"/>
      </ac:txMk>
    </ac:txMkLst>
    <p188:pos x="10534650" y="511175"/>
    <p188:txBody>
      <a:bodyPr/>
      <a:lstStyle/>
      <a:p>
        <a:r>
          <a:rPr lang="en-LV"/>
          <a:t>IIA kopsavilkums divām alternatīvām – kādi faktori atšķiras (NĪ vērtība, ikdienas PKM, rekreācijas PKM – aprakstīt)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B1309-E331-B94B-A3C6-B83B7AFA4891}" type="datetimeFigureOut">
              <a:rPr lang="en-LV" smtClean="0"/>
              <a:t>04/25/2023</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53FA6-6194-8A40-9F77-C303921D89C9}" type="slidenum">
              <a:rPr lang="en-LV" smtClean="0"/>
              <a:t>‹#›</a:t>
            </a:fld>
            <a:endParaRPr lang="en-LV"/>
          </a:p>
        </p:txBody>
      </p:sp>
    </p:spTree>
    <p:extLst>
      <p:ext uri="{BB962C8B-B14F-4D97-AF65-F5344CB8AC3E}">
        <p14:creationId xmlns:p14="http://schemas.microsoft.com/office/powerpoint/2010/main" val="327352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EF27445-F410-4DFF-BCB1-01136666B2F6}" type="slidenum">
              <a:rPr lang="lv-LV" smtClean="0"/>
              <a:t>21</a:t>
            </a:fld>
            <a:endParaRPr lang="lv-LV"/>
          </a:p>
        </p:txBody>
      </p:sp>
    </p:spTree>
    <p:extLst>
      <p:ext uri="{BB962C8B-B14F-4D97-AF65-F5344CB8AC3E}">
        <p14:creationId xmlns:p14="http://schemas.microsoft.com/office/powerpoint/2010/main" val="198801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E4853FA6-6194-8A40-9F77-C303921D89C9}" type="slidenum">
              <a:rPr lang="en-LV" smtClean="0"/>
              <a:t>26</a:t>
            </a:fld>
            <a:endParaRPr lang="en-LV"/>
          </a:p>
        </p:txBody>
      </p:sp>
    </p:spTree>
    <p:extLst>
      <p:ext uri="{BB962C8B-B14F-4D97-AF65-F5344CB8AC3E}">
        <p14:creationId xmlns:p14="http://schemas.microsoft.com/office/powerpoint/2010/main" val="392112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E4853FA6-6194-8A40-9F77-C303921D89C9}" type="slidenum">
              <a:rPr lang="en-LV" smtClean="0"/>
              <a:t>32</a:t>
            </a:fld>
            <a:endParaRPr lang="en-LV"/>
          </a:p>
        </p:txBody>
      </p:sp>
    </p:spTree>
    <p:extLst>
      <p:ext uri="{BB962C8B-B14F-4D97-AF65-F5344CB8AC3E}">
        <p14:creationId xmlns:p14="http://schemas.microsoft.com/office/powerpoint/2010/main" val="255047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6470155-380E-A84B-853C-7EEA2A90876E}" type="datetime1">
              <a:rPr lang="en-US" smtClean="0"/>
              <a:t>4/25/2023</a:t>
            </a:fld>
            <a:endParaRPr lang="en-LV"/>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68869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51325C3-7586-834E-AAAF-D7F6C1214BD2}" type="datetime1">
              <a:rPr lang="en-US" smtClean="0"/>
              <a:t>4/25/2023</a:t>
            </a:fld>
            <a:endParaRPr lang="en-LV"/>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319586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F8D89A-B4B2-BE48-A932-5A6F45A081EB}" type="datetime1">
              <a:rPr lang="en-US" smtClean="0"/>
              <a:t>4/25/2023</a:t>
            </a:fld>
            <a:endParaRPr lang="en-LV"/>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48649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7D28F10-5525-B947-AD18-C341B9CB56E0}" type="datetime1">
              <a:rPr lang="en-US" smtClean="0"/>
              <a:t>4/25/2023</a:t>
            </a:fld>
            <a:endParaRPr lang="en-LV"/>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410453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D18F834-60E2-D84A-B5AB-BC1E8D9557A2}" type="datetime1">
              <a:rPr lang="en-US" smtClean="0"/>
              <a:t>4/25/2023</a:t>
            </a:fld>
            <a:endParaRPr lang="en-LV"/>
          </a:p>
        </p:txBody>
      </p:sp>
      <p:sp>
        <p:nvSpPr>
          <p:cNvPr id="5" name="Footer Placeholder 4"/>
          <p:cNvSpPr>
            <a:spLocks noGrp="1"/>
          </p:cNvSpPr>
          <p:nvPr>
            <p:ph type="ftr" sz="quarter" idx="11"/>
          </p:nvPr>
        </p:nvSpPr>
        <p:spPr/>
        <p:txBody>
          <a:bodyPr/>
          <a:lstStyle/>
          <a:p>
            <a:endParaRPr lang="en-LV"/>
          </a:p>
        </p:txBody>
      </p:sp>
      <p:sp>
        <p:nvSpPr>
          <p:cNvPr id="6" name="Slide Number Placeholder 5"/>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361123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6099A71-2E04-FF42-9007-8BB8194ADBA7}" type="datetime1">
              <a:rPr lang="en-US" smtClean="0"/>
              <a:t>4/25/2023</a:t>
            </a:fld>
            <a:endParaRPr lang="en-LV"/>
          </a:p>
        </p:txBody>
      </p:sp>
      <p:sp>
        <p:nvSpPr>
          <p:cNvPr id="6" name="Footer Placeholder 5"/>
          <p:cNvSpPr>
            <a:spLocks noGrp="1"/>
          </p:cNvSpPr>
          <p:nvPr>
            <p:ph type="ftr" sz="quarter" idx="11"/>
          </p:nvPr>
        </p:nvSpPr>
        <p:spPr/>
        <p:txBody>
          <a:bodyPr/>
          <a:lstStyle/>
          <a:p>
            <a:endParaRPr lang="en-LV"/>
          </a:p>
        </p:txBody>
      </p:sp>
      <p:sp>
        <p:nvSpPr>
          <p:cNvPr id="7" name="Slide Number Placeholder 6"/>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144708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D35A58-DFE8-F742-9E3B-78DEF0191C4E}" type="datetime1">
              <a:rPr lang="en-US" smtClean="0"/>
              <a:t>4/25/2023</a:t>
            </a:fld>
            <a:endParaRPr lang="en-LV"/>
          </a:p>
        </p:txBody>
      </p:sp>
      <p:sp>
        <p:nvSpPr>
          <p:cNvPr id="8" name="Footer Placeholder 7"/>
          <p:cNvSpPr>
            <a:spLocks noGrp="1"/>
          </p:cNvSpPr>
          <p:nvPr>
            <p:ph type="ftr" sz="quarter" idx="11"/>
          </p:nvPr>
        </p:nvSpPr>
        <p:spPr/>
        <p:txBody>
          <a:bodyPr/>
          <a:lstStyle/>
          <a:p>
            <a:endParaRPr lang="en-LV"/>
          </a:p>
        </p:txBody>
      </p:sp>
      <p:sp>
        <p:nvSpPr>
          <p:cNvPr id="9" name="Slide Number Placeholder 8"/>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80170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C610456-06A4-514A-B045-379D03B703C6}" type="datetime1">
              <a:rPr lang="en-US" smtClean="0"/>
              <a:t>4/25/2023</a:t>
            </a:fld>
            <a:endParaRPr lang="en-LV"/>
          </a:p>
        </p:txBody>
      </p:sp>
      <p:sp>
        <p:nvSpPr>
          <p:cNvPr id="4" name="Footer Placeholder 3"/>
          <p:cNvSpPr>
            <a:spLocks noGrp="1"/>
          </p:cNvSpPr>
          <p:nvPr>
            <p:ph type="ftr" sz="quarter" idx="11"/>
          </p:nvPr>
        </p:nvSpPr>
        <p:spPr/>
        <p:txBody>
          <a:bodyPr/>
          <a:lstStyle/>
          <a:p>
            <a:endParaRPr lang="en-LV"/>
          </a:p>
        </p:txBody>
      </p:sp>
      <p:sp>
        <p:nvSpPr>
          <p:cNvPr id="5" name="Slide Number Placeholder 4"/>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19308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F7811-EB69-1842-9BC3-9038CA3878DA}" type="datetime1">
              <a:rPr lang="en-US" smtClean="0"/>
              <a:t>4/25/2023</a:t>
            </a:fld>
            <a:endParaRPr lang="en-LV"/>
          </a:p>
        </p:txBody>
      </p:sp>
      <p:sp>
        <p:nvSpPr>
          <p:cNvPr id="3" name="Footer Placeholder 2"/>
          <p:cNvSpPr>
            <a:spLocks noGrp="1"/>
          </p:cNvSpPr>
          <p:nvPr>
            <p:ph type="ftr" sz="quarter" idx="11"/>
          </p:nvPr>
        </p:nvSpPr>
        <p:spPr/>
        <p:txBody>
          <a:bodyPr/>
          <a:lstStyle/>
          <a:p>
            <a:endParaRPr lang="en-LV"/>
          </a:p>
        </p:txBody>
      </p:sp>
      <p:sp>
        <p:nvSpPr>
          <p:cNvPr id="4" name="Slide Number Placeholder 3"/>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62632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EA62585-CE8C-3C46-9E87-4035B4647FBB}" type="datetime1">
              <a:rPr lang="en-US" smtClean="0"/>
              <a:t>4/25/2023</a:t>
            </a:fld>
            <a:endParaRPr lang="en-LV"/>
          </a:p>
        </p:txBody>
      </p:sp>
      <p:sp>
        <p:nvSpPr>
          <p:cNvPr id="6" name="Footer Placeholder 5"/>
          <p:cNvSpPr>
            <a:spLocks noGrp="1"/>
          </p:cNvSpPr>
          <p:nvPr>
            <p:ph type="ftr" sz="quarter" idx="11"/>
          </p:nvPr>
        </p:nvSpPr>
        <p:spPr/>
        <p:txBody>
          <a:bodyPr/>
          <a:lstStyle/>
          <a:p>
            <a:endParaRPr lang="en-LV"/>
          </a:p>
        </p:txBody>
      </p:sp>
      <p:sp>
        <p:nvSpPr>
          <p:cNvPr id="7" name="Slide Number Placeholder 6"/>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52200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AAB8F1C-5486-4F41-AEAB-95081A631901}" type="datetime1">
              <a:rPr lang="en-US" smtClean="0"/>
              <a:t>4/25/2023</a:t>
            </a:fld>
            <a:endParaRPr lang="en-LV"/>
          </a:p>
        </p:txBody>
      </p:sp>
      <p:sp>
        <p:nvSpPr>
          <p:cNvPr id="6" name="Footer Placeholder 5"/>
          <p:cNvSpPr>
            <a:spLocks noGrp="1"/>
          </p:cNvSpPr>
          <p:nvPr>
            <p:ph type="ftr" sz="quarter" idx="11"/>
          </p:nvPr>
        </p:nvSpPr>
        <p:spPr/>
        <p:txBody>
          <a:bodyPr/>
          <a:lstStyle/>
          <a:p>
            <a:endParaRPr lang="en-LV"/>
          </a:p>
        </p:txBody>
      </p:sp>
      <p:sp>
        <p:nvSpPr>
          <p:cNvPr id="7" name="Slide Number Placeholder 6"/>
          <p:cNvSpPr>
            <a:spLocks noGrp="1"/>
          </p:cNvSpPr>
          <p:nvPr>
            <p:ph type="sldNum" sz="quarter" idx="12"/>
          </p:nvPr>
        </p:nvSpPr>
        <p:spPr/>
        <p:txBody>
          <a:bodyPr/>
          <a:lstStyle/>
          <a:p>
            <a:fld id="{1AB13ACA-4C98-4E46-B811-7DF9135D7DF9}" type="slidenum">
              <a:rPr lang="en-LV" smtClean="0"/>
              <a:t>‹#›</a:t>
            </a:fld>
            <a:endParaRPr lang="en-LV"/>
          </a:p>
        </p:txBody>
      </p:sp>
    </p:spTree>
    <p:extLst>
      <p:ext uri="{BB962C8B-B14F-4D97-AF65-F5344CB8AC3E}">
        <p14:creationId xmlns:p14="http://schemas.microsoft.com/office/powerpoint/2010/main" val="397541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CFD56-2339-6248-ABB1-2920C9250688}" type="datetime1">
              <a:rPr lang="en-US" smtClean="0"/>
              <a:t>4/25/2023</a:t>
            </a:fld>
            <a:endParaRPr lang="en-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13ACA-4C98-4E46-B811-7DF9135D7DF9}" type="slidenum">
              <a:rPr lang="en-LV" smtClean="0"/>
              <a:t>‹#›</a:t>
            </a:fld>
            <a:endParaRPr lang="en-LV"/>
          </a:p>
        </p:txBody>
      </p:sp>
    </p:spTree>
    <p:extLst>
      <p:ext uri="{BB962C8B-B14F-4D97-AF65-F5344CB8AC3E}">
        <p14:creationId xmlns:p14="http://schemas.microsoft.com/office/powerpoint/2010/main" val="807449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4D_6EC8BDD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package" Target="../embeddings/Microsoft_Excel_Worksheet1.xlsx"/><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47_3064407C.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microsoft.com/office/2018/10/relationships/comments" Target="../comments/modernComment_149_84B3CD0.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56_B989373A.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58_E42B4506.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B1F1-F5CE-E2F9-E6CD-E89C9EBD2C2E}"/>
              </a:ext>
            </a:extLst>
          </p:cNvPr>
          <p:cNvSpPr>
            <a:spLocks noGrp="1"/>
          </p:cNvSpPr>
          <p:nvPr>
            <p:ph type="ctrTitle"/>
          </p:nvPr>
        </p:nvSpPr>
        <p:spPr>
          <a:xfrm>
            <a:off x="1697047" y="1526272"/>
            <a:ext cx="10205652" cy="2436398"/>
          </a:xfrm>
        </p:spPr>
        <p:txBody>
          <a:bodyPr>
            <a:noAutofit/>
          </a:bodyPr>
          <a:lstStyle/>
          <a:p>
            <a:pPr>
              <a:spcAft>
                <a:spcPts val="800"/>
              </a:spcAft>
            </a:pPr>
            <a:r>
              <a:rPr lang="lv-LV" sz="3200" dirty="0">
                <a:effectLst/>
                <a:latin typeface="Times New Roman" panose="02020603050405020304" pitchFamily="18" charset="0"/>
                <a:ea typeface="Times New Roman" panose="02020603050405020304" pitchFamily="18" charset="0"/>
              </a:rPr>
              <a:t>Tehniski </a:t>
            </a:r>
            <a:r>
              <a:rPr lang="lv-LV" sz="3200" dirty="0" err="1">
                <a:effectLst/>
                <a:latin typeface="Times New Roman" panose="02020603050405020304" pitchFamily="18" charset="0"/>
                <a:ea typeface="Times New Roman" panose="02020603050405020304" pitchFamily="18" charset="0"/>
              </a:rPr>
              <a:t>ekonomisk</a:t>
            </a:r>
            <a:r>
              <a:rPr lang="en-GB" sz="3200" dirty="0" err="1">
                <a:effectLst/>
                <a:latin typeface="Times New Roman" panose="02020603050405020304" pitchFamily="18" charset="0"/>
                <a:ea typeface="Times New Roman" panose="02020603050405020304" pitchFamily="18" charset="0"/>
              </a:rPr>
              <a:t>ie</a:t>
            </a:r>
            <a:r>
              <a:rPr lang="lv-LV" sz="3200" dirty="0">
                <a:effectLst/>
                <a:latin typeface="Times New Roman" panose="02020603050405020304" pitchFamily="18" charset="0"/>
                <a:ea typeface="Times New Roman" panose="02020603050405020304" pitchFamily="18" charset="0"/>
              </a:rPr>
              <a:t> pamatojumi Atveseļošanas un noturības mehānisma projektiem</a:t>
            </a:r>
            <a:r>
              <a:rPr lang="lv-LV" sz="3200" dirty="0">
                <a:latin typeface="Times New Roman" panose="02020603050405020304" pitchFamily="18" charset="0"/>
                <a:ea typeface="Times New Roman" panose="02020603050405020304" pitchFamily="18" charset="0"/>
              </a:rPr>
              <a:t> </a:t>
            </a:r>
            <a:r>
              <a:rPr lang="lv-LV" sz="3200" dirty="0">
                <a:effectLst/>
                <a:latin typeface="Times New Roman" panose="02020603050405020304" pitchFamily="18" charset="0"/>
                <a:ea typeface="Times New Roman" panose="02020603050405020304" pitchFamily="18" charset="0"/>
                <a:cs typeface="Times New Roman" panose="02020603050405020304" pitchFamily="18" charset="0"/>
              </a:rPr>
              <a:t>“Mobilitātes punkta infrastruktūras izveidošana Rīgas metropoles areālā – “Carnikava” ” un ”Maģistrālās veloceļu infrastruktūras būvniecība prioritārajā koridorā Rīga -Carnikava”</a:t>
            </a:r>
            <a:endParaRPr lang="lv-LV"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15A4A13-DC8F-53BF-B504-EA7C943207D8}"/>
              </a:ext>
            </a:extLst>
          </p:cNvPr>
          <p:cNvSpPr>
            <a:spLocks noGrp="1"/>
          </p:cNvSpPr>
          <p:nvPr>
            <p:ph type="subTitle" idx="1"/>
          </p:nvPr>
        </p:nvSpPr>
        <p:spPr>
          <a:xfrm>
            <a:off x="5123177" y="4632955"/>
            <a:ext cx="3952569" cy="985747"/>
          </a:xfrm>
        </p:spPr>
        <p:txBody>
          <a:bodyPr>
            <a:normAutofit/>
          </a:bodyPr>
          <a:lstStyle/>
          <a:p>
            <a:pPr algn="l"/>
            <a:r>
              <a:rPr lang="lv-LV" sz="1800" dirty="0">
                <a:latin typeface="Times New Roman" panose="02020603050405020304" pitchFamily="18" charset="0"/>
                <a:cs typeface="Times New Roman" panose="02020603050405020304" pitchFamily="18" charset="0"/>
              </a:rPr>
              <a:t>Jurijs Kondratenko, Grupa93</a:t>
            </a:r>
          </a:p>
          <a:p>
            <a:pPr algn="l"/>
            <a:r>
              <a:rPr lang="lv-LV" sz="1800" dirty="0">
                <a:latin typeface="Times New Roman" panose="02020603050405020304" pitchFamily="18" charset="0"/>
                <a:cs typeface="Times New Roman" panose="02020603050405020304" pitchFamily="18" charset="0"/>
              </a:rPr>
              <a:t> Viesturs Laurs, Ie.la Inženieri</a:t>
            </a:r>
          </a:p>
        </p:txBody>
      </p:sp>
      <p:sp>
        <p:nvSpPr>
          <p:cNvPr id="5" name="Subtitle 2">
            <a:extLst>
              <a:ext uri="{FF2B5EF4-FFF2-40B4-BE49-F238E27FC236}">
                <a16:creationId xmlns:a16="http://schemas.microsoft.com/office/drawing/2014/main" id="{10ECD44B-776A-23EC-5D1F-EDFE537476D8}"/>
              </a:ext>
            </a:extLst>
          </p:cNvPr>
          <p:cNvSpPr txBox="1">
            <a:spLocks/>
          </p:cNvSpPr>
          <p:nvPr/>
        </p:nvSpPr>
        <p:spPr>
          <a:xfrm>
            <a:off x="289299" y="5996256"/>
            <a:ext cx="1514169" cy="4197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600" dirty="0">
                <a:latin typeface="Times New Roman" panose="02020603050405020304" pitchFamily="18" charset="0"/>
                <a:cs typeface="Times New Roman" panose="02020603050405020304" pitchFamily="18" charset="0"/>
              </a:rPr>
              <a:t>19.04.2023.</a:t>
            </a:r>
          </a:p>
        </p:txBody>
      </p:sp>
      <p:pic>
        <p:nvPicPr>
          <p:cNvPr id="10" name="Picture 9" descr="A picture containing text, plate, tableware, dishware&#10;&#10;Description automatically generated">
            <a:extLst>
              <a:ext uri="{FF2B5EF4-FFF2-40B4-BE49-F238E27FC236}">
                <a16:creationId xmlns:a16="http://schemas.microsoft.com/office/drawing/2014/main" id="{6F264CC5-280A-8EAC-8B54-EEDD9EB880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5698" y="6077262"/>
            <a:ext cx="679688" cy="679688"/>
          </a:xfrm>
          <a:prstGeom prst="rect">
            <a:avLst/>
          </a:prstGeom>
        </p:spPr>
      </p:pic>
      <p:pic>
        <p:nvPicPr>
          <p:cNvPr id="14" name="Picture 13" descr="Logo, company name&#10;&#10;Description automatically generated">
            <a:extLst>
              <a:ext uri="{FF2B5EF4-FFF2-40B4-BE49-F238E27FC236}">
                <a16:creationId xmlns:a16="http://schemas.microsoft.com/office/drawing/2014/main" id="{52524315-26F2-43C5-DD7A-C9CBD2341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7999" y="6077262"/>
            <a:ext cx="1234700" cy="679688"/>
          </a:xfrm>
          <a:prstGeom prst="rect">
            <a:avLst/>
          </a:prstGeom>
        </p:spPr>
      </p:pic>
      <p:sp>
        <p:nvSpPr>
          <p:cNvPr id="6" name="Subtitle 2">
            <a:extLst>
              <a:ext uri="{FF2B5EF4-FFF2-40B4-BE49-F238E27FC236}">
                <a16:creationId xmlns:a16="http://schemas.microsoft.com/office/drawing/2014/main" id="{F571E9E2-18FC-309D-669F-9D67A9F60103}"/>
              </a:ext>
            </a:extLst>
          </p:cNvPr>
          <p:cNvSpPr txBox="1">
            <a:spLocks/>
          </p:cNvSpPr>
          <p:nvPr/>
        </p:nvSpPr>
        <p:spPr>
          <a:xfrm>
            <a:off x="2117102" y="3962940"/>
            <a:ext cx="897883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b="1" dirty="0">
                <a:solidFill>
                  <a:srgbClr val="002060"/>
                </a:solidFill>
                <a:latin typeface="Times New Roman" panose="02020603050405020304" pitchFamily="18" charset="0"/>
                <a:cs typeface="Times New Roman" panose="02020603050405020304" pitchFamily="18" charset="0"/>
              </a:rPr>
              <a:t>Gala ziņojumi</a:t>
            </a:r>
          </a:p>
        </p:txBody>
      </p:sp>
      <p:pic>
        <p:nvPicPr>
          <p:cNvPr id="1026" name="Picture 2" descr="ģerbonis_ādaži">
            <a:extLst>
              <a:ext uri="{FF2B5EF4-FFF2-40B4-BE49-F238E27FC236}">
                <a16:creationId xmlns:a16="http://schemas.microsoft.com/office/drawing/2014/main" id="{23ED15C7-7306-61CA-8F05-C7B2E9C250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126" y="1473348"/>
            <a:ext cx="1721976" cy="1837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Ādažu pagasta ģerbonis ar ūdensrozi un Carnikavas pagasta ģerbonis ar nēģi">
            <a:extLst>
              <a:ext uri="{FF2B5EF4-FFF2-40B4-BE49-F238E27FC236}">
                <a16:creationId xmlns:a16="http://schemas.microsoft.com/office/drawing/2014/main" id="{097FEB32-B1F6-311C-88A1-05C98AF31A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126" y="3403922"/>
            <a:ext cx="1824093" cy="111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0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10</a:t>
            </a:fld>
            <a:endParaRPr lang="en-LV" dirty="0"/>
          </a:p>
        </p:txBody>
      </p:sp>
      <p:sp>
        <p:nvSpPr>
          <p:cNvPr id="6" name="TextBox 5">
            <a:extLst>
              <a:ext uri="{FF2B5EF4-FFF2-40B4-BE49-F238E27FC236}">
                <a16:creationId xmlns:a16="http://schemas.microsoft.com/office/drawing/2014/main" id="{0C875B38-E6FE-AE72-0BDE-11DC2BD222EC}"/>
              </a:ext>
            </a:extLst>
          </p:cNvPr>
          <p:cNvSpPr txBox="1"/>
          <p:nvPr/>
        </p:nvSpPr>
        <p:spPr>
          <a:xfrm>
            <a:off x="577588" y="504725"/>
            <a:ext cx="10776212" cy="1200329"/>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Finanšu un sociāli ekonomiskās analīzes galvenie pieņēmumi</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
        <p:nvSpPr>
          <p:cNvPr id="11" name="TextBox 10">
            <a:extLst>
              <a:ext uri="{FF2B5EF4-FFF2-40B4-BE49-F238E27FC236}">
                <a16:creationId xmlns:a16="http://schemas.microsoft.com/office/drawing/2014/main" id="{7F70FD3B-5926-43E1-8720-2209C994C893}"/>
              </a:ext>
            </a:extLst>
          </p:cNvPr>
          <p:cNvSpPr txBox="1"/>
          <p:nvPr/>
        </p:nvSpPr>
        <p:spPr>
          <a:xfrm>
            <a:off x="577588" y="1684814"/>
            <a:ext cx="11036824" cy="4062651"/>
          </a:xfrm>
          <a:prstGeom prst="rect">
            <a:avLst/>
          </a:prstGeom>
          <a:noFill/>
        </p:spPr>
        <p:txBody>
          <a:bodyPr wrap="square" rtlCol="0">
            <a:spAutoFit/>
          </a:bodyPr>
          <a:lstStyle/>
          <a:p>
            <a:pPr algn="just">
              <a:lnSpc>
                <a:spcPct val="150000"/>
              </a:lnSpc>
            </a:pPr>
            <a:r>
              <a:rPr lang="lv-LV" sz="2400" dirty="0">
                <a:latin typeface="Times New Roman" panose="02020603050405020304" pitchFamily="18" charset="0"/>
                <a:cs typeface="Times New Roman" panose="02020603050405020304" pitchFamily="18" charset="0"/>
              </a:rPr>
              <a:t>Visi aprēķini ir veikti salīdzināmajās </a:t>
            </a:r>
            <a:r>
              <a:rPr lang="lv-LV" sz="2400" dirty="0">
                <a:solidFill>
                  <a:srgbClr val="0070C0"/>
                </a:solidFill>
                <a:latin typeface="Times New Roman" panose="02020603050405020304" pitchFamily="18" charset="0"/>
                <a:cs typeface="Times New Roman" panose="02020603050405020304" pitchFamily="18" charset="0"/>
              </a:rPr>
              <a:t>2023.gada cenās, </a:t>
            </a:r>
            <a:r>
              <a:rPr lang="lv-LV" sz="2400" dirty="0">
                <a:latin typeface="Times New Roman" panose="02020603050405020304" pitchFamily="18" charset="0"/>
                <a:cs typeface="Times New Roman" panose="02020603050405020304" pitchFamily="18" charset="0"/>
              </a:rPr>
              <a:t>turpmākajiem gadiem </a:t>
            </a:r>
            <a:r>
              <a:rPr lang="lv-LV" sz="2400" dirty="0">
                <a:solidFill>
                  <a:srgbClr val="0070C0"/>
                </a:solidFill>
                <a:latin typeface="Times New Roman" panose="02020603050405020304" pitchFamily="18" charset="0"/>
                <a:cs typeface="Times New Roman" panose="02020603050405020304" pitchFamily="18" charset="0"/>
              </a:rPr>
              <a:t>nepiemērojot inflācijas koeficientus</a:t>
            </a:r>
            <a:r>
              <a:rPr lang="lv-LV" sz="2400" dirty="0">
                <a:solidFill>
                  <a:srgbClr val="002060"/>
                </a:solidFill>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visiem rādītājiem, izņemot 1 tonnas CO2 emisiju vērtībai eiro. Līdz ar to, aprēķinos saskaņā ar IIA Vadlīnijām tiek izmantotas reālās diskonta likmes:</a:t>
            </a:r>
          </a:p>
          <a:p>
            <a:pPr marL="342900" indent="-342900" algn="just">
              <a:buClr>
                <a:srgbClr val="0070C0"/>
              </a:buClr>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Reālā sociālā diskonta likme 5 %;</a:t>
            </a:r>
          </a:p>
          <a:p>
            <a:pPr marL="342900" indent="-342900" algn="just">
              <a:buClr>
                <a:srgbClr val="0070C0"/>
              </a:buClr>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Reālā finansiālā diskonta likme 4 %.</a:t>
            </a:r>
          </a:p>
          <a:p>
            <a:pPr marL="342900" indent="-342900" algn="just">
              <a:buFont typeface="Arial" panose="020B0604020202020204" pitchFamily="34" charset="0"/>
              <a:buChar char="•"/>
            </a:pPr>
            <a:endParaRPr lang="lv-LV" sz="2400" dirty="0">
              <a:latin typeface="Times New Roman" panose="02020603050405020304" pitchFamily="18" charset="0"/>
              <a:cs typeface="Times New Roman" panose="02020603050405020304" pitchFamily="18" charset="0"/>
            </a:endParaRPr>
          </a:p>
          <a:p>
            <a:pPr algn="just"/>
            <a:r>
              <a:rPr lang="lv-LV" sz="2400" u="sng" dirty="0">
                <a:latin typeface="Times New Roman" panose="02020603050405020304" pitchFamily="18" charset="0"/>
                <a:cs typeface="Times New Roman" panose="02020603050405020304" pitchFamily="18" charset="0"/>
              </a:rPr>
              <a:t>Analīžu periods</a:t>
            </a:r>
            <a:r>
              <a:rPr lang="lv-LV" sz="2400" dirty="0">
                <a:latin typeface="Times New Roman" panose="02020603050405020304" pitchFamily="18" charset="0"/>
                <a:cs typeface="Times New Roman" panose="02020603050405020304" pitchFamily="18" charset="0"/>
              </a:rPr>
              <a:t>: 2026. līdz 2042.gads</a:t>
            </a:r>
          </a:p>
          <a:p>
            <a:endParaRPr lang="en-LV" dirty="0"/>
          </a:p>
        </p:txBody>
      </p:sp>
    </p:spTree>
    <p:extLst>
      <p:ext uri="{BB962C8B-B14F-4D97-AF65-F5344CB8AC3E}">
        <p14:creationId xmlns:p14="http://schemas.microsoft.com/office/powerpoint/2010/main" val="602221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11</a:t>
            </a:fld>
            <a:endParaRPr lang="en-LV" dirty="0"/>
          </a:p>
        </p:txBody>
      </p:sp>
      <p:sp>
        <p:nvSpPr>
          <p:cNvPr id="6" name="TextBox 5">
            <a:extLst>
              <a:ext uri="{FF2B5EF4-FFF2-40B4-BE49-F238E27FC236}">
                <a16:creationId xmlns:a16="http://schemas.microsoft.com/office/drawing/2014/main" id="{0C875B38-E6FE-AE72-0BDE-11DC2BD222EC}"/>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Finanšu analīze</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graphicFrame>
        <p:nvGraphicFramePr>
          <p:cNvPr id="10" name="Table 9">
            <a:extLst>
              <a:ext uri="{FF2B5EF4-FFF2-40B4-BE49-F238E27FC236}">
                <a16:creationId xmlns:a16="http://schemas.microsoft.com/office/drawing/2014/main" id="{60B72AB1-84C1-4D51-5379-556992325DD5}"/>
              </a:ext>
            </a:extLst>
          </p:cNvPr>
          <p:cNvGraphicFramePr>
            <a:graphicFrameLocks noGrp="1"/>
          </p:cNvGraphicFramePr>
          <p:nvPr>
            <p:extLst>
              <p:ext uri="{D42A27DB-BD31-4B8C-83A1-F6EECF244321}">
                <p14:modId xmlns:p14="http://schemas.microsoft.com/office/powerpoint/2010/main" val="3377109510"/>
              </p:ext>
            </p:extLst>
          </p:nvPr>
        </p:nvGraphicFramePr>
        <p:xfrm>
          <a:off x="6734628" y="4949371"/>
          <a:ext cx="5065486" cy="548640"/>
        </p:xfrm>
        <a:graphic>
          <a:graphicData uri="http://schemas.openxmlformats.org/drawingml/2006/table">
            <a:tbl>
              <a:tblPr>
                <a:tableStyleId>{5940675A-B579-460E-94D1-54222C63F5DA}</a:tableStyleId>
              </a:tblPr>
              <a:tblGrid>
                <a:gridCol w="3388173">
                  <a:extLst>
                    <a:ext uri="{9D8B030D-6E8A-4147-A177-3AD203B41FA5}">
                      <a16:colId xmlns:a16="http://schemas.microsoft.com/office/drawing/2014/main" val="2704698564"/>
                    </a:ext>
                  </a:extLst>
                </a:gridCol>
                <a:gridCol w="1677313">
                  <a:extLst>
                    <a:ext uri="{9D8B030D-6E8A-4147-A177-3AD203B41FA5}">
                      <a16:colId xmlns:a16="http://schemas.microsoft.com/office/drawing/2014/main" val="3975271736"/>
                    </a:ext>
                  </a:extLst>
                </a:gridCol>
              </a:tblGrid>
              <a:tr h="135564">
                <a:tc>
                  <a:txBody>
                    <a:bodyPr/>
                    <a:lstStyle/>
                    <a:p>
                      <a:pPr algn="ctr" fontAlgn="b"/>
                      <a:r>
                        <a:rPr lang="en-GB" sz="1800" u="none" strike="noStrike" dirty="0" err="1">
                          <a:effectLst/>
                          <a:latin typeface="Times New Roman" panose="02020603050405020304" pitchFamily="18" charset="0"/>
                          <a:cs typeface="Times New Roman" panose="02020603050405020304" pitchFamily="18" charset="0"/>
                        </a:rPr>
                        <a:t>FNPVc</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b="0" i="0" u="none" strike="noStrike" dirty="0">
                          <a:solidFill>
                            <a:srgbClr val="000000"/>
                          </a:solidFill>
                          <a:effectLst/>
                          <a:latin typeface="Times New Roman" panose="02020603050405020304" pitchFamily="18" charset="0"/>
                          <a:cs typeface="Times New Roman" panose="02020603050405020304" pitchFamily="18" charset="0"/>
                        </a:rPr>
                        <a:t>-1 610 025,21 €</a:t>
                      </a:r>
                    </a:p>
                  </a:txBody>
                  <a:tcPr marL="0" marR="0" marT="0" marB="0" anchor="b"/>
                </a:tc>
                <a:extLst>
                  <a:ext uri="{0D108BD9-81ED-4DB2-BD59-A6C34878D82A}">
                    <a16:rowId xmlns:a16="http://schemas.microsoft.com/office/drawing/2014/main" val="3139254437"/>
                  </a:ext>
                </a:extLst>
              </a:tr>
              <a:tr h="203200">
                <a:tc>
                  <a:txBody>
                    <a:bodyPr/>
                    <a:lstStyle/>
                    <a:p>
                      <a:pPr algn="ctr" fontAlgn="b"/>
                      <a:r>
                        <a:rPr lang="en-GB" sz="1800" u="none" strike="noStrike" dirty="0" err="1">
                          <a:effectLst/>
                          <a:latin typeface="Times New Roman" panose="02020603050405020304" pitchFamily="18" charset="0"/>
                          <a:cs typeface="Times New Roman" panose="02020603050405020304" pitchFamily="18" charset="0"/>
                        </a:rPr>
                        <a:t>FRRc</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800" u="none" strike="noStrike" dirty="0">
                          <a:effectLst/>
                          <a:latin typeface="Times New Roman" panose="02020603050405020304" pitchFamily="18" charset="0"/>
                          <a:cs typeface="Times New Roman" panose="02020603050405020304" pitchFamily="18" charset="0"/>
                        </a:rPr>
                        <a:t>-22%</a:t>
                      </a:r>
                      <a:endParaRPr lang="en-LV"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207940877"/>
                  </a:ext>
                </a:extLst>
              </a:tr>
            </a:tbl>
          </a:graphicData>
        </a:graphic>
      </p:graphicFrame>
      <p:pic>
        <p:nvPicPr>
          <p:cNvPr id="2" name="Picture 1">
            <a:extLst>
              <a:ext uri="{FF2B5EF4-FFF2-40B4-BE49-F238E27FC236}">
                <a16:creationId xmlns:a16="http://schemas.microsoft.com/office/drawing/2014/main" id="{0914525B-1FA7-A517-01AD-66EFE55067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42" y="1740955"/>
            <a:ext cx="12240942" cy="1927035"/>
          </a:xfrm>
          <a:prstGeom prst="rect">
            <a:avLst/>
          </a:prstGeom>
        </p:spPr>
      </p:pic>
    </p:spTree>
    <p:extLst>
      <p:ext uri="{BB962C8B-B14F-4D97-AF65-F5344CB8AC3E}">
        <p14:creationId xmlns:p14="http://schemas.microsoft.com/office/powerpoint/2010/main" val="280043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12</a:t>
            </a:fld>
            <a:endParaRPr lang="en-LV" dirty="0"/>
          </a:p>
        </p:txBody>
      </p:sp>
      <p:sp>
        <p:nvSpPr>
          <p:cNvPr id="6" name="TextBox 5">
            <a:extLst>
              <a:ext uri="{FF2B5EF4-FFF2-40B4-BE49-F238E27FC236}">
                <a16:creationId xmlns:a16="http://schemas.microsoft.com/office/drawing/2014/main" id="{0C875B38-E6FE-AE72-0BDE-11DC2BD222EC}"/>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Sociāli ekonomiskās analīzes ieguvumu grupas</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
        <p:nvSpPr>
          <p:cNvPr id="5" name="Content Placeholder 4">
            <a:extLst>
              <a:ext uri="{FF2B5EF4-FFF2-40B4-BE49-F238E27FC236}">
                <a16:creationId xmlns:a16="http://schemas.microsoft.com/office/drawing/2014/main" id="{154CC764-4072-93E3-593D-6146ECD7F79E}"/>
              </a:ext>
            </a:extLst>
          </p:cNvPr>
          <p:cNvSpPr>
            <a:spLocks noGrp="1"/>
          </p:cNvSpPr>
          <p:nvPr>
            <p:ph idx="1"/>
          </p:nvPr>
        </p:nvSpPr>
        <p:spPr>
          <a:xfrm>
            <a:off x="838200" y="1455576"/>
            <a:ext cx="10515600" cy="4721387"/>
          </a:xfrm>
        </p:spPr>
        <p:txBody>
          <a:bodyPr/>
          <a:lstStyle/>
          <a:p>
            <a:pPr marL="0" indent="0">
              <a:buNone/>
            </a:pPr>
            <a:r>
              <a:rPr lang="lv-LV" sz="2400" dirty="0">
                <a:latin typeface="Times New Roman" panose="02020603050405020304" pitchFamily="18" charset="0"/>
                <a:cs typeface="Times New Roman" panose="02020603050405020304" pitchFamily="18" charset="0"/>
              </a:rPr>
              <a:t>Galvenās Projekta rādītās sociāli-ekonomisko ieguvumu grupas ir sekojošas:</a:t>
            </a:r>
          </a:p>
          <a:p>
            <a:pPr marL="514350" indent="-514350" algn="just">
              <a:buClr>
                <a:srgbClr val="002060"/>
              </a:buClr>
              <a:buFont typeface="+mj-lt"/>
              <a:buAutoNum type="arabicPeriod"/>
            </a:pPr>
            <a:r>
              <a:rPr lang="lv-LV" sz="2400" dirty="0">
                <a:latin typeface="Times New Roman" panose="02020603050405020304" pitchFamily="18" charset="0"/>
                <a:cs typeface="Times New Roman" panose="02020603050405020304" pitchFamily="18" charset="0"/>
              </a:rPr>
              <a:t>Sabiedriskā transporta pasažieru laika izmaksu ietaupījums;</a:t>
            </a:r>
          </a:p>
          <a:p>
            <a:pPr marL="514350" indent="-514350" algn="just">
              <a:buClr>
                <a:srgbClr val="002060"/>
              </a:buClr>
              <a:buFont typeface="+mj-lt"/>
              <a:buAutoNum type="arabicPeriod"/>
            </a:pPr>
            <a:r>
              <a:rPr lang="lv-LV" sz="2400" dirty="0">
                <a:latin typeface="Times New Roman" panose="02020603050405020304" pitchFamily="18" charset="0"/>
                <a:cs typeface="Times New Roman" panose="02020603050405020304" pitchFamily="18" charset="0"/>
              </a:rPr>
              <a:t>Brauciena izmaksu (autokilometra) izmaksu samazinājums;</a:t>
            </a:r>
          </a:p>
          <a:p>
            <a:pPr marL="514350" indent="-514350" algn="just">
              <a:buClr>
                <a:srgbClr val="002060"/>
              </a:buClr>
              <a:buFont typeface="+mj-lt"/>
              <a:buAutoNum type="arabicPeriod"/>
            </a:pPr>
            <a:r>
              <a:rPr lang="lv-LV" sz="2400" dirty="0">
                <a:latin typeface="Times New Roman" panose="02020603050405020304" pitchFamily="18" charset="0"/>
                <a:cs typeface="Times New Roman" panose="02020603050405020304" pitchFamily="18" charset="0"/>
              </a:rPr>
              <a:t>Siltumnīcas efekta gāzu emisiju izmaiņu novērtējums;</a:t>
            </a:r>
          </a:p>
          <a:p>
            <a:pPr marL="514350" indent="-514350" algn="just">
              <a:buClr>
                <a:srgbClr val="002060"/>
              </a:buClr>
              <a:buFont typeface="+mj-lt"/>
              <a:buAutoNum type="arabicPeriod"/>
            </a:pPr>
            <a:r>
              <a:rPr lang="lv-LV" sz="2400" dirty="0">
                <a:latin typeface="Times New Roman" panose="02020603050405020304" pitchFamily="18" charset="0"/>
                <a:cs typeface="Times New Roman" panose="02020603050405020304" pitchFamily="18" charset="0"/>
              </a:rPr>
              <a:t>Sabiedrības veselības ieguvumi, kas rodas regulāri braucot ar velosipēdu;</a:t>
            </a:r>
          </a:p>
          <a:p>
            <a:pPr marL="514350" indent="-514350" algn="just">
              <a:buClr>
                <a:srgbClr val="002060"/>
              </a:buClr>
              <a:buFont typeface="+mj-lt"/>
              <a:buAutoNum type="arabicPeriod"/>
            </a:pPr>
            <a:r>
              <a:rPr lang="lv-LV" sz="2400" dirty="0">
                <a:latin typeface="Times New Roman" panose="02020603050405020304" pitchFamily="18" charset="0"/>
                <a:cs typeface="Times New Roman" panose="02020603050405020304" pitchFamily="18" charset="0"/>
              </a:rPr>
              <a:t>Ceļu satiksmes negadījumu skaita samazināšanās;</a:t>
            </a:r>
          </a:p>
          <a:p>
            <a:pPr marL="514350" indent="-514350" algn="just">
              <a:buClr>
                <a:srgbClr val="002060"/>
              </a:buClr>
              <a:buFont typeface="+mj-lt"/>
              <a:buAutoNum type="arabicPeriod"/>
            </a:pPr>
            <a:r>
              <a:rPr lang="lv-LV" sz="2400" dirty="0">
                <a:latin typeface="Times New Roman" panose="02020603050405020304" pitchFamily="18" charset="0"/>
                <a:cs typeface="Times New Roman" panose="02020603050405020304" pitchFamily="18" charset="0"/>
              </a:rPr>
              <a:t>Nekustamā īpašuma vērtības pieauguma ieguvums.</a:t>
            </a:r>
          </a:p>
          <a:p>
            <a:pPr marL="0" indent="0">
              <a:buNone/>
            </a:pPr>
            <a:endParaRPr lang="en-LV" dirty="0"/>
          </a:p>
        </p:txBody>
      </p:sp>
    </p:spTree>
    <p:extLst>
      <p:ext uri="{BB962C8B-B14F-4D97-AF65-F5344CB8AC3E}">
        <p14:creationId xmlns:p14="http://schemas.microsoft.com/office/powerpoint/2010/main" val="78383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13</a:t>
            </a:fld>
            <a:endParaRPr lang="en-LV" dirty="0"/>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graphicFrame>
        <p:nvGraphicFramePr>
          <p:cNvPr id="2" name="Table 1">
            <a:extLst>
              <a:ext uri="{FF2B5EF4-FFF2-40B4-BE49-F238E27FC236}">
                <a16:creationId xmlns:a16="http://schemas.microsoft.com/office/drawing/2014/main" id="{109A6B40-8976-0FEA-E699-258DC9E87649}"/>
              </a:ext>
            </a:extLst>
          </p:cNvPr>
          <p:cNvGraphicFramePr>
            <a:graphicFrameLocks noGrp="1"/>
          </p:cNvGraphicFramePr>
          <p:nvPr>
            <p:extLst>
              <p:ext uri="{D42A27DB-BD31-4B8C-83A1-F6EECF244321}">
                <p14:modId xmlns:p14="http://schemas.microsoft.com/office/powerpoint/2010/main" val="1101580498"/>
              </p:ext>
            </p:extLst>
          </p:nvPr>
        </p:nvGraphicFramePr>
        <p:xfrm>
          <a:off x="3248329" y="456793"/>
          <a:ext cx="8754678" cy="6264682"/>
        </p:xfrm>
        <a:graphic>
          <a:graphicData uri="http://schemas.openxmlformats.org/drawingml/2006/table">
            <a:tbl>
              <a:tblPr>
                <a:tableStyleId>{16D9F66E-5EB9-4882-86FB-DCBF35E3C3E4}</a:tableStyleId>
              </a:tblPr>
              <a:tblGrid>
                <a:gridCol w="4880515">
                  <a:extLst>
                    <a:ext uri="{9D8B030D-6E8A-4147-A177-3AD203B41FA5}">
                      <a16:colId xmlns:a16="http://schemas.microsoft.com/office/drawing/2014/main" val="750113391"/>
                    </a:ext>
                  </a:extLst>
                </a:gridCol>
                <a:gridCol w="1265749">
                  <a:extLst>
                    <a:ext uri="{9D8B030D-6E8A-4147-A177-3AD203B41FA5}">
                      <a16:colId xmlns:a16="http://schemas.microsoft.com/office/drawing/2014/main" val="954773429"/>
                    </a:ext>
                  </a:extLst>
                </a:gridCol>
                <a:gridCol w="1304207">
                  <a:extLst>
                    <a:ext uri="{9D8B030D-6E8A-4147-A177-3AD203B41FA5}">
                      <a16:colId xmlns:a16="http://schemas.microsoft.com/office/drawing/2014/main" val="336818030"/>
                    </a:ext>
                  </a:extLst>
                </a:gridCol>
                <a:gridCol w="1304207">
                  <a:extLst>
                    <a:ext uri="{9D8B030D-6E8A-4147-A177-3AD203B41FA5}">
                      <a16:colId xmlns:a16="http://schemas.microsoft.com/office/drawing/2014/main" val="2165768342"/>
                    </a:ext>
                  </a:extLst>
                </a:gridCol>
              </a:tblGrid>
              <a:tr h="1097080">
                <a:tc>
                  <a:txBody>
                    <a:bodyPr/>
                    <a:lstStyle/>
                    <a:p>
                      <a:pPr algn="l" fontAlgn="b"/>
                      <a:r>
                        <a:rPr lang="en-LV" sz="1800" u="none" strike="noStrike" dirty="0">
                          <a:effectLst/>
                          <a:latin typeface="Times New Roman" panose="02020603050405020304" pitchFamily="18" charset="0"/>
                          <a:cs typeface="Times New Roman" panose="02020603050405020304" pitchFamily="18" charset="0"/>
                        </a:rPr>
                        <a:t> </a:t>
                      </a:r>
                      <a:endParaRPr lang="en-LV"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20000"/>
                        <a:lumOff val="80000"/>
                      </a:schemeClr>
                    </a:solidFill>
                  </a:tcPr>
                </a:tc>
                <a:tc>
                  <a:txBody>
                    <a:bodyPr/>
                    <a:lstStyle/>
                    <a:p>
                      <a:pPr algn="ctr" fontAlgn="b"/>
                      <a:r>
                        <a:rPr lang="en-GB" sz="1600" b="1" u="none" strike="noStrike" dirty="0" err="1">
                          <a:effectLst/>
                          <a:latin typeface="Times New Roman" panose="02020603050405020304" pitchFamily="18" charset="0"/>
                          <a:cs typeface="Times New Roman" panose="02020603050405020304" pitchFamily="18" charset="0"/>
                        </a:rPr>
                        <a:t>Nediskontētā</a:t>
                      </a:r>
                      <a:r>
                        <a:rPr lang="en-GB" sz="1600" b="1" u="none" strike="noStrike" dirty="0">
                          <a:effectLst/>
                          <a:latin typeface="Times New Roman" panose="02020603050405020304" pitchFamily="18" charset="0"/>
                          <a:cs typeface="Times New Roman" panose="02020603050405020304" pitchFamily="18" charset="0"/>
                        </a:rPr>
                        <a:t> </a:t>
                      </a:r>
                      <a:r>
                        <a:rPr lang="en-GB" sz="1600" b="1" u="none" strike="noStrike" dirty="0" err="1">
                          <a:effectLst/>
                          <a:latin typeface="Times New Roman" panose="02020603050405020304" pitchFamily="18" charset="0"/>
                          <a:cs typeface="Times New Roman" panose="02020603050405020304" pitchFamily="18" charset="0"/>
                        </a:rPr>
                        <a:t>vērtība</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algn="ctr" fontAlgn="b"/>
                      <a:r>
                        <a:rPr lang="en-GB" sz="1600" b="1" u="none" strike="noStrike" dirty="0" err="1">
                          <a:effectLst/>
                          <a:latin typeface="Times New Roman" panose="02020603050405020304" pitchFamily="18" charset="0"/>
                          <a:cs typeface="Times New Roman" panose="02020603050405020304" pitchFamily="18" charset="0"/>
                        </a:rPr>
                        <a:t>Diskontētā</a:t>
                      </a:r>
                      <a:r>
                        <a:rPr lang="en-GB" sz="1600" b="1" u="none" strike="noStrike" dirty="0">
                          <a:effectLst/>
                          <a:latin typeface="Times New Roman" panose="02020603050405020304" pitchFamily="18" charset="0"/>
                          <a:cs typeface="Times New Roman" panose="02020603050405020304" pitchFamily="18" charset="0"/>
                        </a:rPr>
                        <a:t> </a:t>
                      </a:r>
                      <a:r>
                        <a:rPr lang="en-GB" sz="1600" b="1" u="none" strike="noStrike" dirty="0" err="1">
                          <a:effectLst/>
                          <a:latin typeface="Times New Roman" panose="02020603050405020304" pitchFamily="18" charset="0"/>
                          <a:cs typeface="Times New Roman" panose="02020603050405020304" pitchFamily="18" charset="0"/>
                        </a:rPr>
                        <a:t>vērtība</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algn="ctr" fontAlgn="b"/>
                      <a:r>
                        <a:rPr lang="en-GB" sz="1600" b="1" u="none" strike="noStrike" dirty="0" err="1">
                          <a:effectLst/>
                          <a:latin typeface="Times New Roman" panose="02020603050405020304" pitchFamily="18" charset="0"/>
                          <a:cs typeface="Times New Roman" panose="02020603050405020304" pitchFamily="18" charset="0"/>
                        </a:rPr>
                        <a:t>Procentuālais</a:t>
                      </a:r>
                      <a:r>
                        <a:rPr lang="en-GB" sz="1600" b="1" u="none" strike="noStrike" dirty="0">
                          <a:effectLst/>
                          <a:latin typeface="Times New Roman" panose="02020603050405020304" pitchFamily="18" charset="0"/>
                          <a:cs typeface="Times New Roman" panose="02020603050405020304" pitchFamily="18" charset="0"/>
                        </a:rPr>
                        <a:t> </a:t>
                      </a:r>
                      <a:r>
                        <a:rPr lang="en-GB" sz="1600" b="1" u="none" strike="noStrike" dirty="0" err="1">
                          <a:effectLst/>
                          <a:latin typeface="Times New Roman" panose="02020603050405020304" pitchFamily="18" charset="0"/>
                          <a:cs typeface="Times New Roman" panose="02020603050405020304" pitchFamily="18" charset="0"/>
                        </a:rPr>
                        <a:t>ieguvums</a:t>
                      </a:r>
                      <a:r>
                        <a:rPr lang="en-GB" sz="1600" b="1" u="none" strike="noStrike" dirty="0">
                          <a:effectLst/>
                          <a:latin typeface="Times New Roman" panose="02020603050405020304" pitchFamily="18" charset="0"/>
                          <a:cs typeface="Times New Roman" panose="02020603050405020304" pitchFamily="18" charset="0"/>
                        </a:rPr>
                        <a:t> no </a:t>
                      </a:r>
                      <a:r>
                        <a:rPr lang="en-GB" sz="1600" b="1" u="none" strike="noStrike" dirty="0" err="1">
                          <a:effectLst/>
                          <a:latin typeface="Times New Roman" panose="02020603050405020304" pitchFamily="18" charset="0"/>
                          <a:cs typeface="Times New Roman" panose="02020603050405020304" pitchFamily="18" charset="0"/>
                        </a:rPr>
                        <a:t>visiem</a:t>
                      </a:r>
                      <a:r>
                        <a:rPr lang="en-GB" sz="1600" b="1" u="none" strike="noStrike" dirty="0">
                          <a:effectLst/>
                          <a:latin typeface="Times New Roman" panose="02020603050405020304" pitchFamily="18" charset="0"/>
                          <a:cs typeface="Times New Roman" panose="02020603050405020304" pitchFamily="18" charset="0"/>
                        </a:rPr>
                        <a:t> </a:t>
                      </a:r>
                      <a:r>
                        <a:rPr lang="en-GB" sz="1600" b="1" u="none" strike="noStrike" dirty="0" err="1">
                          <a:effectLst/>
                          <a:latin typeface="Times New Roman" panose="02020603050405020304" pitchFamily="18" charset="0"/>
                          <a:cs typeface="Times New Roman" panose="02020603050405020304" pitchFamily="18" charset="0"/>
                        </a:rPr>
                        <a:t>ieguvumiem</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476736726"/>
                  </a:ext>
                </a:extLst>
              </a:tr>
              <a:tr h="259745">
                <a:tc>
                  <a:txBody>
                    <a:bodyPr/>
                    <a:lstStyle/>
                    <a:p>
                      <a:pPr algn="ctr" fontAlgn="b"/>
                      <a:r>
                        <a:rPr lang="en-GB" sz="1800" u="none" strike="noStrike" dirty="0" err="1">
                          <a:effectLst/>
                          <a:latin typeface="Times New Roman" panose="02020603050405020304" pitchFamily="18" charset="0"/>
                          <a:cs typeface="Times New Roman" panose="02020603050405020304" pitchFamily="18" charset="0"/>
                        </a:rPr>
                        <a:t>Sociāli</a:t>
                      </a:r>
                      <a:r>
                        <a:rPr lang="en-GB" sz="1800" u="none" strike="noStrike" dirty="0">
                          <a:effectLst/>
                          <a:latin typeface="Times New Roman" panose="02020603050405020304" pitchFamily="18" charset="0"/>
                          <a:cs typeface="Times New Roman" panose="02020603050405020304" pitchFamily="18" charset="0"/>
                        </a:rPr>
                        <a:t> </a:t>
                      </a:r>
                      <a:r>
                        <a:rPr lang="en-GB" sz="1800" u="none" strike="noStrike" dirty="0" err="1">
                          <a:effectLst/>
                          <a:latin typeface="Times New Roman" panose="02020603050405020304" pitchFamily="18" charset="0"/>
                          <a:cs typeface="Times New Roman" panose="02020603050405020304" pitchFamily="18" charset="0"/>
                        </a:rPr>
                        <a:t>ekonomiskie</a:t>
                      </a:r>
                      <a:r>
                        <a:rPr lang="en-GB" sz="1800" u="none" strike="noStrike" dirty="0">
                          <a:effectLst/>
                          <a:latin typeface="Times New Roman" panose="02020603050405020304" pitchFamily="18" charset="0"/>
                          <a:cs typeface="Times New Roman" panose="02020603050405020304" pitchFamily="18" charset="0"/>
                        </a:rPr>
                        <a:t> </a:t>
                      </a:r>
                      <a:r>
                        <a:rPr lang="en-GB" sz="1800" u="none" strike="noStrike" dirty="0" err="1">
                          <a:effectLst/>
                          <a:latin typeface="Times New Roman" panose="02020603050405020304" pitchFamily="18" charset="0"/>
                          <a:cs typeface="Times New Roman" panose="02020603050405020304" pitchFamily="18" charset="0"/>
                        </a:rPr>
                        <a:t>ieguvumi</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60000"/>
                        <a:lumOff val="40000"/>
                      </a:schemeClr>
                    </a:solidFill>
                  </a:tcPr>
                </a:tc>
                <a:tc>
                  <a:txBody>
                    <a:bodyPr/>
                    <a:lstStyle/>
                    <a:p>
                      <a:pPr algn="l" fontAlgn="b"/>
                      <a:r>
                        <a:rPr lang="en-LV" sz="1800" u="none" strike="noStrike" dirty="0">
                          <a:effectLst/>
                          <a:latin typeface="Times New Roman" panose="02020603050405020304" pitchFamily="18" charset="0"/>
                          <a:cs typeface="Times New Roman" panose="02020603050405020304" pitchFamily="18" charset="0"/>
                        </a:rPr>
                        <a:t> </a:t>
                      </a:r>
                      <a:endParaRPr lang="en-LV"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60000"/>
                        <a:lumOff val="40000"/>
                      </a:schemeClr>
                    </a:solidFill>
                  </a:tcPr>
                </a:tc>
                <a:tc>
                  <a:txBody>
                    <a:bodyPr/>
                    <a:lstStyle/>
                    <a:p>
                      <a:pPr algn="l" fontAlgn="b"/>
                      <a:r>
                        <a:rPr lang="en-LV" sz="1800" u="none" strike="noStrike" dirty="0">
                          <a:effectLst/>
                          <a:latin typeface="Times New Roman" panose="02020603050405020304" pitchFamily="18" charset="0"/>
                          <a:cs typeface="Times New Roman" panose="02020603050405020304" pitchFamily="18" charset="0"/>
                        </a:rPr>
                        <a:t> </a:t>
                      </a:r>
                      <a:endParaRPr lang="en-LV"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60000"/>
                        <a:lumOff val="40000"/>
                      </a:schemeClr>
                    </a:solidFill>
                  </a:tcPr>
                </a:tc>
                <a:tc>
                  <a:txBody>
                    <a:bodyPr/>
                    <a:lstStyle/>
                    <a:p>
                      <a:pPr algn="l" fontAlgn="b"/>
                      <a:r>
                        <a:rPr lang="en-LV" sz="1800" u="none" strike="noStrike" dirty="0">
                          <a:effectLst/>
                          <a:latin typeface="Times New Roman" panose="02020603050405020304" pitchFamily="18" charset="0"/>
                          <a:cs typeface="Times New Roman" panose="02020603050405020304" pitchFamily="18" charset="0"/>
                        </a:rPr>
                        <a:t> </a:t>
                      </a:r>
                      <a:endParaRPr lang="en-LV"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331554262"/>
                  </a:ext>
                </a:extLst>
              </a:tr>
              <a:tr h="548540">
                <a:tc>
                  <a:txBody>
                    <a:bodyPr/>
                    <a:lstStyle/>
                    <a:p>
                      <a:pPr algn="l" fontAlgn="b"/>
                      <a:r>
                        <a:rPr lang="en-GB" sz="1600" u="none" strike="noStrike" dirty="0">
                          <a:effectLst/>
                          <a:latin typeface="Times New Roman" panose="02020603050405020304" pitchFamily="18" charset="0"/>
                          <a:cs typeface="Times New Roman" panose="02020603050405020304" pitchFamily="18" charset="0"/>
                        </a:rPr>
                        <a:t>1. </a:t>
                      </a:r>
                      <a:r>
                        <a:rPr lang="en-GB" sz="1600" u="none" strike="noStrike" dirty="0" err="1">
                          <a:effectLst/>
                          <a:latin typeface="Times New Roman" panose="02020603050405020304" pitchFamily="18" charset="0"/>
                          <a:cs typeface="Times New Roman" panose="02020603050405020304" pitchFamily="18" charset="0"/>
                        </a:rPr>
                        <a:t>Sabieriskā</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transporta</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pasažieru</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laika</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izmaksu</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ietaupījums</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2037041,91</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1333074,27</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12%</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743281428"/>
                  </a:ext>
                </a:extLst>
              </a:tr>
              <a:tr h="548540">
                <a:tc>
                  <a:txBody>
                    <a:bodyPr/>
                    <a:lstStyle/>
                    <a:p>
                      <a:pPr algn="l" fontAlgn="b"/>
                      <a:r>
                        <a:rPr lang="en-GB" sz="1600" u="none" strike="noStrike" dirty="0">
                          <a:effectLst/>
                          <a:latin typeface="Times New Roman" panose="02020603050405020304" pitchFamily="18" charset="0"/>
                          <a:cs typeface="Times New Roman" panose="02020603050405020304" pitchFamily="18" charset="0"/>
                        </a:rPr>
                        <a:t>2. </a:t>
                      </a:r>
                      <a:r>
                        <a:rPr lang="en-GB" sz="1600" u="none" strike="noStrike" dirty="0" err="1">
                          <a:effectLst/>
                          <a:latin typeface="Times New Roman" panose="02020603050405020304" pitchFamily="18" charset="0"/>
                          <a:cs typeface="Times New Roman" panose="02020603050405020304" pitchFamily="18" charset="0"/>
                        </a:rPr>
                        <a:t>Brauciena</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izmaksu</a:t>
                      </a:r>
                      <a:r>
                        <a:rPr lang="en-GB" sz="1600" u="none" strike="noStrike" dirty="0">
                          <a:effectLst/>
                          <a:latin typeface="Times New Roman" panose="02020603050405020304" pitchFamily="18" charset="0"/>
                          <a:cs typeface="Times New Roman" panose="02020603050405020304" pitchFamily="18" charset="0"/>
                        </a:rPr>
                        <a:t> (autokilometra) </a:t>
                      </a:r>
                      <a:r>
                        <a:rPr lang="en-GB" sz="1600" u="none" strike="noStrike" dirty="0" err="1">
                          <a:effectLst/>
                          <a:latin typeface="Times New Roman" panose="02020603050405020304" pitchFamily="18" charset="0"/>
                          <a:cs typeface="Times New Roman" panose="02020603050405020304" pitchFamily="18" charset="0"/>
                        </a:rPr>
                        <a:t>izmaksu</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samazinājums</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10515855,18</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6881751,38</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63%</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581728410"/>
                  </a:ext>
                </a:extLst>
              </a:tr>
              <a:tr h="548540">
                <a:tc>
                  <a:txBody>
                    <a:bodyPr/>
                    <a:lstStyle/>
                    <a:p>
                      <a:pPr algn="l" fontAlgn="b"/>
                      <a:r>
                        <a:rPr lang="lv-LV" sz="1600" u="none" strike="noStrike" dirty="0">
                          <a:effectLst/>
                          <a:latin typeface="Times New Roman" panose="02020603050405020304" pitchFamily="18" charset="0"/>
                          <a:cs typeface="Times New Roman" panose="02020603050405020304" pitchFamily="18" charset="0"/>
                        </a:rPr>
                        <a:t>3.SEG samazinājums, kuru rada iedzīvotāju mobilitātes paradumu maiņa</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2501076,36</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1547205,31</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14%</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534797601"/>
                  </a:ext>
                </a:extLst>
              </a:tr>
              <a:tr h="548540">
                <a:tc>
                  <a:txBody>
                    <a:bodyPr/>
                    <a:lstStyle/>
                    <a:p>
                      <a:pPr algn="l" fontAlgn="b"/>
                      <a:r>
                        <a:rPr lang="en-GB" sz="1600" u="none" strike="noStrike" dirty="0">
                          <a:effectLst/>
                          <a:latin typeface="Times New Roman" panose="02020603050405020304" pitchFamily="18" charset="0"/>
                          <a:cs typeface="Times New Roman" panose="02020603050405020304" pitchFamily="18" charset="0"/>
                        </a:rPr>
                        <a:t>4.Sabiedrības </a:t>
                      </a:r>
                      <a:r>
                        <a:rPr lang="en-GB" sz="1600" u="none" strike="noStrike" dirty="0" err="1">
                          <a:effectLst/>
                          <a:latin typeface="Times New Roman" panose="02020603050405020304" pitchFamily="18" charset="0"/>
                          <a:cs typeface="Times New Roman" panose="02020603050405020304" pitchFamily="18" charset="0"/>
                        </a:rPr>
                        <a:t>veselības</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ieguvumi</a:t>
                      </a:r>
                      <a:r>
                        <a:rPr lang="en-GB" sz="1600" u="none" strike="noStrike" dirty="0">
                          <a:effectLst/>
                          <a:latin typeface="Times New Roman" panose="02020603050405020304" pitchFamily="18" charset="0"/>
                          <a:cs typeface="Times New Roman" panose="02020603050405020304" pitchFamily="18" charset="0"/>
                        </a:rPr>
                        <a:t>, kas </a:t>
                      </a:r>
                      <a:r>
                        <a:rPr lang="en-GB" sz="1600" u="none" strike="noStrike" dirty="0" err="1">
                          <a:effectLst/>
                          <a:latin typeface="Times New Roman" panose="02020603050405020304" pitchFamily="18" charset="0"/>
                          <a:cs typeface="Times New Roman" panose="02020603050405020304" pitchFamily="18" charset="0"/>
                        </a:rPr>
                        <a:t>rodas</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regulāri</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braucot</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ar</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velosipēdu</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542025</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354710,22</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3%</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682088450"/>
                  </a:ext>
                </a:extLst>
              </a:tr>
              <a:tr h="548540">
                <a:tc>
                  <a:txBody>
                    <a:bodyPr/>
                    <a:lstStyle/>
                    <a:p>
                      <a:pPr algn="l" fontAlgn="b"/>
                      <a:r>
                        <a:rPr lang="lv-LV" sz="1600" u="none" strike="noStrike" dirty="0">
                          <a:effectLst/>
                          <a:latin typeface="Times New Roman" panose="02020603050405020304" pitchFamily="18" charset="0"/>
                          <a:cs typeface="Times New Roman" panose="02020603050405020304" pitchFamily="18" charset="0"/>
                        </a:rPr>
                        <a:t>5.Ceļu satiksmes negadījumi skaita samazināšanās</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754760,93</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493928,17</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5%</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57887007"/>
                  </a:ext>
                </a:extLst>
              </a:tr>
              <a:tr h="274269">
                <a:tc>
                  <a:txBody>
                    <a:bodyPr/>
                    <a:lstStyle/>
                    <a:p>
                      <a:pPr algn="l" fontAlgn="b"/>
                      <a:r>
                        <a:rPr lang="en-GB" sz="1600" u="none" strike="noStrike" dirty="0">
                          <a:effectLst/>
                          <a:latin typeface="Times New Roman" panose="02020603050405020304" pitchFamily="18" charset="0"/>
                          <a:cs typeface="Times New Roman" panose="02020603050405020304" pitchFamily="18" charset="0"/>
                        </a:rPr>
                        <a:t>6.NĪ </a:t>
                      </a:r>
                      <a:r>
                        <a:rPr lang="en-GB" sz="1600" u="none" strike="noStrike" dirty="0" err="1">
                          <a:effectLst/>
                          <a:latin typeface="Times New Roman" panose="02020603050405020304" pitchFamily="18" charset="0"/>
                          <a:cs typeface="Times New Roman" panose="02020603050405020304" pitchFamily="18" charset="0"/>
                        </a:rPr>
                        <a:t>vērtibas</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palielināšanās</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259493,08</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222200,25</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a:effectLst/>
                          <a:latin typeface="Times New Roman" panose="02020603050405020304" pitchFamily="18" charset="0"/>
                          <a:cs typeface="Times New Roman" panose="02020603050405020304" pitchFamily="18" charset="0"/>
                        </a:rPr>
                        <a:t>2%</a:t>
                      </a:r>
                      <a:endParaRPr lang="en-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971502303"/>
                  </a:ext>
                </a:extLst>
              </a:tr>
              <a:tr h="274269">
                <a:tc>
                  <a:txBody>
                    <a:bodyPr/>
                    <a:lstStyle/>
                    <a:p>
                      <a:pPr algn="ctr" fontAlgn="b"/>
                      <a:r>
                        <a:rPr lang="en-GB" sz="1600" u="none" strike="noStrike" dirty="0" err="1">
                          <a:effectLst/>
                          <a:latin typeface="Times New Roman" panose="02020603050405020304" pitchFamily="18" charset="0"/>
                          <a:cs typeface="Times New Roman" panose="02020603050405020304" pitchFamily="18" charset="0"/>
                        </a:rPr>
                        <a:t>Finanšu</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ieguvumi</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 </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60000"/>
                        <a:lumOff val="40000"/>
                      </a:schemeClr>
                    </a:solidFill>
                  </a:tcP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 </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60000"/>
                        <a:lumOff val="40000"/>
                      </a:schemeClr>
                    </a:solidFill>
                  </a:tcP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 </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3776066569"/>
                  </a:ext>
                </a:extLst>
              </a:tr>
              <a:tr h="274269">
                <a:tc>
                  <a:txBody>
                    <a:bodyPr/>
                    <a:lstStyle/>
                    <a:p>
                      <a:pPr algn="l" fontAlgn="b"/>
                      <a:r>
                        <a:rPr lang="en-GB" sz="1600" u="none" strike="noStrike" dirty="0" err="1">
                          <a:effectLst/>
                          <a:latin typeface="Times New Roman" panose="02020603050405020304" pitchFamily="18" charset="0"/>
                          <a:cs typeface="Times New Roman" panose="02020603050405020304" pitchFamily="18" charset="0"/>
                        </a:rPr>
                        <a:t>Projekta</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atlikusī</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vērtība</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207637,50</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239277,50</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2%</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125891393"/>
                  </a:ext>
                </a:extLst>
              </a:tr>
              <a:tr h="259745">
                <a:tc>
                  <a:txBody>
                    <a:bodyPr/>
                    <a:lstStyle/>
                    <a:p>
                      <a:pPr algn="l" fontAlgn="b"/>
                      <a:r>
                        <a:rPr lang="lv-LV" sz="1600" u="none" strike="noStrike" dirty="0">
                          <a:effectLst/>
                          <a:latin typeface="Times New Roman" panose="02020603050405020304" pitchFamily="18" charset="0"/>
                          <a:cs typeface="Times New Roman" panose="02020603050405020304" pitchFamily="18" charset="0"/>
                        </a:rPr>
                        <a:t>Finanšu un sociālekonomiskie ieņēmumi</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16817889,96</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10942485,38</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100%</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709981545"/>
                  </a:ext>
                </a:extLst>
              </a:tr>
              <a:tr h="259745">
                <a:tc>
                  <a:txBody>
                    <a:bodyPr/>
                    <a:lstStyle/>
                    <a:p>
                      <a:pPr algn="l" fontAlgn="b"/>
                      <a:r>
                        <a:rPr lang="en-GB" sz="1600" u="none" strike="noStrike" dirty="0" err="1">
                          <a:effectLst/>
                          <a:latin typeface="Times New Roman" panose="02020603050405020304" pitchFamily="18" charset="0"/>
                          <a:cs typeface="Times New Roman" panose="02020603050405020304" pitchFamily="18" charset="0"/>
                        </a:rPr>
                        <a:t>Investīciju</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izmaksas</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-1700727,60</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-1361693,37</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83%</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455915510"/>
                  </a:ext>
                </a:extLst>
              </a:tr>
              <a:tr h="548540">
                <a:tc>
                  <a:txBody>
                    <a:bodyPr/>
                    <a:lstStyle/>
                    <a:p>
                      <a:pPr algn="l" fontAlgn="b"/>
                      <a:r>
                        <a:rPr lang="en-GB" sz="1600" u="none" strike="noStrike" dirty="0" err="1">
                          <a:effectLst/>
                          <a:latin typeface="Times New Roman" panose="02020603050405020304" pitchFamily="18" charset="0"/>
                          <a:cs typeface="Times New Roman" panose="02020603050405020304" pitchFamily="18" charset="0"/>
                        </a:rPr>
                        <a:t>Projekta</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darbības</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izmaksas</a:t>
                      </a:r>
                      <a:r>
                        <a:rPr lang="en-GB" sz="1600" u="none" strike="noStrike" dirty="0">
                          <a:effectLst/>
                          <a:latin typeface="Times New Roman" panose="02020603050405020304" pitchFamily="18" charset="0"/>
                          <a:cs typeface="Times New Roman" panose="02020603050405020304" pitchFamily="18" charset="0"/>
                        </a:rPr>
                        <a:t> un </a:t>
                      </a:r>
                      <a:r>
                        <a:rPr lang="en-GB" sz="1600" u="none" strike="noStrike" dirty="0" err="1">
                          <a:effectLst/>
                          <a:latin typeface="Times New Roman" panose="02020603050405020304" pitchFamily="18" charset="0"/>
                          <a:cs typeface="Times New Roman" panose="02020603050405020304" pitchFamily="18" charset="0"/>
                        </a:rPr>
                        <a:t>papildu</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finanšu</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izdevumi</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-485948,1</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-274711,20</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17%</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648915320"/>
                  </a:ext>
                </a:extLst>
              </a:tr>
              <a:tr h="259745">
                <a:tc>
                  <a:txBody>
                    <a:bodyPr/>
                    <a:lstStyle/>
                    <a:p>
                      <a:pPr algn="l" fontAlgn="b"/>
                      <a:r>
                        <a:rPr lang="en-GB" sz="1600" u="none" strike="noStrike" dirty="0" err="1">
                          <a:effectLst/>
                          <a:latin typeface="Times New Roman" panose="02020603050405020304" pitchFamily="18" charset="0"/>
                          <a:cs typeface="Times New Roman" panose="02020603050405020304" pitchFamily="18" charset="0"/>
                        </a:rPr>
                        <a:t>Finanšu</a:t>
                      </a:r>
                      <a:r>
                        <a:rPr lang="en-GB" sz="1600" u="none" strike="noStrike" dirty="0">
                          <a:effectLst/>
                          <a:latin typeface="Times New Roman" panose="02020603050405020304" pitchFamily="18" charset="0"/>
                          <a:cs typeface="Times New Roman" panose="02020603050405020304" pitchFamily="18" charset="0"/>
                        </a:rPr>
                        <a:t> un </a:t>
                      </a:r>
                      <a:r>
                        <a:rPr lang="en-GB" sz="1600" u="none" strike="noStrike" dirty="0" err="1">
                          <a:effectLst/>
                          <a:latin typeface="Times New Roman" panose="02020603050405020304" pitchFamily="18" charset="0"/>
                          <a:cs typeface="Times New Roman" panose="02020603050405020304" pitchFamily="18" charset="0"/>
                        </a:rPr>
                        <a:t>sociālekonomiskās</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izmaksas</a:t>
                      </a:r>
                      <a:r>
                        <a:rPr lang="en-GB" sz="1600" u="none" strike="noStrike" dirty="0">
                          <a:effectLst/>
                          <a:latin typeface="Times New Roman" panose="02020603050405020304" pitchFamily="18" charset="0"/>
                          <a:cs typeface="Times New Roman" panose="02020603050405020304" pitchFamily="18" charset="0"/>
                        </a:rPr>
                        <a:t> </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-2186675,70</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-1636404,58</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600" u="none" strike="noStrike" dirty="0">
                          <a:effectLst/>
                          <a:latin typeface="Times New Roman" panose="02020603050405020304" pitchFamily="18" charset="0"/>
                          <a:cs typeface="Times New Roman" panose="02020603050405020304" pitchFamily="18" charset="0"/>
                        </a:rPr>
                        <a:t>100%</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973187504"/>
                  </a:ext>
                </a:extLst>
              </a:tr>
            </a:tbl>
          </a:graphicData>
        </a:graphic>
      </p:graphicFrame>
      <p:sp>
        <p:nvSpPr>
          <p:cNvPr id="3" name="TextBox 2">
            <a:extLst>
              <a:ext uri="{FF2B5EF4-FFF2-40B4-BE49-F238E27FC236}">
                <a16:creationId xmlns:a16="http://schemas.microsoft.com/office/drawing/2014/main" id="{AF5DB85B-C917-673B-D7CF-D03A786B77DC}"/>
              </a:ext>
            </a:extLst>
          </p:cNvPr>
          <p:cNvSpPr txBox="1"/>
          <p:nvPr/>
        </p:nvSpPr>
        <p:spPr>
          <a:xfrm>
            <a:off x="142774" y="1838849"/>
            <a:ext cx="2750228" cy="2862322"/>
          </a:xfrm>
          <a:prstGeom prst="rect">
            <a:avLst/>
          </a:prstGeom>
          <a:noFill/>
        </p:spPr>
        <p:txBody>
          <a:bodyPr wrap="square" rtlCol="0">
            <a:spAutoFit/>
          </a:bodyPr>
          <a:lstStyle/>
          <a:p>
            <a:pPr algn="ctr"/>
            <a:r>
              <a:rPr lang="en-LV" sz="3600" b="1" dirty="0">
                <a:solidFill>
                  <a:srgbClr val="002060"/>
                </a:solidFill>
                <a:latin typeface="Times New Roman" panose="02020603050405020304" pitchFamily="18" charset="0"/>
                <a:cs typeface="Times New Roman" panose="02020603050405020304" pitchFamily="18" charset="0"/>
              </a:rPr>
              <a:t>Sociāli ekonomiskās analīzes ieguvumu grupas</a:t>
            </a:r>
          </a:p>
        </p:txBody>
      </p:sp>
    </p:spTree>
    <p:extLst>
      <p:ext uri="{BB962C8B-B14F-4D97-AF65-F5344CB8AC3E}">
        <p14:creationId xmlns:p14="http://schemas.microsoft.com/office/powerpoint/2010/main" val="185864955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14</a:t>
            </a:fld>
            <a:endParaRPr lang="en-LV" dirty="0"/>
          </a:p>
        </p:txBody>
      </p:sp>
      <p:sp>
        <p:nvSpPr>
          <p:cNvPr id="6" name="TextBox 5">
            <a:extLst>
              <a:ext uri="{FF2B5EF4-FFF2-40B4-BE49-F238E27FC236}">
                <a16:creationId xmlns:a16="http://schemas.microsoft.com/office/drawing/2014/main" id="{0C875B38-E6FE-AE72-0BDE-11DC2BD222EC}"/>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Sociāli ekonomiskā analīze</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graphicFrame>
        <p:nvGraphicFramePr>
          <p:cNvPr id="10" name="Table 9">
            <a:extLst>
              <a:ext uri="{FF2B5EF4-FFF2-40B4-BE49-F238E27FC236}">
                <a16:creationId xmlns:a16="http://schemas.microsoft.com/office/drawing/2014/main" id="{E5E9C064-D516-EC26-7D1E-BAD6B53A6329}"/>
              </a:ext>
            </a:extLst>
          </p:cNvPr>
          <p:cNvGraphicFramePr>
            <a:graphicFrameLocks noGrp="1"/>
          </p:cNvGraphicFramePr>
          <p:nvPr>
            <p:extLst>
              <p:ext uri="{D42A27DB-BD31-4B8C-83A1-F6EECF244321}">
                <p14:modId xmlns:p14="http://schemas.microsoft.com/office/powerpoint/2010/main" val="117696132"/>
              </p:ext>
            </p:extLst>
          </p:nvPr>
        </p:nvGraphicFramePr>
        <p:xfrm>
          <a:off x="7024914" y="4565220"/>
          <a:ext cx="4907445" cy="1645920"/>
        </p:xfrm>
        <a:graphic>
          <a:graphicData uri="http://schemas.openxmlformats.org/drawingml/2006/table">
            <a:tbl>
              <a:tblPr>
                <a:tableStyleId>{5940675A-B579-460E-94D1-54222C63F5DA}</a:tableStyleId>
              </a:tblPr>
              <a:tblGrid>
                <a:gridCol w="3291579">
                  <a:extLst>
                    <a:ext uri="{9D8B030D-6E8A-4147-A177-3AD203B41FA5}">
                      <a16:colId xmlns:a16="http://schemas.microsoft.com/office/drawing/2014/main" val="1330578358"/>
                    </a:ext>
                  </a:extLst>
                </a:gridCol>
                <a:gridCol w="1615866">
                  <a:extLst>
                    <a:ext uri="{9D8B030D-6E8A-4147-A177-3AD203B41FA5}">
                      <a16:colId xmlns:a16="http://schemas.microsoft.com/office/drawing/2014/main" val="1318267665"/>
                    </a:ext>
                  </a:extLst>
                </a:gridCol>
              </a:tblGrid>
              <a:tr h="165100">
                <a:tc>
                  <a:txBody>
                    <a:bodyPr/>
                    <a:lstStyle/>
                    <a:p>
                      <a:pPr algn="ctr" fontAlgn="b"/>
                      <a:r>
                        <a:rPr lang="en-GB" sz="1800" u="none" strike="noStrike" dirty="0">
                          <a:effectLst/>
                          <a:latin typeface="Times New Roman" panose="02020603050405020304" pitchFamily="18" charset="0"/>
                          <a:cs typeface="Times New Roman" panose="02020603050405020304" pitchFamily="18" charset="0"/>
                        </a:rPr>
                        <a:t>NPV (</a:t>
                      </a:r>
                      <a:r>
                        <a:rPr lang="en-GB" sz="1800" u="none" strike="noStrike" dirty="0" err="1">
                          <a:effectLst/>
                          <a:latin typeface="Times New Roman" panose="02020603050405020304" pitchFamily="18" charset="0"/>
                          <a:cs typeface="Times New Roman" panose="02020603050405020304" pitchFamily="18" charset="0"/>
                        </a:rPr>
                        <a:t>ieguvumi</a:t>
                      </a:r>
                      <a:r>
                        <a:rPr lang="en-GB" sz="1800" u="none" strike="noStrike" dirty="0">
                          <a:effectLst/>
                          <a:latin typeface="Times New Roman" panose="02020603050405020304" pitchFamily="18" charset="0"/>
                          <a:cs typeface="Times New Roman" panose="02020603050405020304" pitchFamily="18" charset="0"/>
                        </a:rPr>
                        <a:t>)</a:t>
                      </a:r>
                      <a:endParaRPr lang="en-GB"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dirty="0">
                          <a:solidFill>
                            <a:srgbClr val="000000"/>
                          </a:solidFill>
                          <a:effectLst/>
                          <a:latin typeface="Times New Roman" panose="02020603050405020304" pitchFamily="18" charset="0"/>
                          <a:cs typeface="Times New Roman" panose="02020603050405020304" pitchFamily="18" charset="0"/>
                        </a:rPr>
                        <a:t>10 942 485,38</a:t>
                      </a:r>
                    </a:p>
                  </a:txBody>
                  <a:tcPr marL="0" marR="0" marT="0" marB="0" anchor="b"/>
                </a:tc>
                <a:extLst>
                  <a:ext uri="{0D108BD9-81ED-4DB2-BD59-A6C34878D82A}">
                    <a16:rowId xmlns:a16="http://schemas.microsoft.com/office/drawing/2014/main" val="87603897"/>
                  </a:ext>
                </a:extLst>
              </a:tr>
              <a:tr h="165100">
                <a:tc>
                  <a:txBody>
                    <a:bodyPr/>
                    <a:lstStyle/>
                    <a:p>
                      <a:pPr algn="ctr" fontAlgn="b"/>
                      <a:r>
                        <a:rPr lang="en-GB" sz="1800" u="none" strike="noStrike" dirty="0">
                          <a:effectLst/>
                          <a:latin typeface="Times New Roman" panose="02020603050405020304" pitchFamily="18" charset="0"/>
                          <a:cs typeface="Times New Roman" panose="02020603050405020304" pitchFamily="18" charset="0"/>
                        </a:rPr>
                        <a:t>NPV (</a:t>
                      </a:r>
                      <a:r>
                        <a:rPr lang="en-GB" sz="1800" u="none" strike="noStrike" dirty="0" err="1">
                          <a:effectLst/>
                          <a:latin typeface="Times New Roman" panose="02020603050405020304" pitchFamily="18" charset="0"/>
                          <a:cs typeface="Times New Roman" panose="02020603050405020304" pitchFamily="18" charset="0"/>
                        </a:rPr>
                        <a:t>izmaksas</a:t>
                      </a:r>
                      <a:r>
                        <a:rPr lang="en-GB" sz="1800" u="none" strike="noStrike" dirty="0">
                          <a:effectLst/>
                          <a:latin typeface="Times New Roman" panose="02020603050405020304" pitchFamily="18" charset="0"/>
                          <a:cs typeface="Times New Roman" panose="02020603050405020304" pitchFamily="18" charset="0"/>
                        </a:rPr>
                        <a:t>)</a:t>
                      </a:r>
                      <a:endParaRPr lang="en-GB"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dirty="0">
                          <a:solidFill>
                            <a:srgbClr val="000000"/>
                          </a:solidFill>
                          <a:effectLst/>
                          <a:latin typeface="Times New Roman" panose="02020603050405020304" pitchFamily="18" charset="0"/>
                          <a:cs typeface="Times New Roman" panose="02020603050405020304" pitchFamily="18" charset="0"/>
                        </a:rPr>
                        <a:t>(1 636 404,58)</a:t>
                      </a:r>
                    </a:p>
                  </a:txBody>
                  <a:tcPr marL="0" marR="0" marT="0" marB="0" anchor="b"/>
                </a:tc>
                <a:extLst>
                  <a:ext uri="{0D108BD9-81ED-4DB2-BD59-A6C34878D82A}">
                    <a16:rowId xmlns:a16="http://schemas.microsoft.com/office/drawing/2014/main" val="1449028493"/>
                  </a:ext>
                </a:extLst>
              </a:tr>
              <a:tr h="165100">
                <a:tc>
                  <a:txBody>
                    <a:bodyPr/>
                    <a:lstStyle/>
                    <a:p>
                      <a:pPr algn="ctr" fontAlgn="b"/>
                      <a:r>
                        <a:rPr lang="en-LV" sz="1800" u="none" strike="noStrike" dirty="0">
                          <a:effectLst/>
                          <a:latin typeface="Times New Roman" panose="02020603050405020304" pitchFamily="18" charset="0"/>
                          <a:cs typeface="Times New Roman" panose="02020603050405020304" pitchFamily="18" charset="0"/>
                        </a:rPr>
                        <a:t> </a:t>
                      </a:r>
                      <a:endParaRPr lang="en-LV"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800" u="none" strike="noStrike" dirty="0">
                          <a:effectLst/>
                          <a:latin typeface="Times New Roman" panose="02020603050405020304" pitchFamily="18" charset="0"/>
                          <a:cs typeface="Times New Roman" panose="02020603050405020304" pitchFamily="18" charset="0"/>
                        </a:rPr>
                        <a:t> </a:t>
                      </a:r>
                      <a:endParaRPr lang="en-LV"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077249492"/>
                  </a:ext>
                </a:extLst>
              </a:tr>
              <a:tr h="165100">
                <a:tc>
                  <a:txBody>
                    <a:bodyPr/>
                    <a:lstStyle/>
                    <a:p>
                      <a:pPr algn="ctr" fontAlgn="b"/>
                      <a:r>
                        <a:rPr lang="en-GB" sz="1800" u="none" strike="noStrike" dirty="0">
                          <a:effectLst/>
                          <a:latin typeface="Times New Roman" panose="02020603050405020304" pitchFamily="18" charset="0"/>
                          <a:cs typeface="Times New Roman" panose="02020603050405020304" pitchFamily="18" charset="0"/>
                        </a:rPr>
                        <a:t>ENPV</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800" b="0" i="0" u="none" strike="noStrike" dirty="0">
                          <a:solidFill>
                            <a:srgbClr val="000000"/>
                          </a:solidFill>
                          <a:effectLst/>
                          <a:latin typeface="Times New Roman" panose="02020603050405020304" pitchFamily="18" charset="0"/>
                          <a:cs typeface="Times New Roman" panose="02020603050405020304" pitchFamily="18" charset="0"/>
                        </a:rPr>
                        <a:t>8 115 342,15</a:t>
                      </a:r>
                    </a:p>
                  </a:txBody>
                  <a:tcPr marL="0" marR="0" marT="0" marB="0" anchor="b"/>
                </a:tc>
                <a:extLst>
                  <a:ext uri="{0D108BD9-81ED-4DB2-BD59-A6C34878D82A}">
                    <a16:rowId xmlns:a16="http://schemas.microsoft.com/office/drawing/2014/main" val="3551949029"/>
                  </a:ext>
                </a:extLst>
              </a:tr>
              <a:tr h="165100">
                <a:tc>
                  <a:txBody>
                    <a:bodyPr/>
                    <a:lstStyle/>
                    <a:p>
                      <a:pPr algn="ctr" fontAlgn="b"/>
                      <a:r>
                        <a:rPr lang="en-GB" sz="1800" u="none" strike="noStrike" dirty="0">
                          <a:effectLst/>
                          <a:latin typeface="Times New Roman" panose="02020603050405020304" pitchFamily="18" charset="0"/>
                          <a:cs typeface="Times New Roman" panose="02020603050405020304" pitchFamily="18" charset="0"/>
                        </a:rPr>
                        <a:t>EIRR</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800" b="0" i="0" u="none" strike="noStrike" dirty="0">
                          <a:solidFill>
                            <a:srgbClr val="000000"/>
                          </a:solidFill>
                          <a:effectLst/>
                          <a:latin typeface="Times New Roman" panose="02020603050405020304" pitchFamily="18" charset="0"/>
                          <a:cs typeface="Times New Roman" panose="02020603050405020304" pitchFamily="18" charset="0"/>
                        </a:rPr>
                        <a:t>70,20%</a:t>
                      </a:r>
                    </a:p>
                  </a:txBody>
                  <a:tcPr marL="0" marR="0" marT="0" marB="0" anchor="b"/>
                </a:tc>
                <a:extLst>
                  <a:ext uri="{0D108BD9-81ED-4DB2-BD59-A6C34878D82A}">
                    <a16:rowId xmlns:a16="http://schemas.microsoft.com/office/drawing/2014/main" val="1703964332"/>
                  </a:ext>
                </a:extLst>
              </a:tr>
              <a:tr h="165100">
                <a:tc>
                  <a:txBody>
                    <a:bodyPr/>
                    <a:lstStyle/>
                    <a:p>
                      <a:pPr algn="ctr" fontAlgn="b"/>
                      <a:r>
                        <a:rPr lang="en-GB" sz="1800" u="none" strike="noStrike" dirty="0">
                          <a:effectLst/>
                          <a:latin typeface="Times New Roman" panose="02020603050405020304" pitchFamily="18" charset="0"/>
                          <a:cs typeface="Times New Roman" panose="02020603050405020304" pitchFamily="18" charset="0"/>
                        </a:rPr>
                        <a:t>B/C ratio</a:t>
                      </a:r>
                      <a:endParaRPr lang="en-GB"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800" b="0" i="0" u="none" strike="noStrike" dirty="0">
                          <a:solidFill>
                            <a:srgbClr val="000000"/>
                          </a:solidFill>
                          <a:effectLst/>
                          <a:latin typeface="Times New Roman" panose="02020603050405020304" pitchFamily="18" charset="0"/>
                          <a:cs typeface="Times New Roman" panose="02020603050405020304" pitchFamily="18" charset="0"/>
                        </a:rPr>
                        <a:t>6,69</a:t>
                      </a:r>
                    </a:p>
                  </a:txBody>
                  <a:tcPr marL="0" marR="0" marT="0" marB="0" anchor="b"/>
                </a:tc>
                <a:extLst>
                  <a:ext uri="{0D108BD9-81ED-4DB2-BD59-A6C34878D82A}">
                    <a16:rowId xmlns:a16="http://schemas.microsoft.com/office/drawing/2014/main" val="679045968"/>
                  </a:ext>
                </a:extLst>
              </a:tr>
            </a:tbl>
          </a:graphicData>
        </a:graphic>
      </p:graphicFrame>
      <p:pic>
        <p:nvPicPr>
          <p:cNvPr id="3" name="Picture 2">
            <a:extLst>
              <a:ext uri="{FF2B5EF4-FFF2-40B4-BE49-F238E27FC236}">
                <a16:creationId xmlns:a16="http://schemas.microsoft.com/office/drawing/2014/main" id="{4F05A4F5-9B87-F5EF-3DE5-EE685A1245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98" y="1296266"/>
            <a:ext cx="12135702" cy="2912598"/>
          </a:xfrm>
          <a:prstGeom prst="rect">
            <a:avLst/>
          </a:prstGeom>
        </p:spPr>
      </p:pic>
    </p:spTree>
    <p:extLst>
      <p:ext uri="{BB962C8B-B14F-4D97-AF65-F5344CB8AC3E}">
        <p14:creationId xmlns:p14="http://schemas.microsoft.com/office/powerpoint/2010/main" val="370411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15</a:t>
            </a:fld>
            <a:endParaRPr lang="en-LV" dirty="0"/>
          </a:p>
        </p:txBody>
      </p:sp>
      <p:sp>
        <p:nvSpPr>
          <p:cNvPr id="6" name="TextBox 5">
            <a:extLst>
              <a:ext uri="{FF2B5EF4-FFF2-40B4-BE49-F238E27FC236}">
                <a16:creationId xmlns:a16="http://schemas.microsoft.com/office/drawing/2014/main" id="{0C875B38-E6FE-AE72-0BDE-11DC2BD222EC}"/>
              </a:ext>
            </a:extLst>
          </p:cNvPr>
          <p:cNvSpPr txBox="1"/>
          <p:nvPr/>
        </p:nvSpPr>
        <p:spPr>
          <a:xfrm>
            <a:off x="404593"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Jūtīguma analīze</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
        <p:nvSpPr>
          <p:cNvPr id="25" name="TextBox 24">
            <a:extLst>
              <a:ext uri="{FF2B5EF4-FFF2-40B4-BE49-F238E27FC236}">
                <a16:creationId xmlns:a16="http://schemas.microsoft.com/office/drawing/2014/main" id="{76AE9A00-EDAC-5E09-E873-3E95A9A68E66}"/>
              </a:ext>
            </a:extLst>
          </p:cNvPr>
          <p:cNvSpPr txBox="1"/>
          <p:nvPr/>
        </p:nvSpPr>
        <p:spPr>
          <a:xfrm>
            <a:off x="1357250" y="2512567"/>
            <a:ext cx="3495648" cy="338554"/>
          </a:xfrm>
          <a:prstGeom prst="rect">
            <a:avLst/>
          </a:prstGeom>
          <a:noFill/>
        </p:spPr>
        <p:txBody>
          <a:bodyPr wrap="square" rtlCol="0">
            <a:spAutoFit/>
          </a:bodyPr>
          <a:lstStyle/>
          <a:p>
            <a:r>
              <a:rPr lang="en-LV" sz="1600" dirty="0">
                <a:latin typeface="Times New Roman" panose="02020603050405020304" pitchFamily="18" charset="0"/>
                <a:cs typeface="Times New Roman" panose="02020603050405020304" pitchFamily="18" charset="0"/>
              </a:rPr>
              <a:t>Pārslēgšanās punkti</a:t>
            </a:r>
          </a:p>
        </p:txBody>
      </p:sp>
      <p:pic>
        <p:nvPicPr>
          <p:cNvPr id="5" name="Picture 4">
            <a:extLst>
              <a:ext uri="{FF2B5EF4-FFF2-40B4-BE49-F238E27FC236}">
                <a16:creationId xmlns:a16="http://schemas.microsoft.com/office/drawing/2014/main" id="{CC71BC29-662B-49A1-AD3F-099A0CD160B9}"/>
              </a:ext>
            </a:extLst>
          </p:cNvPr>
          <p:cNvPicPr>
            <a:picLocks noChangeAspect="1"/>
          </p:cNvPicPr>
          <p:nvPr/>
        </p:nvPicPr>
        <p:blipFill>
          <a:blip r:embed="rId4"/>
          <a:stretch>
            <a:fillRect/>
          </a:stretch>
        </p:blipFill>
        <p:spPr>
          <a:xfrm>
            <a:off x="4227226" y="504725"/>
            <a:ext cx="7387186" cy="6535729"/>
          </a:xfrm>
          <a:prstGeom prst="rect">
            <a:avLst/>
          </a:prstGeom>
          <a:ln>
            <a:solidFill>
              <a:srgbClr val="92D050"/>
            </a:solidFill>
          </a:ln>
        </p:spPr>
      </p:pic>
      <p:pic>
        <p:nvPicPr>
          <p:cNvPr id="13" name="Picture 12">
            <a:extLst>
              <a:ext uri="{FF2B5EF4-FFF2-40B4-BE49-F238E27FC236}">
                <a16:creationId xmlns:a16="http://schemas.microsoft.com/office/drawing/2014/main" id="{D7486A93-CA05-D6BD-6026-61A93C3B99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117" y="2886677"/>
            <a:ext cx="5943600" cy="1092200"/>
          </a:xfrm>
          <a:prstGeom prst="rect">
            <a:avLst/>
          </a:prstGeom>
        </p:spPr>
      </p:pic>
    </p:spTree>
    <p:extLst>
      <p:ext uri="{BB962C8B-B14F-4D97-AF65-F5344CB8AC3E}">
        <p14:creationId xmlns:p14="http://schemas.microsoft.com/office/powerpoint/2010/main" val="190206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16</a:t>
            </a:fld>
            <a:endParaRPr lang="en-LV" dirty="0"/>
          </a:p>
        </p:txBody>
      </p:sp>
      <p:sp>
        <p:nvSpPr>
          <p:cNvPr id="6" name="TextBox 5">
            <a:extLst>
              <a:ext uri="{FF2B5EF4-FFF2-40B4-BE49-F238E27FC236}">
                <a16:creationId xmlns:a16="http://schemas.microsoft.com/office/drawing/2014/main" id="{0C875B38-E6FE-AE72-0BDE-11DC2BD222EC}"/>
              </a:ext>
            </a:extLst>
          </p:cNvPr>
          <p:cNvSpPr txBox="1"/>
          <p:nvPr/>
        </p:nvSpPr>
        <p:spPr>
          <a:xfrm>
            <a:off x="577588" y="3105834"/>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Riska analīze</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pic>
        <p:nvPicPr>
          <p:cNvPr id="2" name="Picture 1">
            <a:extLst>
              <a:ext uri="{FF2B5EF4-FFF2-40B4-BE49-F238E27FC236}">
                <a16:creationId xmlns:a16="http://schemas.microsoft.com/office/drawing/2014/main" id="{813AA033-12A8-484E-A59F-57FC53524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874"/>
          <a:stretch/>
        </p:blipFill>
        <p:spPr>
          <a:xfrm>
            <a:off x="4126218" y="557116"/>
            <a:ext cx="7488194" cy="6164359"/>
          </a:xfrm>
          <a:prstGeom prst="rect">
            <a:avLst/>
          </a:prstGeom>
          <a:ln>
            <a:solidFill>
              <a:srgbClr val="92D050"/>
            </a:solidFill>
          </a:ln>
        </p:spPr>
      </p:pic>
    </p:spTree>
    <p:extLst>
      <p:ext uri="{BB962C8B-B14F-4D97-AF65-F5344CB8AC3E}">
        <p14:creationId xmlns:p14="http://schemas.microsoft.com/office/powerpoint/2010/main" val="59516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17</a:t>
            </a:fld>
            <a:endParaRPr lang="en-LV" dirty="0"/>
          </a:p>
        </p:txBody>
      </p:sp>
      <p:sp>
        <p:nvSpPr>
          <p:cNvPr id="6" name="TextBox 5">
            <a:extLst>
              <a:ext uri="{FF2B5EF4-FFF2-40B4-BE49-F238E27FC236}">
                <a16:creationId xmlns:a16="http://schemas.microsoft.com/office/drawing/2014/main" id="{0C875B38-E6FE-AE72-0BDE-11DC2BD222EC}"/>
              </a:ext>
            </a:extLst>
          </p:cNvPr>
          <p:cNvSpPr txBox="1"/>
          <p:nvPr/>
        </p:nvSpPr>
        <p:spPr>
          <a:xfrm>
            <a:off x="577588" y="504725"/>
            <a:ext cx="10435703" cy="1200329"/>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Rīcības plāns (2023.gada aprīlis-</a:t>
            </a:r>
            <a:r>
              <a:rPr lang="en-LV" sz="3600" dirty="0">
                <a:latin typeface="Times New Roman" panose="02020603050405020304" pitchFamily="18" charset="0"/>
                <a:cs typeface="Times New Roman" panose="02020603050405020304" pitchFamily="18" charset="0"/>
              </a:rPr>
              <a:t> </a:t>
            </a:r>
            <a:r>
              <a:rPr lang="en-LV" sz="3600" b="1" dirty="0">
                <a:solidFill>
                  <a:srgbClr val="002060"/>
                </a:solidFill>
                <a:latin typeface="Times New Roman" panose="02020603050405020304" pitchFamily="18" charset="0"/>
                <a:cs typeface="Times New Roman" panose="02020603050405020304" pitchFamily="18" charset="0"/>
              </a:rPr>
              <a:t>2026.gada maijs)</a:t>
            </a:r>
          </a:p>
          <a:p>
            <a:endParaRPr lang="en-LV" sz="3600" b="1" dirty="0">
              <a:solidFill>
                <a:srgbClr val="002060"/>
              </a:solidFill>
              <a:latin typeface="Times New Roman" panose="02020603050405020304" pitchFamily="18" charset="0"/>
              <a:cs typeface="Times New Roman" panose="02020603050405020304" pitchFamily="18" charset="0"/>
            </a:endParaRP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pic>
        <p:nvPicPr>
          <p:cNvPr id="3" name="Picture 2">
            <a:extLst>
              <a:ext uri="{FF2B5EF4-FFF2-40B4-BE49-F238E27FC236}">
                <a16:creationId xmlns:a16="http://schemas.microsoft.com/office/drawing/2014/main" id="{EA6091C1-5337-AA87-B379-63EA9EAB3E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430" y="1309689"/>
            <a:ext cx="11853140" cy="4062412"/>
          </a:xfrm>
          <a:prstGeom prst="rect">
            <a:avLst/>
          </a:prstGeom>
        </p:spPr>
      </p:pic>
    </p:spTree>
    <p:extLst>
      <p:ext uri="{BB962C8B-B14F-4D97-AF65-F5344CB8AC3E}">
        <p14:creationId xmlns:p14="http://schemas.microsoft.com/office/powerpoint/2010/main" val="107880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75B38-E6FE-AE72-0BDE-11DC2BD222EC}"/>
              </a:ext>
            </a:extLst>
          </p:cNvPr>
          <p:cNvSpPr txBox="1"/>
          <p:nvPr/>
        </p:nvSpPr>
        <p:spPr>
          <a:xfrm>
            <a:off x="3220374" y="2967335"/>
            <a:ext cx="5751252" cy="923330"/>
          </a:xfrm>
          <a:prstGeom prst="rect">
            <a:avLst/>
          </a:prstGeom>
          <a:noFill/>
        </p:spPr>
        <p:txBody>
          <a:bodyPr wrap="square" rtlCol="0">
            <a:spAutoFit/>
          </a:bodyPr>
          <a:lstStyle/>
          <a:p>
            <a:r>
              <a:rPr lang="en-LV" sz="5400" b="1" dirty="0">
                <a:solidFill>
                  <a:srgbClr val="002060"/>
                </a:solidFill>
                <a:latin typeface="Times New Roman" panose="02020603050405020304" pitchFamily="18" charset="0"/>
                <a:cs typeface="Times New Roman" panose="02020603050405020304" pitchFamily="18" charset="0"/>
              </a:rPr>
              <a:t>Velosipēdu ceļš</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Tree>
    <p:extLst>
      <p:ext uri="{BB962C8B-B14F-4D97-AF65-F5344CB8AC3E}">
        <p14:creationId xmlns:p14="http://schemas.microsoft.com/office/powerpoint/2010/main" val="1151912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D5D255-D745-11D0-FF73-375C4377E090}"/>
              </a:ext>
            </a:extLst>
          </p:cNvPr>
          <p:cNvSpPr>
            <a:spLocks noGrp="1"/>
          </p:cNvSpPr>
          <p:nvPr>
            <p:ph type="sldNum" sz="quarter" idx="12"/>
          </p:nvPr>
        </p:nvSpPr>
        <p:spPr/>
        <p:txBody>
          <a:bodyPr/>
          <a:lstStyle/>
          <a:p>
            <a:fld id="{1AB13ACA-4C98-4E46-B811-7DF9135D7DF9}" type="slidenum">
              <a:rPr lang="en-LV" smtClean="0"/>
              <a:t>19</a:t>
            </a:fld>
            <a:endParaRPr lang="en-LV"/>
          </a:p>
        </p:txBody>
      </p:sp>
      <p:graphicFrame>
        <p:nvGraphicFramePr>
          <p:cNvPr id="11" name="Content Placeholder 10">
            <a:extLst>
              <a:ext uri="{FF2B5EF4-FFF2-40B4-BE49-F238E27FC236}">
                <a16:creationId xmlns:a16="http://schemas.microsoft.com/office/drawing/2014/main" id="{D198C955-2213-2D60-921A-C8F6CF0942D8}"/>
              </a:ext>
            </a:extLst>
          </p:cNvPr>
          <p:cNvGraphicFramePr>
            <a:graphicFrameLocks noGrp="1"/>
          </p:cNvGraphicFramePr>
          <p:nvPr>
            <p:ph idx="1"/>
            <p:extLst>
              <p:ext uri="{D42A27DB-BD31-4B8C-83A1-F6EECF244321}">
                <p14:modId xmlns:p14="http://schemas.microsoft.com/office/powerpoint/2010/main" val="4207010069"/>
              </p:ext>
            </p:extLst>
          </p:nvPr>
        </p:nvGraphicFramePr>
        <p:xfrm>
          <a:off x="3376245" y="1150934"/>
          <a:ext cx="7273000" cy="5570541"/>
        </p:xfrm>
        <a:graphic>
          <a:graphicData uri="http://schemas.openxmlformats.org/drawingml/2006/table">
            <a:tbl>
              <a:tblPr firstRow="1" firstCol="1" bandRow="1">
                <a:tableStyleId>{68D230F3-CF80-4859-8CE7-A43EE81993B5}</a:tableStyleId>
              </a:tblPr>
              <a:tblGrid>
                <a:gridCol w="1750355">
                  <a:extLst>
                    <a:ext uri="{9D8B030D-6E8A-4147-A177-3AD203B41FA5}">
                      <a16:colId xmlns:a16="http://schemas.microsoft.com/office/drawing/2014/main" val="493259613"/>
                    </a:ext>
                  </a:extLst>
                </a:gridCol>
                <a:gridCol w="1046045">
                  <a:extLst>
                    <a:ext uri="{9D8B030D-6E8A-4147-A177-3AD203B41FA5}">
                      <a16:colId xmlns:a16="http://schemas.microsoft.com/office/drawing/2014/main" val="3697318331"/>
                    </a:ext>
                  </a:extLst>
                </a:gridCol>
                <a:gridCol w="895320">
                  <a:extLst>
                    <a:ext uri="{9D8B030D-6E8A-4147-A177-3AD203B41FA5}">
                      <a16:colId xmlns:a16="http://schemas.microsoft.com/office/drawing/2014/main" val="718197156"/>
                    </a:ext>
                  </a:extLst>
                </a:gridCol>
                <a:gridCol w="895320">
                  <a:extLst>
                    <a:ext uri="{9D8B030D-6E8A-4147-A177-3AD203B41FA5}">
                      <a16:colId xmlns:a16="http://schemas.microsoft.com/office/drawing/2014/main" val="3220146061"/>
                    </a:ext>
                  </a:extLst>
                </a:gridCol>
                <a:gridCol w="895320">
                  <a:extLst>
                    <a:ext uri="{9D8B030D-6E8A-4147-A177-3AD203B41FA5}">
                      <a16:colId xmlns:a16="http://schemas.microsoft.com/office/drawing/2014/main" val="117328844"/>
                    </a:ext>
                  </a:extLst>
                </a:gridCol>
                <a:gridCol w="895320">
                  <a:extLst>
                    <a:ext uri="{9D8B030D-6E8A-4147-A177-3AD203B41FA5}">
                      <a16:colId xmlns:a16="http://schemas.microsoft.com/office/drawing/2014/main" val="3801423982"/>
                    </a:ext>
                  </a:extLst>
                </a:gridCol>
                <a:gridCol w="895320">
                  <a:extLst>
                    <a:ext uri="{9D8B030D-6E8A-4147-A177-3AD203B41FA5}">
                      <a16:colId xmlns:a16="http://schemas.microsoft.com/office/drawing/2014/main" val="1377910078"/>
                    </a:ext>
                  </a:extLst>
                </a:gridCol>
              </a:tblGrid>
              <a:tr h="217929">
                <a:tc>
                  <a:txBody>
                    <a:bodyPr/>
                    <a:lstStyle/>
                    <a:p>
                      <a:endParaRPr lang="en-LV" sz="1000">
                        <a:effectLst/>
                        <a:latin typeface="Times New Roman" panose="02020603050405020304" pitchFamily="18"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r>
                        <a:rPr lang="en-GB" sz="1000">
                          <a:effectLst/>
                          <a:latin typeface="Times New Roman" panose="02020603050405020304" pitchFamily="18" charset="0"/>
                          <a:cs typeface="Times New Roman" panose="02020603050405020304" pitchFamily="18" charset="0"/>
                        </a:rPr>
                        <a:t>2030.gads</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LV"/>
                    </a:p>
                  </a:txBody>
                  <a:tcPr/>
                </a:tc>
                <a:tc hMerge="1">
                  <a:txBody>
                    <a:bodyPr/>
                    <a:lstStyle/>
                    <a:p>
                      <a:endParaRPr lang="en-LV"/>
                    </a:p>
                  </a:txBody>
                  <a:tcPr/>
                </a:tc>
                <a:tc gridSpan="3">
                  <a:txBody>
                    <a:bodyPr/>
                    <a:lstStyle/>
                    <a:p>
                      <a:pPr algn="just"/>
                      <a:r>
                        <a:rPr lang="en-GB" sz="1000">
                          <a:effectLst/>
                          <a:latin typeface="Times New Roman" panose="02020603050405020304" pitchFamily="18" charset="0"/>
                          <a:cs typeface="Times New Roman" panose="02020603050405020304" pitchFamily="18" charset="0"/>
                        </a:rPr>
                        <a:t>Pieņemot, ka iedz.sk. 2030.g. x 3</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LV"/>
                    </a:p>
                  </a:txBody>
                  <a:tcPr/>
                </a:tc>
                <a:tc hMerge="1">
                  <a:txBody>
                    <a:bodyPr/>
                    <a:lstStyle/>
                    <a:p>
                      <a:endParaRPr lang="en-LV"/>
                    </a:p>
                  </a:txBody>
                  <a:tcPr/>
                </a:tc>
                <a:extLst>
                  <a:ext uri="{0D108BD9-81ED-4DB2-BD59-A6C34878D82A}">
                    <a16:rowId xmlns:a16="http://schemas.microsoft.com/office/drawing/2014/main" val="1379719904"/>
                  </a:ext>
                </a:extLst>
              </a:tr>
              <a:tr h="404925">
                <a:tc>
                  <a:txBody>
                    <a:bodyPr/>
                    <a:lstStyle/>
                    <a:p>
                      <a:endParaRPr lang="en-LV" sz="1000">
                        <a:effectLst/>
                        <a:latin typeface="Times New Roman" panose="02020603050405020304" pitchFamily="18"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000">
                          <a:effectLst/>
                          <a:latin typeface="Times New Roman" panose="02020603050405020304" pitchFamily="18" charset="0"/>
                          <a:cs typeface="Times New Roman" panose="02020603050405020304" pitchFamily="18" charset="0"/>
                        </a:rPr>
                        <a:t>1.prognoze</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000">
                          <a:effectLst/>
                          <a:latin typeface="Times New Roman" panose="02020603050405020304" pitchFamily="18" charset="0"/>
                          <a:cs typeface="Times New Roman" panose="02020603050405020304" pitchFamily="18" charset="0"/>
                        </a:rPr>
                        <a:t>2.prognoze</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000">
                          <a:effectLst/>
                          <a:latin typeface="Times New Roman" panose="02020603050405020304" pitchFamily="18" charset="0"/>
                          <a:cs typeface="Times New Roman" panose="02020603050405020304" pitchFamily="18" charset="0"/>
                        </a:rPr>
                        <a:t>3.prognoze</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000">
                          <a:effectLst/>
                          <a:latin typeface="Times New Roman" panose="02020603050405020304" pitchFamily="18" charset="0"/>
                          <a:cs typeface="Times New Roman" panose="02020603050405020304" pitchFamily="18" charset="0"/>
                        </a:rPr>
                        <a:t>1.prognoze</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000">
                          <a:effectLst/>
                          <a:latin typeface="Times New Roman" panose="02020603050405020304" pitchFamily="18" charset="0"/>
                          <a:cs typeface="Times New Roman" panose="02020603050405020304" pitchFamily="18" charset="0"/>
                        </a:rPr>
                        <a:t>2.prognoze</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000">
                          <a:effectLst/>
                          <a:latin typeface="Times New Roman" panose="02020603050405020304" pitchFamily="18" charset="0"/>
                          <a:cs typeface="Times New Roman" panose="02020603050405020304" pitchFamily="18" charset="0"/>
                        </a:rPr>
                        <a:t>3.prognoze</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303223"/>
                  </a:ext>
                </a:extLst>
              </a:tr>
              <a:tr h="217929">
                <a:tc gridSpan="7">
                  <a:txBody>
                    <a:bodyPr/>
                    <a:lstStyle/>
                    <a:p>
                      <a:pPr algn="ctr"/>
                      <a:r>
                        <a:rPr lang="en-GB" sz="1000">
                          <a:effectLst/>
                          <a:latin typeface="Times New Roman" panose="02020603050405020304" pitchFamily="18" charset="0"/>
                          <a:cs typeface="Times New Roman" panose="02020603050405020304" pitchFamily="18" charset="0"/>
                        </a:rPr>
                        <a:t>A. Atsevišķu teritoriju ieguldījums satiksmes intensitātē</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LV"/>
                    </a:p>
                  </a:txBody>
                  <a:tcPr/>
                </a:tc>
                <a:tc hMerge="1">
                  <a:txBody>
                    <a:bodyPr/>
                    <a:lstStyle/>
                    <a:p>
                      <a:endParaRPr lang="en-LV"/>
                    </a:p>
                  </a:txBody>
                  <a:tcPr/>
                </a:tc>
                <a:tc hMerge="1">
                  <a:txBody>
                    <a:bodyPr/>
                    <a:lstStyle/>
                    <a:p>
                      <a:endParaRPr lang="en-LV"/>
                    </a:p>
                  </a:txBody>
                  <a:tcPr/>
                </a:tc>
                <a:tc hMerge="1">
                  <a:txBody>
                    <a:bodyPr/>
                    <a:lstStyle/>
                    <a:p>
                      <a:endParaRPr lang="en-LV"/>
                    </a:p>
                  </a:txBody>
                  <a:tcPr/>
                </a:tc>
                <a:tc hMerge="1">
                  <a:txBody>
                    <a:bodyPr/>
                    <a:lstStyle/>
                    <a:p>
                      <a:endParaRPr lang="en-LV"/>
                    </a:p>
                  </a:txBody>
                  <a:tcPr/>
                </a:tc>
                <a:tc hMerge="1">
                  <a:txBody>
                    <a:bodyPr/>
                    <a:lstStyle/>
                    <a:p>
                      <a:endParaRPr lang="en-LV"/>
                    </a:p>
                  </a:txBody>
                  <a:tcPr/>
                </a:tc>
                <a:extLst>
                  <a:ext uri="{0D108BD9-81ED-4DB2-BD59-A6C34878D82A}">
                    <a16:rowId xmlns:a16="http://schemas.microsoft.com/office/drawing/2014/main" val="1633099732"/>
                  </a:ext>
                </a:extLst>
              </a:tr>
              <a:tr h="404925">
                <a:tc>
                  <a:txBody>
                    <a:bodyPr/>
                    <a:lstStyle/>
                    <a:p>
                      <a:pPr algn="just"/>
                      <a:r>
                        <a:rPr lang="en-GB" sz="1000">
                          <a:effectLst/>
                          <a:latin typeface="Times New Roman" panose="02020603050405020304" pitchFamily="18" charset="0"/>
                          <a:cs typeface="Times New Roman" panose="02020603050405020304" pitchFamily="18" charset="0"/>
                        </a:rPr>
                        <a:t>Teritorija</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effectLst/>
                          <a:latin typeface="Times New Roman" panose="02020603050405020304" pitchFamily="18" charset="0"/>
                          <a:cs typeface="Times New Roman" panose="02020603050405020304" pitchFamily="18" charset="0"/>
                        </a:rPr>
                        <a:t>Velo </a:t>
                      </a:r>
                      <a:r>
                        <a:rPr lang="en-GB" sz="1000" dirty="0" err="1">
                          <a:effectLst/>
                          <a:latin typeface="Times New Roman" panose="02020603050405020304" pitchFamily="18" charset="0"/>
                          <a:cs typeface="Times New Roman" panose="02020603050405020304" pitchFamily="18" charset="0"/>
                        </a:rPr>
                        <a:t>skaits</a:t>
                      </a:r>
                      <a:r>
                        <a:rPr lang="en-GB" sz="1000" dirty="0">
                          <a:effectLst/>
                          <a:latin typeface="Times New Roman" panose="02020603050405020304" pitchFamily="18" charset="0"/>
                          <a:cs typeface="Times New Roman" panose="02020603050405020304" pitchFamily="18" charset="0"/>
                        </a:rPr>
                        <a:t>/h</a:t>
                      </a:r>
                      <a:endParaRPr lang="en-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069663"/>
                  </a:ext>
                </a:extLst>
              </a:tr>
              <a:tr h="217929">
                <a:tc>
                  <a:txBody>
                    <a:bodyPr/>
                    <a:lstStyle/>
                    <a:p>
                      <a:pPr algn="just"/>
                      <a:r>
                        <a:rPr lang="en-GB" sz="1000">
                          <a:effectLst/>
                          <a:latin typeface="Times New Roman" panose="02020603050405020304" pitchFamily="18" charset="0"/>
                          <a:cs typeface="Times New Roman" panose="02020603050405020304" pitchFamily="18" charset="0"/>
                        </a:rPr>
                        <a:t>Ādaži</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44</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100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50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44</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100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50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098953"/>
                  </a:ext>
                </a:extLst>
              </a:tr>
              <a:tr h="217929">
                <a:tc>
                  <a:txBody>
                    <a:bodyPr/>
                    <a:lstStyle/>
                    <a:p>
                      <a:pPr algn="just"/>
                      <a:r>
                        <a:rPr lang="en-GB" sz="1000">
                          <a:effectLst/>
                          <a:latin typeface="Times New Roman" panose="02020603050405020304" pitchFamily="18" charset="0"/>
                          <a:cs typeface="Times New Roman" panose="02020603050405020304" pitchFamily="18" charset="0"/>
                        </a:rPr>
                        <a:t>Carnikava</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29</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88</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33</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87</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263</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98</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143772"/>
                  </a:ext>
                </a:extLst>
              </a:tr>
              <a:tr h="404925">
                <a:tc>
                  <a:txBody>
                    <a:bodyPr/>
                    <a:lstStyle/>
                    <a:p>
                      <a:pPr algn="just"/>
                      <a:r>
                        <a:rPr lang="en-GB" sz="1000" dirty="0">
                          <a:effectLst/>
                          <a:latin typeface="Times New Roman" panose="02020603050405020304" pitchFamily="18" charset="0"/>
                          <a:cs typeface="Times New Roman" panose="02020603050405020304" pitchFamily="18" charset="0"/>
                        </a:rPr>
                        <a:t>Eimuri (</a:t>
                      </a:r>
                      <a:r>
                        <a:rPr lang="en-GB" sz="1000" dirty="0" err="1">
                          <a:effectLst/>
                          <a:latin typeface="Times New Roman" panose="02020603050405020304" pitchFamily="18" charset="0"/>
                          <a:cs typeface="Times New Roman" panose="02020603050405020304" pitchFamily="18" charset="0"/>
                        </a:rPr>
                        <a:t>Carnikavas</a:t>
                      </a:r>
                      <a:r>
                        <a:rPr lang="en-GB" sz="1000" dirty="0">
                          <a:effectLst/>
                          <a:latin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cs typeface="Times New Roman" panose="02020603050405020304" pitchFamily="18" charset="0"/>
                        </a:rPr>
                        <a:t>pagasts</a:t>
                      </a:r>
                      <a:r>
                        <a:rPr lang="en-GB" sz="1000" dirty="0">
                          <a:effectLst/>
                          <a:latin typeface="Times New Roman" panose="02020603050405020304" pitchFamily="18" charset="0"/>
                          <a:cs typeface="Times New Roman" panose="02020603050405020304" pitchFamily="18" charset="0"/>
                        </a:rPr>
                        <a:t>)</a:t>
                      </a:r>
                      <a:endParaRPr lang="en-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effectLst/>
                          <a:latin typeface="Times New Roman" panose="02020603050405020304" pitchFamily="18" charset="0"/>
                          <a:cs typeface="Times New Roman" panose="02020603050405020304" pitchFamily="18" charset="0"/>
                        </a:rPr>
                        <a:t>0</a:t>
                      </a:r>
                      <a:endParaRPr lang="en-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977348"/>
                  </a:ext>
                </a:extLst>
              </a:tr>
              <a:tr h="217929">
                <a:tc>
                  <a:txBody>
                    <a:bodyPr/>
                    <a:lstStyle/>
                    <a:p>
                      <a:pPr algn="just"/>
                      <a:r>
                        <a:rPr lang="en-GB" sz="1000">
                          <a:effectLst/>
                          <a:latin typeface="Times New Roman" panose="02020603050405020304" pitchFamily="18" charset="0"/>
                          <a:cs typeface="Times New Roman" panose="02020603050405020304" pitchFamily="18" charset="0"/>
                        </a:rPr>
                        <a:t>Garciems</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22</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38</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39</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115</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29</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880803"/>
                  </a:ext>
                </a:extLst>
              </a:tr>
              <a:tr h="217929">
                <a:tc>
                  <a:txBody>
                    <a:bodyPr/>
                    <a:lstStyle/>
                    <a:p>
                      <a:pPr algn="just"/>
                      <a:r>
                        <a:rPr lang="en-GB" sz="1000">
                          <a:effectLst/>
                          <a:latin typeface="Times New Roman" panose="02020603050405020304" pitchFamily="18" charset="0"/>
                          <a:cs typeface="Times New Roman" panose="02020603050405020304" pitchFamily="18" charset="0"/>
                        </a:rPr>
                        <a:t>Garupe</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9</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38</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26</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115</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29</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877525"/>
                  </a:ext>
                </a:extLst>
              </a:tr>
              <a:tr h="404925">
                <a:tc>
                  <a:txBody>
                    <a:bodyPr/>
                    <a:lstStyle/>
                    <a:p>
                      <a:pPr algn="just"/>
                      <a:r>
                        <a:rPr lang="en-GB" sz="1000">
                          <a:effectLst/>
                          <a:latin typeface="Times New Roman" panose="02020603050405020304" pitchFamily="18" charset="0"/>
                          <a:cs typeface="Times New Roman" panose="02020603050405020304" pitchFamily="18" charset="0"/>
                        </a:rPr>
                        <a:t>Gauja (Carnikavas pagasts)</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7</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19</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effectLst/>
                          <a:latin typeface="Times New Roman" panose="02020603050405020304" pitchFamily="18" charset="0"/>
                          <a:cs typeface="Times New Roman" panose="02020603050405020304" pitchFamily="18" charset="0"/>
                        </a:rPr>
                        <a:t>8</a:t>
                      </a:r>
                      <a:endParaRPr lang="en-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22</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57</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25</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334116"/>
                  </a:ext>
                </a:extLst>
              </a:tr>
              <a:tr h="217929">
                <a:tc>
                  <a:txBody>
                    <a:bodyPr/>
                    <a:lstStyle/>
                    <a:p>
                      <a:pPr algn="just"/>
                      <a:r>
                        <a:rPr lang="en-GB" sz="1000">
                          <a:effectLst/>
                          <a:latin typeface="Times New Roman" panose="02020603050405020304" pitchFamily="18" charset="0"/>
                          <a:cs typeface="Times New Roman" panose="02020603050405020304" pitchFamily="18" charset="0"/>
                        </a:rPr>
                        <a:t>Kalngale</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7</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8</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89</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23</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013925"/>
                  </a:ext>
                </a:extLst>
              </a:tr>
              <a:tr h="217929">
                <a:tc>
                  <a:txBody>
                    <a:bodyPr/>
                    <a:lstStyle/>
                    <a:p>
                      <a:pPr algn="just"/>
                      <a:r>
                        <a:rPr lang="en-GB" sz="1000">
                          <a:effectLst/>
                          <a:latin typeface="Times New Roman" panose="02020603050405020304" pitchFamily="18" charset="0"/>
                          <a:cs typeface="Times New Roman" panose="02020603050405020304" pitchFamily="18" charset="0"/>
                        </a:rPr>
                        <a:t>Laveri</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3303201"/>
                  </a:ext>
                </a:extLst>
              </a:tr>
              <a:tr h="217929">
                <a:tc>
                  <a:txBody>
                    <a:bodyPr/>
                    <a:lstStyle/>
                    <a:p>
                      <a:pPr algn="just"/>
                      <a:r>
                        <a:rPr lang="en-GB" sz="1000">
                          <a:effectLst/>
                          <a:latin typeface="Times New Roman" panose="02020603050405020304" pitchFamily="18" charset="0"/>
                          <a:cs typeface="Times New Roman" panose="02020603050405020304" pitchFamily="18" charset="0"/>
                        </a:rPr>
                        <a:t>Mežgarciems</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3445591"/>
                  </a:ext>
                </a:extLst>
              </a:tr>
              <a:tr h="217929">
                <a:tc>
                  <a:txBody>
                    <a:bodyPr/>
                    <a:lstStyle/>
                    <a:p>
                      <a:pPr algn="just"/>
                      <a:r>
                        <a:rPr lang="en-GB" sz="1000">
                          <a:effectLst/>
                          <a:latin typeface="Times New Roman" panose="02020603050405020304" pitchFamily="18" charset="0"/>
                          <a:cs typeface="Times New Roman" panose="02020603050405020304" pitchFamily="18" charset="0"/>
                        </a:rPr>
                        <a:t>Siguļi</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6</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7</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17</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8</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8092234"/>
                  </a:ext>
                </a:extLst>
              </a:tr>
              <a:tr h="217929">
                <a:tc>
                  <a:txBody>
                    <a:bodyPr/>
                    <a:lstStyle/>
                    <a:p>
                      <a:pPr algn="just"/>
                      <a:r>
                        <a:rPr lang="en-GB" sz="1000">
                          <a:effectLst/>
                          <a:latin typeface="Times New Roman" panose="02020603050405020304" pitchFamily="18" charset="0"/>
                          <a:cs typeface="Times New Roman" panose="02020603050405020304" pitchFamily="18" charset="0"/>
                        </a:rPr>
                        <a:t>Rīga</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133</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63</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32</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133</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63</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32</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8303951"/>
                  </a:ext>
                </a:extLst>
              </a:tr>
              <a:tr h="217929">
                <a:tc gridSpan="7">
                  <a:txBody>
                    <a:bodyPr/>
                    <a:lstStyle/>
                    <a:p>
                      <a:pPr algn="ctr"/>
                      <a:r>
                        <a:rPr lang="en-GB" sz="1000">
                          <a:effectLst/>
                          <a:latin typeface="Times New Roman" panose="02020603050405020304" pitchFamily="18" charset="0"/>
                          <a:cs typeface="Times New Roman" panose="02020603050405020304" pitchFamily="18" charset="0"/>
                        </a:rPr>
                        <a:t>B. Satiksmes intensitāte atsevišķos posmos</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LV"/>
                    </a:p>
                  </a:txBody>
                  <a:tcPr/>
                </a:tc>
                <a:tc hMerge="1">
                  <a:txBody>
                    <a:bodyPr/>
                    <a:lstStyle/>
                    <a:p>
                      <a:endParaRPr lang="en-LV"/>
                    </a:p>
                  </a:txBody>
                  <a:tcPr/>
                </a:tc>
                <a:tc hMerge="1">
                  <a:txBody>
                    <a:bodyPr/>
                    <a:lstStyle/>
                    <a:p>
                      <a:endParaRPr lang="en-LV"/>
                    </a:p>
                  </a:txBody>
                  <a:tcPr/>
                </a:tc>
                <a:tc hMerge="1">
                  <a:txBody>
                    <a:bodyPr/>
                    <a:lstStyle/>
                    <a:p>
                      <a:endParaRPr lang="en-LV"/>
                    </a:p>
                  </a:txBody>
                  <a:tcPr/>
                </a:tc>
                <a:tc hMerge="1">
                  <a:txBody>
                    <a:bodyPr/>
                    <a:lstStyle/>
                    <a:p>
                      <a:endParaRPr lang="en-LV"/>
                    </a:p>
                  </a:txBody>
                  <a:tcPr/>
                </a:tc>
                <a:tc hMerge="1">
                  <a:txBody>
                    <a:bodyPr/>
                    <a:lstStyle/>
                    <a:p>
                      <a:endParaRPr lang="en-LV"/>
                    </a:p>
                  </a:txBody>
                  <a:tcPr/>
                </a:tc>
                <a:extLst>
                  <a:ext uri="{0D108BD9-81ED-4DB2-BD59-A6C34878D82A}">
                    <a16:rowId xmlns:a16="http://schemas.microsoft.com/office/drawing/2014/main" val="886895794"/>
                  </a:ext>
                </a:extLst>
              </a:tr>
              <a:tr h="404925">
                <a:tc>
                  <a:txBody>
                    <a:bodyPr/>
                    <a:lstStyle/>
                    <a:p>
                      <a:pPr algn="just"/>
                      <a:r>
                        <a:rPr lang="en-GB" sz="1000">
                          <a:effectLst/>
                          <a:latin typeface="Times New Roman" panose="02020603050405020304" pitchFamily="18" charset="0"/>
                          <a:cs typeface="Times New Roman" panose="02020603050405020304" pitchFamily="18" charset="0"/>
                        </a:rPr>
                        <a:t>Posms</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Velo skaits/h</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571067"/>
                  </a:ext>
                </a:extLst>
              </a:tr>
              <a:tr h="232692">
                <a:tc>
                  <a:txBody>
                    <a:bodyPr/>
                    <a:lstStyle/>
                    <a:p>
                      <a:pPr algn="just"/>
                      <a:r>
                        <a:rPr lang="en-GB" sz="1000">
                          <a:effectLst/>
                          <a:latin typeface="Times New Roman" panose="02020603050405020304" pitchFamily="18" charset="0"/>
                          <a:cs typeface="Times New Roman" panose="02020603050405020304" pitchFamily="18" charset="0"/>
                        </a:rPr>
                        <a:t>Carnikava-Garupe</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45</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137</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52</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127</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390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145</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711763"/>
                  </a:ext>
                </a:extLst>
              </a:tr>
              <a:tr h="232692">
                <a:tc>
                  <a:txBody>
                    <a:bodyPr/>
                    <a:lstStyle/>
                    <a:p>
                      <a:pPr algn="just"/>
                      <a:r>
                        <a:rPr lang="en-GB" sz="1000">
                          <a:effectLst/>
                          <a:latin typeface="Times New Roman" panose="02020603050405020304" pitchFamily="18" charset="0"/>
                          <a:cs typeface="Times New Roman" panose="02020603050405020304" pitchFamily="18" charset="0"/>
                        </a:rPr>
                        <a:t>Garupe-Garciems</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53</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171</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60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151</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494</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171</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322363"/>
                  </a:ext>
                </a:extLst>
              </a:tr>
              <a:tr h="232692">
                <a:tc>
                  <a:txBody>
                    <a:bodyPr/>
                    <a:lstStyle/>
                    <a:p>
                      <a:pPr algn="just"/>
                      <a:r>
                        <a:rPr lang="en-GB" sz="1000">
                          <a:effectLst/>
                          <a:latin typeface="Times New Roman" panose="02020603050405020304" pitchFamily="18" charset="0"/>
                          <a:cs typeface="Times New Roman" panose="02020603050405020304" pitchFamily="18" charset="0"/>
                        </a:rPr>
                        <a:t>Garciems-Kalngale</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44</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114</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38</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96</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309</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97</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788330"/>
                  </a:ext>
                </a:extLst>
              </a:tr>
              <a:tr h="232692">
                <a:tc>
                  <a:txBody>
                    <a:bodyPr/>
                    <a:lstStyle/>
                    <a:p>
                      <a:pPr algn="just"/>
                      <a:r>
                        <a:rPr lang="en-GB" sz="1000">
                          <a:effectLst/>
                          <a:latin typeface="Times New Roman" panose="02020603050405020304" pitchFamily="18" charset="0"/>
                          <a:cs typeface="Times New Roman" panose="02020603050405020304" pitchFamily="18" charset="0"/>
                        </a:rPr>
                        <a:t>Kalngale-Vecāķi</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149</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120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50</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172</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effectLst/>
                          <a:latin typeface="Times New Roman" panose="02020603050405020304" pitchFamily="18" charset="0"/>
                          <a:cs typeface="Times New Roman" panose="02020603050405020304" pitchFamily="18" charset="0"/>
                        </a:rPr>
                        <a:t>211</a:t>
                      </a:r>
                      <a:endParaRPr lang="en-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dirty="0">
                          <a:effectLst/>
                          <a:latin typeface="Times New Roman" panose="02020603050405020304" pitchFamily="18" charset="0"/>
                          <a:cs typeface="Times New Roman" panose="02020603050405020304" pitchFamily="18" charset="0"/>
                        </a:rPr>
                        <a:t>76</a:t>
                      </a:r>
                      <a:endParaRPr lang="en-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06" marR="59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889953"/>
                  </a:ext>
                </a:extLst>
              </a:tr>
            </a:tbl>
          </a:graphicData>
        </a:graphic>
      </p:graphicFrame>
      <p:pic>
        <p:nvPicPr>
          <p:cNvPr id="12" name="Picture 11" descr="A picture containing text, plate, tableware, dishware&#10;&#10;Description automatically generated">
            <a:extLst>
              <a:ext uri="{FF2B5EF4-FFF2-40B4-BE49-F238E27FC236}">
                <a16:creationId xmlns:a16="http://schemas.microsoft.com/office/drawing/2014/main" id="{7560FC1D-FF7C-E295-9E6D-534AA4DE4F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13" name="Picture 12" descr="Logo, company name&#10;&#10;Description automatically generated">
            <a:extLst>
              <a:ext uri="{FF2B5EF4-FFF2-40B4-BE49-F238E27FC236}">
                <a16:creationId xmlns:a16="http://schemas.microsoft.com/office/drawing/2014/main" id="{EE6C7B84-A9C8-DC05-6137-6337F5C2DF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
        <p:nvSpPr>
          <p:cNvPr id="3" name="TextBox 2">
            <a:extLst>
              <a:ext uri="{FF2B5EF4-FFF2-40B4-BE49-F238E27FC236}">
                <a16:creationId xmlns:a16="http://schemas.microsoft.com/office/drawing/2014/main" id="{991A08ED-4FF2-7B2D-D04F-7EA789E2CC3F}"/>
              </a:ext>
            </a:extLst>
          </p:cNvPr>
          <p:cNvSpPr txBox="1"/>
          <p:nvPr/>
        </p:nvSpPr>
        <p:spPr>
          <a:xfrm>
            <a:off x="518594" y="357241"/>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Velosipēdu ceļa noslodzes prognozes</a:t>
            </a:r>
          </a:p>
        </p:txBody>
      </p:sp>
    </p:spTree>
    <p:extLst>
      <p:ext uri="{BB962C8B-B14F-4D97-AF65-F5344CB8AC3E}">
        <p14:creationId xmlns:p14="http://schemas.microsoft.com/office/powerpoint/2010/main" val="351503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2</a:t>
            </a:fld>
            <a:endParaRPr lang="en-LV" dirty="0"/>
          </a:p>
        </p:txBody>
      </p:sp>
      <p:sp>
        <p:nvSpPr>
          <p:cNvPr id="5" name="Content Placeholder 2">
            <a:extLst>
              <a:ext uri="{FF2B5EF4-FFF2-40B4-BE49-F238E27FC236}">
                <a16:creationId xmlns:a16="http://schemas.microsoft.com/office/drawing/2014/main" id="{D9EFE75B-2AAD-222F-EAF1-3E1E5379FE06}"/>
              </a:ext>
            </a:extLst>
          </p:cNvPr>
          <p:cNvSpPr txBox="1">
            <a:spLocks noGrp="1"/>
          </p:cNvSpPr>
          <p:nvPr>
            <p:ph idx="1"/>
          </p:nvPr>
        </p:nvSpPr>
        <p:spPr>
          <a:xfrm>
            <a:off x="509016" y="1294602"/>
            <a:ext cx="11109960" cy="435133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lv-LV" sz="2200" dirty="0">
                <a:latin typeface="Times New Roman" panose="02020603050405020304" pitchFamily="18" charset="0"/>
                <a:ea typeface="Times New Roman" panose="02020603050405020304" pitchFamily="18" charset="0"/>
                <a:cs typeface="Times New Roman" panose="02020603050405020304" pitchFamily="18" charset="0"/>
              </a:rPr>
              <a:t>TEP izstrāžu mērķis ir noteikt tehniski, sociāli un ekonomiski piemērotāko risinājumu </a:t>
            </a:r>
            <a:r>
              <a:rPr lang="lv-LV" sz="2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mobilitātes punkta</a:t>
            </a:r>
            <a:r>
              <a:rPr lang="lv-LV" sz="2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lv-LV" sz="2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infrastruktūras izveidošanai Rīgas metropoles areālā – Carnikava</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lv-LV" sz="2200" dirty="0">
                <a:latin typeface="Times New Roman" panose="02020603050405020304" pitchFamily="18" charset="0"/>
                <a:ea typeface="Times New Roman" panose="02020603050405020304" pitchFamily="18" charset="0"/>
                <a:cs typeface="Times New Roman" panose="02020603050405020304" pitchFamily="18" charset="0"/>
              </a:rPr>
              <a:t>un alternatīvu  </a:t>
            </a:r>
            <a:r>
              <a:rPr lang="lv-LV" sz="2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maģistrālā veloceļa izveidošanai prioritārajā koridorā Rīga- Carnikava</a:t>
            </a:r>
            <a:r>
              <a:rPr lang="lv-LV"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lv-LV" sz="2200" dirty="0">
                <a:latin typeface="Times New Roman" panose="02020603050405020304" pitchFamily="18" charset="0"/>
                <a:ea typeface="Times New Roman" panose="02020603050405020304" pitchFamily="18" charset="0"/>
                <a:cs typeface="Times New Roman" panose="02020603050405020304" pitchFamily="18" charset="0"/>
              </a:rPr>
              <a:t>sekmējot Rīgas metropoles areāla prioritāro transporta koridoru attīstību, izveidojot multimodālus savienojumus un maršrutu tīklu integrāciju, kā arī uzlabojot ar dzelzceļa staciju sabiedriskā transporta un «zaļās» mobilitātes pieejamību saistīto piekļuves infrastruktūru, rezultātā sekmējot radīto SEG emisiju apjoma mazināšanu transporta sektorā.</a:t>
            </a:r>
          </a:p>
          <a:p>
            <a:pPr algn="just"/>
            <a:endParaRPr lang="lv-LV"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lv-LV" sz="2000" b="1" dirty="0">
                <a:latin typeface="Times New Roman" panose="02020603050405020304" pitchFamily="18" charset="0"/>
                <a:ea typeface="Times New Roman" panose="02020603050405020304" pitchFamily="18" charset="0"/>
                <a:cs typeface="Times New Roman" panose="02020603050405020304" pitchFamily="18" charset="0"/>
              </a:rPr>
              <a:t>Pamats ANM projekta pieteikumam:</a:t>
            </a:r>
          </a:p>
          <a:p>
            <a:pPr algn="just">
              <a:buFont typeface="Wingdings" pitchFamily="2" charset="2"/>
              <a:buChar char="ü"/>
            </a:pPr>
            <a:r>
              <a:rPr lang="lv-LV" sz="2000" dirty="0">
                <a:latin typeface="Times New Roman" panose="02020603050405020304" pitchFamily="18" charset="0"/>
                <a:ea typeface="Times New Roman" panose="02020603050405020304" pitchFamily="18" charset="0"/>
                <a:cs typeface="Times New Roman" panose="02020603050405020304" pitchFamily="18" charset="0"/>
              </a:rPr>
              <a:t>Alternatīvu salīdzinājums un risinājuma pamatojums</a:t>
            </a:r>
          </a:p>
          <a:p>
            <a:pPr algn="just">
              <a:buFont typeface="Wingdings" pitchFamily="2" charset="2"/>
              <a:buChar char="ü"/>
            </a:pPr>
            <a:r>
              <a:rPr lang="lv-LV" sz="2000" dirty="0">
                <a:latin typeface="Times New Roman" panose="02020603050405020304" pitchFamily="18" charset="0"/>
                <a:ea typeface="Times New Roman" panose="02020603050405020304" pitchFamily="18" charset="0"/>
                <a:cs typeface="Times New Roman" panose="02020603050405020304" pitchFamily="18" charset="0"/>
              </a:rPr>
              <a:t>Izmaksu-ieguvumu analīze</a:t>
            </a:r>
          </a:p>
          <a:p>
            <a:pPr algn="just">
              <a:buFont typeface="Wingdings" pitchFamily="2" charset="2"/>
              <a:buChar char="ü"/>
            </a:pPr>
            <a:r>
              <a:rPr lang="lv-LV" sz="2000" dirty="0">
                <a:latin typeface="Times New Roman" panose="02020603050405020304" pitchFamily="18" charset="0"/>
                <a:ea typeface="Times New Roman" panose="02020603050405020304" pitchFamily="18" charset="0"/>
                <a:cs typeface="Times New Roman" panose="02020603050405020304" pitchFamily="18" charset="0"/>
              </a:rPr>
              <a:t>Projektēšanas uzdevums</a:t>
            </a:r>
          </a:p>
          <a:p>
            <a:pPr algn="just"/>
            <a:endParaRPr lang="lv-LV"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875B38-E6FE-AE72-0BDE-11DC2BD222EC}"/>
              </a:ext>
            </a:extLst>
          </p:cNvPr>
          <p:cNvSpPr txBox="1"/>
          <p:nvPr/>
        </p:nvSpPr>
        <p:spPr>
          <a:xfrm>
            <a:off x="509016" y="584192"/>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Darbu mērķi</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Tree>
    <p:extLst>
      <p:ext uri="{BB962C8B-B14F-4D97-AF65-F5344CB8AC3E}">
        <p14:creationId xmlns:p14="http://schemas.microsoft.com/office/powerpoint/2010/main" val="2227656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6AA7-18DA-1EF0-33DF-F9506A16453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60FFA9-A779-7264-CC49-9FEFB1703E70}"/>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90A447BE-9C58-BF88-8BCA-AD049AF80BE7}"/>
              </a:ext>
            </a:extLst>
          </p:cNvPr>
          <p:cNvSpPr>
            <a:spLocks noGrp="1"/>
          </p:cNvSpPr>
          <p:nvPr>
            <p:ph type="sldNum" sz="quarter" idx="12"/>
          </p:nvPr>
        </p:nvSpPr>
        <p:spPr/>
        <p:txBody>
          <a:bodyPr/>
          <a:lstStyle/>
          <a:p>
            <a:fld id="{1AB13ACA-4C98-4E46-B811-7DF9135D7DF9}" type="slidenum">
              <a:rPr lang="en-LV" smtClean="0"/>
              <a:t>20</a:t>
            </a:fld>
            <a:endParaRPr lang="en-LV"/>
          </a:p>
        </p:txBody>
      </p:sp>
      <p:pic>
        <p:nvPicPr>
          <p:cNvPr id="5" name="Picture 4" descr="A picture containing map&#10;&#10;Description automatically generated">
            <a:extLst>
              <a:ext uri="{FF2B5EF4-FFF2-40B4-BE49-F238E27FC236}">
                <a16:creationId xmlns:a16="http://schemas.microsoft.com/office/drawing/2014/main" id="{E0B90557-094B-9F09-BC4F-350383569B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111827" y="-28473"/>
            <a:ext cx="9927299" cy="68864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157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DC74FC-3234-3974-502C-22F8928F7962}"/>
              </a:ext>
            </a:extLst>
          </p:cNvPr>
          <p:cNvSpPr/>
          <p:nvPr/>
        </p:nvSpPr>
        <p:spPr>
          <a:xfrm>
            <a:off x="0" y="0"/>
            <a:ext cx="12192000" cy="68103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itle 1">
            <a:extLst>
              <a:ext uri="{FF2B5EF4-FFF2-40B4-BE49-F238E27FC236}">
                <a16:creationId xmlns:a16="http://schemas.microsoft.com/office/drawing/2014/main" id="{CC1BDBAF-2074-CDF8-11FA-33AB4E540CD2}"/>
              </a:ext>
            </a:extLst>
          </p:cNvPr>
          <p:cNvSpPr txBox="1">
            <a:spLocks/>
          </p:cNvSpPr>
          <p:nvPr/>
        </p:nvSpPr>
        <p:spPr>
          <a:xfrm>
            <a:off x="695324" y="157956"/>
            <a:ext cx="11249025" cy="5230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latin typeface="Times New Roman" panose="02020603050405020304" pitchFamily="18" charset="0"/>
                <a:cs typeface="Times New Roman" panose="02020603050405020304" pitchFamily="18" charset="0"/>
              </a:rPr>
              <a:t>VELOSIPĒDU CEĻA NOVĒRTĒJUMS PĒC PUNKTIEM</a:t>
            </a:r>
          </a:p>
        </p:txBody>
      </p:sp>
      <p:graphicFrame>
        <p:nvGraphicFramePr>
          <p:cNvPr id="13" name="Object 12">
            <a:extLst>
              <a:ext uri="{FF2B5EF4-FFF2-40B4-BE49-F238E27FC236}">
                <a16:creationId xmlns:a16="http://schemas.microsoft.com/office/drawing/2014/main" id="{E1A98A9D-5BC8-BEFC-C6BB-F5EFA30E2350}"/>
              </a:ext>
            </a:extLst>
          </p:cNvPr>
          <p:cNvGraphicFramePr>
            <a:graphicFrameLocks noChangeAspect="1"/>
          </p:cNvGraphicFramePr>
          <p:nvPr/>
        </p:nvGraphicFramePr>
        <p:xfrm>
          <a:off x="695324" y="877495"/>
          <a:ext cx="4792406" cy="5822549"/>
        </p:xfrm>
        <a:graphic>
          <a:graphicData uri="http://schemas.openxmlformats.org/presentationml/2006/ole">
            <mc:AlternateContent xmlns:mc="http://schemas.openxmlformats.org/markup-compatibility/2006">
              <mc:Choice xmlns:v="urn:schemas-microsoft-com:vml" Requires="v">
                <p:oleObj name="Worksheet" r:id="rId3" imgW="5435600" imgH="6604000" progId="Excel.Sheet.12">
                  <p:embed/>
                </p:oleObj>
              </mc:Choice>
              <mc:Fallback>
                <p:oleObj name="Worksheet" r:id="rId3" imgW="5435600" imgH="6604000" progId="Excel.Sheet.12">
                  <p:embed/>
                  <p:pic>
                    <p:nvPicPr>
                      <p:cNvPr id="13" name="Object 12">
                        <a:extLst>
                          <a:ext uri="{FF2B5EF4-FFF2-40B4-BE49-F238E27FC236}">
                            <a16:creationId xmlns:a16="http://schemas.microsoft.com/office/drawing/2014/main" id="{E1A98A9D-5BC8-BEFC-C6BB-F5EFA30E2350}"/>
                          </a:ext>
                        </a:extLst>
                      </p:cNvPr>
                      <p:cNvPicPr/>
                      <p:nvPr/>
                    </p:nvPicPr>
                    <p:blipFill>
                      <a:blip r:embed="rId4"/>
                      <a:stretch>
                        <a:fillRect/>
                      </a:stretch>
                    </p:blipFill>
                    <p:spPr>
                      <a:xfrm>
                        <a:off x="695324" y="877495"/>
                        <a:ext cx="4792406" cy="5822549"/>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0B4DA2B-D6B6-BAEA-8A22-16E409F84C76}"/>
              </a:ext>
            </a:extLst>
          </p:cNvPr>
          <p:cNvGraphicFramePr>
            <a:graphicFrameLocks noChangeAspect="1"/>
          </p:cNvGraphicFramePr>
          <p:nvPr/>
        </p:nvGraphicFramePr>
        <p:xfrm>
          <a:off x="6321527" y="838993"/>
          <a:ext cx="4792406" cy="6010057"/>
        </p:xfrm>
        <a:graphic>
          <a:graphicData uri="http://schemas.openxmlformats.org/presentationml/2006/ole">
            <mc:AlternateContent xmlns:mc="http://schemas.openxmlformats.org/markup-compatibility/2006">
              <mc:Choice xmlns:v="urn:schemas-microsoft-com:vml" Requires="v">
                <p:oleObj name="Worksheet" r:id="rId5" imgW="5448300" imgH="6832600" progId="Excel.Sheet.12">
                  <p:embed/>
                </p:oleObj>
              </mc:Choice>
              <mc:Fallback>
                <p:oleObj name="Worksheet" r:id="rId5" imgW="5448300" imgH="6832600" progId="Excel.Sheet.12">
                  <p:embed/>
                  <p:pic>
                    <p:nvPicPr>
                      <p:cNvPr id="14" name="Object 13">
                        <a:extLst>
                          <a:ext uri="{FF2B5EF4-FFF2-40B4-BE49-F238E27FC236}">
                            <a16:creationId xmlns:a16="http://schemas.microsoft.com/office/drawing/2014/main" id="{C0B4DA2B-D6B6-BAEA-8A22-16E409F84C76}"/>
                          </a:ext>
                        </a:extLst>
                      </p:cNvPr>
                      <p:cNvPicPr/>
                      <p:nvPr/>
                    </p:nvPicPr>
                    <p:blipFill>
                      <a:blip r:embed="rId6"/>
                      <a:stretch>
                        <a:fillRect/>
                      </a:stretch>
                    </p:blipFill>
                    <p:spPr>
                      <a:xfrm>
                        <a:off x="6321527" y="838993"/>
                        <a:ext cx="4792406" cy="601005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F5F21930-9D59-2192-E645-34EF4FDF65B5}"/>
              </a:ext>
            </a:extLst>
          </p:cNvPr>
          <p:cNvSpPr>
            <a:spLocks noGrp="1"/>
          </p:cNvSpPr>
          <p:nvPr>
            <p:ph type="sldNum" sz="quarter" idx="12"/>
          </p:nvPr>
        </p:nvSpPr>
        <p:spPr/>
        <p:txBody>
          <a:bodyPr/>
          <a:lstStyle/>
          <a:p>
            <a:fld id="{1AB13ACA-4C98-4E46-B811-7DF9135D7DF9}" type="slidenum">
              <a:rPr lang="en-LV" smtClean="0"/>
              <a:t>21</a:t>
            </a:fld>
            <a:endParaRPr lang="en-LV"/>
          </a:p>
        </p:txBody>
      </p:sp>
    </p:spTree>
    <p:extLst>
      <p:ext uri="{BB962C8B-B14F-4D97-AF65-F5344CB8AC3E}">
        <p14:creationId xmlns:p14="http://schemas.microsoft.com/office/powerpoint/2010/main" val="1673679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D4BA9B-76C2-428C-7FEA-734FFE2E3D01}"/>
              </a:ext>
            </a:extLst>
          </p:cNvPr>
          <p:cNvSpPr>
            <a:spLocks noGrp="1"/>
          </p:cNvSpPr>
          <p:nvPr>
            <p:ph type="sldNum" sz="quarter" idx="12"/>
          </p:nvPr>
        </p:nvSpPr>
        <p:spPr/>
        <p:txBody>
          <a:bodyPr/>
          <a:lstStyle/>
          <a:p>
            <a:fld id="{1AB13ACA-4C98-4E46-B811-7DF9135D7DF9}" type="slidenum">
              <a:rPr lang="en-LV" smtClean="0"/>
              <a:t>22</a:t>
            </a:fld>
            <a:endParaRPr lang="en-LV"/>
          </a:p>
        </p:txBody>
      </p:sp>
      <p:pic>
        <p:nvPicPr>
          <p:cNvPr id="5" name="Picture 4">
            <a:extLst>
              <a:ext uri="{FF2B5EF4-FFF2-40B4-BE49-F238E27FC236}">
                <a16:creationId xmlns:a16="http://schemas.microsoft.com/office/drawing/2014/main" id="{C55DCF06-D037-A03F-B5E1-F83187C2D0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3379" y="1112257"/>
            <a:ext cx="6025241" cy="5426655"/>
          </a:xfrm>
          <a:prstGeom prst="rect">
            <a:avLst/>
          </a:prstGeom>
        </p:spPr>
      </p:pic>
      <p:sp>
        <p:nvSpPr>
          <p:cNvPr id="6" name="TextBox 5">
            <a:extLst>
              <a:ext uri="{FF2B5EF4-FFF2-40B4-BE49-F238E27FC236}">
                <a16:creationId xmlns:a16="http://schemas.microsoft.com/office/drawing/2014/main" id="{1B77A17F-C744-223F-A9AC-20845A60D9AB}"/>
              </a:ext>
            </a:extLst>
          </p:cNvPr>
          <p:cNvSpPr txBox="1"/>
          <p:nvPr/>
        </p:nvSpPr>
        <p:spPr>
          <a:xfrm>
            <a:off x="545690" y="268569"/>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1. </a:t>
            </a:r>
            <a:r>
              <a:rPr lang="en-GB" sz="3600" b="1" dirty="0">
                <a:solidFill>
                  <a:srgbClr val="002060"/>
                </a:solidFill>
                <a:latin typeface="Times New Roman" panose="02020603050405020304" pitchFamily="18" charset="0"/>
                <a:cs typeface="Times New Roman" panose="02020603050405020304" pitchFamily="18" charset="0"/>
              </a:rPr>
              <a:t>u</a:t>
            </a:r>
            <a:r>
              <a:rPr lang="en-LV" sz="3600" b="1" dirty="0">
                <a:solidFill>
                  <a:srgbClr val="002060"/>
                </a:solidFill>
                <a:latin typeface="Times New Roman" panose="02020603050405020304" pitchFamily="18" charset="0"/>
                <a:cs typeface="Times New Roman" panose="02020603050405020304" pitchFamily="18" charset="0"/>
              </a:rPr>
              <a:t>n 4. alternatīvas salīdzinājums</a:t>
            </a:r>
          </a:p>
        </p:txBody>
      </p:sp>
    </p:spTree>
    <p:extLst>
      <p:ext uri="{BB962C8B-B14F-4D97-AF65-F5344CB8AC3E}">
        <p14:creationId xmlns:p14="http://schemas.microsoft.com/office/powerpoint/2010/main" val="811876476"/>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C02629-A5BE-512A-88C1-967D502B4E72}"/>
              </a:ext>
            </a:extLst>
          </p:cNvPr>
          <p:cNvSpPr>
            <a:spLocks noGrp="1"/>
          </p:cNvSpPr>
          <p:nvPr>
            <p:ph type="sldNum" sz="quarter" idx="12"/>
          </p:nvPr>
        </p:nvSpPr>
        <p:spPr/>
        <p:txBody>
          <a:bodyPr/>
          <a:lstStyle/>
          <a:p>
            <a:fld id="{1AB13ACA-4C98-4E46-B811-7DF9135D7DF9}" type="slidenum">
              <a:rPr lang="en-LV" smtClean="0"/>
              <a:t>23</a:t>
            </a:fld>
            <a:endParaRPr lang="en-LV"/>
          </a:p>
        </p:txBody>
      </p:sp>
      <p:pic>
        <p:nvPicPr>
          <p:cNvPr id="6" name="Picture 5" descr="A picture containing track, train, sky, outdoor&#10;&#10;Description automatically generated">
            <a:extLst>
              <a:ext uri="{FF2B5EF4-FFF2-40B4-BE49-F238E27FC236}">
                <a16:creationId xmlns:a16="http://schemas.microsoft.com/office/drawing/2014/main" id="{2B7FB4B4-3A31-8E0E-66D7-51F8C133BC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4515" y="0"/>
            <a:ext cx="4397828" cy="3298371"/>
          </a:xfrm>
          <a:prstGeom prst="rect">
            <a:avLst/>
          </a:prstGeom>
        </p:spPr>
      </p:pic>
      <p:pic>
        <p:nvPicPr>
          <p:cNvPr id="8" name="Picture 7" descr="A picture containing ground, outdoor, tree, sky&#10;&#10;Description automatically generated">
            <a:extLst>
              <a:ext uri="{FF2B5EF4-FFF2-40B4-BE49-F238E27FC236}">
                <a16:creationId xmlns:a16="http://schemas.microsoft.com/office/drawing/2014/main" id="{A87250A0-7D21-9AD8-FD3E-AC83EE0264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9659" y="0"/>
            <a:ext cx="4411737" cy="3308803"/>
          </a:xfrm>
          <a:prstGeom prst="rect">
            <a:avLst/>
          </a:prstGeom>
        </p:spPr>
      </p:pic>
      <p:pic>
        <p:nvPicPr>
          <p:cNvPr id="10" name="Picture 9" descr="A picture containing sky, ground, outdoor, track&#10;&#10;Description automatically generated">
            <a:extLst>
              <a:ext uri="{FF2B5EF4-FFF2-40B4-BE49-F238E27FC236}">
                <a16:creationId xmlns:a16="http://schemas.microsoft.com/office/drawing/2014/main" id="{A0C6E2E0-BC6C-E315-53F3-E6B746CF75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4512" y="3537400"/>
            <a:ext cx="4397831" cy="3298373"/>
          </a:xfrm>
          <a:prstGeom prst="rect">
            <a:avLst/>
          </a:prstGeom>
        </p:spPr>
      </p:pic>
      <p:pic>
        <p:nvPicPr>
          <p:cNvPr id="12" name="Picture 11" descr="A picture containing sky, ground, outdoor, track&#10;&#10;Description automatically generated">
            <a:extLst>
              <a:ext uri="{FF2B5EF4-FFF2-40B4-BE49-F238E27FC236}">
                <a16:creationId xmlns:a16="http://schemas.microsoft.com/office/drawing/2014/main" id="{F55DDCFC-462D-F039-E22E-E1B16B35DF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09659" y="3559627"/>
            <a:ext cx="4397831" cy="3298373"/>
          </a:xfrm>
          <a:prstGeom prst="rect">
            <a:avLst/>
          </a:prstGeom>
        </p:spPr>
      </p:pic>
    </p:spTree>
    <p:extLst>
      <p:ext uri="{BB962C8B-B14F-4D97-AF65-F5344CB8AC3E}">
        <p14:creationId xmlns:p14="http://schemas.microsoft.com/office/powerpoint/2010/main" val="139148496"/>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B77E90-1779-CC43-0B83-96596CCABC42}"/>
              </a:ext>
            </a:extLst>
          </p:cNvPr>
          <p:cNvSpPr>
            <a:spLocks noGrp="1"/>
          </p:cNvSpPr>
          <p:nvPr>
            <p:ph type="sldNum" sz="quarter" idx="12"/>
          </p:nvPr>
        </p:nvSpPr>
        <p:spPr/>
        <p:txBody>
          <a:bodyPr/>
          <a:lstStyle/>
          <a:p>
            <a:fld id="{1AB13ACA-4C98-4E46-B811-7DF9135D7DF9}" type="slidenum">
              <a:rPr lang="en-LV" smtClean="0"/>
              <a:t>24</a:t>
            </a:fld>
            <a:endParaRPr lang="en-LV"/>
          </a:p>
        </p:txBody>
      </p:sp>
      <p:pic>
        <p:nvPicPr>
          <p:cNvPr id="4" name="Picture 3" descr="A picture containing tree, outdoor, grass, field&#10;&#10;Description automatically generated">
            <a:extLst>
              <a:ext uri="{FF2B5EF4-FFF2-40B4-BE49-F238E27FC236}">
                <a16:creationId xmlns:a16="http://schemas.microsoft.com/office/drawing/2014/main" id="{88E8E151-911F-815B-064A-2AF29D2E2A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4731" y="0"/>
            <a:ext cx="4475840" cy="3356880"/>
          </a:xfrm>
          <a:prstGeom prst="rect">
            <a:avLst/>
          </a:prstGeom>
        </p:spPr>
      </p:pic>
      <p:pic>
        <p:nvPicPr>
          <p:cNvPr id="6" name="Picture 5" descr="A dirt path through a forest&#10;&#10;Description automatically generated with low confidence">
            <a:extLst>
              <a:ext uri="{FF2B5EF4-FFF2-40B4-BE49-F238E27FC236}">
                <a16:creationId xmlns:a16="http://schemas.microsoft.com/office/drawing/2014/main" id="{0AA962DC-080C-20E7-8490-3D977E0107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731" y="3501121"/>
            <a:ext cx="4475840" cy="3356879"/>
          </a:xfrm>
          <a:prstGeom prst="rect">
            <a:avLst/>
          </a:prstGeom>
        </p:spPr>
      </p:pic>
      <p:pic>
        <p:nvPicPr>
          <p:cNvPr id="8" name="Picture 7" descr="A dirt road with trees on either side of it&#10;&#10;Description automatically generated with medium confidence">
            <a:extLst>
              <a:ext uri="{FF2B5EF4-FFF2-40B4-BE49-F238E27FC236}">
                <a16:creationId xmlns:a16="http://schemas.microsoft.com/office/drawing/2014/main" id="{67AAE431-F6E7-D69F-D49B-A78F1DA487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0872" y="3501121"/>
            <a:ext cx="4475840" cy="3356880"/>
          </a:xfrm>
          <a:prstGeom prst="rect">
            <a:avLst/>
          </a:prstGeom>
        </p:spPr>
      </p:pic>
      <p:pic>
        <p:nvPicPr>
          <p:cNvPr id="10" name="Picture 9" descr="A picture containing outdoor, sky, tree, ground&#10;&#10;Description automatically generated">
            <a:extLst>
              <a:ext uri="{FF2B5EF4-FFF2-40B4-BE49-F238E27FC236}">
                <a16:creationId xmlns:a16="http://schemas.microsoft.com/office/drawing/2014/main" id="{C25EBF17-97B2-41AE-DAB6-5BED44D403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0872" y="0"/>
            <a:ext cx="4475840" cy="3356880"/>
          </a:xfrm>
          <a:prstGeom prst="rect">
            <a:avLst/>
          </a:prstGeom>
        </p:spPr>
      </p:pic>
    </p:spTree>
    <p:extLst>
      <p:ext uri="{BB962C8B-B14F-4D97-AF65-F5344CB8AC3E}">
        <p14:creationId xmlns:p14="http://schemas.microsoft.com/office/powerpoint/2010/main" val="924854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A96C0E-50E1-395E-DCDC-BC8FF1BBBAF7}"/>
              </a:ext>
            </a:extLst>
          </p:cNvPr>
          <p:cNvSpPr>
            <a:spLocks noGrp="1"/>
          </p:cNvSpPr>
          <p:nvPr>
            <p:ph type="sldNum" sz="quarter" idx="12"/>
          </p:nvPr>
        </p:nvSpPr>
        <p:spPr/>
        <p:txBody>
          <a:bodyPr/>
          <a:lstStyle/>
          <a:p>
            <a:fld id="{1AB13ACA-4C98-4E46-B811-7DF9135D7DF9}" type="slidenum">
              <a:rPr lang="en-LV" smtClean="0"/>
              <a:t>25</a:t>
            </a:fld>
            <a:endParaRPr lang="en-LV"/>
          </a:p>
        </p:txBody>
      </p:sp>
      <p:pic>
        <p:nvPicPr>
          <p:cNvPr id="4" name="Picture 3" descr="A picture containing sky, tree, outdoor, ground&#10;&#10;Description automatically generated">
            <a:extLst>
              <a:ext uri="{FF2B5EF4-FFF2-40B4-BE49-F238E27FC236}">
                <a16:creationId xmlns:a16="http://schemas.microsoft.com/office/drawing/2014/main" id="{7F9713F7-7617-F15E-5B40-81F45629E2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2114" y="3614965"/>
            <a:ext cx="4357914" cy="3268436"/>
          </a:xfrm>
          <a:prstGeom prst="rect">
            <a:avLst/>
          </a:prstGeom>
        </p:spPr>
      </p:pic>
      <p:pic>
        <p:nvPicPr>
          <p:cNvPr id="6" name="Picture 5" descr="A picture containing grass, sky, outdoor, track&#10;&#10;Description automatically generated">
            <a:extLst>
              <a:ext uri="{FF2B5EF4-FFF2-40B4-BE49-F238E27FC236}">
                <a16:creationId xmlns:a16="http://schemas.microsoft.com/office/drawing/2014/main" id="{1BE08C95-156A-712E-58D0-91E0B27364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2114" y="0"/>
            <a:ext cx="4324048" cy="3243036"/>
          </a:xfrm>
          <a:prstGeom prst="rect">
            <a:avLst/>
          </a:prstGeom>
        </p:spPr>
      </p:pic>
      <p:pic>
        <p:nvPicPr>
          <p:cNvPr id="8" name="Picture 7" descr="A picture containing tree, outdoor, ground, plant&#10;&#10;Description automatically generated">
            <a:extLst>
              <a:ext uri="{FF2B5EF4-FFF2-40B4-BE49-F238E27FC236}">
                <a16:creationId xmlns:a16="http://schemas.microsoft.com/office/drawing/2014/main" id="{22208E2E-2A59-006E-71AB-4E6BCCAD14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1642" y="3589564"/>
            <a:ext cx="4357914" cy="3268436"/>
          </a:xfrm>
          <a:prstGeom prst="rect">
            <a:avLst/>
          </a:prstGeom>
        </p:spPr>
      </p:pic>
      <p:pic>
        <p:nvPicPr>
          <p:cNvPr id="10" name="Picture 9" descr="Train tracks with trees on either side&#10;&#10;Description automatically generated with low confidence">
            <a:extLst>
              <a:ext uri="{FF2B5EF4-FFF2-40B4-BE49-F238E27FC236}">
                <a16:creationId xmlns:a16="http://schemas.microsoft.com/office/drawing/2014/main" id="{88292CC2-41C6-B79E-BADD-AE5634286E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8576" y="0"/>
            <a:ext cx="4324047" cy="3243036"/>
          </a:xfrm>
          <a:prstGeom prst="rect">
            <a:avLst/>
          </a:prstGeom>
        </p:spPr>
      </p:pic>
    </p:spTree>
    <p:extLst>
      <p:ext uri="{BB962C8B-B14F-4D97-AF65-F5344CB8AC3E}">
        <p14:creationId xmlns:p14="http://schemas.microsoft.com/office/powerpoint/2010/main" val="20509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90B606E-DC4A-2245-A7E5-76D110A743CA}"/>
              </a:ext>
            </a:extLst>
          </p:cNvPr>
          <p:cNvGraphicFramePr>
            <a:graphicFrameLocks noGrp="1"/>
          </p:cNvGraphicFramePr>
          <p:nvPr>
            <p:ph idx="1"/>
          </p:nvPr>
        </p:nvGraphicFramePr>
        <p:xfrm>
          <a:off x="838200" y="1191563"/>
          <a:ext cx="7543800" cy="4229016"/>
        </p:xfrm>
        <a:graphic>
          <a:graphicData uri="http://schemas.openxmlformats.org/drawingml/2006/table">
            <a:tbl>
              <a:tblPr>
                <a:tableStyleId>{16D9F66E-5EB9-4882-86FB-DCBF35E3C3E4}</a:tableStyleId>
              </a:tblPr>
              <a:tblGrid>
                <a:gridCol w="1974092">
                  <a:extLst>
                    <a:ext uri="{9D8B030D-6E8A-4147-A177-3AD203B41FA5}">
                      <a16:colId xmlns:a16="http://schemas.microsoft.com/office/drawing/2014/main" val="2583962442"/>
                    </a:ext>
                  </a:extLst>
                </a:gridCol>
                <a:gridCol w="1380380">
                  <a:extLst>
                    <a:ext uri="{9D8B030D-6E8A-4147-A177-3AD203B41FA5}">
                      <a16:colId xmlns:a16="http://schemas.microsoft.com/office/drawing/2014/main" val="941571633"/>
                    </a:ext>
                  </a:extLst>
                </a:gridCol>
                <a:gridCol w="2094664">
                  <a:extLst>
                    <a:ext uri="{9D8B030D-6E8A-4147-A177-3AD203B41FA5}">
                      <a16:colId xmlns:a16="http://schemas.microsoft.com/office/drawing/2014/main" val="3784360191"/>
                    </a:ext>
                  </a:extLst>
                </a:gridCol>
                <a:gridCol w="2094664">
                  <a:extLst>
                    <a:ext uri="{9D8B030D-6E8A-4147-A177-3AD203B41FA5}">
                      <a16:colId xmlns:a16="http://schemas.microsoft.com/office/drawing/2014/main" val="776072136"/>
                    </a:ext>
                  </a:extLst>
                </a:gridCol>
              </a:tblGrid>
              <a:tr h="363955">
                <a:tc rowSpan="5">
                  <a:txBody>
                    <a:bodyPr/>
                    <a:lstStyle/>
                    <a:p>
                      <a:pPr algn="ctr" fontAlgn="ctr"/>
                      <a:r>
                        <a:rPr lang="en-GB" sz="2000" u="none" strike="noStrike" dirty="0">
                          <a:effectLst/>
                          <a:latin typeface="Times New Roman" panose="02020603050405020304" pitchFamily="18" charset="0"/>
                          <a:cs typeface="Times New Roman" panose="02020603050405020304" pitchFamily="18" charset="0"/>
                        </a:rPr>
                        <a:t>1.alternatīva</a:t>
                      </a:r>
                      <a:endParaRPr lang="en-GB"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err="1">
                          <a:effectLst/>
                          <a:latin typeface="Times New Roman" panose="02020603050405020304" pitchFamily="18" charset="0"/>
                          <a:cs typeface="Times New Roman" panose="02020603050405020304" pitchFamily="18" charset="0"/>
                        </a:rPr>
                        <a:t>Izmaksas</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kopā</a:t>
                      </a:r>
                      <a:r>
                        <a:rPr lang="en-GB" sz="1600" u="none" strike="noStrike" dirty="0">
                          <a:effectLst/>
                          <a:latin typeface="Times New Roman" panose="02020603050405020304" pitchFamily="18" charset="0"/>
                          <a:cs typeface="Times New Roman" panose="02020603050405020304" pitchFamily="18" charset="0"/>
                        </a:rPr>
                        <a:t> </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ctr"/>
                      <a:r>
                        <a:rPr lang="en-GB"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GB" sz="1600" b="1" i="0" u="none" strike="noStrike" dirty="0" err="1">
                          <a:solidFill>
                            <a:srgbClr val="000000"/>
                          </a:solidFill>
                          <a:effectLst/>
                          <a:latin typeface="Times New Roman" panose="02020603050405020304" pitchFamily="18" charset="0"/>
                          <a:cs typeface="Times New Roman" panose="02020603050405020304" pitchFamily="18" charset="0"/>
                        </a:rPr>
                        <a:t>Kopā</a:t>
                      </a:r>
                      <a:r>
                        <a:rPr lang="en-GB" sz="1600" b="1" i="0" u="none" strike="noStrike" dirty="0">
                          <a:solidFill>
                            <a:srgbClr val="000000"/>
                          </a:solidFill>
                          <a:effectLst/>
                          <a:latin typeface="Times New Roman" panose="02020603050405020304" pitchFamily="18" charset="0"/>
                          <a:cs typeface="Times New Roman" panose="02020603050405020304" pitchFamily="18" charset="0"/>
                        </a:rPr>
                        <a:t> bez PVN </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Times New Roman" panose="02020603050405020304" pitchFamily="18" charset="0"/>
                          <a:cs typeface="Times New Roman" panose="02020603050405020304" pitchFamily="18" charset="0"/>
                        </a:rPr>
                        <a:t> </a:t>
                      </a:r>
                      <a:r>
                        <a:rPr lang="en-GB" sz="1600" b="1" u="none" strike="noStrike" dirty="0" err="1">
                          <a:effectLst/>
                          <a:latin typeface="Times New Roman" panose="02020603050405020304" pitchFamily="18" charset="0"/>
                          <a:cs typeface="Times New Roman" panose="02020603050405020304" pitchFamily="18" charset="0"/>
                        </a:rPr>
                        <a:t>Kopā</a:t>
                      </a:r>
                      <a:r>
                        <a:rPr lang="en-GB" sz="1600" b="1" u="none" strike="noStrike" dirty="0">
                          <a:effectLst/>
                          <a:latin typeface="Times New Roman" panose="02020603050405020304" pitchFamily="18" charset="0"/>
                          <a:cs typeface="Times New Roman" panose="02020603050405020304" pitchFamily="18" charset="0"/>
                        </a:rPr>
                        <a:t> </a:t>
                      </a:r>
                      <a:r>
                        <a:rPr lang="en-GB" sz="1600" b="1" u="none" strike="noStrike" dirty="0" err="1">
                          <a:effectLst/>
                          <a:latin typeface="Times New Roman" panose="02020603050405020304" pitchFamily="18" charset="0"/>
                          <a:cs typeface="Times New Roman" panose="02020603050405020304" pitchFamily="18" charset="0"/>
                        </a:rPr>
                        <a:t>ar</a:t>
                      </a:r>
                      <a:r>
                        <a:rPr lang="en-GB" sz="1600" b="1" u="none" strike="noStrike" dirty="0">
                          <a:effectLst/>
                          <a:latin typeface="Times New Roman" panose="02020603050405020304" pitchFamily="18" charset="0"/>
                          <a:cs typeface="Times New Roman" panose="02020603050405020304" pitchFamily="18" charset="0"/>
                        </a:rPr>
                        <a:t> PVN </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274529"/>
                  </a:ext>
                </a:extLst>
              </a:tr>
              <a:tr h="363955">
                <a:tc vMerge="1">
                  <a:txBody>
                    <a:bodyPr/>
                    <a:lstStyle/>
                    <a:p>
                      <a:endParaRPr lang="en-LV"/>
                    </a:p>
                  </a:txBody>
                  <a:tcPr/>
                </a:tc>
                <a:tc>
                  <a:txBody>
                    <a:bodyPr/>
                    <a:lstStyle/>
                    <a:p>
                      <a:pPr algn="l" fontAlgn="b"/>
                      <a:r>
                        <a:rPr lang="en-GB" sz="1600" u="none" strike="noStrike" dirty="0">
                          <a:effectLst/>
                          <a:latin typeface="Times New Roman" panose="02020603050405020304" pitchFamily="18" charset="0"/>
                          <a:cs typeface="Times New Roman" panose="02020603050405020304" pitchFamily="18" charset="0"/>
                        </a:rPr>
                        <a:t>TEP </a:t>
                      </a:r>
                      <a:r>
                        <a:rPr lang="en-GB" sz="1600" u="none" strike="noStrike" dirty="0" err="1">
                          <a:effectLst/>
                          <a:latin typeface="Times New Roman" panose="02020603050405020304" pitchFamily="18" charset="0"/>
                          <a:cs typeface="Times New Roman" panose="02020603050405020304" pitchFamily="18" charset="0"/>
                        </a:rPr>
                        <a:t>izstrāde</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600" b="0" i="0" u="none" strike="noStrike">
                          <a:solidFill>
                            <a:srgbClr val="000000"/>
                          </a:solidFill>
                          <a:effectLst/>
                          <a:latin typeface="Times New Roman" panose="02020603050405020304" pitchFamily="18" charset="0"/>
                          <a:cs typeface="Times New Roman" panose="02020603050405020304" pitchFamily="18" charset="0"/>
                        </a:rPr>
                        <a:t> €                  20 965,00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LV" sz="1600" u="none" strike="noStrike" dirty="0">
                          <a:effectLst/>
                          <a:latin typeface="Times New Roman" panose="02020603050405020304" pitchFamily="18" charset="0"/>
                          <a:cs typeface="Times New Roman" panose="02020603050405020304" pitchFamily="18" charset="0"/>
                        </a:rPr>
                        <a:t> €                     25 367,65 </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45998"/>
                  </a:ext>
                </a:extLst>
              </a:tr>
              <a:tr h="658688">
                <a:tc vMerge="1">
                  <a:txBody>
                    <a:bodyPr/>
                    <a:lstStyle/>
                    <a:p>
                      <a:endParaRPr lang="en-LV"/>
                    </a:p>
                  </a:txBody>
                  <a:tcPr/>
                </a:tc>
                <a:tc>
                  <a:txBody>
                    <a:bodyPr/>
                    <a:lstStyle/>
                    <a:p>
                      <a:pPr algn="l" fontAlgn="ctr"/>
                      <a:r>
                        <a:rPr lang="en-GB" sz="1600" u="none" strike="noStrike" dirty="0" err="1">
                          <a:effectLst/>
                          <a:latin typeface="Times New Roman" panose="02020603050405020304" pitchFamily="18" charset="0"/>
                          <a:cs typeface="Times New Roman" panose="02020603050405020304" pitchFamily="18" charset="0"/>
                        </a:rPr>
                        <a:t>Projektēšana</a:t>
                      </a:r>
                      <a:r>
                        <a:rPr lang="en-GB" sz="1600" u="none" strike="noStrike" dirty="0">
                          <a:effectLst/>
                          <a:latin typeface="Times New Roman" panose="02020603050405020304" pitchFamily="18" charset="0"/>
                          <a:cs typeface="Times New Roman" panose="02020603050405020304" pitchFamily="18" charset="0"/>
                        </a:rPr>
                        <a:t> un </a:t>
                      </a:r>
                      <a:r>
                        <a:rPr lang="en-GB" sz="1600" u="none" strike="noStrike" dirty="0" err="1">
                          <a:effectLst/>
                          <a:latin typeface="Times New Roman" panose="02020603050405020304" pitchFamily="18" charset="0"/>
                          <a:cs typeface="Times New Roman" panose="02020603050405020304" pitchFamily="18" charset="0"/>
                        </a:rPr>
                        <a:t>būvuzraudzība</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600" b="0" i="0" u="none" strike="noStrike">
                          <a:solidFill>
                            <a:srgbClr val="000000"/>
                          </a:solidFill>
                          <a:effectLst/>
                          <a:latin typeface="Times New Roman" panose="02020603050405020304" pitchFamily="18" charset="0"/>
                          <a:cs typeface="Times New Roman" panose="02020603050405020304" pitchFamily="18" charset="0"/>
                        </a:rPr>
                        <a:t> €                365 533,75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LV" sz="1600" u="none" strike="noStrike" dirty="0">
                          <a:effectLst/>
                          <a:latin typeface="Times New Roman" panose="02020603050405020304" pitchFamily="18" charset="0"/>
                          <a:cs typeface="Times New Roman" panose="02020603050405020304" pitchFamily="18" charset="0"/>
                        </a:rPr>
                        <a:t> €                  442 295,84 </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317577"/>
                  </a:ext>
                </a:extLst>
              </a:tr>
              <a:tr h="363955">
                <a:tc vMerge="1">
                  <a:txBody>
                    <a:bodyPr/>
                    <a:lstStyle/>
                    <a:p>
                      <a:endParaRPr lang="en-LV"/>
                    </a:p>
                  </a:txBody>
                  <a:tcPr/>
                </a:tc>
                <a:tc>
                  <a:txBody>
                    <a:bodyPr/>
                    <a:lstStyle/>
                    <a:p>
                      <a:pPr algn="l" fontAlgn="ctr"/>
                      <a:r>
                        <a:rPr lang="en-GB" sz="1600" u="none" strike="noStrike" dirty="0" err="1">
                          <a:effectLst/>
                          <a:latin typeface="Times New Roman" panose="02020603050405020304" pitchFamily="18" charset="0"/>
                          <a:cs typeface="Times New Roman" panose="02020603050405020304" pitchFamily="18" charset="0"/>
                        </a:rPr>
                        <a:t>Būvdarbi</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600" b="0" i="0" u="none" strike="noStrike">
                          <a:solidFill>
                            <a:srgbClr val="000000"/>
                          </a:solidFill>
                          <a:effectLst/>
                          <a:latin typeface="Times New Roman" panose="02020603050405020304" pitchFamily="18" charset="0"/>
                          <a:cs typeface="Times New Roman" panose="02020603050405020304" pitchFamily="18" charset="0"/>
                        </a:rPr>
                        <a:t> €            3 518 121,25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LV" sz="1600" u="none" strike="noStrike" dirty="0">
                          <a:effectLst/>
                          <a:latin typeface="Times New Roman" panose="02020603050405020304" pitchFamily="18" charset="0"/>
                          <a:cs typeface="Times New Roman" panose="02020603050405020304" pitchFamily="18" charset="0"/>
                        </a:rPr>
                        <a:t> €               4 256 926,71 </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4095950"/>
                  </a:ext>
                </a:extLst>
              </a:tr>
              <a:tr h="363955">
                <a:tc vMerge="1">
                  <a:txBody>
                    <a:bodyPr/>
                    <a:lstStyle/>
                    <a:p>
                      <a:endParaRPr lang="en-LV"/>
                    </a:p>
                  </a:txBody>
                  <a:tcPr/>
                </a:tc>
                <a:tc>
                  <a:txBody>
                    <a:bodyPr/>
                    <a:lstStyle/>
                    <a:p>
                      <a:pPr algn="l" fontAlgn="ctr"/>
                      <a:r>
                        <a:rPr lang="en-GB" sz="1600" b="1" u="none" strike="noStrike" dirty="0" err="1">
                          <a:effectLst/>
                          <a:latin typeface="Times New Roman" panose="02020603050405020304" pitchFamily="18" charset="0"/>
                          <a:cs typeface="Times New Roman" panose="02020603050405020304" pitchFamily="18" charset="0"/>
                        </a:rPr>
                        <a:t>Kopā</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LV" sz="1600" b="1" i="0" u="none" strike="noStrike" dirty="0">
                          <a:solidFill>
                            <a:srgbClr val="000000"/>
                          </a:solidFill>
                          <a:effectLst/>
                          <a:latin typeface="Times New Roman" panose="02020603050405020304" pitchFamily="18" charset="0"/>
                          <a:cs typeface="Times New Roman" panose="02020603050405020304" pitchFamily="18" charset="0"/>
                        </a:rPr>
                        <a:t> €            3 904 620,00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LV" sz="1600" b="1" u="none" strike="noStrike" dirty="0">
                          <a:effectLst/>
                          <a:latin typeface="Times New Roman" panose="02020603050405020304" pitchFamily="18" charset="0"/>
                          <a:cs typeface="Times New Roman" panose="02020603050405020304" pitchFamily="18" charset="0"/>
                        </a:rPr>
                        <a:t> €               4 724 590,20 </a:t>
                      </a:r>
                      <a:endParaRPr lang="en-LV"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5701981"/>
                  </a:ext>
                </a:extLst>
              </a:tr>
              <a:tr h="363955">
                <a:tc rowSpan="5">
                  <a:txBody>
                    <a:bodyPr/>
                    <a:lstStyle/>
                    <a:p>
                      <a:pPr algn="ctr" fontAlgn="ctr"/>
                      <a:r>
                        <a:rPr lang="en-GB" sz="2000" u="none" strike="noStrike" dirty="0">
                          <a:effectLst/>
                          <a:latin typeface="Times New Roman" panose="02020603050405020304" pitchFamily="18" charset="0"/>
                          <a:cs typeface="Times New Roman" panose="02020603050405020304" pitchFamily="18" charset="0"/>
                        </a:rPr>
                        <a:t>4.alternatīva</a:t>
                      </a:r>
                      <a:endParaRPr lang="en-GB"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err="1">
                          <a:effectLst/>
                          <a:latin typeface="Times New Roman" panose="02020603050405020304" pitchFamily="18" charset="0"/>
                          <a:cs typeface="Times New Roman" panose="02020603050405020304" pitchFamily="18" charset="0"/>
                        </a:rPr>
                        <a:t>Izmaksas</a:t>
                      </a:r>
                      <a:r>
                        <a:rPr lang="en-GB" sz="1600" u="none" strike="noStrike" dirty="0">
                          <a:effectLst/>
                          <a:latin typeface="Times New Roman" panose="02020603050405020304" pitchFamily="18" charset="0"/>
                          <a:cs typeface="Times New Roman" panose="02020603050405020304" pitchFamily="18" charset="0"/>
                        </a:rPr>
                        <a:t> </a:t>
                      </a:r>
                      <a:r>
                        <a:rPr lang="en-GB" sz="1600" u="none" strike="noStrike" dirty="0" err="1">
                          <a:effectLst/>
                          <a:latin typeface="Times New Roman" panose="02020603050405020304" pitchFamily="18" charset="0"/>
                          <a:cs typeface="Times New Roman" panose="02020603050405020304" pitchFamily="18" charset="0"/>
                        </a:rPr>
                        <a:t>kopā</a:t>
                      </a:r>
                      <a:r>
                        <a:rPr lang="en-GB" sz="1600" u="none" strike="noStrike" dirty="0">
                          <a:effectLst/>
                          <a:latin typeface="Times New Roman" panose="02020603050405020304" pitchFamily="18" charset="0"/>
                          <a:cs typeface="Times New Roman" panose="02020603050405020304" pitchFamily="18" charset="0"/>
                        </a:rPr>
                        <a:t> </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n-GB" sz="1600" b="1" i="0" u="none" strike="noStrike" dirty="0" err="1">
                          <a:solidFill>
                            <a:srgbClr val="000000"/>
                          </a:solidFill>
                          <a:effectLst/>
                          <a:latin typeface="Times New Roman" panose="02020603050405020304" pitchFamily="18" charset="0"/>
                          <a:cs typeface="Times New Roman" panose="02020603050405020304" pitchFamily="18" charset="0"/>
                        </a:rPr>
                        <a:t>Kopā</a:t>
                      </a:r>
                      <a:r>
                        <a:rPr lang="en-GB" sz="1600" b="1" i="0" u="none" strike="noStrike" dirty="0">
                          <a:solidFill>
                            <a:srgbClr val="000000"/>
                          </a:solidFill>
                          <a:effectLst/>
                          <a:latin typeface="Times New Roman" panose="02020603050405020304" pitchFamily="18" charset="0"/>
                          <a:cs typeface="Times New Roman" panose="02020603050405020304" pitchFamily="18" charset="0"/>
                        </a:rPr>
                        <a:t> bez PVN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u="none" strike="noStrike" dirty="0">
                          <a:effectLst/>
                          <a:latin typeface="Times New Roman" panose="02020603050405020304" pitchFamily="18" charset="0"/>
                          <a:cs typeface="Times New Roman" panose="02020603050405020304" pitchFamily="18" charset="0"/>
                        </a:rPr>
                        <a:t> </a:t>
                      </a:r>
                      <a:r>
                        <a:rPr lang="en-GB" sz="1600" b="1" u="none" strike="noStrike" dirty="0" err="1">
                          <a:effectLst/>
                          <a:latin typeface="Times New Roman" panose="02020603050405020304" pitchFamily="18" charset="0"/>
                          <a:cs typeface="Times New Roman" panose="02020603050405020304" pitchFamily="18" charset="0"/>
                        </a:rPr>
                        <a:t>Kopā</a:t>
                      </a:r>
                      <a:r>
                        <a:rPr lang="en-GB" sz="1600" b="1" u="none" strike="noStrike" dirty="0">
                          <a:effectLst/>
                          <a:latin typeface="Times New Roman" panose="02020603050405020304" pitchFamily="18" charset="0"/>
                          <a:cs typeface="Times New Roman" panose="02020603050405020304" pitchFamily="18" charset="0"/>
                        </a:rPr>
                        <a:t> </a:t>
                      </a:r>
                      <a:r>
                        <a:rPr lang="en-GB" sz="1600" b="1" u="none" strike="noStrike" dirty="0" err="1">
                          <a:effectLst/>
                          <a:latin typeface="Times New Roman" panose="02020603050405020304" pitchFamily="18" charset="0"/>
                          <a:cs typeface="Times New Roman" panose="02020603050405020304" pitchFamily="18" charset="0"/>
                        </a:rPr>
                        <a:t>ar</a:t>
                      </a:r>
                      <a:r>
                        <a:rPr lang="en-GB" sz="1600" b="1" u="none" strike="noStrike" dirty="0">
                          <a:effectLst/>
                          <a:latin typeface="Times New Roman" panose="02020603050405020304" pitchFamily="18" charset="0"/>
                          <a:cs typeface="Times New Roman" panose="02020603050405020304" pitchFamily="18" charset="0"/>
                        </a:rPr>
                        <a:t> PVN </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4874186"/>
                  </a:ext>
                </a:extLst>
              </a:tr>
              <a:tr h="363955">
                <a:tc vMerge="1">
                  <a:txBody>
                    <a:bodyPr/>
                    <a:lstStyle/>
                    <a:p>
                      <a:endParaRPr lang="en-LV"/>
                    </a:p>
                  </a:txBody>
                  <a:tcPr/>
                </a:tc>
                <a:tc>
                  <a:txBody>
                    <a:bodyPr/>
                    <a:lstStyle/>
                    <a:p>
                      <a:pPr algn="l" fontAlgn="b"/>
                      <a:r>
                        <a:rPr lang="en-GB" sz="1600" u="none" strike="noStrike" dirty="0">
                          <a:effectLst/>
                          <a:latin typeface="Times New Roman" panose="02020603050405020304" pitchFamily="18" charset="0"/>
                          <a:cs typeface="Times New Roman" panose="02020603050405020304" pitchFamily="18" charset="0"/>
                        </a:rPr>
                        <a:t>TEP </a:t>
                      </a:r>
                      <a:r>
                        <a:rPr lang="en-GB" sz="1600" u="none" strike="noStrike" dirty="0" err="1">
                          <a:effectLst/>
                          <a:latin typeface="Times New Roman" panose="02020603050405020304" pitchFamily="18" charset="0"/>
                          <a:cs typeface="Times New Roman" panose="02020603050405020304" pitchFamily="18" charset="0"/>
                        </a:rPr>
                        <a:t>izstrāde</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600" b="0" i="0" u="none" strike="noStrike">
                          <a:solidFill>
                            <a:srgbClr val="000000"/>
                          </a:solidFill>
                          <a:effectLst/>
                          <a:latin typeface="Times New Roman" panose="02020603050405020304" pitchFamily="18" charset="0"/>
                          <a:cs typeface="Times New Roman" panose="02020603050405020304" pitchFamily="18" charset="0"/>
                        </a:rPr>
                        <a:t> €                  20 965,00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LV" sz="1600" u="none" strike="noStrike" dirty="0">
                          <a:effectLst/>
                          <a:latin typeface="Times New Roman" panose="02020603050405020304" pitchFamily="18" charset="0"/>
                          <a:cs typeface="Times New Roman" panose="02020603050405020304" pitchFamily="18" charset="0"/>
                        </a:rPr>
                        <a:t> €                     25 367,65 </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7756799"/>
                  </a:ext>
                </a:extLst>
              </a:tr>
              <a:tr h="658688">
                <a:tc vMerge="1">
                  <a:txBody>
                    <a:bodyPr/>
                    <a:lstStyle/>
                    <a:p>
                      <a:endParaRPr lang="en-LV"/>
                    </a:p>
                  </a:txBody>
                  <a:tcPr/>
                </a:tc>
                <a:tc>
                  <a:txBody>
                    <a:bodyPr/>
                    <a:lstStyle/>
                    <a:p>
                      <a:pPr algn="l" fontAlgn="ctr"/>
                      <a:r>
                        <a:rPr lang="en-GB" sz="1600" u="none" strike="noStrike" dirty="0" err="1">
                          <a:effectLst/>
                          <a:latin typeface="Times New Roman" panose="02020603050405020304" pitchFamily="18" charset="0"/>
                          <a:cs typeface="Times New Roman" panose="02020603050405020304" pitchFamily="18" charset="0"/>
                        </a:rPr>
                        <a:t>Projektēšana</a:t>
                      </a:r>
                      <a:r>
                        <a:rPr lang="en-GB" sz="1600" u="none" strike="noStrike" dirty="0">
                          <a:effectLst/>
                          <a:latin typeface="Times New Roman" panose="02020603050405020304" pitchFamily="18" charset="0"/>
                          <a:cs typeface="Times New Roman" panose="02020603050405020304" pitchFamily="18" charset="0"/>
                        </a:rPr>
                        <a:t> un </a:t>
                      </a:r>
                      <a:r>
                        <a:rPr lang="en-GB" sz="1600" u="none" strike="noStrike" dirty="0" err="1">
                          <a:effectLst/>
                          <a:latin typeface="Times New Roman" panose="02020603050405020304" pitchFamily="18" charset="0"/>
                          <a:cs typeface="Times New Roman" panose="02020603050405020304" pitchFamily="18" charset="0"/>
                        </a:rPr>
                        <a:t>būvuzraudzība</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600" b="0" i="0" u="none" strike="noStrike">
                          <a:solidFill>
                            <a:srgbClr val="000000"/>
                          </a:solidFill>
                          <a:effectLst/>
                          <a:latin typeface="Times New Roman" panose="02020603050405020304" pitchFamily="18" charset="0"/>
                          <a:cs typeface="Times New Roman" panose="02020603050405020304" pitchFamily="18" charset="0"/>
                        </a:rPr>
                        <a:t> €                387 535,00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LV" sz="1600" u="none" strike="noStrike" dirty="0">
                          <a:effectLst/>
                          <a:latin typeface="Times New Roman" panose="02020603050405020304" pitchFamily="18" charset="0"/>
                          <a:cs typeface="Times New Roman" panose="02020603050405020304" pitchFamily="18" charset="0"/>
                        </a:rPr>
                        <a:t> €                  468 917,35 </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333027"/>
                  </a:ext>
                </a:extLst>
              </a:tr>
              <a:tr h="363955">
                <a:tc vMerge="1">
                  <a:txBody>
                    <a:bodyPr/>
                    <a:lstStyle/>
                    <a:p>
                      <a:endParaRPr lang="en-LV"/>
                    </a:p>
                  </a:txBody>
                  <a:tcPr/>
                </a:tc>
                <a:tc>
                  <a:txBody>
                    <a:bodyPr/>
                    <a:lstStyle/>
                    <a:p>
                      <a:pPr algn="l" fontAlgn="ctr"/>
                      <a:r>
                        <a:rPr lang="en-GB" sz="1600" u="none" strike="noStrike" dirty="0" err="1">
                          <a:effectLst/>
                          <a:latin typeface="Times New Roman" panose="02020603050405020304" pitchFamily="18" charset="0"/>
                          <a:cs typeface="Times New Roman" panose="02020603050405020304" pitchFamily="18" charset="0"/>
                        </a:rPr>
                        <a:t>Būvdarbi</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600" b="0" i="0" u="none" strike="noStrike">
                          <a:solidFill>
                            <a:srgbClr val="000000"/>
                          </a:solidFill>
                          <a:effectLst/>
                          <a:latin typeface="Times New Roman" panose="02020603050405020304" pitchFamily="18" charset="0"/>
                          <a:cs typeface="Times New Roman" panose="02020603050405020304" pitchFamily="18" charset="0"/>
                        </a:rPr>
                        <a:t> €            3 730 039,88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LV" sz="1600" u="none" strike="noStrike" dirty="0">
                          <a:effectLst/>
                          <a:latin typeface="Times New Roman" panose="02020603050405020304" pitchFamily="18" charset="0"/>
                          <a:cs typeface="Times New Roman" panose="02020603050405020304" pitchFamily="18" charset="0"/>
                        </a:rPr>
                        <a:t> €               4 513 348,25 </a:t>
                      </a:r>
                      <a:endParaRPr lang="en-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0058434"/>
                  </a:ext>
                </a:extLst>
              </a:tr>
              <a:tr h="363955">
                <a:tc vMerge="1">
                  <a:txBody>
                    <a:bodyPr/>
                    <a:lstStyle/>
                    <a:p>
                      <a:endParaRPr lang="en-LV"/>
                    </a:p>
                  </a:txBody>
                  <a:tcPr/>
                </a:tc>
                <a:tc>
                  <a:txBody>
                    <a:bodyPr/>
                    <a:lstStyle/>
                    <a:p>
                      <a:pPr algn="l" fontAlgn="ctr"/>
                      <a:r>
                        <a:rPr lang="en-GB" sz="1600" b="1" u="none" strike="noStrike" dirty="0" err="1">
                          <a:effectLst/>
                          <a:latin typeface="Times New Roman" panose="02020603050405020304" pitchFamily="18" charset="0"/>
                          <a:cs typeface="Times New Roman" panose="02020603050405020304" pitchFamily="18" charset="0"/>
                        </a:rPr>
                        <a:t>Kopā</a:t>
                      </a:r>
                      <a:endParaRPr lang="en-GB"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LV" sz="1600" b="1" i="0" u="none" strike="noStrike" dirty="0">
                          <a:solidFill>
                            <a:srgbClr val="000000"/>
                          </a:solidFill>
                          <a:effectLst/>
                          <a:latin typeface="Times New Roman" panose="02020603050405020304" pitchFamily="18" charset="0"/>
                          <a:cs typeface="Times New Roman" panose="02020603050405020304" pitchFamily="18" charset="0"/>
                        </a:rPr>
                        <a:t> €            4 138 539,88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LV" sz="1600" b="1" u="none" strike="noStrike" dirty="0">
                          <a:effectLst/>
                          <a:latin typeface="Times New Roman" panose="02020603050405020304" pitchFamily="18" charset="0"/>
                          <a:cs typeface="Times New Roman" panose="02020603050405020304" pitchFamily="18" charset="0"/>
                        </a:rPr>
                        <a:t> €               5 007 633,25 </a:t>
                      </a:r>
                      <a:endParaRPr lang="en-LV"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240696"/>
                  </a:ext>
                </a:extLst>
              </a:tr>
            </a:tbl>
          </a:graphicData>
        </a:graphic>
      </p:graphicFrame>
      <p:sp>
        <p:nvSpPr>
          <p:cNvPr id="4" name="Slide Number Placeholder 3">
            <a:extLst>
              <a:ext uri="{FF2B5EF4-FFF2-40B4-BE49-F238E27FC236}">
                <a16:creationId xmlns:a16="http://schemas.microsoft.com/office/drawing/2014/main" id="{8EC11698-FE03-B9F2-3DD4-1A2CFE79C40B}"/>
              </a:ext>
            </a:extLst>
          </p:cNvPr>
          <p:cNvSpPr>
            <a:spLocks noGrp="1"/>
          </p:cNvSpPr>
          <p:nvPr>
            <p:ph type="sldNum" sz="quarter" idx="12"/>
          </p:nvPr>
        </p:nvSpPr>
        <p:spPr/>
        <p:txBody>
          <a:bodyPr/>
          <a:lstStyle/>
          <a:p>
            <a:fld id="{1AB13ACA-4C98-4E46-B811-7DF9135D7DF9}" type="slidenum">
              <a:rPr lang="en-LV" smtClean="0"/>
              <a:t>26</a:t>
            </a:fld>
            <a:endParaRPr lang="en-LV"/>
          </a:p>
        </p:txBody>
      </p:sp>
      <p:sp>
        <p:nvSpPr>
          <p:cNvPr id="6" name="TextBox 5">
            <a:extLst>
              <a:ext uri="{FF2B5EF4-FFF2-40B4-BE49-F238E27FC236}">
                <a16:creationId xmlns:a16="http://schemas.microsoft.com/office/drawing/2014/main" id="{648DDB05-DE8A-2CED-FFB5-4F159A36A919}"/>
              </a:ext>
            </a:extLst>
          </p:cNvPr>
          <p:cNvSpPr txBox="1"/>
          <p:nvPr/>
        </p:nvSpPr>
        <p:spPr>
          <a:xfrm>
            <a:off x="8942069" y="3116156"/>
            <a:ext cx="2764715" cy="646331"/>
          </a:xfrm>
          <a:prstGeom prst="rect">
            <a:avLst/>
          </a:prstGeom>
          <a:noFill/>
        </p:spPr>
        <p:txBody>
          <a:bodyPr wrap="square" rtlCol="0">
            <a:spAutoFit/>
          </a:bodyPr>
          <a:lstStyle/>
          <a:p>
            <a:r>
              <a:rPr lang="en-LV" sz="1800" b="1" dirty="0">
                <a:solidFill>
                  <a:srgbClr val="002060"/>
                </a:solidFill>
                <a:latin typeface="Times New Roman" panose="02020603050405020304" pitchFamily="18" charset="0"/>
                <a:cs typeface="Times New Roman" panose="02020603050405020304" pitchFamily="18" charset="0"/>
              </a:rPr>
              <a:t>ANM finansējuma apjoms 3 904 620,00 EUR</a:t>
            </a:r>
            <a:endParaRPr lang="en-LV" dirty="0"/>
          </a:p>
        </p:txBody>
      </p:sp>
      <p:pic>
        <p:nvPicPr>
          <p:cNvPr id="9" name="Picture 8" descr="A picture containing text, plate, tableware, dishware&#10;&#10;Description automatically generated">
            <a:extLst>
              <a:ext uri="{FF2B5EF4-FFF2-40B4-BE49-F238E27FC236}">
                <a16:creationId xmlns:a16="http://schemas.microsoft.com/office/drawing/2014/main" id="{3F98FB21-BABD-026C-DDE4-6553B4AD4A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11" name="Picture 10" descr="Logo, company name&#10;&#10;Description automatically generated">
            <a:extLst>
              <a:ext uri="{FF2B5EF4-FFF2-40B4-BE49-F238E27FC236}">
                <a16:creationId xmlns:a16="http://schemas.microsoft.com/office/drawing/2014/main" id="{83C04E94-1DC3-36CA-E158-5937ADDA1D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
        <p:nvSpPr>
          <p:cNvPr id="3" name="TextBox 2">
            <a:extLst>
              <a:ext uri="{FF2B5EF4-FFF2-40B4-BE49-F238E27FC236}">
                <a16:creationId xmlns:a16="http://schemas.microsoft.com/office/drawing/2014/main" id="{52343853-D5BB-9133-F2C3-0171323C2AB7}"/>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Velosipēdu ceļa kopējās izmaksas</a:t>
            </a:r>
          </a:p>
        </p:txBody>
      </p:sp>
      <p:sp>
        <p:nvSpPr>
          <p:cNvPr id="2" name="Oval 1">
            <a:extLst>
              <a:ext uri="{FF2B5EF4-FFF2-40B4-BE49-F238E27FC236}">
                <a16:creationId xmlns:a16="http://schemas.microsoft.com/office/drawing/2014/main" id="{2B7EBD19-E5CC-2C7A-3AE3-074E25365F91}"/>
              </a:ext>
            </a:extLst>
          </p:cNvPr>
          <p:cNvSpPr/>
          <p:nvPr/>
        </p:nvSpPr>
        <p:spPr>
          <a:xfrm>
            <a:off x="4610100" y="2922613"/>
            <a:ext cx="1653048" cy="381026"/>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2835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22C8-D1A2-3B18-6C48-9DA7AE7588FB}"/>
              </a:ext>
            </a:extLst>
          </p:cNvPr>
          <p:cNvSpPr>
            <a:spLocks noGrp="1"/>
          </p:cNvSpPr>
          <p:nvPr>
            <p:ph type="title"/>
          </p:nvPr>
        </p:nvSpPr>
        <p:spPr>
          <a:xfrm>
            <a:off x="343348" y="-355003"/>
            <a:ext cx="10515600" cy="1325563"/>
          </a:xfrm>
        </p:spPr>
        <p:txBody>
          <a:bodyPr>
            <a:normAutofit/>
          </a:bodyPr>
          <a:lstStyle/>
          <a:p>
            <a:r>
              <a:rPr lang="en-LV" sz="3200" b="1" dirty="0">
                <a:solidFill>
                  <a:srgbClr val="002060"/>
                </a:solidFill>
                <a:latin typeface="Times New Roman" panose="02020603050405020304" pitchFamily="18" charset="0"/>
                <a:cs typeface="Times New Roman" panose="02020603050405020304" pitchFamily="18" charset="0"/>
              </a:rPr>
              <a:t>Velosipēdu ceļa būvniecības izmaksas</a:t>
            </a:r>
            <a:endParaRPr lang="en-LV" sz="3200" dirty="0"/>
          </a:p>
        </p:txBody>
      </p:sp>
      <p:sp>
        <p:nvSpPr>
          <p:cNvPr id="4" name="Slide Number Placeholder 3">
            <a:extLst>
              <a:ext uri="{FF2B5EF4-FFF2-40B4-BE49-F238E27FC236}">
                <a16:creationId xmlns:a16="http://schemas.microsoft.com/office/drawing/2014/main" id="{EA6DD407-EE3E-5774-374E-013EF9A9053C}"/>
              </a:ext>
            </a:extLst>
          </p:cNvPr>
          <p:cNvSpPr>
            <a:spLocks noGrp="1"/>
          </p:cNvSpPr>
          <p:nvPr>
            <p:ph type="sldNum" sz="quarter" idx="12"/>
          </p:nvPr>
        </p:nvSpPr>
        <p:spPr/>
        <p:txBody>
          <a:bodyPr/>
          <a:lstStyle/>
          <a:p>
            <a:fld id="{1AB13ACA-4C98-4E46-B811-7DF9135D7DF9}" type="slidenum">
              <a:rPr lang="en-LV" smtClean="0"/>
              <a:t>27</a:t>
            </a:fld>
            <a:endParaRPr lang="en-LV"/>
          </a:p>
        </p:txBody>
      </p:sp>
      <p:sp>
        <p:nvSpPr>
          <p:cNvPr id="7" name="TextBox 6">
            <a:extLst>
              <a:ext uri="{FF2B5EF4-FFF2-40B4-BE49-F238E27FC236}">
                <a16:creationId xmlns:a16="http://schemas.microsoft.com/office/drawing/2014/main" id="{6B7B0CB9-547B-9AC3-4F34-6261C1FE0BF5}"/>
              </a:ext>
            </a:extLst>
          </p:cNvPr>
          <p:cNvSpPr txBox="1"/>
          <p:nvPr/>
        </p:nvSpPr>
        <p:spPr>
          <a:xfrm>
            <a:off x="75305" y="396199"/>
            <a:ext cx="1990165" cy="369332"/>
          </a:xfrm>
          <a:prstGeom prst="rect">
            <a:avLst/>
          </a:prstGeom>
          <a:noFill/>
        </p:spPr>
        <p:txBody>
          <a:bodyPr wrap="square" rtlCol="0">
            <a:spAutoFit/>
          </a:bodyPr>
          <a:lstStyle/>
          <a:p>
            <a:r>
              <a:rPr lang="en-LV" dirty="0"/>
              <a:t>1.</a:t>
            </a:r>
            <a:r>
              <a:rPr lang="en-LV" dirty="0">
                <a:latin typeface="Times New Roman" panose="02020603050405020304" pitchFamily="18" charset="0"/>
                <a:cs typeface="Times New Roman" panose="02020603050405020304" pitchFamily="18" charset="0"/>
              </a:rPr>
              <a:t>alternatīva</a:t>
            </a:r>
          </a:p>
        </p:txBody>
      </p:sp>
      <p:sp>
        <p:nvSpPr>
          <p:cNvPr id="8" name="TextBox 7">
            <a:extLst>
              <a:ext uri="{FF2B5EF4-FFF2-40B4-BE49-F238E27FC236}">
                <a16:creationId xmlns:a16="http://schemas.microsoft.com/office/drawing/2014/main" id="{14646609-871A-8B13-D98E-5828630F277E}"/>
              </a:ext>
            </a:extLst>
          </p:cNvPr>
          <p:cNvSpPr txBox="1"/>
          <p:nvPr/>
        </p:nvSpPr>
        <p:spPr>
          <a:xfrm>
            <a:off x="6208058" y="396199"/>
            <a:ext cx="1990165" cy="369332"/>
          </a:xfrm>
          <a:prstGeom prst="rect">
            <a:avLst/>
          </a:prstGeom>
          <a:noFill/>
        </p:spPr>
        <p:txBody>
          <a:bodyPr wrap="square" rtlCol="0">
            <a:spAutoFit/>
          </a:bodyPr>
          <a:lstStyle/>
          <a:p>
            <a:r>
              <a:rPr lang="en-LV" dirty="0"/>
              <a:t>4.</a:t>
            </a:r>
            <a:r>
              <a:rPr lang="en-GB" dirty="0"/>
              <a:t>a</a:t>
            </a:r>
            <a:r>
              <a:rPr lang="en-LV" dirty="0">
                <a:latin typeface="Times New Roman" panose="02020603050405020304" pitchFamily="18" charset="0"/>
                <a:cs typeface="Times New Roman" panose="02020603050405020304" pitchFamily="18" charset="0"/>
              </a:rPr>
              <a:t>lternatīva</a:t>
            </a:r>
          </a:p>
        </p:txBody>
      </p:sp>
      <p:graphicFrame>
        <p:nvGraphicFramePr>
          <p:cNvPr id="10" name="Content Placeholder 9">
            <a:extLst>
              <a:ext uri="{FF2B5EF4-FFF2-40B4-BE49-F238E27FC236}">
                <a16:creationId xmlns:a16="http://schemas.microsoft.com/office/drawing/2014/main" id="{D59EADF5-39CA-1EED-1079-E0C64B9C026D}"/>
              </a:ext>
            </a:extLst>
          </p:cNvPr>
          <p:cNvGraphicFramePr>
            <a:graphicFrameLocks noGrp="1"/>
          </p:cNvGraphicFramePr>
          <p:nvPr>
            <p:ph idx="1"/>
          </p:nvPr>
        </p:nvGraphicFramePr>
        <p:xfrm>
          <a:off x="35859" y="765529"/>
          <a:ext cx="6060141" cy="5696267"/>
        </p:xfrm>
        <a:graphic>
          <a:graphicData uri="http://schemas.openxmlformats.org/drawingml/2006/table">
            <a:tbl>
              <a:tblPr>
                <a:tableStyleId>{16D9F66E-5EB9-4882-86FB-DCBF35E3C3E4}</a:tableStyleId>
              </a:tblPr>
              <a:tblGrid>
                <a:gridCol w="359200">
                  <a:extLst>
                    <a:ext uri="{9D8B030D-6E8A-4147-A177-3AD203B41FA5}">
                      <a16:colId xmlns:a16="http://schemas.microsoft.com/office/drawing/2014/main" val="907485908"/>
                    </a:ext>
                  </a:extLst>
                </a:gridCol>
                <a:gridCol w="2800128">
                  <a:extLst>
                    <a:ext uri="{9D8B030D-6E8A-4147-A177-3AD203B41FA5}">
                      <a16:colId xmlns:a16="http://schemas.microsoft.com/office/drawing/2014/main" val="3574312262"/>
                    </a:ext>
                  </a:extLst>
                </a:gridCol>
                <a:gridCol w="383691">
                  <a:extLst>
                    <a:ext uri="{9D8B030D-6E8A-4147-A177-3AD203B41FA5}">
                      <a16:colId xmlns:a16="http://schemas.microsoft.com/office/drawing/2014/main" val="1537611681"/>
                    </a:ext>
                  </a:extLst>
                </a:gridCol>
                <a:gridCol w="827249">
                  <a:extLst>
                    <a:ext uri="{9D8B030D-6E8A-4147-A177-3AD203B41FA5}">
                      <a16:colId xmlns:a16="http://schemas.microsoft.com/office/drawing/2014/main" val="306517876"/>
                    </a:ext>
                  </a:extLst>
                </a:gridCol>
                <a:gridCol w="710237">
                  <a:extLst>
                    <a:ext uri="{9D8B030D-6E8A-4147-A177-3AD203B41FA5}">
                      <a16:colId xmlns:a16="http://schemas.microsoft.com/office/drawing/2014/main" val="928611118"/>
                    </a:ext>
                  </a:extLst>
                </a:gridCol>
                <a:gridCol w="979636">
                  <a:extLst>
                    <a:ext uri="{9D8B030D-6E8A-4147-A177-3AD203B41FA5}">
                      <a16:colId xmlns:a16="http://schemas.microsoft.com/office/drawing/2014/main" val="2814659272"/>
                    </a:ext>
                  </a:extLst>
                </a:gridCol>
              </a:tblGrid>
              <a:tr h="357252">
                <a:tc>
                  <a:txBody>
                    <a:bodyPr/>
                    <a:lstStyle/>
                    <a:p>
                      <a:pPr algn="ctr" fontAlgn="ctr"/>
                      <a:r>
                        <a:rPr lang="en-GB" sz="800" u="none" strike="noStrike">
                          <a:effectLst/>
                        </a:rPr>
                        <a:t>Npk.</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Darba nosaukums</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Mērv.</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Apjoms</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Vienības cena, EUR</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Kopējās izmaksas, EUR</a:t>
                      </a:r>
                      <a:endParaRPr lang="en-GB"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88258288"/>
                  </a:ext>
                </a:extLst>
              </a:tr>
              <a:tr h="164885">
                <a:tc>
                  <a:txBody>
                    <a:bodyPr/>
                    <a:lstStyle/>
                    <a:p>
                      <a:pPr algn="ctr" fontAlgn="ctr"/>
                      <a:r>
                        <a:rPr lang="en-LV" sz="800" u="none" strike="noStrike">
                          <a:effectLst/>
                        </a:rPr>
                        <a:t>1</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2</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3</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4</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5</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6</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31383669"/>
                  </a:ext>
                </a:extLst>
              </a:tr>
              <a:tr h="164885">
                <a:tc>
                  <a:txBody>
                    <a:bodyPr/>
                    <a:lstStyle/>
                    <a:p>
                      <a:pPr algn="l" fontAlgn="ctr"/>
                      <a:r>
                        <a:rPr lang="en-LV" sz="800" u="none" strike="noStrike">
                          <a:effectLst/>
                        </a:rPr>
                        <a:t>1.1</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Infrastruktūras izbūves darbi</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48805805"/>
                  </a:ext>
                </a:extLst>
              </a:tr>
              <a:tr h="164885">
                <a:tc>
                  <a:txBody>
                    <a:bodyPr/>
                    <a:lstStyle/>
                    <a:p>
                      <a:pPr algn="l" fontAlgn="ctr"/>
                      <a:r>
                        <a:rPr lang="en-LV" sz="800" u="none" strike="noStrike">
                          <a:effectLst/>
                        </a:rPr>
                        <a:t>1.1.1</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Velosipēdu ceļa izbūve ar asfaltbetona segumu</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r>
                        <a:rPr lang="en-GB" sz="800" u="none" strike="noStrike" baseline="30000">
                          <a:effectLst/>
                        </a:rPr>
                        <a:t>2</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29912</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75,00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2 243 400,00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67364389"/>
                  </a:ext>
                </a:extLst>
              </a:tr>
              <a:tr h="164885">
                <a:tc>
                  <a:txBody>
                    <a:bodyPr/>
                    <a:lstStyle/>
                    <a:p>
                      <a:pPr algn="l" fontAlgn="ctr"/>
                      <a:r>
                        <a:rPr lang="en-LV" sz="800" u="none" strike="noStrike">
                          <a:effectLst/>
                        </a:rPr>
                        <a:t>1.1.2</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Gājēju ietves izbūve ar cieto segumu</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r>
                        <a:rPr lang="en-GB" sz="800" u="none" strike="noStrike" baseline="30000">
                          <a:effectLst/>
                        </a:rPr>
                        <a:t>2</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2570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75,00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192 750,00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68556122"/>
                  </a:ext>
                </a:extLst>
              </a:tr>
              <a:tr h="164885">
                <a:tc>
                  <a:txBody>
                    <a:bodyPr/>
                    <a:lstStyle/>
                    <a:p>
                      <a:pPr algn="l" fontAlgn="ctr"/>
                      <a:r>
                        <a:rPr lang="en-LV" sz="800" u="none" strike="noStrike">
                          <a:effectLst/>
                        </a:rPr>
                        <a:t>1.1.3</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Zemes klātnes uzbēruma izveide</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m³</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4000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10,50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42 000,00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90601038"/>
                  </a:ext>
                </a:extLst>
              </a:tr>
              <a:tr h="164885">
                <a:tc>
                  <a:txBody>
                    <a:bodyPr/>
                    <a:lstStyle/>
                    <a:p>
                      <a:pPr algn="l" fontAlgn="ctr"/>
                      <a:r>
                        <a:rPr lang="en-LV" sz="800" u="none" strike="noStrike">
                          <a:effectLst/>
                        </a:rPr>
                        <a:t>1.1.4</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Caurtekas vid. D800 izbūve</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180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360,00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64 800,00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70660763"/>
                  </a:ext>
                </a:extLst>
              </a:tr>
              <a:tr h="164885">
                <a:tc>
                  <a:txBody>
                    <a:bodyPr/>
                    <a:lstStyle/>
                    <a:p>
                      <a:pPr algn="l" fontAlgn="ctr"/>
                      <a:r>
                        <a:rPr lang="en-LV" sz="800" u="none" strike="noStrike">
                          <a:effectLst/>
                        </a:rPr>
                        <a:t>1.2</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Satiksmes aprīkojums</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50586305"/>
                  </a:ext>
                </a:extLst>
              </a:tr>
              <a:tr h="178626">
                <a:tc>
                  <a:txBody>
                    <a:bodyPr/>
                    <a:lstStyle/>
                    <a:p>
                      <a:pPr algn="l" fontAlgn="ctr"/>
                      <a:r>
                        <a:rPr lang="en-LV" sz="800" u="none" strike="noStrike">
                          <a:effectLst/>
                        </a:rPr>
                        <a:t>1.2.1</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Rīkojuma zīmes uzstādīšana</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gab.</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32</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dirty="0">
                          <a:effectLst/>
                        </a:rPr>
                        <a:t> €              95,00 </a:t>
                      </a:r>
                      <a:endParaRPr lang="en-LV" sz="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3 040,00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69830044"/>
                  </a:ext>
                </a:extLst>
              </a:tr>
              <a:tr h="178626">
                <a:tc>
                  <a:txBody>
                    <a:bodyPr/>
                    <a:lstStyle/>
                    <a:p>
                      <a:pPr algn="l" fontAlgn="ctr"/>
                      <a:r>
                        <a:rPr lang="en-LV" sz="800" u="none" strike="noStrike">
                          <a:effectLst/>
                        </a:rPr>
                        <a:t>1.2.3</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Priekšrocības zīmes uzstādīšana</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gab.</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16</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84,00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1 344,00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54768487"/>
                  </a:ext>
                </a:extLst>
              </a:tr>
              <a:tr h="178626">
                <a:tc>
                  <a:txBody>
                    <a:bodyPr/>
                    <a:lstStyle/>
                    <a:p>
                      <a:pPr algn="l" fontAlgn="ctr"/>
                      <a:r>
                        <a:rPr lang="en-LV" sz="800" u="none" strike="noStrike">
                          <a:effectLst/>
                        </a:rPr>
                        <a:t>1.2.4</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Virzienu rādītāji un informācijas zīmes</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gab.</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12</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123,00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1 476,00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94269605"/>
                  </a:ext>
                </a:extLst>
              </a:tr>
              <a:tr h="178626">
                <a:tc>
                  <a:txBody>
                    <a:bodyPr/>
                    <a:lstStyle/>
                    <a:p>
                      <a:pPr algn="l" fontAlgn="ctr"/>
                      <a:r>
                        <a:rPr lang="en-LV" sz="800" u="none" strike="noStrike">
                          <a:effectLst/>
                        </a:rPr>
                        <a:t>1.2.5</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Ceļa zīmes metāla staba uzstādīšana</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gab.</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60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81,00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4 860,00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99733301"/>
                  </a:ext>
                </a:extLst>
              </a:tr>
              <a:tr h="178626">
                <a:tc>
                  <a:txBody>
                    <a:bodyPr/>
                    <a:lstStyle/>
                    <a:p>
                      <a:pPr algn="l" fontAlgn="ctr"/>
                      <a:r>
                        <a:rPr lang="en-LV" sz="800" u="none" strike="noStrike">
                          <a:effectLst/>
                        </a:rPr>
                        <a:t>1.2.6</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Drošības barjeras uzstādīšana valsts ceļu nodalījuma joslā</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300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60,00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18 000,00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07529950"/>
                  </a:ext>
                </a:extLst>
              </a:tr>
              <a:tr h="157693">
                <a:tc>
                  <a:txBody>
                    <a:bodyPr/>
                    <a:lstStyle/>
                    <a:p>
                      <a:pPr algn="l" fontAlgn="ctr"/>
                      <a:r>
                        <a:rPr lang="en-LV" sz="800" u="none" strike="noStrike">
                          <a:effectLst/>
                        </a:rPr>
                        <a:t>1.2.7</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Drošības žoga uzstādīšana dzelzceļa nodalījuma joslā</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4230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126 900,00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76558766"/>
                  </a:ext>
                </a:extLst>
              </a:tr>
              <a:tr h="175190">
                <a:tc>
                  <a:txBody>
                    <a:bodyPr/>
                    <a:lstStyle/>
                    <a:p>
                      <a:pPr algn="l" fontAlgn="ctr"/>
                      <a:r>
                        <a:rPr lang="en-LV" sz="800" u="none" strike="noStrike">
                          <a:effectLst/>
                        </a:rPr>
                        <a:t>1.2.8</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Ceļa horizontālo apzīmējumu uzklāšana</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r>
                        <a:rPr lang="en-GB" sz="800" u="none" strike="noStrike" baseline="30000">
                          <a:effectLst/>
                        </a:rPr>
                        <a:t>2</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1500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25,00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37 500,00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1365675"/>
                  </a:ext>
                </a:extLst>
              </a:tr>
              <a:tr h="164885">
                <a:tc>
                  <a:txBody>
                    <a:bodyPr/>
                    <a:lstStyle/>
                    <a:p>
                      <a:pPr algn="l" fontAlgn="ctr"/>
                      <a:r>
                        <a:rPr lang="en-LV" sz="800" u="none" strike="noStrike">
                          <a:effectLst/>
                        </a:rPr>
                        <a:t>1.3</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Labiekārtojums</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30748127"/>
                  </a:ext>
                </a:extLst>
              </a:tr>
              <a:tr h="175190">
                <a:tc>
                  <a:txBody>
                    <a:bodyPr/>
                    <a:lstStyle/>
                    <a:p>
                      <a:pPr algn="l" fontAlgn="ctr"/>
                      <a:r>
                        <a:rPr lang="en-LV" sz="800" u="none" strike="noStrike">
                          <a:effectLst/>
                        </a:rPr>
                        <a:t>1.3.1</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Velosipēdu ceļa apgaismojuma ierīkošana</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2470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60,00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148 200,00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63167792"/>
                  </a:ext>
                </a:extLst>
              </a:tr>
              <a:tr h="350381">
                <a:tc>
                  <a:txBody>
                    <a:bodyPr/>
                    <a:lstStyle/>
                    <a:p>
                      <a:pPr algn="l" fontAlgn="ctr"/>
                      <a:r>
                        <a:rPr lang="en-LV" sz="800" u="none" strike="noStrike">
                          <a:effectLst/>
                        </a:rPr>
                        <a:t>1.3.2</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Atpūtas laukuma ierīkošana (cietā seguma laukums 40m2, 2 velostatīvi, 2 soli, 1 atkritumu urna)</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kompl.</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5</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4 000,00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20 000,00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10492755"/>
                  </a:ext>
                </a:extLst>
              </a:tr>
              <a:tr h="175190">
                <a:tc>
                  <a:txBody>
                    <a:bodyPr/>
                    <a:lstStyle/>
                    <a:p>
                      <a:pPr algn="l" fontAlgn="ctr"/>
                      <a:r>
                        <a:rPr lang="en-LV" sz="800" u="none" strike="noStrike">
                          <a:effectLst/>
                        </a:rPr>
                        <a:t>1.3.3</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Atpūtas nojumes uzstādīšana (3 sienas, galds, sols)</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kompl.</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2</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10 000,00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20 000,00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11515140"/>
                  </a:ext>
                </a:extLst>
              </a:tr>
              <a:tr h="164885">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91438793"/>
                  </a:ext>
                </a:extLst>
              </a:tr>
              <a:tr h="164885">
                <a:tc>
                  <a:txBody>
                    <a:bodyPr/>
                    <a:lstStyle/>
                    <a:p>
                      <a:pPr algn="l"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dirty="0">
                          <a:effectLst/>
                        </a:rPr>
                        <a:t> </a:t>
                      </a:r>
                      <a:r>
                        <a:rPr lang="en-GB" sz="800" u="none" strike="noStrike" dirty="0" err="1">
                          <a:effectLst/>
                        </a:rPr>
                        <a:t>Kopā</a:t>
                      </a:r>
                      <a:r>
                        <a:rPr lang="en-GB" sz="800" u="none" strike="noStrike" dirty="0">
                          <a:effectLst/>
                        </a:rPr>
                        <a:t>: </a:t>
                      </a:r>
                      <a:endParaRPr lang="en-GB" sz="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dirty="0">
                          <a:effectLst/>
                        </a:rPr>
                        <a:t> €            2 924 270,00 </a:t>
                      </a:r>
                      <a:endParaRPr lang="en-LV" sz="8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0963038"/>
                  </a:ext>
                </a:extLst>
              </a:tr>
              <a:tr h="315386">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Virsizdevumi (10%):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292 427,00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19848483"/>
                  </a:ext>
                </a:extLst>
              </a:tr>
              <a:tr h="164885">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lv-LV" sz="800" u="none" strike="noStrike">
                          <a:effectLst/>
                        </a:rPr>
                        <a:t> Peļņa (5%): </a:t>
                      </a:r>
                      <a:endParaRPr lang="lv-LV"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146 213,50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80070579"/>
                  </a:ext>
                </a:extLst>
              </a:tr>
              <a:tr h="164885">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Pavisam kopā: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3 362 910,50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77601672"/>
                  </a:ext>
                </a:extLst>
              </a:tr>
              <a:tr h="315386">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Finanšu rezerve (4.62%):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155 210,75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95243365"/>
                  </a:ext>
                </a:extLst>
              </a:tr>
              <a:tr h="164885">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Kopā bez PVN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3 518 121,25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47144809"/>
                  </a:ext>
                </a:extLst>
              </a:tr>
              <a:tr h="164885">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PVN (21%):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738 805,46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33590322"/>
                  </a:ext>
                </a:extLst>
              </a:tr>
              <a:tr h="473079">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KOPĒJĀS BŪVNIECĪBAS IZMAKSAS: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dirty="0">
                          <a:effectLst/>
                        </a:rPr>
                        <a:t> €            4 256 926,71 </a:t>
                      </a:r>
                      <a:endParaRPr lang="en-LV" sz="8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69505172"/>
                  </a:ext>
                </a:extLst>
              </a:tr>
            </a:tbl>
          </a:graphicData>
        </a:graphic>
      </p:graphicFrame>
      <p:graphicFrame>
        <p:nvGraphicFramePr>
          <p:cNvPr id="11" name="Table 10">
            <a:extLst>
              <a:ext uri="{FF2B5EF4-FFF2-40B4-BE49-F238E27FC236}">
                <a16:creationId xmlns:a16="http://schemas.microsoft.com/office/drawing/2014/main" id="{BF482D65-D95A-9CD8-62DA-99DCB5983419}"/>
              </a:ext>
            </a:extLst>
          </p:cNvPr>
          <p:cNvGraphicFramePr>
            <a:graphicFrameLocks noGrp="1"/>
          </p:cNvGraphicFramePr>
          <p:nvPr/>
        </p:nvGraphicFramePr>
        <p:xfrm>
          <a:off x="6210751" y="766559"/>
          <a:ext cx="5981249" cy="5696263"/>
        </p:xfrm>
        <a:graphic>
          <a:graphicData uri="http://schemas.openxmlformats.org/drawingml/2006/table">
            <a:tbl>
              <a:tblPr>
                <a:tableStyleId>{16D9F66E-5EB9-4882-86FB-DCBF35E3C3E4}</a:tableStyleId>
              </a:tblPr>
              <a:tblGrid>
                <a:gridCol w="349966">
                  <a:extLst>
                    <a:ext uri="{9D8B030D-6E8A-4147-A177-3AD203B41FA5}">
                      <a16:colId xmlns:a16="http://schemas.microsoft.com/office/drawing/2014/main" val="2975676283"/>
                    </a:ext>
                  </a:extLst>
                </a:gridCol>
                <a:gridCol w="2728149">
                  <a:extLst>
                    <a:ext uri="{9D8B030D-6E8A-4147-A177-3AD203B41FA5}">
                      <a16:colId xmlns:a16="http://schemas.microsoft.com/office/drawing/2014/main" val="3585479184"/>
                    </a:ext>
                  </a:extLst>
                </a:gridCol>
                <a:gridCol w="373828">
                  <a:extLst>
                    <a:ext uri="{9D8B030D-6E8A-4147-A177-3AD203B41FA5}">
                      <a16:colId xmlns:a16="http://schemas.microsoft.com/office/drawing/2014/main" val="3584804194"/>
                    </a:ext>
                  </a:extLst>
                </a:gridCol>
                <a:gridCol w="882871">
                  <a:extLst>
                    <a:ext uri="{9D8B030D-6E8A-4147-A177-3AD203B41FA5}">
                      <a16:colId xmlns:a16="http://schemas.microsoft.com/office/drawing/2014/main" val="3657447221"/>
                    </a:ext>
                  </a:extLst>
                </a:gridCol>
                <a:gridCol w="691980">
                  <a:extLst>
                    <a:ext uri="{9D8B030D-6E8A-4147-A177-3AD203B41FA5}">
                      <a16:colId xmlns:a16="http://schemas.microsoft.com/office/drawing/2014/main" val="2859727109"/>
                    </a:ext>
                  </a:extLst>
                </a:gridCol>
                <a:gridCol w="954455">
                  <a:extLst>
                    <a:ext uri="{9D8B030D-6E8A-4147-A177-3AD203B41FA5}">
                      <a16:colId xmlns:a16="http://schemas.microsoft.com/office/drawing/2014/main" val="1184504114"/>
                    </a:ext>
                  </a:extLst>
                </a:gridCol>
              </a:tblGrid>
              <a:tr h="324482">
                <a:tc>
                  <a:txBody>
                    <a:bodyPr/>
                    <a:lstStyle/>
                    <a:p>
                      <a:pPr algn="ctr" fontAlgn="ctr"/>
                      <a:r>
                        <a:rPr lang="en-GB" sz="800" u="none" strike="noStrike">
                          <a:effectLst/>
                        </a:rPr>
                        <a:t>Npk.</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dirty="0" err="1">
                          <a:effectLst/>
                        </a:rPr>
                        <a:t>Darba</a:t>
                      </a:r>
                      <a:r>
                        <a:rPr lang="en-GB" sz="800" u="none" strike="noStrike" dirty="0">
                          <a:effectLst/>
                        </a:rPr>
                        <a:t> </a:t>
                      </a:r>
                      <a:r>
                        <a:rPr lang="en-GB" sz="800" u="none" strike="noStrike" dirty="0" err="1">
                          <a:effectLst/>
                        </a:rPr>
                        <a:t>nosaukums</a:t>
                      </a:r>
                      <a:endParaRPr lang="en-GB" sz="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Mērv.</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Apjoms</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Vienības cena, EUR</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Kopējās izmaksas, EUR</a:t>
                      </a:r>
                      <a:endParaRPr lang="en-GB"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7643340"/>
                  </a:ext>
                </a:extLst>
              </a:tr>
              <a:tr h="149760">
                <a:tc>
                  <a:txBody>
                    <a:bodyPr/>
                    <a:lstStyle/>
                    <a:p>
                      <a:pPr algn="ctr" fontAlgn="ctr"/>
                      <a:r>
                        <a:rPr lang="en-LV" sz="800" u="none" strike="noStrike">
                          <a:effectLst/>
                        </a:rPr>
                        <a:t>1</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2</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3</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4</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5</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6</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04414091"/>
                  </a:ext>
                </a:extLst>
              </a:tr>
              <a:tr h="149760">
                <a:tc>
                  <a:txBody>
                    <a:bodyPr/>
                    <a:lstStyle/>
                    <a:p>
                      <a:pPr algn="l" fontAlgn="ctr"/>
                      <a:r>
                        <a:rPr lang="en-LV" sz="800" u="none" strike="noStrike">
                          <a:effectLst/>
                        </a:rPr>
                        <a:t>1.1</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Infrastruktūras izbūves darbi</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38497805"/>
                  </a:ext>
                </a:extLst>
              </a:tr>
              <a:tr h="149760">
                <a:tc>
                  <a:txBody>
                    <a:bodyPr/>
                    <a:lstStyle/>
                    <a:p>
                      <a:pPr algn="l" fontAlgn="ctr"/>
                      <a:r>
                        <a:rPr lang="en-LV" sz="800" u="none" strike="noStrike">
                          <a:effectLst/>
                        </a:rPr>
                        <a:t>1.1.1</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Velosipēdu ceļa izbūve ar asfaltbetona segumu</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r>
                        <a:rPr lang="en-GB" sz="800" u="none" strike="noStrike" baseline="30000">
                          <a:effectLst/>
                        </a:rPr>
                        <a:t>2</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31360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75,00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2 352 000,00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83385617"/>
                  </a:ext>
                </a:extLst>
              </a:tr>
              <a:tr h="149760">
                <a:tc>
                  <a:txBody>
                    <a:bodyPr/>
                    <a:lstStyle/>
                    <a:p>
                      <a:pPr algn="l" fontAlgn="ctr"/>
                      <a:r>
                        <a:rPr lang="en-LV" sz="800" u="none" strike="noStrike">
                          <a:effectLst/>
                        </a:rPr>
                        <a:t>1.1.2</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Gājēju ietves izbūve ar cieto segumu</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r>
                        <a:rPr lang="en-GB" sz="800" u="none" strike="noStrike" baseline="30000">
                          <a:effectLst/>
                        </a:rPr>
                        <a:t>2</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3560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75,00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267 000,00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70825794"/>
                  </a:ext>
                </a:extLst>
              </a:tr>
              <a:tr h="149760">
                <a:tc>
                  <a:txBody>
                    <a:bodyPr/>
                    <a:lstStyle/>
                    <a:p>
                      <a:pPr algn="l" fontAlgn="ctr"/>
                      <a:r>
                        <a:rPr lang="en-LV" sz="800" u="none" strike="noStrike">
                          <a:effectLst/>
                        </a:rPr>
                        <a:t>1.1.3</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Zemes klātnes uzbēruma izveide</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m³</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7200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10,50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75 600,00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32688902"/>
                  </a:ext>
                </a:extLst>
              </a:tr>
              <a:tr h="149760">
                <a:tc>
                  <a:txBody>
                    <a:bodyPr/>
                    <a:lstStyle/>
                    <a:p>
                      <a:pPr algn="l" fontAlgn="ctr"/>
                      <a:r>
                        <a:rPr lang="en-LV" sz="800" u="none" strike="noStrike">
                          <a:effectLst/>
                        </a:rPr>
                        <a:t>1.1.4</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Caurtekas vid. D800 izbūve</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204</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360,00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73 440,00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40678843"/>
                  </a:ext>
                </a:extLst>
              </a:tr>
              <a:tr h="149760">
                <a:tc>
                  <a:txBody>
                    <a:bodyPr/>
                    <a:lstStyle/>
                    <a:p>
                      <a:pPr algn="l" fontAlgn="ctr"/>
                      <a:r>
                        <a:rPr lang="en-LV" sz="800" u="none" strike="noStrike">
                          <a:effectLst/>
                        </a:rPr>
                        <a:t>1.1.5.</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Dzelzceļa pārbrauktuves izbūve</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gab.</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1</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50 000,00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50 000,00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80224865"/>
                  </a:ext>
                </a:extLst>
              </a:tr>
              <a:tr h="149760">
                <a:tc>
                  <a:txBody>
                    <a:bodyPr/>
                    <a:lstStyle/>
                    <a:p>
                      <a:pPr algn="l" fontAlgn="ctr"/>
                      <a:r>
                        <a:rPr lang="en-LV" sz="800" u="none" strike="noStrike">
                          <a:effectLst/>
                        </a:rPr>
                        <a:t>1.2</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Satiksmes aprīkojums</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28035374"/>
                  </a:ext>
                </a:extLst>
              </a:tr>
              <a:tr h="162239">
                <a:tc>
                  <a:txBody>
                    <a:bodyPr/>
                    <a:lstStyle/>
                    <a:p>
                      <a:pPr algn="l" fontAlgn="ctr"/>
                      <a:r>
                        <a:rPr lang="en-LV" sz="800" u="none" strike="noStrike">
                          <a:effectLst/>
                        </a:rPr>
                        <a:t>1.2.1</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Rīkojuma zīmes uzstādīšana</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gab.</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36</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95,00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3 420,00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93322252"/>
                  </a:ext>
                </a:extLst>
              </a:tr>
              <a:tr h="162239">
                <a:tc>
                  <a:txBody>
                    <a:bodyPr/>
                    <a:lstStyle/>
                    <a:p>
                      <a:pPr algn="l" fontAlgn="ctr"/>
                      <a:r>
                        <a:rPr lang="en-LV" sz="800" u="none" strike="noStrike">
                          <a:effectLst/>
                        </a:rPr>
                        <a:t>1.2.3</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Priekšrocības zīmes uzstādīšana</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gab.</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16</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84,00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1 344,00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76337439"/>
                  </a:ext>
                </a:extLst>
              </a:tr>
              <a:tr h="162239">
                <a:tc>
                  <a:txBody>
                    <a:bodyPr/>
                    <a:lstStyle/>
                    <a:p>
                      <a:pPr algn="l" fontAlgn="ctr"/>
                      <a:r>
                        <a:rPr lang="en-LV" sz="800" u="none" strike="noStrike">
                          <a:effectLst/>
                        </a:rPr>
                        <a:t>1.2.4</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Virzienu rādītāji un informācijas zīmes</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gab.</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16</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123,00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1 968,00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20178971"/>
                  </a:ext>
                </a:extLst>
              </a:tr>
              <a:tr h="162239">
                <a:tc>
                  <a:txBody>
                    <a:bodyPr/>
                    <a:lstStyle/>
                    <a:p>
                      <a:pPr algn="l" fontAlgn="ctr"/>
                      <a:r>
                        <a:rPr lang="en-LV" sz="800" u="none" strike="noStrike">
                          <a:effectLst/>
                        </a:rPr>
                        <a:t>1.2.5</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Ceļa zīmes metāla staba uzstādīšana</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gab.</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68</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81,00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5 508,00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6596356"/>
                  </a:ext>
                </a:extLst>
              </a:tr>
              <a:tr h="162239">
                <a:tc>
                  <a:txBody>
                    <a:bodyPr/>
                    <a:lstStyle/>
                    <a:p>
                      <a:pPr algn="l" fontAlgn="ctr"/>
                      <a:r>
                        <a:rPr lang="en-LV" sz="800" u="none" strike="noStrike">
                          <a:effectLst/>
                        </a:rPr>
                        <a:t>1.2.6</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Drošības barjeras uzstādīšana valsts ceļu nodalījuma joslā</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375</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60,00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22 500,00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83129677"/>
                  </a:ext>
                </a:extLst>
              </a:tr>
              <a:tr h="140400">
                <a:tc>
                  <a:txBody>
                    <a:bodyPr/>
                    <a:lstStyle/>
                    <a:p>
                      <a:pPr algn="l" fontAlgn="ctr"/>
                      <a:r>
                        <a:rPr lang="en-LV" sz="800" u="none" strike="noStrike">
                          <a:effectLst/>
                        </a:rPr>
                        <a:t>1.2.7</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Drošības žoga uzstādīšana dzelzceļa nodalījuma joslā</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1910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57 300,00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17281471"/>
                  </a:ext>
                </a:extLst>
              </a:tr>
              <a:tr h="159121">
                <a:tc>
                  <a:txBody>
                    <a:bodyPr/>
                    <a:lstStyle/>
                    <a:p>
                      <a:pPr algn="l" fontAlgn="ctr"/>
                      <a:r>
                        <a:rPr lang="en-LV" sz="800" u="none" strike="noStrike">
                          <a:effectLst/>
                        </a:rPr>
                        <a:t>1.2.8</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Ceļa horizontālo apzīmējumu uzklāšana</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r>
                        <a:rPr lang="en-GB" sz="800" u="none" strike="noStrike" baseline="30000">
                          <a:effectLst/>
                        </a:rPr>
                        <a:t>2</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1600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25,00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40 000,00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69571784"/>
                  </a:ext>
                </a:extLst>
              </a:tr>
              <a:tr h="149760">
                <a:tc>
                  <a:txBody>
                    <a:bodyPr/>
                    <a:lstStyle/>
                    <a:p>
                      <a:pPr algn="l" fontAlgn="ctr"/>
                      <a:r>
                        <a:rPr lang="en-LV" sz="800" u="none" strike="noStrike">
                          <a:effectLst/>
                        </a:rPr>
                        <a:t>1.3</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Labiekārtojums</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31258026"/>
                  </a:ext>
                </a:extLst>
              </a:tr>
              <a:tr h="159121">
                <a:tc>
                  <a:txBody>
                    <a:bodyPr/>
                    <a:lstStyle/>
                    <a:p>
                      <a:pPr algn="l" fontAlgn="ctr"/>
                      <a:r>
                        <a:rPr lang="en-LV" sz="800" u="none" strike="noStrike">
                          <a:effectLst/>
                        </a:rPr>
                        <a:t>1.3.1</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lv-LV" sz="800" u="none" strike="noStrike">
                          <a:effectLst/>
                        </a:rPr>
                        <a:t>Velosipēdu ceļa apgaismojuma ierīkošana</a:t>
                      </a:r>
                      <a:endParaRPr lang="lv-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m</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2070</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60,00 </a:t>
                      </a:r>
                      <a:endParaRPr lang="en-LV" sz="800" b="0" i="0" u="none" strike="noStrike">
                        <a:solidFill>
                          <a:srgbClr val="FF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124 200,00 </a:t>
                      </a:r>
                      <a:endParaRPr lang="en-LV" sz="800" b="0" i="0" u="none" strike="noStrike">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99932046"/>
                  </a:ext>
                </a:extLst>
              </a:tr>
              <a:tr h="318241">
                <a:tc>
                  <a:txBody>
                    <a:bodyPr/>
                    <a:lstStyle/>
                    <a:p>
                      <a:pPr algn="l" fontAlgn="ctr"/>
                      <a:r>
                        <a:rPr lang="en-LV" sz="800" u="none" strike="noStrike">
                          <a:effectLst/>
                        </a:rPr>
                        <a:t>1.3.2</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Atpūtas laukuma ierīkošana (cietā seguma laukums 40m2, 2 velostatīvi, 2 soli, 1 atkritumu urna)</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kompl.</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4</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4 000,00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16 000,00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89773731"/>
                  </a:ext>
                </a:extLst>
              </a:tr>
              <a:tr h="159121">
                <a:tc>
                  <a:txBody>
                    <a:bodyPr/>
                    <a:lstStyle/>
                    <a:p>
                      <a:pPr algn="l" fontAlgn="ctr"/>
                      <a:r>
                        <a:rPr lang="en-LV" sz="800" u="none" strike="noStrike">
                          <a:effectLst/>
                        </a:rPr>
                        <a:t>1.3.3</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800" u="none" strike="noStrike">
                          <a:effectLst/>
                        </a:rPr>
                        <a:t>Atpūtas nojumes uzstādīšana (3 sienas, galds, sols)</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800" u="none" strike="noStrike">
                          <a:effectLst/>
                        </a:rPr>
                        <a:t>kompl.</a:t>
                      </a:r>
                      <a:endParaRPr lang="en-GB"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1</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10 000,00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10 000,00 </a:t>
                      </a:r>
                      <a:endParaRPr lang="en-LV"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53209329"/>
                  </a:ext>
                </a:extLst>
              </a:tr>
              <a:tr h="390001">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LV"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LV"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07120640"/>
                  </a:ext>
                </a:extLst>
              </a:tr>
              <a:tr h="315121">
                <a:tc>
                  <a:txBody>
                    <a:bodyPr/>
                    <a:lstStyle/>
                    <a:p>
                      <a:pPr algn="l"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Kopā: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3 100 280,00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13164441"/>
                  </a:ext>
                </a:extLst>
              </a:tr>
              <a:tr h="277880">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Virsizdevumi (10%):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310 028,00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61342292"/>
                  </a:ext>
                </a:extLst>
              </a:tr>
              <a:tr h="149760">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lv-LV" sz="800" u="none" strike="noStrike">
                          <a:effectLst/>
                        </a:rPr>
                        <a:t> Peļņa (5%): </a:t>
                      </a:r>
                      <a:endParaRPr lang="lv-LV"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155 014,00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38149788"/>
                  </a:ext>
                </a:extLst>
              </a:tr>
              <a:tr h="149760">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Pavisam kopā: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3 565 322,00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93030744"/>
                  </a:ext>
                </a:extLst>
              </a:tr>
              <a:tr h="277880">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Finanšu rezerve (4.62%):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164 717,88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62534643"/>
                  </a:ext>
                </a:extLst>
              </a:tr>
              <a:tr h="149760">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Kopā bez PVN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3 730 039,88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49154798"/>
                  </a:ext>
                </a:extLst>
              </a:tr>
              <a:tr h="149760">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PVN (21%):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                783 308,37 </a:t>
                      </a:r>
                      <a:endParaRPr lang="en-LV" sz="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88666447"/>
                  </a:ext>
                </a:extLst>
              </a:tr>
              <a:tr h="416820">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a:effectLst/>
                        </a:rPr>
                        <a:t> </a:t>
                      </a:r>
                      <a:endParaRPr lang="en-LV"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GB" sz="800" u="none" strike="noStrike">
                          <a:effectLst/>
                        </a:rPr>
                        <a:t> KOPĒJĀS BŪVNIECĪBAS IZMAKSAS: </a:t>
                      </a:r>
                      <a:endParaRPr lang="en-GB"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LV" sz="800" u="none" strike="noStrike" dirty="0">
                          <a:effectLst/>
                        </a:rPr>
                        <a:t> €            4 513 348,25 </a:t>
                      </a:r>
                      <a:endParaRPr lang="en-LV" sz="8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86596276"/>
                  </a:ext>
                </a:extLst>
              </a:tr>
            </a:tbl>
          </a:graphicData>
        </a:graphic>
      </p:graphicFrame>
    </p:spTree>
    <p:extLst>
      <p:ext uri="{BB962C8B-B14F-4D97-AF65-F5344CB8AC3E}">
        <p14:creationId xmlns:p14="http://schemas.microsoft.com/office/powerpoint/2010/main" val="198183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C7FB23-7440-ACFA-708A-0D3280F235DE}"/>
              </a:ext>
            </a:extLst>
          </p:cNvPr>
          <p:cNvSpPr>
            <a:spLocks noGrp="1"/>
          </p:cNvSpPr>
          <p:nvPr>
            <p:ph idx="1"/>
          </p:nvPr>
        </p:nvSpPr>
        <p:spPr/>
        <p:txBody>
          <a:bodyPr/>
          <a:lstStyle/>
          <a:p>
            <a:pPr>
              <a:buClr>
                <a:srgbClr val="002060"/>
              </a:buClr>
            </a:pPr>
            <a:r>
              <a:rPr lang="lv-LV" dirty="0">
                <a:latin typeface="Times New Roman" panose="02020603050405020304" pitchFamily="18" charset="0"/>
                <a:cs typeface="Times New Roman" panose="02020603050405020304" pitchFamily="18" charset="0"/>
              </a:rPr>
              <a:t>Finanšu rezerve 4.62% no būvdarbu izmaksām</a:t>
            </a:r>
          </a:p>
          <a:p>
            <a:pPr>
              <a:buClr>
                <a:srgbClr val="002060"/>
              </a:buClr>
            </a:pPr>
            <a:r>
              <a:rPr lang="lv-LV" dirty="0">
                <a:latin typeface="Times New Roman" panose="02020603050405020304" pitchFamily="18" charset="0"/>
                <a:cs typeface="Times New Roman" panose="02020603050405020304" pitchFamily="18" charset="0"/>
              </a:rPr>
              <a:t>Abās alternatīvās nav iekļauta koku, krūmu ciršanas izmaksas;</a:t>
            </a:r>
          </a:p>
          <a:p>
            <a:pPr>
              <a:buClr>
                <a:srgbClr val="002060"/>
              </a:buClr>
            </a:pPr>
            <a:r>
              <a:rPr lang="lv-LV" dirty="0">
                <a:latin typeface="Times New Roman" panose="02020603050405020304" pitchFamily="18" charset="0"/>
                <a:cs typeface="Times New Roman" panose="02020603050405020304" pitchFamily="18" charset="0"/>
              </a:rPr>
              <a:t>Abās alternatīvās nav iekļauts jauns velosipēdu tilts pāri Langas upei (pieņemts auto tilta paplašinājums);</a:t>
            </a:r>
          </a:p>
          <a:p>
            <a:pPr>
              <a:buClr>
                <a:srgbClr val="002060"/>
              </a:buClr>
            </a:pPr>
            <a:r>
              <a:rPr lang="lv-LV" dirty="0">
                <a:latin typeface="Times New Roman" panose="02020603050405020304" pitchFamily="18" charset="0"/>
                <a:cs typeface="Times New Roman" panose="02020603050405020304" pitchFamily="18" charset="0"/>
              </a:rPr>
              <a:t>1.alternatīvā nav iekļauta Vanagu ielas pārbūve (Kalngales </a:t>
            </a:r>
            <a:r>
              <a:rPr lang="lv-LV" dirty="0" err="1">
                <a:latin typeface="Times New Roman" panose="02020603050405020304" pitchFamily="18" charset="0"/>
                <a:cs typeface="Times New Roman" panose="02020603050405020304" pitchFamily="18" charset="0"/>
              </a:rPr>
              <a:t>pieslēgums</a:t>
            </a:r>
            <a:r>
              <a:rPr lang="lv-LV" dirty="0">
                <a:latin typeface="Times New Roman" panose="02020603050405020304" pitchFamily="18" charset="0"/>
                <a:cs typeface="Times New Roman" panose="02020603050405020304" pitchFamily="18" charset="0"/>
              </a:rPr>
              <a:t> pa esošo kopējo telpu);</a:t>
            </a:r>
          </a:p>
          <a:p>
            <a:pPr>
              <a:buClr>
                <a:srgbClr val="002060"/>
              </a:buClr>
            </a:pPr>
            <a:r>
              <a:rPr lang="lv-LV" dirty="0">
                <a:latin typeface="Times New Roman" panose="02020603050405020304" pitchFamily="18" charset="0"/>
                <a:cs typeface="Times New Roman" panose="02020603050405020304" pitchFamily="18" charset="0"/>
              </a:rPr>
              <a:t>4.alternatīvā nav iekļautas gājēju/velo pārejas pāri P1 ceļam.</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8CEB0F2-FCB4-A0BF-C3E2-66040957954B}"/>
              </a:ext>
            </a:extLst>
          </p:cNvPr>
          <p:cNvSpPr>
            <a:spLocks noGrp="1"/>
          </p:cNvSpPr>
          <p:nvPr>
            <p:ph type="sldNum" sz="quarter" idx="12"/>
          </p:nvPr>
        </p:nvSpPr>
        <p:spPr/>
        <p:txBody>
          <a:bodyPr/>
          <a:lstStyle/>
          <a:p>
            <a:fld id="{1AB13ACA-4C98-4E46-B811-7DF9135D7DF9}" type="slidenum">
              <a:rPr lang="en-LV" smtClean="0"/>
              <a:t>28</a:t>
            </a:fld>
            <a:endParaRPr lang="en-LV"/>
          </a:p>
        </p:txBody>
      </p:sp>
      <p:sp>
        <p:nvSpPr>
          <p:cNvPr id="5" name="TextBox 4">
            <a:extLst>
              <a:ext uri="{FF2B5EF4-FFF2-40B4-BE49-F238E27FC236}">
                <a16:creationId xmlns:a16="http://schemas.microsoft.com/office/drawing/2014/main" id="{EEE5AF38-4494-C7EF-FD4B-4E00569AAFB1}"/>
              </a:ext>
            </a:extLst>
          </p:cNvPr>
          <p:cNvSpPr txBox="1"/>
          <p:nvPr/>
        </p:nvSpPr>
        <p:spPr>
          <a:xfrm>
            <a:off x="577588" y="504725"/>
            <a:ext cx="10435703" cy="1200329"/>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Piezīmes pie būvdarba apjomiem (ņemot vērā budžetu):</a:t>
            </a:r>
          </a:p>
        </p:txBody>
      </p:sp>
    </p:spTree>
    <p:extLst>
      <p:ext uri="{BB962C8B-B14F-4D97-AF65-F5344CB8AC3E}">
        <p14:creationId xmlns:p14="http://schemas.microsoft.com/office/powerpoint/2010/main" val="2363008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784AD5-6967-F06D-E5B3-5E27CC54BFDB}"/>
              </a:ext>
            </a:extLst>
          </p:cNvPr>
          <p:cNvSpPr>
            <a:spLocks noGrp="1"/>
          </p:cNvSpPr>
          <p:nvPr>
            <p:ph type="sldNum" sz="quarter" idx="12"/>
          </p:nvPr>
        </p:nvSpPr>
        <p:spPr/>
        <p:txBody>
          <a:bodyPr/>
          <a:lstStyle/>
          <a:p>
            <a:fld id="{1AB13ACA-4C98-4E46-B811-7DF9135D7DF9}" type="slidenum">
              <a:rPr lang="en-LV" smtClean="0"/>
              <a:t>29</a:t>
            </a:fld>
            <a:endParaRPr lang="en-LV"/>
          </a:p>
        </p:txBody>
      </p:sp>
      <p:graphicFrame>
        <p:nvGraphicFramePr>
          <p:cNvPr id="14" name="Content Placeholder 13">
            <a:extLst>
              <a:ext uri="{FF2B5EF4-FFF2-40B4-BE49-F238E27FC236}">
                <a16:creationId xmlns:a16="http://schemas.microsoft.com/office/drawing/2014/main" id="{A4A860F1-E4B8-DF7D-F10F-0513A5402A72}"/>
              </a:ext>
            </a:extLst>
          </p:cNvPr>
          <p:cNvGraphicFramePr>
            <a:graphicFrameLocks noGrp="1"/>
          </p:cNvGraphicFramePr>
          <p:nvPr>
            <p:ph idx="1"/>
          </p:nvPr>
        </p:nvGraphicFramePr>
        <p:xfrm>
          <a:off x="6755811" y="3146232"/>
          <a:ext cx="5065486" cy="548640"/>
        </p:xfrm>
        <a:graphic>
          <a:graphicData uri="http://schemas.openxmlformats.org/drawingml/2006/table">
            <a:tbl>
              <a:tblPr>
                <a:tableStyleId>{5940675A-B579-460E-94D1-54222C63F5DA}</a:tableStyleId>
              </a:tblPr>
              <a:tblGrid>
                <a:gridCol w="3388173">
                  <a:extLst>
                    <a:ext uri="{9D8B030D-6E8A-4147-A177-3AD203B41FA5}">
                      <a16:colId xmlns:a16="http://schemas.microsoft.com/office/drawing/2014/main" val="2198157463"/>
                    </a:ext>
                  </a:extLst>
                </a:gridCol>
                <a:gridCol w="1677313">
                  <a:extLst>
                    <a:ext uri="{9D8B030D-6E8A-4147-A177-3AD203B41FA5}">
                      <a16:colId xmlns:a16="http://schemas.microsoft.com/office/drawing/2014/main" val="4160261342"/>
                    </a:ext>
                  </a:extLst>
                </a:gridCol>
              </a:tblGrid>
              <a:tr h="135564">
                <a:tc>
                  <a:txBody>
                    <a:bodyPr/>
                    <a:lstStyle/>
                    <a:p>
                      <a:pPr algn="ctr" fontAlgn="b"/>
                      <a:r>
                        <a:rPr lang="en-GB" sz="1800" u="none" strike="noStrike" dirty="0" err="1">
                          <a:effectLst/>
                          <a:latin typeface="Times New Roman" panose="02020603050405020304" pitchFamily="18" charset="0"/>
                          <a:cs typeface="Times New Roman" panose="02020603050405020304" pitchFamily="18" charset="0"/>
                        </a:rPr>
                        <a:t>FNPVc</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dirty="0">
                          <a:solidFill>
                            <a:srgbClr val="000000"/>
                          </a:solidFill>
                          <a:effectLst/>
                          <a:latin typeface="Times New Roman" panose="02020603050405020304" pitchFamily="18" charset="0"/>
                          <a:cs typeface="Times New Roman" panose="02020603050405020304" pitchFamily="18" charset="0"/>
                        </a:rPr>
                        <a:t>-5 199 315,14 €</a:t>
                      </a:r>
                    </a:p>
                  </a:txBody>
                  <a:tcPr marL="0" marR="0" marT="0" marB="0" anchor="b"/>
                </a:tc>
                <a:extLst>
                  <a:ext uri="{0D108BD9-81ED-4DB2-BD59-A6C34878D82A}">
                    <a16:rowId xmlns:a16="http://schemas.microsoft.com/office/drawing/2014/main" val="2775733955"/>
                  </a:ext>
                </a:extLst>
              </a:tr>
              <a:tr h="203200">
                <a:tc>
                  <a:txBody>
                    <a:bodyPr/>
                    <a:lstStyle/>
                    <a:p>
                      <a:pPr algn="ctr" fontAlgn="b"/>
                      <a:r>
                        <a:rPr lang="en-GB" sz="1800" u="none" strike="noStrike" dirty="0" err="1">
                          <a:effectLst/>
                          <a:latin typeface="Times New Roman" panose="02020603050405020304" pitchFamily="18" charset="0"/>
                          <a:cs typeface="Times New Roman" panose="02020603050405020304" pitchFamily="18" charset="0"/>
                        </a:rPr>
                        <a:t>FRRc</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800" u="none" strike="noStrike" dirty="0">
                          <a:effectLst/>
                          <a:latin typeface="Times New Roman" panose="02020603050405020304" pitchFamily="18" charset="0"/>
                          <a:cs typeface="Times New Roman" panose="02020603050405020304" pitchFamily="18" charset="0"/>
                        </a:rPr>
                        <a:t>-20%</a:t>
                      </a:r>
                      <a:endParaRPr lang="en-LV"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27862375"/>
                  </a:ext>
                </a:extLst>
              </a:tr>
            </a:tbl>
          </a:graphicData>
        </a:graphic>
      </p:graphicFrame>
      <p:pic>
        <p:nvPicPr>
          <p:cNvPr id="8" name="Picture 7">
            <a:extLst>
              <a:ext uri="{FF2B5EF4-FFF2-40B4-BE49-F238E27FC236}">
                <a16:creationId xmlns:a16="http://schemas.microsoft.com/office/drawing/2014/main" id="{AC801798-9934-23FF-286F-8501F1C6D7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389" y="1404647"/>
            <a:ext cx="11957222" cy="1546031"/>
          </a:xfrm>
          <a:prstGeom prst="rect">
            <a:avLst/>
          </a:prstGeom>
        </p:spPr>
      </p:pic>
      <p:pic>
        <p:nvPicPr>
          <p:cNvPr id="9" name="Picture 8">
            <a:extLst>
              <a:ext uri="{FF2B5EF4-FFF2-40B4-BE49-F238E27FC236}">
                <a16:creationId xmlns:a16="http://schemas.microsoft.com/office/drawing/2014/main" id="{C442F60D-4853-890A-8058-950BA45DAE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5" y="4093333"/>
            <a:ext cx="12074610" cy="1579122"/>
          </a:xfrm>
          <a:prstGeom prst="rect">
            <a:avLst/>
          </a:prstGeom>
        </p:spPr>
      </p:pic>
      <p:sp>
        <p:nvSpPr>
          <p:cNvPr id="11" name="TextBox 10">
            <a:extLst>
              <a:ext uri="{FF2B5EF4-FFF2-40B4-BE49-F238E27FC236}">
                <a16:creationId xmlns:a16="http://schemas.microsoft.com/office/drawing/2014/main" id="{9581A5AB-28B2-06BD-63DA-6B5AA3A48580}"/>
              </a:ext>
            </a:extLst>
          </p:cNvPr>
          <p:cNvSpPr txBox="1"/>
          <p:nvPr/>
        </p:nvSpPr>
        <p:spPr>
          <a:xfrm>
            <a:off x="0" y="996333"/>
            <a:ext cx="6096000" cy="369332"/>
          </a:xfrm>
          <a:prstGeom prst="rect">
            <a:avLst/>
          </a:prstGeom>
          <a:noFill/>
        </p:spPr>
        <p:txBody>
          <a:bodyPr wrap="square">
            <a:spAutoFit/>
          </a:bodyPr>
          <a:lstStyle/>
          <a:p>
            <a:r>
              <a:rPr lang="en-LV" dirty="0">
                <a:latin typeface="Times New Roman" panose="02020603050405020304" pitchFamily="18" charset="0"/>
                <a:cs typeface="Times New Roman" panose="02020603050405020304" pitchFamily="18" charset="0"/>
              </a:rPr>
              <a:t>1.alternatīva</a:t>
            </a:r>
          </a:p>
        </p:txBody>
      </p:sp>
      <p:sp>
        <p:nvSpPr>
          <p:cNvPr id="13" name="TextBox 12">
            <a:extLst>
              <a:ext uri="{FF2B5EF4-FFF2-40B4-BE49-F238E27FC236}">
                <a16:creationId xmlns:a16="http://schemas.microsoft.com/office/drawing/2014/main" id="{59C50227-129A-D25F-F7F0-79E1F4A964E7}"/>
              </a:ext>
            </a:extLst>
          </p:cNvPr>
          <p:cNvSpPr txBox="1"/>
          <p:nvPr/>
        </p:nvSpPr>
        <p:spPr>
          <a:xfrm>
            <a:off x="-1" y="3694872"/>
            <a:ext cx="6231466" cy="369332"/>
          </a:xfrm>
          <a:prstGeom prst="rect">
            <a:avLst/>
          </a:prstGeom>
          <a:noFill/>
        </p:spPr>
        <p:txBody>
          <a:bodyPr wrap="square">
            <a:spAutoFit/>
          </a:bodyPr>
          <a:lstStyle/>
          <a:p>
            <a:r>
              <a:rPr lang="en-LV" dirty="0">
                <a:latin typeface="Times New Roman" panose="02020603050405020304" pitchFamily="18" charset="0"/>
                <a:cs typeface="Times New Roman" panose="02020603050405020304" pitchFamily="18" charset="0"/>
              </a:rPr>
              <a:t>4.</a:t>
            </a:r>
            <a:r>
              <a:rPr lang="en-GB" dirty="0">
                <a:latin typeface="Times New Roman" panose="02020603050405020304" pitchFamily="18" charset="0"/>
                <a:cs typeface="Times New Roman" panose="02020603050405020304" pitchFamily="18" charset="0"/>
              </a:rPr>
              <a:t>a</a:t>
            </a:r>
            <a:r>
              <a:rPr lang="en-LV" dirty="0">
                <a:latin typeface="Times New Roman" panose="02020603050405020304" pitchFamily="18" charset="0"/>
                <a:cs typeface="Times New Roman" panose="02020603050405020304" pitchFamily="18" charset="0"/>
              </a:rPr>
              <a:t>lternatīva</a:t>
            </a:r>
          </a:p>
        </p:txBody>
      </p:sp>
      <p:graphicFrame>
        <p:nvGraphicFramePr>
          <p:cNvPr id="15" name="Table 14">
            <a:extLst>
              <a:ext uri="{FF2B5EF4-FFF2-40B4-BE49-F238E27FC236}">
                <a16:creationId xmlns:a16="http://schemas.microsoft.com/office/drawing/2014/main" id="{6E9CA066-FFC2-930C-FC79-BFDEE1017E35}"/>
              </a:ext>
            </a:extLst>
          </p:cNvPr>
          <p:cNvGraphicFramePr>
            <a:graphicFrameLocks noGrp="1"/>
          </p:cNvGraphicFramePr>
          <p:nvPr/>
        </p:nvGraphicFramePr>
        <p:xfrm>
          <a:off x="6755811" y="5832991"/>
          <a:ext cx="5065486" cy="548640"/>
        </p:xfrm>
        <a:graphic>
          <a:graphicData uri="http://schemas.openxmlformats.org/drawingml/2006/table">
            <a:tbl>
              <a:tblPr>
                <a:tableStyleId>{5940675A-B579-460E-94D1-54222C63F5DA}</a:tableStyleId>
              </a:tblPr>
              <a:tblGrid>
                <a:gridCol w="3388173">
                  <a:extLst>
                    <a:ext uri="{9D8B030D-6E8A-4147-A177-3AD203B41FA5}">
                      <a16:colId xmlns:a16="http://schemas.microsoft.com/office/drawing/2014/main" val="2198157463"/>
                    </a:ext>
                  </a:extLst>
                </a:gridCol>
                <a:gridCol w="1677313">
                  <a:extLst>
                    <a:ext uri="{9D8B030D-6E8A-4147-A177-3AD203B41FA5}">
                      <a16:colId xmlns:a16="http://schemas.microsoft.com/office/drawing/2014/main" val="4160261342"/>
                    </a:ext>
                  </a:extLst>
                </a:gridCol>
              </a:tblGrid>
              <a:tr h="135564">
                <a:tc>
                  <a:txBody>
                    <a:bodyPr/>
                    <a:lstStyle/>
                    <a:p>
                      <a:pPr algn="ctr" fontAlgn="b"/>
                      <a:r>
                        <a:rPr lang="en-GB" sz="1800" u="none" strike="noStrike" dirty="0" err="1">
                          <a:effectLst/>
                          <a:latin typeface="Times New Roman" panose="02020603050405020304" pitchFamily="18" charset="0"/>
                          <a:cs typeface="Times New Roman" panose="02020603050405020304" pitchFamily="18" charset="0"/>
                        </a:rPr>
                        <a:t>FNPVc</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dirty="0">
                          <a:solidFill>
                            <a:srgbClr val="000000"/>
                          </a:solidFill>
                          <a:effectLst/>
                          <a:latin typeface="Times New Roman" panose="02020603050405020304" pitchFamily="18" charset="0"/>
                          <a:cs typeface="Times New Roman" panose="02020603050405020304" pitchFamily="18" charset="0"/>
                        </a:rPr>
                        <a:t>-5 532 356,96 €</a:t>
                      </a:r>
                    </a:p>
                  </a:txBody>
                  <a:tcPr marL="0" marR="0" marT="0" marB="0" anchor="b"/>
                </a:tc>
                <a:extLst>
                  <a:ext uri="{0D108BD9-81ED-4DB2-BD59-A6C34878D82A}">
                    <a16:rowId xmlns:a16="http://schemas.microsoft.com/office/drawing/2014/main" val="2775733955"/>
                  </a:ext>
                </a:extLst>
              </a:tr>
              <a:tr h="203200">
                <a:tc>
                  <a:txBody>
                    <a:bodyPr/>
                    <a:lstStyle/>
                    <a:p>
                      <a:pPr algn="ctr" fontAlgn="b"/>
                      <a:r>
                        <a:rPr lang="en-GB" sz="1800" u="none" strike="noStrike" dirty="0" err="1">
                          <a:effectLst/>
                          <a:latin typeface="Times New Roman" panose="02020603050405020304" pitchFamily="18" charset="0"/>
                          <a:cs typeface="Times New Roman" panose="02020603050405020304" pitchFamily="18" charset="0"/>
                        </a:rPr>
                        <a:t>FRRc</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LV" sz="1800" u="none" strike="noStrike" dirty="0">
                          <a:effectLst/>
                          <a:latin typeface="Times New Roman" panose="02020603050405020304" pitchFamily="18" charset="0"/>
                          <a:cs typeface="Times New Roman" panose="02020603050405020304" pitchFamily="18" charset="0"/>
                        </a:rPr>
                        <a:t>-20%</a:t>
                      </a:r>
                      <a:endParaRPr lang="en-LV"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27862375"/>
                  </a:ext>
                </a:extLst>
              </a:tr>
            </a:tbl>
          </a:graphicData>
        </a:graphic>
      </p:graphicFrame>
      <p:pic>
        <p:nvPicPr>
          <p:cNvPr id="16" name="Picture 15" descr="A picture containing text, plate, tableware, dishware&#10;&#10;Description automatically generated">
            <a:extLst>
              <a:ext uri="{FF2B5EF4-FFF2-40B4-BE49-F238E27FC236}">
                <a16:creationId xmlns:a16="http://schemas.microsoft.com/office/drawing/2014/main" id="{D3DF2693-2255-F5D6-2DF0-94E6FE79DE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17" name="Picture 16" descr="Logo, company name&#10;&#10;Description automatically generated">
            <a:extLst>
              <a:ext uri="{FF2B5EF4-FFF2-40B4-BE49-F238E27FC236}">
                <a16:creationId xmlns:a16="http://schemas.microsoft.com/office/drawing/2014/main" id="{21D8685C-454D-3F28-00FF-1AADF86A84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
        <p:nvSpPr>
          <p:cNvPr id="6" name="TextBox 5">
            <a:extLst>
              <a:ext uri="{FF2B5EF4-FFF2-40B4-BE49-F238E27FC236}">
                <a16:creationId xmlns:a16="http://schemas.microsoft.com/office/drawing/2014/main" id="{809FD35C-F2DD-E8CE-4DCE-D1F2A0D16F63}"/>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Finanšu analīze</a:t>
            </a:r>
          </a:p>
        </p:txBody>
      </p:sp>
    </p:spTree>
    <p:extLst>
      <p:ext uri="{BB962C8B-B14F-4D97-AF65-F5344CB8AC3E}">
        <p14:creationId xmlns:p14="http://schemas.microsoft.com/office/powerpoint/2010/main" val="413243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75B38-E6FE-AE72-0BDE-11DC2BD222EC}"/>
              </a:ext>
            </a:extLst>
          </p:cNvPr>
          <p:cNvSpPr txBox="1"/>
          <p:nvPr/>
        </p:nvSpPr>
        <p:spPr>
          <a:xfrm>
            <a:off x="3220374" y="2967335"/>
            <a:ext cx="5751252" cy="923330"/>
          </a:xfrm>
          <a:prstGeom prst="rect">
            <a:avLst/>
          </a:prstGeom>
          <a:noFill/>
        </p:spPr>
        <p:txBody>
          <a:bodyPr wrap="square" rtlCol="0">
            <a:spAutoFit/>
          </a:bodyPr>
          <a:lstStyle/>
          <a:p>
            <a:r>
              <a:rPr lang="en-LV" sz="5400" b="1" dirty="0">
                <a:solidFill>
                  <a:srgbClr val="002060"/>
                </a:solidFill>
                <a:latin typeface="Times New Roman" panose="02020603050405020304" pitchFamily="18" charset="0"/>
                <a:cs typeface="Times New Roman" panose="02020603050405020304" pitchFamily="18" charset="0"/>
              </a:rPr>
              <a:t>Mobilitātes punkts</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Tree>
    <p:extLst>
      <p:ext uri="{BB962C8B-B14F-4D97-AF65-F5344CB8AC3E}">
        <p14:creationId xmlns:p14="http://schemas.microsoft.com/office/powerpoint/2010/main" val="228241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5B304-4912-4BD2-805C-A6B38F28A42C}"/>
              </a:ext>
            </a:extLst>
          </p:cNvPr>
          <p:cNvSpPr>
            <a:spLocks noGrp="1"/>
          </p:cNvSpPr>
          <p:nvPr>
            <p:ph idx="1"/>
          </p:nvPr>
        </p:nvSpPr>
        <p:spPr>
          <a:xfrm>
            <a:off x="464234" y="1310860"/>
            <a:ext cx="11619914" cy="4009118"/>
          </a:xfrm>
        </p:spPr>
        <p:txBody>
          <a:bodyPr>
            <a:noAutofit/>
          </a:bodyPr>
          <a:lstStyle/>
          <a:p>
            <a:pPr marL="342900" lvl="0" indent="-342900" algn="just">
              <a:lnSpc>
                <a:spcPct val="120000"/>
              </a:lnSpc>
              <a:spcBef>
                <a:spcPts val="0"/>
              </a:spcBef>
              <a:buFont typeface="+mj-lt"/>
              <a:buAutoNum type="arabicPeriod"/>
            </a:pPr>
            <a:r>
              <a:rPr lang="lv-LV" sz="2200" dirty="0">
                <a:effectLst/>
                <a:latin typeface="Times New Roman" panose="02020603050405020304" pitchFamily="18" charset="0"/>
                <a:ea typeface="Times New Roman" panose="02020603050405020304" pitchFamily="18" charset="0"/>
              </a:rPr>
              <a:t>Sabiedrības veselības ieguvumi, kas rodas regulāri braucot ar velosipēdu;</a:t>
            </a:r>
            <a:endParaRPr lang="en-LV" sz="2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mj-lt"/>
              <a:buAutoNum type="arabicPeriod"/>
            </a:pPr>
            <a:r>
              <a:rPr lang="lv-LV" sz="2200" dirty="0">
                <a:effectLst/>
                <a:latin typeface="Times New Roman" panose="02020603050405020304" pitchFamily="18" charset="0"/>
                <a:ea typeface="Times New Roman" panose="02020603050405020304" pitchFamily="18" charset="0"/>
              </a:rPr>
              <a:t>Ceļu satiksmes negadījumu risku samazinājuma ieguvumi, kas saistīti ar iekļūšanu ceļu satiksmes negadījumos;</a:t>
            </a:r>
            <a:endParaRPr lang="en-LV" sz="2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mj-lt"/>
              <a:buAutoNum type="arabicPeriod"/>
            </a:pPr>
            <a:r>
              <a:rPr lang="lv-LV" sz="2200" dirty="0">
                <a:effectLst/>
                <a:latin typeface="Times New Roman" panose="02020603050405020304" pitchFamily="18" charset="0"/>
                <a:ea typeface="Times New Roman" panose="02020603050405020304" pitchFamily="18" charset="0"/>
              </a:rPr>
              <a:t>Siltumnīcas efekta gāzu (SEG) emisiju samazinājuma ieguvumi. Labvēlīga ietekme rodas izvēloties velosipēdu kā galveno pārvietošanās līdzekli;</a:t>
            </a:r>
            <a:endParaRPr lang="en-LV" sz="2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mj-lt"/>
              <a:buAutoNum type="arabicPeriod"/>
            </a:pPr>
            <a:r>
              <a:rPr lang="lv-LV" sz="2200" dirty="0">
                <a:effectLst/>
                <a:latin typeface="Times New Roman" panose="02020603050405020304" pitchFamily="18" charset="0"/>
                <a:ea typeface="Times New Roman" panose="02020603050405020304" pitchFamily="18" charset="0"/>
              </a:rPr>
              <a:t>Piesārņojuma samazināšanās ieguvumi;</a:t>
            </a:r>
            <a:endParaRPr lang="en-LV" sz="2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mj-lt"/>
              <a:buAutoNum type="arabicPeriod"/>
            </a:pPr>
            <a:r>
              <a:rPr lang="lv-LV" sz="2200" dirty="0">
                <a:effectLst/>
                <a:latin typeface="Times New Roman" panose="02020603050405020304" pitchFamily="18" charset="0"/>
                <a:ea typeface="Times New Roman" panose="02020603050405020304" pitchFamily="18" charset="0"/>
              </a:rPr>
              <a:t>Velosipēdistu papildus laika izmaksas, kas radīsies iedzīvotājiem, kas turpmāk izvēlēsies velosipēdu, nevis privāto transportu, lai pārvietotos;</a:t>
            </a:r>
            <a:endParaRPr lang="en-LV" sz="2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mj-lt"/>
              <a:buAutoNum type="arabicPeriod"/>
            </a:pPr>
            <a:r>
              <a:rPr lang="lv-LV" sz="2200" dirty="0">
                <a:effectLst/>
                <a:latin typeface="Times New Roman" panose="02020603050405020304" pitchFamily="18" charset="0"/>
                <a:ea typeface="Times New Roman" panose="02020603050405020304" pitchFamily="18" charset="0"/>
              </a:rPr>
              <a:t>Laika ietaupījumi, kas radīsies jau esošajiem velosipēdistiem, uzlabotas veloinfrastruktūras dēļ;</a:t>
            </a:r>
            <a:endParaRPr lang="en-LV" sz="2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mj-lt"/>
              <a:buAutoNum type="arabicPeriod"/>
            </a:pPr>
            <a:r>
              <a:rPr lang="lv-LV" sz="2200" dirty="0">
                <a:effectLst/>
                <a:latin typeface="Times New Roman" panose="02020603050405020304" pitchFamily="18" charset="0"/>
                <a:ea typeface="Times New Roman" panose="02020603050405020304" pitchFamily="18" charset="0"/>
              </a:rPr>
              <a:t>Velosipēdistu autokilometru izmaksu ietaupījumi;</a:t>
            </a:r>
            <a:endParaRPr lang="en-LV" sz="2200" dirty="0">
              <a:effectLst/>
              <a:latin typeface="Times New Roman" panose="02020603050405020304" pitchFamily="18" charset="0"/>
              <a:ea typeface="Times New Roman" panose="02020603050405020304" pitchFamily="18" charset="0"/>
            </a:endParaRPr>
          </a:p>
          <a:p>
            <a:pPr marL="342900" lvl="0" indent="-342900" algn="just">
              <a:lnSpc>
                <a:spcPct val="120000"/>
              </a:lnSpc>
              <a:spcBef>
                <a:spcPts val="0"/>
              </a:spcBef>
              <a:buFont typeface="+mj-lt"/>
              <a:buAutoNum type="arabicPeriod"/>
            </a:pPr>
            <a:r>
              <a:rPr lang="lv-LV" sz="2200" dirty="0" err="1">
                <a:effectLst/>
                <a:latin typeface="Times New Roman" panose="02020603050405020304" pitchFamily="18" charset="0"/>
                <a:ea typeface="Times New Roman" panose="02020603050405020304" pitchFamily="18" charset="0"/>
              </a:rPr>
              <a:t>Nekustumā</a:t>
            </a:r>
            <a:r>
              <a:rPr lang="lv-LV" sz="2200" dirty="0">
                <a:effectLst/>
                <a:latin typeface="Times New Roman" panose="02020603050405020304" pitchFamily="18" charset="0"/>
                <a:ea typeface="Times New Roman" panose="02020603050405020304" pitchFamily="18" charset="0"/>
              </a:rPr>
              <a:t> īpašuma vērtības pieauguma ieguvumi.</a:t>
            </a:r>
            <a:endParaRPr lang="en-LV" sz="22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EA68C1C-F226-0C15-70D2-3ABAC6C5D98F}"/>
              </a:ext>
            </a:extLst>
          </p:cNvPr>
          <p:cNvSpPr>
            <a:spLocks noGrp="1"/>
          </p:cNvSpPr>
          <p:nvPr>
            <p:ph type="sldNum" sz="quarter" idx="12"/>
          </p:nvPr>
        </p:nvSpPr>
        <p:spPr/>
        <p:txBody>
          <a:bodyPr/>
          <a:lstStyle/>
          <a:p>
            <a:fld id="{1AB13ACA-4C98-4E46-B811-7DF9135D7DF9}" type="slidenum">
              <a:rPr lang="en-LV" smtClean="0"/>
              <a:t>30</a:t>
            </a:fld>
            <a:endParaRPr lang="en-LV"/>
          </a:p>
        </p:txBody>
      </p:sp>
      <p:pic>
        <p:nvPicPr>
          <p:cNvPr id="5" name="Picture 4" descr="A picture containing text, plate, tableware, dishware&#10;&#10;Description automatically generated">
            <a:extLst>
              <a:ext uri="{FF2B5EF4-FFF2-40B4-BE49-F238E27FC236}">
                <a16:creationId xmlns:a16="http://schemas.microsoft.com/office/drawing/2014/main" id="{01578973-C6CC-5BA2-1633-0841D53B6A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6" name="Picture 5" descr="Logo, company name&#10;&#10;Description automatically generated">
            <a:extLst>
              <a:ext uri="{FF2B5EF4-FFF2-40B4-BE49-F238E27FC236}">
                <a16:creationId xmlns:a16="http://schemas.microsoft.com/office/drawing/2014/main" id="{D92590D5-3B26-0948-4A48-6188243AE1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
        <p:nvSpPr>
          <p:cNvPr id="7" name="TextBox 6">
            <a:extLst>
              <a:ext uri="{FF2B5EF4-FFF2-40B4-BE49-F238E27FC236}">
                <a16:creationId xmlns:a16="http://schemas.microsoft.com/office/drawing/2014/main" id="{667472CD-2B11-E190-03DB-DB656B16C31B}"/>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Sociāli ekonomiskās analīzes ieguvumu grupas</a:t>
            </a:r>
          </a:p>
        </p:txBody>
      </p:sp>
    </p:spTree>
    <p:extLst>
      <p:ext uri="{BB962C8B-B14F-4D97-AF65-F5344CB8AC3E}">
        <p14:creationId xmlns:p14="http://schemas.microsoft.com/office/powerpoint/2010/main" val="3112777530"/>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9712-BA8C-9BB2-8691-2ED0F0ACAB5C}"/>
              </a:ext>
            </a:extLst>
          </p:cNvPr>
          <p:cNvSpPr>
            <a:spLocks noGrp="1"/>
          </p:cNvSpPr>
          <p:nvPr>
            <p:ph type="title"/>
          </p:nvPr>
        </p:nvSpPr>
        <p:spPr>
          <a:xfrm>
            <a:off x="838200" y="0"/>
            <a:ext cx="10515600" cy="1325563"/>
          </a:xfrm>
        </p:spPr>
        <p:txBody>
          <a:bodyPr>
            <a:normAutofit/>
          </a:bodyPr>
          <a:lstStyle/>
          <a:p>
            <a:r>
              <a:rPr lang="en-LV" sz="3600" b="1" dirty="0">
                <a:solidFill>
                  <a:srgbClr val="002060"/>
                </a:solidFill>
                <a:latin typeface="Times New Roman" panose="02020603050405020304" pitchFamily="18" charset="0"/>
                <a:cs typeface="Times New Roman" panose="02020603050405020304" pitchFamily="18" charset="0"/>
              </a:rPr>
              <a:t>Sociāli ekonomiskās analīzes ieguvumu īpatsvars</a:t>
            </a:r>
            <a:endParaRPr lang="en-LV" sz="3600" dirty="0"/>
          </a:p>
        </p:txBody>
      </p:sp>
      <p:graphicFrame>
        <p:nvGraphicFramePr>
          <p:cNvPr id="5" name="Content Placeholder 4">
            <a:extLst>
              <a:ext uri="{FF2B5EF4-FFF2-40B4-BE49-F238E27FC236}">
                <a16:creationId xmlns:a16="http://schemas.microsoft.com/office/drawing/2014/main" id="{377D1A8F-48F5-A1CC-DE5A-7F65D23A891C}"/>
              </a:ext>
            </a:extLst>
          </p:cNvPr>
          <p:cNvGraphicFramePr>
            <a:graphicFrameLocks noGrp="1"/>
          </p:cNvGraphicFramePr>
          <p:nvPr>
            <p:ph idx="1"/>
          </p:nvPr>
        </p:nvGraphicFramePr>
        <p:xfrm>
          <a:off x="660923" y="1198760"/>
          <a:ext cx="5202011" cy="5642865"/>
        </p:xfrm>
        <a:graphic>
          <a:graphicData uri="http://schemas.openxmlformats.org/drawingml/2006/table">
            <a:tbl>
              <a:tblPr>
                <a:tableStyleId>{16D9F66E-5EB9-4882-86FB-DCBF35E3C3E4}</a:tableStyleId>
              </a:tblPr>
              <a:tblGrid>
                <a:gridCol w="1705160">
                  <a:extLst>
                    <a:ext uri="{9D8B030D-6E8A-4147-A177-3AD203B41FA5}">
                      <a16:colId xmlns:a16="http://schemas.microsoft.com/office/drawing/2014/main" val="3832018821"/>
                    </a:ext>
                  </a:extLst>
                </a:gridCol>
                <a:gridCol w="1494349">
                  <a:extLst>
                    <a:ext uri="{9D8B030D-6E8A-4147-A177-3AD203B41FA5}">
                      <a16:colId xmlns:a16="http://schemas.microsoft.com/office/drawing/2014/main" val="1015265806"/>
                    </a:ext>
                  </a:extLst>
                </a:gridCol>
                <a:gridCol w="1184749">
                  <a:extLst>
                    <a:ext uri="{9D8B030D-6E8A-4147-A177-3AD203B41FA5}">
                      <a16:colId xmlns:a16="http://schemas.microsoft.com/office/drawing/2014/main" val="3060129730"/>
                    </a:ext>
                  </a:extLst>
                </a:gridCol>
                <a:gridCol w="817753">
                  <a:extLst>
                    <a:ext uri="{9D8B030D-6E8A-4147-A177-3AD203B41FA5}">
                      <a16:colId xmlns:a16="http://schemas.microsoft.com/office/drawing/2014/main" val="3296087742"/>
                    </a:ext>
                  </a:extLst>
                </a:gridCol>
              </a:tblGrid>
              <a:tr h="508042">
                <a:tc>
                  <a:txBody>
                    <a:bodyPr/>
                    <a:lstStyle/>
                    <a:p>
                      <a:pPr algn="l" fontAlgn="b"/>
                      <a:r>
                        <a:rPr lang="en-GB" sz="1100" b="0" u="none" strike="noStrike" dirty="0" err="1">
                          <a:effectLst/>
                          <a:latin typeface="Times New Roman" panose="02020603050405020304" pitchFamily="18" charset="0"/>
                          <a:cs typeface="Times New Roman" panose="02020603050405020304" pitchFamily="18" charset="0"/>
                        </a:rPr>
                        <a:t>Kopējās</a:t>
                      </a:r>
                      <a:r>
                        <a:rPr lang="en-GB" sz="1100" b="0" u="none" strike="noStrike" dirty="0">
                          <a:effectLst/>
                          <a:latin typeface="Times New Roman" panose="02020603050405020304" pitchFamily="18" charset="0"/>
                          <a:cs typeface="Times New Roman" panose="02020603050405020304" pitchFamily="18" charset="0"/>
                        </a:rPr>
                        <a:t> vērtības</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100" b="0" u="none" strike="noStrike" dirty="0" err="1">
                          <a:effectLst/>
                          <a:latin typeface="Times New Roman" panose="02020603050405020304" pitchFamily="18" charset="0"/>
                          <a:cs typeface="Times New Roman" panose="02020603050405020304" pitchFamily="18" charset="0"/>
                        </a:rPr>
                        <a:t>Nediskontētā</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vērtība</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100" b="0" u="none" strike="noStrike" dirty="0" err="1">
                          <a:effectLst/>
                          <a:latin typeface="Times New Roman" panose="02020603050405020304" pitchFamily="18" charset="0"/>
                          <a:cs typeface="Times New Roman" panose="02020603050405020304" pitchFamily="18" charset="0"/>
                        </a:rPr>
                        <a:t>Diskontētā</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vērtība</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100" b="0" u="none" strike="noStrike" dirty="0">
                          <a:effectLst/>
                          <a:latin typeface="Times New Roman" panose="02020603050405020304" pitchFamily="18" charset="0"/>
                          <a:cs typeface="Times New Roman" panose="02020603050405020304" pitchFamily="18" charset="0"/>
                        </a:rPr>
                        <a:t>% no </a:t>
                      </a:r>
                      <a:r>
                        <a:rPr lang="en-GB" sz="1100" b="0" u="none" strike="noStrike" dirty="0" err="1">
                          <a:effectLst/>
                          <a:latin typeface="Times New Roman" panose="02020603050405020304" pitchFamily="18" charset="0"/>
                          <a:cs typeface="Times New Roman" panose="02020603050405020304" pitchFamily="18" charset="0"/>
                        </a:rPr>
                        <a:t>visiem</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ieguvumiem</a:t>
                      </a:r>
                      <a:r>
                        <a:rPr lang="en-GB" sz="1100" b="0" u="none" strike="noStrike" dirty="0">
                          <a:effectLst/>
                          <a:latin typeface="Times New Roman" panose="02020603050405020304" pitchFamily="18" charset="0"/>
                          <a:cs typeface="Times New Roman" panose="02020603050405020304" pitchFamily="18" charset="0"/>
                        </a:rPr>
                        <a:t>/</a:t>
                      </a:r>
                      <a:r>
                        <a:rPr lang="en-GB" sz="1100" b="0" u="none" strike="noStrike" dirty="0" err="1">
                          <a:effectLst/>
                          <a:latin typeface="Times New Roman" panose="02020603050405020304" pitchFamily="18" charset="0"/>
                          <a:cs typeface="Times New Roman" panose="02020603050405020304" pitchFamily="18" charset="0"/>
                        </a:rPr>
                        <a:t>izmaksām</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982097"/>
                  </a:ext>
                </a:extLst>
              </a:tr>
              <a:tr h="338695">
                <a:tc>
                  <a:txBody>
                    <a:bodyPr/>
                    <a:lstStyle/>
                    <a:p>
                      <a:pPr algn="l" fontAlgn="b"/>
                      <a:r>
                        <a:rPr lang="en-GB" sz="1100" b="0" u="none" strike="noStrike" dirty="0" err="1">
                          <a:effectLst/>
                          <a:latin typeface="Times New Roman" panose="02020603050405020304" pitchFamily="18" charset="0"/>
                          <a:cs typeface="Times New Roman" panose="02020603050405020304" pitchFamily="18" charset="0"/>
                        </a:rPr>
                        <a:t>Sociāli</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ekonomiskie</a:t>
                      </a:r>
                      <a:r>
                        <a:rPr lang="en-GB" sz="1100" b="0" u="none" strike="noStrike" dirty="0">
                          <a:effectLst/>
                          <a:latin typeface="Times New Roman" panose="02020603050405020304" pitchFamily="18" charset="0"/>
                          <a:cs typeface="Times New Roman" panose="02020603050405020304" pitchFamily="18" charset="0"/>
                        </a:rPr>
                        <a:t> un </a:t>
                      </a:r>
                      <a:r>
                        <a:rPr lang="en-GB" sz="1100" b="0" u="none" strike="noStrike" dirty="0" err="1">
                          <a:effectLst/>
                          <a:latin typeface="Times New Roman" panose="02020603050405020304" pitchFamily="18" charset="0"/>
                          <a:cs typeface="Times New Roman" panose="02020603050405020304" pitchFamily="18" charset="0"/>
                        </a:rPr>
                        <a:t>finanšu</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ieguvumi</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u="none" strike="noStrike" dirty="0">
                          <a:effectLst/>
                          <a:latin typeface="Times New Roman" panose="02020603050405020304" pitchFamily="18" charset="0"/>
                          <a:cs typeface="Times New Roman" panose="02020603050405020304" pitchFamily="18" charset="0"/>
                        </a:rPr>
                        <a:t> </a:t>
                      </a:r>
                      <a:endParaRPr lang="en-LV"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u="none" strike="noStrike">
                          <a:effectLst/>
                          <a:latin typeface="Times New Roman" panose="02020603050405020304" pitchFamily="18" charset="0"/>
                          <a:cs typeface="Times New Roman" panose="02020603050405020304" pitchFamily="18" charset="0"/>
                        </a:rPr>
                        <a:t> </a:t>
                      </a:r>
                      <a:endParaRPr lang="en-LV"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u="none" strike="noStrike">
                          <a:effectLst/>
                          <a:latin typeface="Times New Roman" panose="02020603050405020304" pitchFamily="18" charset="0"/>
                          <a:cs typeface="Times New Roman" panose="02020603050405020304" pitchFamily="18" charset="0"/>
                        </a:rPr>
                        <a:t> </a:t>
                      </a:r>
                      <a:endParaRPr lang="en-LV"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2721518"/>
                  </a:ext>
                </a:extLst>
              </a:tr>
              <a:tr h="338695">
                <a:tc>
                  <a:txBody>
                    <a:bodyPr/>
                    <a:lstStyle/>
                    <a:p>
                      <a:pPr algn="l" fontAlgn="b"/>
                      <a:r>
                        <a:rPr lang="en-GB" sz="1100" b="0" u="none" strike="noStrike" dirty="0">
                          <a:effectLst/>
                          <a:latin typeface="Times New Roman" panose="02020603050405020304" pitchFamily="18" charset="0"/>
                          <a:cs typeface="Times New Roman" panose="02020603050405020304" pitchFamily="18" charset="0"/>
                        </a:rPr>
                        <a:t>1.Sabiedrības </a:t>
                      </a:r>
                      <a:r>
                        <a:rPr lang="en-GB" sz="1100" b="0" u="none" strike="noStrike" dirty="0" err="1">
                          <a:effectLst/>
                          <a:latin typeface="Times New Roman" panose="02020603050405020304" pitchFamily="18" charset="0"/>
                          <a:cs typeface="Times New Roman" panose="02020603050405020304" pitchFamily="18" charset="0"/>
                        </a:rPr>
                        <a:t>veselības</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ieguvumi</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12 749 062,56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7 207 169,52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8826965"/>
                  </a:ext>
                </a:extLst>
              </a:tr>
              <a:tr h="393096">
                <a:tc>
                  <a:txBody>
                    <a:bodyPr/>
                    <a:lstStyle/>
                    <a:p>
                      <a:pPr algn="l" fontAlgn="b"/>
                      <a:r>
                        <a:rPr lang="lv-LV" sz="1100" b="0" u="none" strike="noStrike" dirty="0">
                          <a:effectLst/>
                          <a:latin typeface="Times New Roman" panose="02020603050405020304" pitchFamily="18" charset="0"/>
                          <a:cs typeface="Times New Roman" panose="02020603050405020304" pitchFamily="18" charset="0"/>
                        </a:rPr>
                        <a:t>2.Ceļu satiksmes negadījumu risku samazinājuma ieguvumi</a:t>
                      </a:r>
                      <a:endParaRPr lang="lv-LV"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244 680,71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138 320,40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627486"/>
                  </a:ext>
                </a:extLst>
              </a:tr>
              <a:tr h="33869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3.SEG samazinājuma ieguvumi</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387 248,65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202 263,35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105431"/>
                  </a:ext>
                </a:extLst>
              </a:tr>
              <a:tr h="33869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4.Citu kaitīgo vielu emisiju samazinājuma ieguvumi</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160 863,51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90 937,71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706619"/>
                  </a:ext>
                </a:extLst>
              </a:tr>
              <a:tr h="508042">
                <a:tc>
                  <a:txBody>
                    <a:bodyPr/>
                    <a:lstStyle/>
                    <a:p>
                      <a:pPr algn="l" fontAlgn="b"/>
                      <a:r>
                        <a:rPr lang="en-GB" sz="1100" b="0" u="none" strike="noStrike" dirty="0">
                          <a:effectLst/>
                          <a:latin typeface="Times New Roman" panose="02020603050405020304" pitchFamily="18" charset="0"/>
                          <a:cs typeface="Times New Roman" panose="02020603050405020304" pitchFamily="18" charset="0"/>
                        </a:rPr>
                        <a:t>5. Laika </a:t>
                      </a:r>
                      <a:r>
                        <a:rPr lang="en-GB" sz="1100" b="0" u="none" strike="noStrike" dirty="0" err="1">
                          <a:effectLst/>
                          <a:latin typeface="Times New Roman" panose="02020603050405020304" pitchFamily="18" charset="0"/>
                          <a:cs typeface="Times New Roman" panose="02020603050405020304" pitchFamily="18" charset="0"/>
                        </a:rPr>
                        <a:t>ietaupījuma</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ieguvumi</a:t>
                      </a:r>
                      <a:r>
                        <a:rPr lang="en-GB" sz="1100" b="0" u="none" strike="noStrike" dirty="0">
                          <a:effectLst/>
                          <a:latin typeface="Times New Roman" panose="02020603050405020304" pitchFamily="18" charset="0"/>
                          <a:cs typeface="Times New Roman" panose="02020603050405020304" pitchFamily="18" charset="0"/>
                        </a:rPr>
                        <a:t>, kas </a:t>
                      </a:r>
                      <a:r>
                        <a:rPr lang="en-GB" sz="1100" b="0" u="none" strike="noStrike" dirty="0" err="1">
                          <a:effectLst/>
                          <a:latin typeface="Times New Roman" panose="02020603050405020304" pitchFamily="18" charset="0"/>
                          <a:cs typeface="Times New Roman" panose="02020603050405020304" pitchFamily="18" charset="0"/>
                        </a:rPr>
                        <a:t>rodas</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jau</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esošajiem</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velosipēdistiem</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208 703,91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117 982,36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3204261"/>
                  </a:ext>
                </a:extLst>
              </a:tr>
              <a:tr h="508042">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6. Velosipēdistu autokilometru izmaksu ietaupījumi</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3 047 112,08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1 722 562,21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5168810"/>
                  </a:ext>
                </a:extLst>
              </a:tr>
              <a:tr h="169347">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7. NĪ vērtības pieaugums</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250 253,45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187 187,82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19991"/>
                  </a:ext>
                </a:extLst>
              </a:tr>
              <a:tr h="169347">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Projekta atlikusī vērtība</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826 803,29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311 613,46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171997"/>
                  </a:ext>
                </a:extLst>
              </a:tr>
              <a:tr h="33869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Finanšu un sociāli ekonomiskie ieguvumi kopā</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17 874 728,15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9 978 036,82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906419"/>
                  </a:ext>
                </a:extLst>
              </a:tr>
              <a:tr h="33869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Sociāli ekonomiskie un finanšu izmaksas</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778221"/>
                  </a:ext>
                </a:extLst>
              </a:tr>
              <a:tr h="33869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Laika zaudējumi tiem, kas pārslēdzas no auto uz velo</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1 739 924,42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969 601,14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910862"/>
                  </a:ext>
                </a:extLst>
              </a:tr>
              <a:tr h="169347">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Investīciju izmaksas</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5 078 319,18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4 197 292,64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107742"/>
                  </a:ext>
                </a:extLst>
              </a:tr>
              <a:tr h="33869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Projekta darbības izmaksas un papildu finanšu izdevumi</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1 945 509,39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1 099 815,45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5416606"/>
                  </a:ext>
                </a:extLst>
              </a:tr>
              <a:tr h="169347">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Fiskālās korekcijas</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1 239 874,37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989 203,46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619738"/>
                  </a:ext>
                </a:extLst>
              </a:tr>
              <a:tr h="33869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Sociāli ekonomiskie un finanšu izmaksas kopā</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7 523 878,61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5 277 505,76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315950"/>
                  </a:ext>
                </a:extLst>
              </a:tr>
            </a:tbl>
          </a:graphicData>
        </a:graphic>
      </p:graphicFrame>
      <p:sp>
        <p:nvSpPr>
          <p:cNvPr id="4" name="Slide Number Placeholder 3">
            <a:extLst>
              <a:ext uri="{FF2B5EF4-FFF2-40B4-BE49-F238E27FC236}">
                <a16:creationId xmlns:a16="http://schemas.microsoft.com/office/drawing/2014/main" id="{495DE6AB-D082-2AF7-FE62-46015DDB8C16}"/>
              </a:ext>
            </a:extLst>
          </p:cNvPr>
          <p:cNvSpPr>
            <a:spLocks noGrp="1"/>
          </p:cNvSpPr>
          <p:nvPr>
            <p:ph type="sldNum" sz="quarter" idx="12"/>
          </p:nvPr>
        </p:nvSpPr>
        <p:spPr/>
        <p:txBody>
          <a:bodyPr/>
          <a:lstStyle/>
          <a:p>
            <a:fld id="{1AB13ACA-4C98-4E46-B811-7DF9135D7DF9}" type="slidenum">
              <a:rPr lang="en-LV" smtClean="0"/>
              <a:t>31</a:t>
            </a:fld>
            <a:endParaRPr lang="en-LV"/>
          </a:p>
        </p:txBody>
      </p:sp>
      <p:graphicFrame>
        <p:nvGraphicFramePr>
          <p:cNvPr id="6" name="Table 5">
            <a:extLst>
              <a:ext uri="{FF2B5EF4-FFF2-40B4-BE49-F238E27FC236}">
                <a16:creationId xmlns:a16="http://schemas.microsoft.com/office/drawing/2014/main" id="{0141DA7D-7AB5-CC57-5FF3-84B0A80D33A6}"/>
              </a:ext>
            </a:extLst>
          </p:cNvPr>
          <p:cNvGraphicFramePr>
            <a:graphicFrameLocks noGrp="1"/>
          </p:cNvGraphicFramePr>
          <p:nvPr/>
        </p:nvGraphicFramePr>
        <p:xfrm>
          <a:off x="6153275" y="1198760"/>
          <a:ext cx="4875796" cy="5699760"/>
        </p:xfrm>
        <a:graphic>
          <a:graphicData uri="http://schemas.openxmlformats.org/drawingml/2006/table">
            <a:tbl>
              <a:tblPr>
                <a:tableStyleId>{16D9F66E-5EB9-4882-86FB-DCBF35E3C3E4}</a:tableStyleId>
              </a:tblPr>
              <a:tblGrid>
                <a:gridCol w="1636556">
                  <a:extLst>
                    <a:ext uri="{9D8B030D-6E8A-4147-A177-3AD203B41FA5}">
                      <a16:colId xmlns:a16="http://schemas.microsoft.com/office/drawing/2014/main" val="2013975925"/>
                    </a:ext>
                  </a:extLst>
                </a:gridCol>
                <a:gridCol w="1376862">
                  <a:extLst>
                    <a:ext uri="{9D8B030D-6E8A-4147-A177-3AD203B41FA5}">
                      <a16:colId xmlns:a16="http://schemas.microsoft.com/office/drawing/2014/main" val="3249896931"/>
                    </a:ext>
                  </a:extLst>
                </a:gridCol>
                <a:gridCol w="1105874">
                  <a:extLst>
                    <a:ext uri="{9D8B030D-6E8A-4147-A177-3AD203B41FA5}">
                      <a16:colId xmlns:a16="http://schemas.microsoft.com/office/drawing/2014/main" val="4035269641"/>
                    </a:ext>
                  </a:extLst>
                </a:gridCol>
                <a:gridCol w="756504">
                  <a:extLst>
                    <a:ext uri="{9D8B030D-6E8A-4147-A177-3AD203B41FA5}">
                      <a16:colId xmlns:a16="http://schemas.microsoft.com/office/drawing/2014/main" val="817398984"/>
                    </a:ext>
                  </a:extLst>
                </a:gridCol>
              </a:tblGrid>
              <a:tr h="492346">
                <a:tc>
                  <a:txBody>
                    <a:bodyPr/>
                    <a:lstStyle/>
                    <a:p>
                      <a:pPr algn="l" fontAlgn="b"/>
                      <a:r>
                        <a:rPr lang="en-GB" sz="1100" b="0" u="none" strike="noStrike" dirty="0" err="1">
                          <a:effectLst/>
                          <a:latin typeface="Times New Roman" panose="02020603050405020304" pitchFamily="18" charset="0"/>
                          <a:cs typeface="Times New Roman" panose="02020603050405020304" pitchFamily="18" charset="0"/>
                        </a:rPr>
                        <a:t>Kopējās</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vērtības</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100" b="0" u="none" strike="noStrike" dirty="0" err="1">
                          <a:effectLst/>
                          <a:latin typeface="Times New Roman" panose="02020603050405020304" pitchFamily="18" charset="0"/>
                          <a:cs typeface="Times New Roman" panose="02020603050405020304" pitchFamily="18" charset="0"/>
                        </a:rPr>
                        <a:t>Nediskontētā</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vērtība</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100" b="0" u="none" strike="noStrike" dirty="0" err="1">
                          <a:effectLst/>
                          <a:latin typeface="Times New Roman" panose="02020603050405020304" pitchFamily="18" charset="0"/>
                          <a:cs typeface="Times New Roman" panose="02020603050405020304" pitchFamily="18" charset="0"/>
                        </a:rPr>
                        <a:t>Diskontētā</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vērtība</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 no visiem ieguvumiem/izmaksām</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126276"/>
                  </a:ext>
                </a:extLst>
              </a:tr>
              <a:tr h="328231">
                <a:tc>
                  <a:txBody>
                    <a:bodyPr/>
                    <a:lstStyle/>
                    <a:p>
                      <a:pPr algn="l" fontAlgn="b"/>
                      <a:r>
                        <a:rPr lang="en-GB" sz="1100" b="0" u="none" strike="noStrike" dirty="0" err="1">
                          <a:effectLst/>
                          <a:latin typeface="Times New Roman" panose="02020603050405020304" pitchFamily="18" charset="0"/>
                          <a:cs typeface="Times New Roman" panose="02020603050405020304" pitchFamily="18" charset="0"/>
                        </a:rPr>
                        <a:t>Sociāli</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ekonomiskie</a:t>
                      </a:r>
                      <a:r>
                        <a:rPr lang="en-GB" sz="1100" b="0" u="none" strike="noStrike" dirty="0">
                          <a:effectLst/>
                          <a:latin typeface="Times New Roman" panose="02020603050405020304" pitchFamily="18" charset="0"/>
                          <a:cs typeface="Times New Roman" panose="02020603050405020304" pitchFamily="18" charset="0"/>
                        </a:rPr>
                        <a:t> un </a:t>
                      </a:r>
                      <a:r>
                        <a:rPr lang="en-GB" sz="1100" b="0" u="none" strike="noStrike" dirty="0" err="1">
                          <a:effectLst/>
                          <a:latin typeface="Times New Roman" panose="02020603050405020304" pitchFamily="18" charset="0"/>
                          <a:cs typeface="Times New Roman" panose="02020603050405020304" pitchFamily="18" charset="0"/>
                        </a:rPr>
                        <a:t>finanšu</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ieguvumi</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u="none" strike="noStrike" dirty="0">
                          <a:effectLst/>
                          <a:latin typeface="Times New Roman" panose="02020603050405020304" pitchFamily="18" charset="0"/>
                          <a:cs typeface="Times New Roman" panose="02020603050405020304" pitchFamily="18" charset="0"/>
                        </a:rPr>
                        <a:t> </a:t>
                      </a:r>
                      <a:endParaRPr lang="en-LV"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u="none" strike="noStrike">
                          <a:effectLst/>
                          <a:latin typeface="Times New Roman" panose="02020603050405020304" pitchFamily="18" charset="0"/>
                          <a:cs typeface="Times New Roman" panose="02020603050405020304" pitchFamily="18" charset="0"/>
                        </a:rPr>
                        <a:t> </a:t>
                      </a:r>
                      <a:endParaRPr lang="en-LV"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u="none" strike="noStrike">
                          <a:effectLst/>
                          <a:latin typeface="Times New Roman" panose="02020603050405020304" pitchFamily="18" charset="0"/>
                          <a:cs typeface="Times New Roman" panose="02020603050405020304" pitchFamily="18" charset="0"/>
                        </a:rPr>
                        <a:t> </a:t>
                      </a:r>
                      <a:endParaRPr lang="en-LV"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733111"/>
                  </a:ext>
                </a:extLst>
              </a:tr>
              <a:tr h="328231">
                <a:tc>
                  <a:txBody>
                    <a:bodyPr/>
                    <a:lstStyle/>
                    <a:p>
                      <a:pPr algn="l" fontAlgn="b"/>
                      <a:r>
                        <a:rPr lang="en-GB" sz="1100" b="0" u="none" strike="noStrike" dirty="0">
                          <a:effectLst/>
                          <a:latin typeface="Times New Roman" panose="02020603050405020304" pitchFamily="18" charset="0"/>
                          <a:cs typeface="Times New Roman" panose="02020603050405020304" pitchFamily="18" charset="0"/>
                        </a:rPr>
                        <a:t>1.Sabiedrības </a:t>
                      </a:r>
                      <a:r>
                        <a:rPr lang="en-GB" sz="1100" b="0" u="none" strike="noStrike" dirty="0" err="1">
                          <a:effectLst/>
                          <a:latin typeface="Times New Roman" panose="02020603050405020304" pitchFamily="18" charset="0"/>
                          <a:cs typeface="Times New Roman" panose="02020603050405020304" pitchFamily="18" charset="0"/>
                        </a:rPr>
                        <a:t>veselības</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ieguvumi</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13 752 159,55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7 774 230,05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471595"/>
                  </a:ext>
                </a:extLst>
              </a:tr>
              <a:tr h="492346">
                <a:tc>
                  <a:txBody>
                    <a:bodyPr/>
                    <a:lstStyle/>
                    <a:p>
                      <a:pPr algn="l" fontAlgn="b"/>
                      <a:r>
                        <a:rPr lang="lv-LV" sz="1100" b="0" u="none" strike="noStrike" dirty="0">
                          <a:effectLst/>
                          <a:latin typeface="Times New Roman" panose="02020603050405020304" pitchFamily="18" charset="0"/>
                          <a:cs typeface="Times New Roman" panose="02020603050405020304" pitchFamily="18" charset="0"/>
                        </a:rPr>
                        <a:t>2.Ceļu satiksmes negadījumu risku samazinājuma ieguvumi</a:t>
                      </a:r>
                      <a:endParaRPr lang="lv-LV"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261 956,12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148 086,35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49724"/>
                  </a:ext>
                </a:extLst>
              </a:tr>
              <a:tr h="328231">
                <a:tc>
                  <a:txBody>
                    <a:bodyPr/>
                    <a:lstStyle/>
                    <a:p>
                      <a:pPr algn="l" fontAlgn="b"/>
                      <a:r>
                        <a:rPr lang="en-GB" sz="1100" b="0" u="none" strike="noStrike" dirty="0">
                          <a:effectLst/>
                          <a:latin typeface="Times New Roman" panose="02020603050405020304" pitchFamily="18" charset="0"/>
                          <a:cs typeface="Times New Roman" panose="02020603050405020304" pitchFamily="18" charset="0"/>
                        </a:rPr>
                        <a:t>3.SEG </a:t>
                      </a:r>
                      <a:r>
                        <a:rPr lang="en-GB" sz="1100" b="0" u="none" strike="noStrike" dirty="0" err="1">
                          <a:effectLst/>
                          <a:latin typeface="Times New Roman" panose="02020603050405020304" pitchFamily="18" charset="0"/>
                          <a:cs typeface="Times New Roman" panose="02020603050405020304" pitchFamily="18" charset="0"/>
                        </a:rPr>
                        <a:t>samazinājuma</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ieguvumi</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444 805,96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232 326,04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710132"/>
                  </a:ext>
                </a:extLst>
              </a:tr>
              <a:tr h="328231">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4.Citu kaitīgo vielu emisiju samazinājuma ieguvumi</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184 772,88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104 453,91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011261"/>
                  </a:ext>
                </a:extLst>
              </a:tr>
              <a:tr h="492346">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5. Laika ietaupījuma ieguvumi, kas rodas jau esošajiem velosipēdistiem</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239 723,86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135 518,24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1177474"/>
                  </a:ext>
                </a:extLst>
              </a:tr>
              <a:tr h="492346">
                <a:tc>
                  <a:txBody>
                    <a:bodyPr/>
                    <a:lstStyle/>
                    <a:p>
                      <a:pPr algn="l" fontAlgn="b"/>
                      <a:r>
                        <a:rPr lang="en-GB" sz="1100" b="0" u="none" strike="noStrike" dirty="0">
                          <a:effectLst/>
                          <a:latin typeface="Times New Roman" panose="02020603050405020304" pitchFamily="18" charset="0"/>
                          <a:cs typeface="Times New Roman" panose="02020603050405020304" pitchFamily="18" charset="0"/>
                        </a:rPr>
                        <a:t>6. </a:t>
                      </a:r>
                      <a:r>
                        <a:rPr lang="en-GB" sz="1100" b="0" u="none" strike="noStrike" dirty="0" err="1">
                          <a:effectLst/>
                          <a:latin typeface="Times New Roman" panose="02020603050405020304" pitchFamily="18" charset="0"/>
                          <a:cs typeface="Times New Roman" panose="02020603050405020304" pitchFamily="18" charset="0"/>
                        </a:rPr>
                        <a:t>Velosipēdistu</a:t>
                      </a:r>
                      <a:r>
                        <a:rPr lang="en-GB" sz="1100" b="0" u="none" strike="noStrike" dirty="0">
                          <a:effectLst/>
                          <a:latin typeface="Times New Roman" panose="02020603050405020304" pitchFamily="18" charset="0"/>
                          <a:cs typeface="Times New Roman" panose="02020603050405020304" pitchFamily="18" charset="0"/>
                        </a:rPr>
                        <a:t> autokilometru </a:t>
                      </a:r>
                      <a:r>
                        <a:rPr lang="en-GB" sz="1100" b="0" u="none" strike="noStrike" dirty="0" err="1">
                          <a:effectLst/>
                          <a:latin typeface="Times New Roman" panose="02020603050405020304" pitchFamily="18" charset="0"/>
                          <a:cs typeface="Times New Roman" panose="02020603050405020304" pitchFamily="18" charset="0"/>
                        </a:rPr>
                        <a:t>izmaksu</a:t>
                      </a:r>
                      <a:r>
                        <a:rPr lang="en-GB" sz="1100" b="0" u="none" strike="noStrike" dirty="0">
                          <a:effectLst/>
                          <a:latin typeface="Times New Roman" panose="02020603050405020304" pitchFamily="18" charset="0"/>
                          <a:cs typeface="Times New Roman" panose="02020603050405020304" pitchFamily="18" charset="0"/>
                        </a:rPr>
                        <a:t> </a:t>
                      </a:r>
                      <a:r>
                        <a:rPr lang="en-GB" sz="1100" b="0" u="none" strike="noStrike" dirty="0" err="1">
                          <a:effectLst/>
                          <a:latin typeface="Times New Roman" panose="02020603050405020304" pitchFamily="18" charset="0"/>
                          <a:cs typeface="Times New Roman" panose="02020603050405020304" pitchFamily="18" charset="0"/>
                        </a:rPr>
                        <a:t>ietaupījumi</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3 500 008,67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1 978 589,07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849948"/>
                  </a:ext>
                </a:extLst>
              </a:tr>
              <a:tr h="16411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7. NĪ vērtības pieaugums</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326 557,15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244 262,44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711549"/>
                  </a:ext>
                </a:extLst>
              </a:tr>
              <a:tr h="16411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Projekta atlikusī vērtība</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876 335,82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330 281,75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3779025"/>
                  </a:ext>
                </a:extLst>
              </a:tr>
              <a:tr h="328231">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Finanšu un sociāli ekonomiskie ieguvumi kopā</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19 586 320,02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10 947 747,86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132189"/>
                  </a:ext>
                </a:extLst>
              </a:tr>
              <a:tr h="328231">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Sociāli ekonomiskie un finanšu izmaksas</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2845469"/>
                  </a:ext>
                </a:extLst>
              </a:tr>
              <a:tr h="328231">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Laika zaudējumi tiem, kas pārslēdzas no auto uz velo</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1 998 531,85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1 113 714,33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2513061"/>
                  </a:ext>
                </a:extLst>
              </a:tr>
              <a:tr h="16411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Investīciju izmaksas</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5 387 912,05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4 451 348,53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840583"/>
                  </a:ext>
                </a:extLst>
              </a:tr>
              <a:tr h="328231">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Projekta darbības izmaksas un papildu finanšu izdevumi</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2 091 533,40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1 182 364,25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7302885"/>
                  </a:ext>
                </a:extLst>
              </a:tr>
              <a:tr h="164115">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Fiskālās korekcijas</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      1 321 013,26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 €      1 052 259,06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093897"/>
                  </a:ext>
                </a:extLst>
              </a:tr>
              <a:tr h="328231">
                <a:tc>
                  <a:txBody>
                    <a:bodyPr/>
                    <a:lstStyle/>
                    <a:p>
                      <a:pPr algn="l" fontAlgn="b"/>
                      <a:r>
                        <a:rPr lang="en-GB" sz="1100" b="0" u="none" strike="noStrike">
                          <a:effectLst/>
                          <a:latin typeface="Times New Roman" panose="02020603050405020304" pitchFamily="18" charset="0"/>
                          <a:cs typeface="Times New Roman" panose="02020603050405020304" pitchFamily="18" charset="0"/>
                        </a:rPr>
                        <a:t>Sociāli ekonomiskie un finanšu izmaksas kopā</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8 156 964,04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LV" sz="1100" b="0" i="0" u="none" strike="noStrike">
                          <a:solidFill>
                            <a:srgbClr val="000000"/>
                          </a:solidFill>
                          <a:effectLst/>
                          <a:latin typeface="Times New Roman" panose="02020603050405020304" pitchFamily="18" charset="0"/>
                          <a:cs typeface="Times New Roman" panose="02020603050405020304" pitchFamily="18" charset="0"/>
                        </a:rPr>
                        <a:t>-€      5 695 168,05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11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4697677"/>
                  </a:ext>
                </a:extLst>
              </a:tr>
            </a:tbl>
          </a:graphicData>
        </a:graphic>
      </p:graphicFrame>
      <p:sp>
        <p:nvSpPr>
          <p:cNvPr id="7" name="TextBox 6">
            <a:extLst>
              <a:ext uri="{FF2B5EF4-FFF2-40B4-BE49-F238E27FC236}">
                <a16:creationId xmlns:a16="http://schemas.microsoft.com/office/drawing/2014/main" id="{6394A0A5-DE7C-A471-9DA6-2E4BA1C250FA}"/>
              </a:ext>
            </a:extLst>
          </p:cNvPr>
          <p:cNvSpPr txBox="1"/>
          <p:nvPr/>
        </p:nvSpPr>
        <p:spPr>
          <a:xfrm>
            <a:off x="660923" y="864415"/>
            <a:ext cx="1990165" cy="369332"/>
          </a:xfrm>
          <a:prstGeom prst="rect">
            <a:avLst/>
          </a:prstGeom>
          <a:noFill/>
        </p:spPr>
        <p:txBody>
          <a:bodyPr wrap="square" rtlCol="0">
            <a:spAutoFit/>
          </a:bodyPr>
          <a:lstStyle/>
          <a:p>
            <a:r>
              <a:rPr lang="en-LV" dirty="0">
                <a:latin typeface="Times New Roman" panose="02020603050405020304" pitchFamily="18" charset="0"/>
                <a:cs typeface="Times New Roman" panose="02020603050405020304" pitchFamily="18" charset="0"/>
              </a:rPr>
              <a:t>1.alternatīva</a:t>
            </a:r>
          </a:p>
        </p:txBody>
      </p:sp>
      <p:sp>
        <p:nvSpPr>
          <p:cNvPr id="8" name="TextBox 7">
            <a:extLst>
              <a:ext uri="{FF2B5EF4-FFF2-40B4-BE49-F238E27FC236}">
                <a16:creationId xmlns:a16="http://schemas.microsoft.com/office/drawing/2014/main" id="{FA5D8D03-D79A-3309-F4AD-D921F5139A44}"/>
              </a:ext>
            </a:extLst>
          </p:cNvPr>
          <p:cNvSpPr txBox="1"/>
          <p:nvPr/>
        </p:nvSpPr>
        <p:spPr>
          <a:xfrm>
            <a:off x="6153275" y="864415"/>
            <a:ext cx="1990165" cy="369332"/>
          </a:xfrm>
          <a:prstGeom prst="rect">
            <a:avLst/>
          </a:prstGeom>
          <a:noFill/>
        </p:spPr>
        <p:txBody>
          <a:bodyPr wrap="square" rtlCol="0">
            <a:spAutoFit/>
          </a:bodyPr>
          <a:lstStyle/>
          <a:p>
            <a:r>
              <a:rPr lang="en-LV" dirty="0">
                <a:latin typeface="Times New Roman" panose="02020603050405020304" pitchFamily="18" charset="0"/>
                <a:cs typeface="Times New Roman" panose="02020603050405020304" pitchFamily="18" charset="0"/>
              </a:rPr>
              <a:t>4.alternatīva</a:t>
            </a:r>
          </a:p>
        </p:txBody>
      </p:sp>
    </p:spTree>
    <p:extLst>
      <p:ext uri="{BB962C8B-B14F-4D97-AF65-F5344CB8AC3E}">
        <p14:creationId xmlns:p14="http://schemas.microsoft.com/office/powerpoint/2010/main" val="3310337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CD3F-E147-E14A-6A32-5D1621685620}"/>
              </a:ext>
            </a:extLst>
          </p:cNvPr>
          <p:cNvSpPr>
            <a:spLocks noGrp="1"/>
          </p:cNvSpPr>
          <p:nvPr>
            <p:ph type="title"/>
          </p:nvPr>
        </p:nvSpPr>
        <p:spPr>
          <a:xfrm>
            <a:off x="0" y="0"/>
            <a:ext cx="11353800" cy="1325563"/>
          </a:xfrm>
        </p:spPr>
        <p:txBody>
          <a:bodyPr>
            <a:normAutofit/>
          </a:bodyPr>
          <a:lstStyle/>
          <a:p>
            <a:r>
              <a:rPr lang="en-LV" sz="3600" b="1" dirty="0">
                <a:solidFill>
                  <a:srgbClr val="002060"/>
                </a:solidFill>
                <a:latin typeface="Times New Roman" panose="02020603050405020304" pitchFamily="18" charset="0"/>
                <a:cs typeface="Times New Roman" panose="02020603050405020304" pitchFamily="18" charset="0"/>
              </a:rPr>
              <a:t>IIA galvenie atšķirīgie faktori 1. un 4. alternatīva</a:t>
            </a:r>
            <a:endParaRPr lang="en-GB" sz="3600" dirty="0"/>
          </a:p>
        </p:txBody>
      </p:sp>
      <p:sp>
        <p:nvSpPr>
          <p:cNvPr id="5" name="Content Placeholder 4">
            <a:extLst>
              <a:ext uri="{FF2B5EF4-FFF2-40B4-BE49-F238E27FC236}">
                <a16:creationId xmlns:a16="http://schemas.microsoft.com/office/drawing/2014/main" id="{C6E0FEE0-5670-2915-3247-AA120F1B7C56}"/>
              </a:ext>
            </a:extLst>
          </p:cNvPr>
          <p:cNvSpPr>
            <a:spLocks noGrp="1"/>
          </p:cNvSpPr>
          <p:nvPr>
            <p:ph sz="half" idx="1"/>
          </p:nvPr>
        </p:nvSpPr>
        <p:spPr>
          <a:xfrm>
            <a:off x="190500" y="1131888"/>
            <a:ext cx="5486400" cy="2640012"/>
          </a:xfrm>
        </p:spPr>
        <p:txBody>
          <a:bodyPr>
            <a:normAutofit lnSpcReduction="10000"/>
          </a:bodyPr>
          <a:lstStyle/>
          <a:p>
            <a:pPr marL="0" indent="0">
              <a:buNone/>
            </a:pPr>
            <a:r>
              <a:rPr lang="en-LV" sz="2000" b="1" dirty="0">
                <a:latin typeface="Times New Roman" panose="02020603050405020304" pitchFamily="18" charset="0"/>
                <a:cs typeface="Times New Roman" panose="02020603050405020304" pitchFamily="18" charset="0"/>
              </a:rPr>
              <a:t>1.</a:t>
            </a:r>
            <a:r>
              <a:rPr lang="en-GB" sz="2000" b="1" dirty="0">
                <a:latin typeface="Times New Roman" panose="02020603050405020304" pitchFamily="18" charset="0"/>
                <a:cs typeface="Times New Roman" panose="02020603050405020304" pitchFamily="18" charset="0"/>
              </a:rPr>
              <a:t>A</a:t>
            </a:r>
            <a:r>
              <a:rPr lang="en-LV" sz="2000" b="1" dirty="0">
                <a:latin typeface="Times New Roman" panose="02020603050405020304" pitchFamily="18" charset="0"/>
                <a:cs typeface="Times New Roman" panose="02020603050405020304" pitchFamily="18" charset="0"/>
              </a:rPr>
              <a:t>lternatīva</a:t>
            </a:r>
          </a:p>
          <a:p>
            <a:pPr>
              <a:buClr>
                <a:srgbClr val="0070C0"/>
              </a:buClr>
            </a:pPr>
            <a:r>
              <a:rPr lang="en-LV" sz="2000" dirty="0">
                <a:latin typeface="Times New Roman" panose="02020603050405020304" pitchFamily="18" charset="0"/>
                <a:cs typeface="Times New Roman" panose="02020603050405020304" pitchFamily="18" charset="0"/>
              </a:rPr>
              <a:t>Iedzīvotāju skaits Ādažu novadā (prognoze 2030.gadam) – </a:t>
            </a:r>
            <a:r>
              <a:rPr lang="en-LV" sz="2000" b="1" dirty="0">
                <a:latin typeface="Times New Roman" panose="02020603050405020304" pitchFamily="18" charset="0"/>
                <a:cs typeface="Times New Roman" panose="02020603050405020304" pitchFamily="18" charset="0"/>
              </a:rPr>
              <a:t>20305</a:t>
            </a:r>
          </a:p>
          <a:p>
            <a:pPr>
              <a:buClr>
                <a:srgbClr val="0070C0"/>
              </a:buClr>
            </a:pPr>
            <a:r>
              <a:rPr lang="en-LV" sz="2000" dirty="0">
                <a:latin typeface="Times New Roman" panose="02020603050405020304" pitchFamily="18" charset="0"/>
                <a:cs typeface="Times New Roman" panose="02020603050405020304" pitchFamily="18" charset="0"/>
              </a:rPr>
              <a:t>Ikdienas pārvietošanās pkm - </a:t>
            </a:r>
            <a:r>
              <a:rPr lang="en-LV" sz="2000" b="1" dirty="0">
                <a:latin typeface="Times New Roman" panose="02020603050405020304" pitchFamily="18" charset="0"/>
                <a:cs typeface="Times New Roman" panose="02020603050405020304" pitchFamily="18" charset="0"/>
              </a:rPr>
              <a:t>1291423</a:t>
            </a:r>
          </a:p>
          <a:p>
            <a:pPr>
              <a:buClr>
                <a:srgbClr val="0070C0"/>
              </a:buClr>
            </a:pPr>
            <a:r>
              <a:rPr lang="en-LV" sz="2000" dirty="0">
                <a:latin typeface="Times New Roman" panose="02020603050405020304" pitchFamily="18" charset="0"/>
                <a:cs typeface="Times New Roman" panose="02020603050405020304" pitchFamily="18" charset="0"/>
              </a:rPr>
              <a:t>Rekreācijas pkm – </a:t>
            </a:r>
            <a:r>
              <a:rPr lang="en-LV" sz="2000" b="1" dirty="0">
                <a:latin typeface="Times New Roman" panose="02020603050405020304" pitchFamily="18" charset="0"/>
                <a:cs typeface="Times New Roman" panose="02020603050405020304" pitchFamily="18" charset="0"/>
              </a:rPr>
              <a:t>640860</a:t>
            </a:r>
            <a:r>
              <a:rPr lang="en-LV" sz="2000" dirty="0">
                <a:latin typeface="Times New Roman" panose="02020603050405020304" pitchFamily="18" charset="0"/>
                <a:cs typeface="Times New Roman" panose="02020603050405020304" pitchFamily="18" charset="0"/>
              </a:rPr>
              <a:t> (30% rekreācijas velosipēdisti)</a:t>
            </a:r>
          </a:p>
          <a:p>
            <a:pPr>
              <a:buClr>
                <a:srgbClr val="0070C0"/>
              </a:buClr>
            </a:pPr>
            <a:r>
              <a:rPr lang="en-LV" sz="2000" dirty="0">
                <a:latin typeface="Times New Roman" panose="02020603050405020304" pitchFamily="18" charset="0"/>
                <a:cs typeface="Times New Roman" panose="02020603050405020304" pitchFamily="18" charset="0"/>
              </a:rPr>
              <a:t>Pieaugums NĪ vērtībai – 50 050,69 EUR</a:t>
            </a:r>
            <a:r>
              <a:rPr lang="lv-LV" sz="2000" dirty="0">
                <a:latin typeface="Times New Roman" panose="02020603050405020304" pitchFamily="18" charset="0"/>
                <a:cs typeface="Times New Roman" panose="02020603050405020304" pitchFamily="18" charset="0"/>
              </a:rPr>
              <a:t> gadā 5 gadus</a:t>
            </a:r>
            <a:endParaRPr lang="en-LV" sz="20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736476E4-A127-D426-1063-8B10C0E82B56}"/>
              </a:ext>
            </a:extLst>
          </p:cNvPr>
          <p:cNvSpPr>
            <a:spLocks noGrp="1"/>
          </p:cNvSpPr>
          <p:nvPr>
            <p:ph sz="half" idx="2"/>
          </p:nvPr>
        </p:nvSpPr>
        <p:spPr>
          <a:xfrm>
            <a:off x="190500" y="3771900"/>
            <a:ext cx="5791200" cy="4351338"/>
          </a:xfrm>
        </p:spPr>
        <p:txBody>
          <a:bodyPr>
            <a:normAutofit lnSpcReduction="10000"/>
          </a:bodyPr>
          <a:lstStyle/>
          <a:p>
            <a:pPr marL="0" indent="0">
              <a:buNone/>
            </a:pPr>
            <a:r>
              <a:rPr lang="en-LV" sz="2000" b="1" dirty="0">
                <a:latin typeface="Times New Roman" panose="02020603050405020304" pitchFamily="18" charset="0"/>
                <a:cs typeface="Times New Roman" panose="02020603050405020304" pitchFamily="18" charset="0"/>
              </a:rPr>
              <a:t>4.</a:t>
            </a:r>
            <a:r>
              <a:rPr lang="en-GB" sz="2000" b="1" dirty="0">
                <a:latin typeface="Times New Roman" panose="02020603050405020304" pitchFamily="18" charset="0"/>
                <a:cs typeface="Times New Roman" panose="02020603050405020304" pitchFamily="18" charset="0"/>
              </a:rPr>
              <a:t>A</a:t>
            </a:r>
            <a:r>
              <a:rPr lang="en-LV" sz="2000" b="1" dirty="0">
                <a:latin typeface="Times New Roman" panose="02020603050405020304" pitchFamily="18" charset="0"/>
                <a:cs typeface="Times New Roman" panose="02020603050405020304" pitchFamily="18" charset="0"/>
              </a:rPr>
              <a:t>lternatīva</a:t>
            </a:r>
          </a:p>
          <a:p>
            <a:pPr>
              <a:buClr>
                <a:srgbClr val="0070C0"/>
              </a:buClr>
            </a:pPr>
            <a:r>
              <a:rPr lang="en-LV" sz="2000" dirty="0">
                <a:latin typeface="Times New Roman" panose="02020603050405020304" pitchFamily="18" charset="0"/>
                <a:cs typeface="Times New Roman" panose="02020603050405020304" pitchFamily="18" charset="0"/>
              </a:rPr>
              <a:t>Iedzīvotāju skaits Ādažu novadā (prognoze 2030.gadam) – </a:t>
            </a:r>
            <a:r>
              <a:rPr lang="en-LV" sz="2000" b="1" dirty="0">
                <a:latin typeface="Times New Roman" panose="02020603050405020304" pitchFamily="18" charset="0"/>
                <a:cs typeface="Times New Roman" panose="02020603050405020304" pitchFamily="18" charset="0"/>
              </a:rPr>
              <a:t>21585</a:t>
            </a:r>
            <a:r>
              <a:rPr lang="en-LV" sz="2000" dirty="0">
                <a:latin typeface="Times New Roman" panose="02020603050405020304" pitchFamily="18" charset="0"/>
                <a:cs typeface="Times New Roman" panose="02020603050405020304" pitchFamily="18" charset="0"/>
              </a:rPr>
              <a:t> (pieaugums no jaunā ciema Kalngalē)</a:t>
            </a:r>
          </a:p>
          <a:p>
            <a:pPr>
              <a:buClr>
                <a:srgbClr val="0070C0"/>
              </a:buClr>
            </a:pPr>
            <a:r>
              <a:rPr lang="en-LV" sz="2000" dirty="0">
                <a:latin typeface="Times New Roman" panose="02020603050405020304" pitchFamily="18" charset="0"/>
                <a:cs typeface="Times New Roman" panose="02020603050405020304" pitchFamily="18" charset="0"/>
              </a:rPr>
              <a:t>Ikdienas pārvietošanās pkm - </a:t>
            </a:r>
            <a:r>
              <a:rPr lang="en-LV" sz="2000" b="1" dirty="0">
                <a:latin typeface="Times New Roman" panose="02020603050405020304" pitchFamily="18" charset="0"/>
                <a:cs typeface="Times New Roman" panose="02020603050405020304" pitchFamily="18" charset="0"/>
              </a:rPr>
              <a:t>1483369</a:t>
            </a:r>
          </a:p>
          <a:p>
            <a:pPr>
              <a:buClr>
                <a:srgbClr val="0070C0"/>
              </a:buClr>
            </a:pPr>
            <a:r>
              <a:rPr lang="en-LV" sz="2000" dirty="0">
                <a:latin typeface="Times New Roman" panose="02020603050405020304" pitchFamily="18" charset="0"/>
                <a:cs typeface="Times New Roman" panose="02020603050405020304" pitchFamily="18" charset="0"/>
              </a:rPr>
              <a:t>Rekreācijas pkm – </a:t>
            </a:r>
            <a:r>
              <a:rPr lang="en-LV" sz="2000" b="1" dirty="0">
                <a:latin typeface="Times New Roman" panose="02020603050405020304" pitchFamily="18" charset="0"/>
                <a:cs typeface="Times New Roman" panose="02020603050405020304" pitchFamily="18" charset="0"/>
              </a:rPr>
              <a:t>554402</a:t>
            </a:r>
            <a:r>
              <a:rPr lang="en-LV" sz="2000" dirty="0">
                <a:latin typeface="Times New Roman" panose="02020603050405020304" pitchFamily="18" charset="0"/>
                <a:cs typeface="Times New Roman" panose="02020603050405020304" pitchFamily="18" charset="0"/>
              </a:rPr>
              <a:t> (25% rekreācijas velosipēdisti)</a:t>
            </a:r>
          </a:p>
          <a:p>
            <a:pPr>
              <a:buClr>
                <a:srgbClr val="0070C0"/>
              </a:buClr>
            </a:pPr>
            <a:r>
              <a:rPr lang="en-LV" sz="2000" dirty="0">
                <a:latin typeface="Times New Roman" panose="02020603050405020304" pitchFamily="18" charset="0"/>
                <a:cs typeface="Times New Roman" panose="02020603050405020304" pitchFamily="18" charset="0"/>
              </a:rPr>
              <a:t>Pieaugums NĪ vērtībai - </a:t>
            </a:r>
            <a:r>
              <a:rPr lang="en-LV" sz="2000" b="1" dirty="0">
                <a:latin typeface="Times New Roman" panose="02020603050405020304" pitchFamily="18" charset="0"/>
                <a:cs typeface="Times New Roman" panose="02020603050405020304" pitchFamily="18" charset="0"/>
              </a:rPr>
              <a:t>65311,43 EUR </a:t>
            </a:r>
            <a:r>
              <a:rPr lang="en-LV" sz="2000" dirty="0">
                <a:latin typeface="Times New Roman" panose="02020603050405020304" pitchFamily="18" charset="0"/>
                <a:cs typeface="Times New Roman" panose="02020603050405020304" pitchFamily="18" charset="0"/>
              </a:rPr>
              <a:t>(iekļauj lielāku daļu Kalngales teritoriju)</a:t>
            </a:r>
            <a:r>
              <a:rPr lang="lv-LV" sz="2000" dirty="0">
                <a:latin typeface="Times New Roman" panose="02020603050405020304" pitchFamily="18" charset="0"/>
                <a:cs typeface="Times New Roman" panose="02020603050405020304" pitchFamily="18" charset="0"/>
              </a:rPr>
              <a:t> gadā piecus gadus</a:t>
            </a:r>
            <a:endParaRPr lang="en-LV" sz="2000" dirty="0">
              <a:latin typeface="Times New Roman" panose="02020603050405020304" pitchFamily="18" charset="0"/>
              <a:cs typeface="Times New Roman" panose="02020603050405020304" pitchFamily="18" charset="0"/>
            </a:endParaRPr>
          </a:p>
          <a:p>
            <a:pPr marL="0" indent="0">
              <a:buNone/>
            </a:pPr>
            <a:endParaRPr lang="en-LV"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AF70DD-BBE1-43A6-EF74-19BAD7F265FB}"/>
              </a:ext>
            </a:extLst>
          </p:cNvPr>
          <p:cNvSpPr>
            <a:spLocks noGrp="1"/>
          </p:cNvSpPr>
          <p:nvPr>
            <p:ph type="sldNum" sz="quarter" idx="12"/>
          </p:nvPr>
        </p:nvSpPr>
        <p:spPr/>
        <p:txBody>
          <a:bodyPr/>
          <a:lstStyle/>
          <a:p>
            <a:fld id="{1AB13ACA-4C98-4E46-B811-7DF9135D7DF9}" type="slidenum">
              <a:rPr lang="en-LV" smtClean="0"/>
              <a:t>32</a:t>
            </a:fld>
            <a:endParaRPr lang="en-LV" dirty="0"/>
          </a:p>
        </p:txBody>
      </p:sp>
      <p:graphicFrame>
        <p:nvGraphicFramePr>
          <p:cNvPr id="11" name="Table 10">
            <a:extLst>
              <a:ext uri="{FF2B5EF4-FFF2-40B4-BE49-F238E27FC236}">
                <a16:creationId xmlns:a16="http://schemas.microsoft.com/office/drawing/2014/main" id="{BCB2B16D-88E9-8635-37F4-0306B0CBFD95}"/>
              </a:ext>
            </a:extLst>
          </p:cNvPr>
          <p:cNvGraphicFramePr>
            <a:graphicFrameLocks noGrp="1"/>
          </p:cNvGraphicFramePr>
          <p:nvPr/>
        </p:nvGraphicFramePr>
        <p:xfrm>
          <a:off x="5676900" y="2451894"/>
          <a:ext cx="6096000" cy="2179637"/>
        </p:xfrm>
        <a:graphic>
          <a:graphicData uri="http://schemas.openxmlformats.org/drawingml/2006/table">
            <a:tbl>
              <a:tblPr>
                <a:tableStyleId>{16D9F66E-5EB9-4882-86FB-DCBF35E3C3E4}</a:tableStyleId>
              </a:tblPr>
              <a:tblGrid>
                <a:gridCol w="2104887">
                  <a:extLst>
                    <a:ext uri="{9D8B030D-6E8A-4147-A177-3AD203B41FA5}">
                      <a16:colId xmlns:a16="http://schemas.microsoft.com/office/drawing/2014/main" val="2418203999"/>
                    </a:ext>
                  </a:extLst>
                </a:gridCol>
                <a:gridCol w="1432551">
                  <a:extLst>
                    <a:ext uri="{9D8B030D-6E8A-4147-A177-3AD203B41FA5}">
                      <a16:colId xmlns:a16="http://schemas.microsoft.com/office/drawing/2014/main" val="1546238800"/>
                    </a:ext>
                  </a:extLst>
                </a:gridCol>
                <a:gridCol w="1392702">
                  <a:extLst>
                    <a:ext uri="{9D8B030D-6E8A-4147-A177-3AD203B41FA5}">
                      <a16:colId xmlns:a16="http://schemas.microsoft.com/office/drawing/2014/main" val="3855688400"/>
                    </a:ext>
                  </a:extLst>
                </a:gridCol>
                <a:gridCol w="1165860">
                  <a:extLst>
                    <a:ext uri="{9D8B030D-6E8A-4147-A177-3AD203B41FA5}">
                      <a16:colId xmlns:a16="http://schemas.microsoft.com/office/drawing/2014/main" val="289004993"/>
                    </a:ext>
                  </a:extLst>
                </a:gridCol>
              </a:tblGrid>
              <a:tr h="655637">
                <a:tc>
                  <a:txBody>
                    <a:bodyPr/>
                    <a:lstStyle/>
                    <a:p>
                      <a:pPr algn="l" fontAlgn="b"/>
                      <a:endParaRPr lang="en-LV"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000" u="none" strike="noStrike" dirty="0">
                          <a:effectLst/>
                          <a:latin typeface="Times New Roman" panose="02020603050405020304" pitchFamily="18" charset="0"/>
                          <a:cs typeface="Times New Roman" panose="02020603050405020304" pitchFamily="18" charset="0"/>
                        </a:rPr>
                        <a:t>1. </a:t>
                      </a:r>
                      <a:r>
                        <a:rPr lang="en-GB" sz="2000" u="none" strike="noStrike" dirty="0" err="1">
                          <a:effectLst/>
                          <a:latin typeface="Times New Roman" panose="02020603050405020304" pitchFamily="18" charset="0"/>
                          <a:cs typeface="Times New Roman" panose="02020603050405020304" pitchFamily="18" charset="0"/>
                        </a:rPr>
                        <a:t>alternatīva</a:t>
                      </a:r>
                      <a:endParaRPr lang="en-GB"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000" u="none" strike="noStrike" dirty="0">
                          <a:effectLst/>
                          <a:latin typeface="Times New Roman" panose="02020603050405020304" pitchFamily="18" charset="0"/>
                          <a:cs typeface="Times New Roman" panose="02020603050405020304" pitchFamily="18" charset="0"/>
                        </a:rPr>
                        <a:t>4. </a:t>
                      </a:r>
                      <a:r>
                        <a:rPr lang="en-GB" sz="2000" u="none" strike="noStrike" dirty="0" err="1">
                          <a:effectLst/>
                          <a:latin typeface="Times New Roman" panose="02020603050405020304" pitchFamily="18" charset="0"/>
                          <a:cs typeface="Times New Roman" panose="02020603050405020304" pitchFamily="18" charset="0"/>
                        </a:rPr>
                        <a:t>alternatīva</a:t>
                      </a:r>
                      <a:endParaRPr lang="en-GB"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lv-LV" sz="2000" u="none" strike="noStrike" dirty="0">
                          <a:effectLst/>
                          <a:latin typeface="Times New Roman" panose="02020603050405020304" pitchFamily="18" charset="0"/>
                          <a:cs typeface="Times New Roman" panose="02020603050405020304" pitchFamily="18" charset="0"/>
                        </a:rPr>
                        <a:t>Atšķirība</a:t>
                      </a:r>
                      <a:endParaRPr lang="lv-LV"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227889"/>
                  </a:ext>
                </a:extLst>
              </a:tr>
              <a:tr h="203200">
                <a:tc>
                  <a:txBody>
                    <a:bodyPr/>
                    <a:lstStyle/>
                    <a:p>
                      <a:pPr algn="l" fontAlgn="b"/>
                      <a:r>
                        <a:rPr lang="en-GB" sz="2000" u="none" strike="noStrike">
                          <a:effectLst/>
                          <a:latin typeface="Times New Roman" panose="02020603050405020304" pitchFamily="18" charset="0"/>
                          <a:cs typeface="Times New Roman" panose="02020603050405020304" pitchFamily="18" charset="0"/>
                        </a:rPr>
                        <a:t>Iedzīvotāju skaits</a:t>
                      </a:r>
                      <a:endParaRPr lang="en-GB" sz="20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a:effectLst/>
                          <a:latin typeface="Times New Roman" panose="02020603050405020304" pitchFamily="18" charset="0"/>
                          <a:cs typeface="Times New Roman" panose="02020603050405020304" pitchFamily="18" charset="0"/>
                        </a:rPr>
                        <a:t>20305</a:t>
                      </a:r>
                      <a:endParaRPr lang="en-LV" sz="20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a:effectLst/>
                          <a:latin typeface="Times New Roman" panose="02020603050405020304" pitchFamily="18" charset="0"/>
                          <a:cs typeface="Times New Roman" panose="02020603050405020304" pitchFamily="18" charset="0"/>
                        </a:rPr>
                        <a:t>21585</a:t>
                      </a:r>
                      <a:endParaRPr lang="en-LV" sz="20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a:effectLst/>
                          <a:latin typeface="Times New Roman" panose="02020603050405020304" pitchFamily="18" charset="0"/>
                          <a:cs typeface="Times New Roman" panose="02020603050405020304" pitchFamily="18" charset="0"/>
                        </a:rPr>
                        <a:t>-1280</a:t>
                      </a:r>
                      <a:endParaRPr lang="en-LV" sz="20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312586"/>
                  </a:ext>
                </a:extLst>
              </a:tr>
              <a:tr h="431800">
                <a:tc>
                  <a:txBody>
                    <a:bodyPr/>
                    <a:lstStyle/>
                    <a:p>
                      <a:pPr algn="l" fontAlgn="b"/>
                      <a:r>
                        <a:rPr lang="en-GB" sz="2000" u="none" strike="noStrike" dirty="0" err="1">
                          <a:effectLst/>
                          <a:latin typeface="Times New Roman" panose="02020603050405020304" pitchFamily="18" charset="0"/>
                          <a:cs typeface="Times New Roman" panose="02020603050405020304" pitchFamily="18" charset="0"/>
                        </a:rPr>
                        <a:t>Ikdienas</a:t>
                      </a:r>
                      <a:r>
                        <a:rPr lang="en-GB" sz="2000" u="none" strike="noStrike" dirty="0">
                          <a:effectLst/>
                          <a:latin typeface="Times New Roman" panose="02020603050405020304" pitchFamily="18" charset="0"/>
                          <a:cs typeface="Times New Roman" panose="02020603050405020304" pitchFamily="18" charset="0"/>
                        </a:rPr>
                        <a:t> </a:t>
                      </a:r>
                      <a:r>
                        <a:rPr lang="en-GB" sz="2000" u="none" strike="noStrike" dirty="0" err="1">
                          <a:effectLst/>
                          <a:latin typeface="Times New Roman" panose="02020603050405020304" pitchFamily="18" charset="0"/>
                          <a:cs typeface="Times New Roman" panose="02020603050405020304" pitchFamily="18" charset="0"/>
                        </a:rPr>
                        <a:t>pārvietošanās</a:t>
                      </a:r>
                      <a:r>
                        <a:rPr lang="en-GB" sz="2000" u="none" strike="noStrike" dirty="0">
                          <a:effectLst/>
                          <a:latin typeface="Times New Roman" panose="02020603050405020304" pitchFamily="18" charset="0"/>
                          <a:cs typeface="Times New Roman" panose="02020603050405020304" pitchFamily="18" charset="0"/>
                        </a:rPr>
                        <a:t>, </a:t>
                      </a:r>
                      <a:r>
                        <a:rPr lang="en-GB" sz="2000" u="none" strike="noStrike" dirty="0" err="1">
                          <a:effectLst/>
                          <a:latin typeface="Times New Roman" panose="02020603050405020304" pitchFamily="18" charset="0"/>
                          <a:cs typeface="Times New Roman" panose="02020603050405020304" pitchFamily="18" charset="0"/>
                        </a:rPr>
                        <a:t>pkm</a:t>
                      </a:r>
                      <a:endParaRPr lang="en-GB"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a:effectLst/>
                          <a:latin typeface="Times New Roman" panose="02020603050405020304" pitchFamily="18" charset="0"/>
                          <a:cs typeface="Times New Roman" panose="02020603050405020304" pitchFamily="18" charset="0"/>
                        </a:rPr>
                        <a:t>1291423</a:t>
                      </a:r>
                      <a:endParaRPr lang="en-LV" sz="20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dirty="0">
                          <a:effectLst/>
                          <a:latin typeface="Times New Roman" panose="02020603050405020304" pitchFamily="18" charset="0"/>
                          <a:cs typeface="Times New Roman" panose="02020603050405020304" pitchFamily="18" charset="0"/>
                        </a:rPr>
                        <a:t>1483369</a:t>
                      </a:r>
                      <a:endParaRPr lang="en-LV"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dirty="0">
                          <a:effectLst/>
                          <a:latin typeface="Times New Roman" panose="02020603050405020304" pitchFamily="18" charset="0"/>
                          <a:cs typeface="Times New Roman" panose="02020603050405020304" pitchFamily="18" charset="0"/>
                        </a:rPr>
                        <a:t>-191946</a:t>
                      </a:r>
                      <a:endParaRPr lang="en-LV"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281377"/>
                  </a:ext>
                </a:extLst>
              </a:tr>
              <a:tr h="203200">
                <a:tc>
                  <a:txBody>
                    <a:bodyPr/>
                    <a:lstStyle/>
                    <a:p>
                      <a:pPr algn="l" fontAlgn="b"/>
                      <a:r>
                        <a:rPr lang="en-GB" sz="2000" u="none" strike="noStrike" dirty="0" err="1">
                          <a:effectLst/>
                          <a:latin typeface="Times New Roman" panose="02020603050405020304" pitchFamily="18" charset="0"/>
                          <a:cs typeface="Times New Roman" panose="02020603050405020304" pitchFamily="18" charset="0"/>
                        </a:rPr>
                        <a:t>Rekreācija</a:t>
                      </a:r>
                      <a:r>
                        <a:rPr lang="en-GB" sz="2000" u="none" strike="noStrike" dirty="0">
                          <a:effectLst/>
                          <a:latin typeface="Times New Roman" panose="02020603050405020304" pitchFamily="18" charset="0"/>
                          <a:cs typeface="Times New Roman" panose="02020603050405020304" pitchFamily="18" charset="0"/>
                        </a:rPr>
                        <a:t>, </a:t>
                      </a:r>
                      <a:r>
                        <a:rPr lang="en-GB" sz="2000" u="none" strike="noStrike" dirty="0" err="1">
                          <a:effectLst/>
                          <a:latin typeface="Times New Roman" panose="02020603050405020304" pitchFamily="18" charset="0"/>
                          <a:cs typeface="Times New Roman" panose="02020603050405020304" pitchFamily="18" charset="0"/>
                        </a:rPr>
                        <a:t>pkm</a:t>
                      </a:r>
                      <a:endParaRPr lang="en-GB"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a:effectLst/>
                          <a:latin typeface="Times New Roman" panose="02020603050405020304" pitchFamily="18" charset="0"/>
                          <a:cs typeface="Times New Roman" panose="02020603050405020304" pitchFamily="18" charset="0"/>
                        </a:rPr>
                        <a:t>640860</a:t>
                      </a:r>
                      <a:endParaRPr lang="en-LV" sz="20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a:effectLst/>
                          <a:latin typeface="Times New Roman" panose="02020603050405020304" pitchFamily="18" charset="0"/>
                          <a:cs typeface="Times New Roman" panose="02020603050405020304" pitchFamily="18" charset="0"/>
                        </a:rPr>
                        <a:t>554402</a:t>
                      </a:r>
                      <a:endParaRPr lang="en-LV" sz="20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a:effectLst/>
                          <a:latin typeface="Times New Roman" panose="02020603050405020304" pitchFamily="18" charset="0"/>
                          <a:cs typeface="Times New Roman" panose="02020603050405020304" pitchFamily="18" charset="0"/>
                        </a:rPr>
                        <a:t>86458</a:t>
                      </a:r>
                      <a:endParaRPr lang="en-LV" sz="20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2296275"/>
                  </a:ext>
                </a:extLst>
              </a:tr>
              <a:tr h="203200">
                <a:tc>
                  <a:txBody>
                    <a:bodyPr/>
                    <a:lstStyle/>
                    <a:p>
                      <a:pPr algn="l" fontAlgn="b"/>
                      <a:r>
                        <a:rPr lang="en-GB" sz="2000" u="none" strike="noStrike" dirty="0">
                          <a:effectLst/>
                          <a:latin typeface="Times New Roman" panose="02020603050405020304" pitchFamily="18" charset="0"/>
                          <a:cs typeface="Times New Roman" panose="02020603050405020304" pitchFamily="18" charset="0"/>
                        </a:rPr>
                        <a:t>NĪ </a:t>
                      </a:r>
                      <a:r>
                        <a:rPr lang="en-GB" sz="2000" u="none" strike="noStrike" dirty="0" err="1">
                          <a:effectLst/>
                          <a:latin typeface="Times New Roman" panose="02020603050405020304" pitchFamily="18" charset="0"/>
                          <a:cs typeface="Times New Roman" panose="02020603050405020304" pitchFamily="18" charset="0"/>
                        </a:rPr>
                        <a:t>vērtība</a:t>
                      </a:r>
                      <a:r>
                        <a:rPr lang="en-GB" sz="2000" u="none" strike="noStrike" dirty="0">
                          <a:effectLst/>
                          <a:latin typeface="Times New Roman" panose="02020603050405020304" pitchFamily="18" charset="0"/>
                          <a:cs typeface="Times New Roman" panose="02020603050405020304" pitchFamily="18" charset="0"/>
                        </a:rPr>
                        <a:t>, EUR</a:t>
                      </a:r>
                      <a:endParaRPr lang="en-GB"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a:effectLst/>
                          <a:latin typeface="Times New Roman" panose="02020603050405020304" pitchFamily="18" charset="0"/>
                          <a:cs typeface="Times New Roman" panose="02020603050405020304" pitchFamily="18" charset="0"/>
                        </a:rPr>
                        <a:t>50 050,69</a:t>
                      </a:r>
                      <a:endParaRPr lang="en-LV" sz="20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a:effectLst/>
                          <a:latin typeface="Times New Roman" panose="02020603050405020304" pitchFamily="18" charset="0"/>
                          <a:cs typeface="Times New Roman" panose="02020603050405020304" pitchFamily="18" charset="0"/>
                        </a:rPr>
                        <a:t>65311,43</a:t>
                      </a:r>
                      <a:endParaRPr lang="en-LV" sz="20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LV" sz="2000" u="none" strike="noStrike" dirty="0">
                          <a:effectLst/>
                          <a:latin typeface="Times New Roman" panose="02020603050405020304" pitchFamily="18" charset="0"/>
                          <a:cs typeface="Times New Roman" panose="02020603050405020304" pitchFamily="18" charset="0"/>
                        </a:rPr>
                        <a:t>-15260,74</a:t>
                      </a:r>
                      <a:endParaRPr lang="en-LV"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6129665"/>
                  </a:ext>
                </a:extLst>
              </a:tr>
            </a:tbl>
          </a:graphicData>
        </a:graphic>
      </p:graphicFrame>
    </p:spTree>
    <p:extLst>
      <p:ext uri="{BB962C8B-B14F-4D97-AF65-F5344CB8AC3E}">
        <p14:creationId xmlns:p14="http://schemas.microsoft.com/office/powerpoint/2010/main" val="3828040966"/>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FA81-1CCB-9D6B-9C87-4D51DB1160C6}"/>
              </a:ext>
            </a:extLst>
          </p:cNvPr>
          <p:cNvSpPr>
            <a:spLocks noGrp="1"/>
          </p:cNvSpPr>
          <p:nvPr>
            <p:ph type="title"/>
          </p:nvPr>
        </p:nvSpPr>
        <p:spPr>
          <a:xfrm>
            <a:off x="827101" y="18255"/>
            <a:ext cx="10515600" cy="1325563"/>
          </a:xfrm>
        </p:spPr>
        <p:txBody>
          <a:bodyPr>
            <a:normAutofit/>
          </a:bodyPr>
          <a:lstStyle/>
          <a:p>
            <a:r>
              <a:rPr lang="en-LV" sz="3600" b="1" dirty="0">
                <a:solidFill>
                  <a:srgbClr val="002060"/>
                </a:solidFill>
                <a:latin typeface="Times New Roman" panose="02020603050405020304" pitchFamily="18" charset="0"/>
                <a:cs typeface="Times New Roman" panose="02020603050405020304" pitchFamily="18" charset="0"/>
              </a:rPr>
              <a:t>Sociāli ekonomiskā analīze (1.alternatīva)</a:t>
            </a:r>
            <a:endParaRPr lang="en-LV" sz="3600" dirty="0"/>
          </a:p>
        </p:txBody>
      </p:sp>
      <p:graphicFrame>
        <p:nvGraphicFramePr>
          <p:cNvPr id="8" name="Content Placeholder 7">
            <a:extLst>
              <a:ext uri="{FF2B5EF4-FFF2-40B4-BE49-F238E27FC236}">
                <a16:creationId xmlns:a16="http://schemas.microsoft.com/office/drawing/2014/main" id="{FE2758E1-ECDC-348B-10EB-C8EB1124638F}"/>
              </a:ext>
            </a:extLst>
          </p:cNvPr>
          <p:cNvGraphicFramePr>
            <a:graphicFrameLocks noGrp="1"/>
          </p:cNvGraphicFramePr>
          <p:nvPr>
            <p:ph idx="1"/>
          </p:nvPr>
        </p:nvGraphicFramePr>
        <p:xfrm>
          <a:off x="6761842" y="4892992"/>
          <a:ext cx="4130915" cy="1645920"/>
        </p:xfrm>
        <a:graphic>
          <a:graphicData uri="http://schemas.openxmlformats.org/drawingml/2006/table">
            <a:tbl>
              <a:tblPr>
                <a:tableStyleId>{16D9F66E-5EB9-4882-86FB-DCBF35E3C3E4}</a:tableStyleId>
              </a:tblPr>
              <a:tblGrid>
                <a:gridCol w="2686539">
                  <a:extLst>
                    <a:ext uri="{9D8B030D-6E8A-4147-A177-3AD203B41FA5}">
                      <a16:colId xmlns:a16="http://schemas.microsoft.com/office/drawing/2014/main" val="2998565792"/>
                    </a:ext>
                  </a:extLst>
                </a:gridCol>
                <a:gridCol w="1444376">
                  <a:extLst>
                    <a:ext uri="{9D8B030D-6E8A-4147-A177-3AD203B41FA5}">
                      <a16:colId xmlns:a16="http://schemas.microsoft.com/office/drawing/2014/main" val="2293293220"/>
                    </a:ext>
                  </a:extLst>
                </a:gridCol>
              </a:tblGrid>
              <a:tr h="203200">
                <a:tc>
                  <a:txBody>
                    <a:bodyPr/>
                    <a:lstStyle/>
                    <a:p>
                      <a:pPr algn="l" fontAlgn="b"/>
                      <a:r>
                        <a:rPr lang="en-GB" sz="1800" u="none" strike="noStrike">
                          <a:effectLst/>
                          <a:latin typeface="Times New Roman" panose="02020603050405020304" pitchFamily="18" charset="0"/>
                          <a:cs typeface="Times New Roman" panose="02020603050405020304" pitchFamily="18" charset="0"/>
                        </a:rPr>
                        <a:t>NPV (ieguvumi)</a:t>
                      </a:r>
                      <a:endParaRPr lang="en-GB" sz="18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a:solidFill>
                            <a:srgbClr val="000000"/>
                          </a:solidFill>
                          <a:effectLst/>
                          <a:latin typeface="Times New Roman" panose="02020603050405020304" pitchFamily="18" charset="0"/>
                          <a:cs typeface="Times New Roman" panose="02020603050405020304" pitchFamily="18" charset="0"/>
                        </a:rPr>
                        <a:t>9 978 036,82</a:t>
                      </a:r>
                    </a:p>
                  </a:txBody>
                  <a:tcPr marL="0" marR="0" marT="0" marB="0" anchor="b"/>
                </a:tc>
                <a:extLst>
                  <a:ext uri="{0D108BD9-81ED-4DB2-BD59-A6C34878D82A}">
                    <a16:rowId xmlns:a16="http://schemas.microsoft.com/office/drawing/2014/main" val="678804615"/>
                  </a:ext>
                </a:extLst>
              </a:tr>
              <a:tr h="203200">
                <a:tc>
                  <a:txBody>
                    <a:bodyPr/>
                    <a:lstStyle/>
                    <a:p>
                      <a:pPr algn="l" fontAlgn="b"/>
                      <a:r>
                        <a:rPr lang="en-GB" sz="1800" u="none" strike="noStrike">
                          <a:effectLst/>
                          <a:latin typeface="Times New Roman" panose="02020603050405020304" pitchFamily="18" charset="0"/>
                          <a:cs typeface="Times New Roman" panose="02020603050405020304" pitchFamily="18" charset="0"/>
                        </a:rPr>
                        <a:t>NPV (izmaksas)</a:t>
                      </a:r>
                      <a:endParaRPr lang="en-GB" sz="18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a:solidFill>
                            <a:srgbClr val="000000"/>
                          </a:solidFill>
                          <a:effectLst/>
                          <a:latin typeface="Times New Roman" panose="02020603050405020304" pitchFamily="18" charset="0"/>
                          <a:cs typeface="Times New Roman" panose="02020603050405020304" pitchFamily="18" charset="0"/>
                        </a:rPr>
                        <a:t>(5 277 505,76)</a:t>
                      </a:r>
                    </a:p>
                  </a:txBody>
                  <a:tcPr marL="0" marR="0" marT="0" marB="0" anchor="b"/>
                </a:tc>
                <a:extLst>
                  <a:ext uri="{0D108BD9-81ED-4DB2-BD59-A6C34878D82A}">
                    <a16:rowId xmlns:a16="http://schemas.microsoft.com/office/drawing/2014/main" val="1285088241"/>
                  </a:ext>
                </a:extLst>
              </a:tr>
              <a:tr h="203200">
                <a:tc>
                  <a:txBody>
                    <a:bodyPr/>
                    <a:lstStyle/>
                    <a:p>
                      <a:pPr algn="l" fontAlgn="b"/>
                      <a:r>
                        <a:rPr lang="en-LV" sz="1800" u="none" strike="noStrike">
                          <a:effectLst/>
                          <a:latin typeface="Times New Roman" panose="02020603050405020304" pitchFamily="18" charset="0"/>
                          <a:cs typeface="Times New Roman" panose="02020603050405020304" pitchFamily="18" charset="0"/>
                        </a:rPr>
                        <a:t> </a:t>
                      </a:r>
                      <a:endParaRPr lang="en-LV" sz="18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tc>
                <a:extLst>
                  <a:ext uri="{0D108BD9-81ED-4DB2-BD59-A6C34878D82A}">
                    <a16:rowId xmlns:a16="http://schemas.microsoft.com/office/drawing/2014/main" val="1316765211"/>
                  </a:ext>
                </a:extLst>
              </a:tr>
              <a:tr h="203200">
                <a:tc>
                  <a:txBody>
                    <a:bodyPr/>
                    <a:lstStyle/>
                    <a:p>
                      <a:pPr algn="l" fontAlgn="b"/>
                      <a:r>
                        <a:rPr lang="en-GB" sz="1800" u="none" strike="noStrike" dirty="0">
                          <a:effectLst/>
                          <a:latin typeface="Times New Roman" panose="02020603050405020304" pitchFamily="18" charset="0"/>
                          <a:cs typeface="Times New Roman" panose="02020603050405020304" pitchFamily="18" charset="0"/>
                        </a:rPr>
                        <a:t>ENPV</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a:solidFill>
                            <a:srgbClr val="000000"/>
                          </a:solidFill>
                          <a:effectLst/>
                          <a:latin typeface="Times New Roman" panose="02020603050405020304" pitchFamily="18" charset="0"/>
                          <a:cs typeface="Times New Roman" panose="02020603050405020304" pitchFamily="18" charset="0"/>
                        </a:rPr>
                        <a:t>4 700 531,06</a:t>
                      </a:r>
                    </a:p>
                  </a:txBody>
                  <a:tcPr marL="0" marR="0" marT="0" marB="0" anchor="b"/>
                </a:tc>
                <a:extLst>
                  <a:ext uri="{0D108BD9-81ED-4DB2-BD59-A6C34878D82A}">
                    <a16:rowId xmlns:a16="http://schemas.microsoft.com/office/drawing/2014/main" val="3278826687"/>
                  </a:ext>
                </a:extLst>
              </a:tr>
              <a:tr h="203200">
                <a:tc>
                  <a:txBody>
                    <a:bodyPr/>
                    <a:lstStyle/>
                    <a:p>
                      <a:pPr algn="l" fontAlgn="b"/>
                      <a:r>
                        <a:rPr lang="en-GB" sz="1800" u="none" strike="noStrike" dirty="0">
                          <a:effectLst/>
                          <a:latin typeface="Times New Roman" panose="02020603050405020304" pitchFamily="18" charset="0"/>
                          <a:cs typeface="Times New Roman" panose="02020603050405020304" pitchFamily="18" charset="0"/>
                        </a:rPr>
                        <a:t>EIRR</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a:solidFill>
                            <a:srgbClr val="000000"/>
                          </a:solidFill>
                          <a:effectLst/>
                          <a:latin typeface="Times New Roman" panose="02020603050405020304" pitchFamily="18" charset="0"/>
                          <a:cs typeface="Times New Roman" panose="02020603050405020304" pitchFamily="18" charset="0"/>
                        </a:rPr>
                        <a:t>20,71%</a:t>
                      </a:r>
                    </a:p>
                  </a:txBody>
                  <a:tcPr marL="0" marR="0" marT="0" marB="0" anchor="b"/>
                </a:tc>
                <a:extLst>
                  <a:ext uri="{0D108BD9-81ED-4DB2-BD59-A6C34878D82A}">
                    <a16:rowId xmlns:a16="http://schemas.microsoft.com/office/drawing/2014/main" val="590481668"/>
                  </a:ext>
                </a:extLst>
              </a:tr>
              <a:tr h="203200">
                <a:tc>
                  <a:txBody>
                    <a:bodyPr/>
                    <a:lstStyle/>
                    <a:p>
                      <a:pPr algn="l" fontAlgn="b"/>
                      <a:r>
                        <a:rPr lang="en-GB" sz="1800" u="none" strike="noStrike">
                          <a:effectLst/>
                          <a:latin typeface="Times New Roman" panose="02020603050405020304" pitchFamily="18" charset="0"/>
                          <a:cs typeface="Times New Roman" panose="02020603050405020304" pitchFamily="18" charset="0"/>
                        </a:rPr>
                        <a:t>B/C ratio</a:t>
                      </a:r>
                      <a:endParaRPr lang="en-GB" sz="18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dirty="0">
                          <a:solidFill>
                            <a:srgbClr val="000000"/>
                          </a:solidFill>
                          <a:effectLst/>
                          <a:latin typeface="Times New Roman" panose="02020603050405020304" pitchFamily="18" charset="0"/>
                          <a:cs typeface="Times New Roman" panose="02020603050405020304" pitchFamily="18" charset="0"/>
                        </a:rPr>
                        <a:t>1,89</a:t>
                      </a:r>
                    </a:p>
                  </a:txBody>
                  <a:tcPr marL="0" marR="0" marT="0" marB="0" anchor="b"/>
                </a:tc>
                <a:extLst>
                  <a:ext uri="{0D108BD9-81ED-4DB2-BD59-A6C34878D82A}">
                    <a16:rowId xmlns:a16="http://schemas.microsoft.com/office/drawing/2014/main" val="139862485"/>
                  </a:ext>
                </a:extLst>
              </a:tr>
            </a:tbl>
          </a:graphicData>
        </a:graphic>
      </p:graphicFrame>
      <p:sp>
        <p:nvSpPr>
          <p:cNvPr id="4" name="Slide Number Placeholder 3">
            <a:extLst>
              <a:ext uri="{FF2B5EF4-FFF2-40B4-BE49-F238E27FC236}">
                <a16:creationId xmlns:a16="http://schemas.microsoft.com/office/drawing/2014/main" id="{669A6FF7-E58B-4860-3860-DAB2D005073A}"/>
              </a:ext>
            </a:extLst>
          </p:cNvPr>
          <p:cNvSpPr>
            <a:spLocks noGrp="1"/>
          </p:cNvSpPr>
          <p:nvPr>
            <p:ph type="sldNum" sz="quarter" idx="12"/>
          </p:nvPr>
        </p:nvSpPr>
        <p:spPr/>
        <p:txBody>
          <a:bodyPr/>
          <a:lstStyle/>
          <a:p>
            <a:fld id="{1AB13ACA-4C98-4E46-B811-7DF9135D7DF9}" type="slidenum">
              <a:rPr lang="en-LV" smtClean="0"/>
              <a:t>33</a:t>
            </a:fld>
            <a:endParaRPr lang="en-LV"/>
          </a:p>
        </p:txBody>
      </p:sp>
      <p:pic>
        <p:nvPicPr>
          <p:cNvPr id="9" name="Picture 8" descr="A picture containing text, plate, tableware, dishware&#10;&#10;Description automatically generated">
            <a:extLst>
              <a:ext uri="{FF2B5EF4-FFF2-40B4-BE49-F238E27FC236}">
                <a16:creationId xmlns:a16="http://schemas.microsoft.com/office/drawing/2014/main" id="{6F01A08C-CFF9-E57B-98F8-4461E63257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10" name="Picture 9" descr="Logo, company name&#10;&#10;Description automatically generated">
            <a:extLst>
              <a:ext uri="{FF2B5EF4-FFF2-40B4-BE49-F238E27FC236}">
                <a16:creationId xmlns:a16="http://schemas.microsoft.com/office/drawing/2014/main" id="{5D06DEDA-738D-0DA7-0C46-652D2301B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pic>
        <p:nvPicPr>
          <p:cNvPr id="3" name="Picture 2">
            <a:extLst>
              <a:ext uri="{FF2B5EF4-FFF2-40B4-BE49-F238E27FC236}">
                <a16:creationId xmlns:a16="http://schemas.microsoft.com/office/drawing/2014/main" id="{80EE4FAB-5AF8-4303-C715-2A49A9192D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097690"/>
            <a:ext cx="12216569" cy="3176135"/>
          </a:xfrm>
          <a:prstGeom prst="rect">
            <a:avLst/>
          </a:prstGeom>
        </p:spPr>
      </p:pic>
    </p:spTree>
    <p:extLst>
      <p:ext uri="{BB962C8B-B14F-4D97-AF65-F5344CB8AC3E}">
        <p14:creationId xmlns:p14="http://schemas.microsoft.com/office/powerpoint/2010/main" val="3178592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FA81-1CCB-9D6B-9C87-4D51DB1160C6}"/>
              </a:ext>
            </a:extLst>
          </p:cNvPr>
          <p:cNvSpPr>
            <a:spLocks noGrp="1"/>
          </p:cNvSpPr>
          <p:nvPr>
            <p:ph type="title"/>
          </p:nvPr>
        </p:nvSpPr>
        <p:spPr>
          <a:xfrm>
            <a:off x="838200" y="18255"/>
            <a:ext cx="10515600" cy="1325563"/>
          </a:xfrm>
        </p:spPr>
        <p:txBody>
          <a:bodyPr>
            <a:normAutofit/>
          </a:bodyPr>
          <a:lstStyle/>
          <a:p>
            <a:r>
              <a:rPr lang="en-LV" sz="3600" b="1" dirty="0">
                <a:solidFill>
                  <a:srgbClr val="002060"/>
                </a:solidFill>
                <a:latin typeface="Times New Roman" panose="02020603050405020304" pitchFamily="18" charset="0"/>
                <a:cs typeface="Times New Roman" panose="02020603050405020304" pitchFamily="18" charset="0"/>
              </a:rPr>
              <a:t>Sociāli ekonomiskā analīze (4.alternatīva)</a:t>
            </a:r>
            <a:endParaRPr lang="en-LV" sz="3600" dirty="0"/>
          </a:p>
        </p:txBody>
      </p:sp>
      <p:graphicFrame>
        <p:nvGraphicFramePr>
          <p:cNvPr id="8" name="Content Placeholder 7">
            <a:extLst>
              <a:ext uri="{FF2B5EF4-FFF2-40B4-BE49-F238E27FC236}">
                <a16:creationId xmlns:a16="http://schemas.microsoft.com/office/drawing/2014/main" id="{ADDE6633-5218-8235-1E35-B08FB12EA69A}"/>
              </a:ext>
            </a:extLst>
          </p:cNvPr>
          <p:cNvGraphicFramePr>
            <a:graphicFrameLocks noGrp="1"/>
          </p:cNvGraphicFramePr>
          <p:nvPr>
            <p:ph idx="1"/>
          </p:nvPr>
        </p:nvGraphicFramePr>
        <p:xfrm>
          <a:off x="6821714" y="4724740"/>
          <a:ext cx="4036786" cy="1814172"/>
        </p:xfrm>
        <a:graphic>
          <a:graphicData uri="http://schemas.openxmlformats.org/drawingml/2006/table">
            <a:tbl>
              <a:tblPr>
                <a:tableStyleId>{16D9F66E-5EB9-4882-86FB-DCBF35E3C3E4}</a:tableStyleId>
              </a:tblPr>
              <a:tblGrid>
                <a:gridCol w="2625322">
                  <a:extLst>
                    <a:ext uri="{9D8B030D-6E8A-4147-A177-3AD203B41FA5}">
                      <a16:colId xmlns:a16="http://schemas.microsoft.com/office/drawing/2014/main" val="4269732348"/>
                    </a:ext>
                  </a:extLst>
                </a:gridCol>
                <a:gridCol w="1411464">
                  <a:extLst>
                    <a:ext uri="{9D8B030D-6E8A-4147-A177-3AD203B41FA5}">
                      <a16:colId xmlns:a16="http://schemas.microsoft.com/office/drawing/2014/main" val="1788387809"/>
                    </a:ext>
                  </a:extLst>
                </a:gridCol>
              </a:tblGrid>
              <a:tr h="442572">
                <a:tc>
                  <a:txBody>
                    <a:bodyPr/>
                    <a:lstStyle/>
                    <a:p>
                      <a:pPr algn="l" fontAlgn="b"/>
                      <a:r>
                        <a:rPr lang="en-GB" sz="1800" u="none" strike="noStrike">
                          <a:effectLst/>
                          <a:latin typeface="Times New Roman" panose="02020603050405020304" pitchFamily="18" charset="0"/>
                          <a:cs typeface="Times New Roman" panose="02020603050405020304" pitchFamily="18" charset="0"/>
                        </a:rPr>
                        <a:t>NPV (ieguvumi)</a:t>
                      </a:r>
                      <a:endParaRPr lang="en-GB" sz="18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a:solidFill>
                            <a:srgbClr val="000000"/>
                          </a:solidFill>
                          <a:effectLst/>
                          <a:latin typeface="Times New Roman" panose="02020603050405020304" pitchFamily="18" charset="0"/>
                          <a:cs typeface="Times New Roman" panose="02020603050405020304" pitchFamily="18" charset="0"/>
                        </a:rPr>
                        <a:t>10 947 747,86</a:t>
                      </a:r>
                    </a:p>
                  </a:txBody>
                  <a:tcPr marL="0" marR="0" marT="0" marB="0" anchor="b"/>
                </a:tc>
                <a:extLst>
                  <a:ext uri="{0D108BD9-81ED-4DB2-BD59-A6C34878D82A}">
                    <a16:rowId xmlns:a16="http://schemas.microsoft.com/office/drawing/2014/main" val="2842856260"/>
                  </a:ext>
                </a:extLst>
              </a:tr>
              <a:tr h="203200">
                <a:tc>
                  <a:txBody>
                    <a:bodyPr/>
                    <a:lstStyle/>
                    <a:p>
                      <a:pPr algn="l" fontAlgn="b"/>
                      <a:r>
                        <a:rPr lang="en-GB" sz="1800" u="none" strike="noStrike">
                          <a:effectLst/>
                          <a:latin typeface="Times New Roman" panose="02020603050405020304" pitchFamily="18" charset="0"/>
                          <a:cs typeface="Times New Roman" panose="02020603050405020304" pitchFamily="18" charset="0"/>
                        </a:rPr>
                        <a:t>NPV (izmaksas)</a:t>
                      </a:r>
                      <a:endParaRPr lang="en-GB" sz="18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a:solidFill>
                            <a:srgbClr val="000000"/>
                          </a:solidFill>
                          <a:effectLst/>
                          <a:latin typeface="Times New Roman" panose="02020603050405020304" pitchFamily="18" charset="0"/>
                          <a:cs typeface="Times New Roman" panose="02020603050405020304" pitchFamily="18" charset="0"/>
                        </a:rPr>
                        <a:t>(5 695 168,05)</a:t>
                      </a:r>
                    </a:p>
                  </a:txBody>
                  <a:tcPr marL="0" marR="0" marT="0" marB="0" anchor="b"/>
                </a:tc>
                <a:extLst>
                  <a:ext uri="{0D108BD9-81ED-4DB2-BD59-A6C34878D82A}">
                    <a16:rowId xmlns:a16="http://schemas.microsoft.com/office/drawing/2014/main" val="2926032977"/>
                  </a:ext>
                </a:extLst>
              </a:tr>
              <a:tr h="203200">
                <a:tc>
                  <a:txBody>
                    <a:bodyPr/>
                    <a:lstStyle/>
                    <a:p>
                      <a:pPr algn="l" fontAlgn="b"/>
                      <a:r>
                        <a:rPr lang="en-LV" sz="1800" u="none" strike="noStrike">
                          <a:effectLst/>
                          <a:latin typeface="Times New Roman" panose="02020603050405020304" pitchFamily="18" charset="0"/>
                          <a:cs typeface="Times New Roman" panose="02020603050405020304" pitchFamily="18" charset="0"/>
                        </a:rPr>
                        <a:t> </a:t>
                      </a:r>
                      <a:endParaRPr lang="en-LV" sz="18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tc>
                <a:extLst>
                  <a:ext uri="{0D108BD9-81ED-4DB2-BD59-A6C34878D82A}">
                    <a16:rowId xmlns:a16="http://schemas.microsoft.com/office/drawing/2014/main" val="3414005727"/>
                  </a:ext>
                </a:extLst>
              </a:tr>
              <a:tr h="203200">
                <a:tc>
                  <a:txBody>
                    <a:bodyPr/>
                    <a:lstStyle/>
                    <a:p>
                      <a:pPr algn="l" fontAlgn="b"/>
                      <a:r>
                        <a:rPr lang="en-GB" sz="1800" u="none" strike="noStrike" dirty="0">
                          <a:effectLst/>
                          <a:latin typeface="Times New Roman" panose="02020603050405020304" pitchFamily="18" charset="0"/>
                          <a:cs typeface="Times New Roman" panose="02020603050405020304" pitchFamily="18" charset="0"/>
                        </a:rPr>
                        <a:t>ENPV</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a:solidFill>
                            <a:srgbClr val="000000"/>
                          </a:solidFill>
                          <a:effectLst/>
                          <a:latin typeface="Times New Roman" panose="02020603050405020304" pitchFamily="18" charset="0"/>
                          <a:cs typeface="Times New Roman" panose="02020603050405020304" pitchFamily="18" charset="0"/>
                        </a:rPr>
                        <a:t>5 252 579,81</a:t>
                      </a:r>
                    </a:p>
                  </a:txBody>
                  <a:tcPr marL="0" marR="0" marT="0" marB="0" anchor="b"/>
                </a:tc>
                <a:extLst>
                  <a:ext uri="{0D108BD9-81ED-4DB2-BD59-A6C34878D82A}">
                    <a16:rowId xmlns:a16="http://schemas.microsoft.com/office/drawing/2014/main" val="2060247881"/>
                  </a:ext>
                </a:extLst>
              </a:tr>
              <a:tr h="203200">
                <a:tc>
                  <a:txBody>
                    <a:bodyPr/>
                    <a:lstStyle/>
                    <a:p>
                      <a:pPr algn="l" fontAlgn="b"/>
                      <a:r>
                        <a:rPr lang="en-GB" sz="1800" u="none" strike="noStrike">
                          <a:effectLst/>
                          <a:latin typeface="Times New Roman" panose="02020603050405020304" pitchFamily="18" charset="0"/>
                          <a:cs typeface="Times New Roman" panose="02020603050405020304" pitchFamily="18" charset="0"/>
                        </a:rPr>
                        <a:t>EIRR</a:t>
                      </a:r>
                      <a:endParaRPr lang="en-GB"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a:solidFill>
                            <a:srgbClr val="000000"/>
                          </a:solidFill>
                          <a:effectLst/>
                          <a:latin typeface="Times New Roman" panose="02020603050405020304" pitchFamily="18" charset="0"/>
                          <a:cs typeface="Times New Roman" panose="02020603050405020304" pitchFamily="18" charset="0"/>
                        </a:rPr>
                        <a:t>21,57%</a:t>
                      </a:r>
                    </a:p>
                  </a:txBody>
                  <a:tcPr marL="0" marR="0" marT="0" marB="0" anchor="b"/>
                </a:tc>
                <a:extLst>
                  <a:ext uri="{0D108BD9-81ED-4DB2-BD59-A6C34878D82A}">
                    <a16:rowId xmlns:a16="http://schemas.microsoft.com/office/drawing/2014/main" val="4163281379"/>
                  </a:ext>
                </a:extLst>
              </a:tr>
              <a:tr h="203200">
                <a:tc>
                  <a:txBody>
                    <a:bodyPr/>
                    <a:lstStyle/>
                    <a:p>
                      <a:pPr algn="l" fontAlgn="b"/>
                      <a:r>
                        <a:rPr lang="en-GB" sz="1800" u="none" strike="noStrike">
                          <a:effectLst/>
                          <a:latin typeface="Times New Roman" panose="02020603050405020304" pitchFamily="18" charset="0"/>
                          <a:cs typeface="Times New Roman" panose="02020603050405020304" pitchFamily="18" charset="0"/>
                        </a:rPr>
                        <a:t>B/C ratio</a:t>
                      </a:r>
                      <a:endParaRPr lang="en-GB" sz="18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LV" sz="1800" b="0" i="0" u="none" strike="noStrike" dirty="0">
                          <a:solidFill>
                            <a:srgbClr val="000000"/>
                          </a:solidFill>
                          <a:effectLst/>
                          <a:latin typeface="Times New Roman" panose="02020603050405020304" pitchFamily="18" charset="0"/>
                          <a:cs typeface="Times New Roman" panose="02020603050405020304" pitchFamily="18" charset="0"/>
                        </a:rPr>
                        <a:t>1,92</a:t>
                      </a:r>
                    </a:p>
                  </a:txBody>
                  <a:tcPr marL="0" marR="0" marT="0" marB="0" anchor="b"/>
                </a:tc>
                <a:extLst>
                  <a:ext uri="{0D108BD9-81ED-4DB2-BD59-A6C34878D82A}">
                    <a16:rowId xmlns:a16="http://schemas.microsoft.com/office/drawing/2014/main" val="1075635615"/>
                  </a:ext>
                </a:extLst>
              </a:tr>
            </a:tbl>
          </a:graphicData>
        </a:graphic>
      </p:graphicFrame>
      <p:sp>
        <p:nvSpPr>
          <p:cNvPr id="4" name="Slide Number Placeholder 3">
            <a:extLst>
              <a:ext uri="{FF2B5EF4-FFF2-40B4-BE49-F238E27FC236}">
                <a16:creationId xmlns:a16="http://schemas.microsoft.com/office/drawing/2014/main" id="{669A6FF7-E58B-4860-3860-DAB2D005073A}"/>
              </a:ext>
            </a:extLst>
          </p:cNvPr>
          <p:cNvSpPr>
            <a:spLocks noGrp="1"/>
          </p:cNvSpPr>
          <p:nvPr>
            <p:ph type="sldNum" sz="quarter" idx="12"/>
          </p:nvPr>
        </p:nvSpPr>
        <p:spPr/>
        <p:txBody>
          <a:bodyPr/>
          <a:lstStyle/>
          <a:p>
            <a:fld id="{1AB13ACA-4C98-4E46-B811-7DF9135D7DF9}" type="slidenum">
              <a:rPr lang="en-LV" smtClean="0"/>
              <a:t>34</a:t>
            </a:fld>
            <a:endParaRPr lang="en-LV"/>
          </a:p>
        </p:txBody>
      </p:sp>
      <p:pic>
        <p:nvPicPr>
          <p:cNvPr id="9" name="Picture 8" descr="A picture containing text, plate, tableware, dishware&#10;&#10;Description automatically generated">
            <a:extLst>
              <a:ext uri="{FF2B5EF4-FFF2-40B4-BE49-F238E27FC236}">
                <a16:creationId xmlns:a16="http://schemas.microsoft.com/office/drawing/2014/main" id="{DCB9BB6A-E70C-183B-3FCD-DC70AE1B85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10" name="Picture 9" descr="Logo, company name&#10;&#10;Description automatically generated">
            <a:extLst>
              <a:ext uri="{FF2B5EF4-FFF2-40B4-BE49-F238E27FC236}">
                <a16:creationId xmlns:a16="http://schemas.microsoft.com/office/drawing/2014/main" id="{D806DBAE-4BBF-8E3A-DBE7-81C54921D0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pic>
        <p:nvPicPr>
          <p:cNvPr id="3" name="Picture 2">
            <a:extLst>
              <a:ext uri="{FF2B5EF4-FFF2-40B4-BE49-F238E27FC236}">
                <a16:creationId xmlns:a16="http://schemas.microsoft.com/office/drawing/2014/main" id="{917F5F35-7877-C32A-2ECD-CD742505D7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77556"/>
            <a:ext cx="12181849" cy="3154764"/>
          </a:xfrm>
          <a:prstGeom prst="rect">
            <a:avLst/>
          </a:prstGeom>
        </p:spPr>
      </p:pic>
    </p:spTree>
    <p:extLst>
      <p:ext uri="{BB962C8B-B14F-4D97-AF65-F5344CB8AC3E}">
        <p14:creationId xmlns:p14="http://schemas.microsoft.com/office/powerpoint/2010/main" val="3737424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8FEF-1BE9-DCCB-1C27-4491C97837B7}"/>
              </a:ext>
            </a:extLst>
          </p:cNvPr>
          <p:cNvSpPr>
            <a:spLocks noGrp="1"/>
          </p:cNvSpPr>
          <p:nvPr>
            <p:ph type="title"/>
          </p:nvPr>
        </p:nvSpPr>
        <p:spPr>
          <a:xfrm>
            <a:off x="174171" y="365125"/>
            <a:ext cx="11179629" cy="1325563"/>
          </a:xfrm>
        </p:spPr>
        <p:txBody>
          <a:bodyPr>
            <a:normAutofit/>
          </a:bodyPr>
          <a:lstStyle/>
          <a:p>
            <a:r>
              <a:rPr lang="en-LV" sz="3600" b="1" dirty="0">
                <a:solidFill>
                  <a:srgbClr val="002060"/>
                </a:solidFill>
                <a:latin typeface="Times New Roman" panose="02020603050405020304" pitchFamily="18" charset="0"/>
                <a:cs typeface="Times New Roman" panose="02020603050405020304" pitchFamily="18" charset="0"/>
              </a:rPr>
              <a:t>Jūtīguma analīze</a:t>
            </a:r>
            <a:endParaRPr lang="en-LV" sz="3600" dirty="0"/>
          </a:p>
        </p:txBody>
      </p:sp>
      <p:graphicFrame>
        <p:nvGraphicFramePr>
          <p:cNvPr id="8" name="Content Placeholder 7">
            <a:extLst>
              <a:ext uri="{FF2B5EF4-FFF2-40B4-BE49-F238E27FC236}">
                <a16:creationId xmlns:a16="http://schemas.microsoft.com/office/drawing/2014/main" id="{919CBE7F-327D-D13A-73FE-C2613E469823}"/>
              </a:ext>
            </a:extLst>
          </p:cNvPr>
          <p:cNvGraphicFramePr>
            <a:graphicFrameLocks noGrp="1"/>
          </p:cNvGraphicFramePr>
          <p:nvPr>
            <p:ph idx="1"/>
          </p:nvPr>
        </p:nvGraphicFramePr>
        <p:xfrm>
          <a:off x="430893" y="2018010"/>
          <a:ext cx="3289300" cy="1493520"/>
        </p:xfrm>
        <a:graphic>
          <a:graphicData uri="http://schemas.openxmlformats.org/drawingml/2006/table">
            <a:tbl>
              <a:tblPr>
                <a:tableStyleId>{93296810-A885-4BE3-A3E7-6D5BEEA58F35}</a:tableStyleId>
              </a:tblPr>
              <a:tblGrid>
                <a:gridCol w="2222500">
                  <a:extLst>
                    <a:ext uri="{9D8B030D-6E8A-4147-A177-3AD203B41FA5}">
                      <a16:colId xmlns:a16="http://schemas.microsoft.com/office/drawing/2014/main" val="3091201586"/>
                    </a:ext>
                  </a:extLst>
                </a:gridCol>
                <a:gridCol w="1066800">
                  <a:extLst>
                    <a:ext uri="{9D8B030D-6E8A-4147-A177-3AD203B41FA5}">
                      <a16:colId xmlns:a16="http://schemas.microsoft.com/office/drawing/2014/main" val="2039940328"/>
                    </a:ext>
                  </a:extLst>
                </a:gridCol>
              </a:tblGrid>
              <a:tr h="190500">
                <a:tc>
                  <a:txBody>
                    <a:bodyPr/>
                    <a:lstStyle/>
                    <a:p>
                      <a:pPr algn="l" fontAlgn="b"/>
                      <a:r>
                        <a:rPr lang="en-GB" sz="1400" u="none" strike="noStrike" dirty="0" err="1">
                          <a:effectLst/>
                          <a:latin typeface="Times New Roman" panose="02020603050405020304" pitchFamily="18" charset="0"/>
                          <a:cs typeface="Times New Roman" panose="02020603050405020304" pitchFamily="18" charset="0"/>
                        </a:rPr>
                        <a:t>Pārslēgšanās</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punkti</a:t>
                      </a:r>
                      <a:endParaRPr lang="en-GB"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LV"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979887"/>
                  </a:ext>
                </a:extLst>
              </a:tr>
              <a:tr h="406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u="none" strike="noStrike" dirty="0" err="1">
                          <a:effectLst/>
                          <a:latin typeface="Times New Roman" panose="02020603050405020304" pitchFamily="18" charset="0"/>
                          <a:cs typeface="Times New Roman" panose="02020603050405020304" pitchFamily="18" charset="0"/>
                        </a:rPr>
                        <a:t>Parametrs</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err="1">
                          <a:effectLst/>
                          <a:latin typeface="Times New Roman" panose="02020603050405020304" pitchFamily="18" charset="0"/>
                          <a:cs typeface="Times New Roman" panose="02020603050405020304" pitchFamily="18" charset="0"/>
                        </a:rPr>
                        <a:t>Pārslēgšanas</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punkts</a:t>
                      </a:r>
                      <a:r>
                        <a:rPr lang="en-GB" sz="1400" u="none" strike="noStrike" dirty="0">
                          <a:effectLst/>
                          <a:latin typeface="Times New Roman" panose="02020603050405020304" pitchFamily="18" charset="0"/>
                          <a:cs typeface="Times New Roman" panose="02020603050405020304" pitchFamily="18" charset="0"/>
                        </a:rPr>
                        <a:t> (ENPV=0)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434637"/>
                  </a:ext>
                </a:extLst>
              </a:tr>
              <a:tr h="203200">
                <a:tc>
                  <a:txBody>
                    <a:bodyPr/>
                    <a:lstStyle/>
                    <a:p>
                      <a:pPr algn="l" fontAlgn="b"/>
                      <a:r>
                        <a:rPr lang="en-GB" sz="1400" u="none" strike="noStrike" dirty="0" err="1">
                          <a:effectLst/>
                          <a:latin typeface="Times New Roman" panose="02020603050405020304" pitchFamily="18" charset="0"/>
                          <a:cs typeface="Times New Roman" panose="02020603050405020304" pitchFamily="18" charset="0"/>
                        </a:rPr>
                        <a:t>Sabiedrības</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veselības</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ieguvumi</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dirty="0">
                          <a:effectLst/>
                          <a:latin typeface="Times New Roman" panose="02020603050405020304" pitchFamily="18" charset="0"/>
                          <a:cs typeface="Times New Roman" panose="02020603050405020304" pitchFamily="18" charset="0"/>
                        </a:rPr>
                        <a:t>-62%</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917764"/>
                  </a:ext>
                </a:extLst>
              </a:tr>
              <a:tr h="203200">
                <a:tc>
                  <a:txBody>
                    <a:bodyPr/>
                    <a:lstStyle/>
                    <a:p>
                      <a:pPr algn="l" fontAlgn="b"/>
                      <a:r>
                        <a:rPr lang="en-GB" sz="1400" u="none" strike="noStrike">
                          <a:effectLst/>
                          <a:latin typeface="Times New Roman" panose="02020603050405020304" pitchFamily="18" charset="0"/>
                          <a:cs typeface="Times New Roman" panose="02020603050405020304" pitchFamily="18" charset="0"/>
                        </a:rPr>
                        <a:t>Ikdienas pārvietošanās km</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dirty="0">
                          <a:effectLst/>
                          <a:latin typeface="Times New Roman" panose="02020603050405020304" pitchFamily="18" charset="0"/>
                          <a:cs typeface="Times New Roman" panose="02020603050405020304" pitchFamily="18" charset="0"/>
                        </a:rPr>
                        <a:t>-78%</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5512077"/>
                  </a:ext>
                </a:extLst>
              </a:tr>
            </a:tbl>
          </a:graphicData>
        </a:graphic>
      </p:graphicFrame>
      <p:sp>
        <p:nvSpPr>
          <p:cNvPr id="4" name="Slide Number Placeholder 3">
            <a:extLst>
              <a:ext uri="{FF2B5EF4-FFF2-40B4-BE49-F238E27FC236}">
                <a16:creationId xmlns:a16="http://schemas.microsoft.com/office/drawing/2014/main" id="{8FA5AD6B-33BD-7608-AC6A-5991105B7E82}"/>
              </a:ext>
            </a:extLst>
          </p:cNvPr>
          <p:cNvSpPr>
            <a:spLocks noGrp="1"/>
          </p:cNvSpPr>
          <p:nvPr>
            <p:ph type="sldNum" sz="quarter" idx="12"/>
          </p:nvPr>
        </p:nvSpPr>
        <p:spPr/>
        <p:txBody>
          <a:bodyPr/>
          <a:lstStyle/>
          <a:p>
            <a:fld id="{1AB13ACA-4C98-4E46-B811-7DF9135D7DF9}" type="slidenum">
              <a:rPr lang="en-LV" smtClean="0"/>
              <a:t>35</a:t>
            </a:fld>
            <a:endParaRPr lang="en-LV"/>
          </a:p>
        </p:txBody>
      </p:sp>
      <p:pic>
        <p:nvPicPr>
          <p:cNvPr id="5" name="Picture 4" descr="A picture containing text, plate, tableware, dishware&#10;&#10;Description automatically generated">
            <a:extLst>
              <a:ext uri="{FF2B5EF4-FFF2-40B4-BE49-F238E27FC236}">
                <a16:creationId xmlns:a16="http://schemas.microsoft.com/office/drawing/2014/main" id="{9848CCF4-5031-9B73-0222-958B6E21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6" name="Picture 5" descr="Logo, company name&#10;&#10;Description automatically generated">
            <a:extLst>
              <a:ext uri="{FF2B5EF4-FFF2-40B4-BE49-F238E27FC236}">
                <a16:creationId xmlns:a16="http://schemas.microsoft.com/office/drawing/2014/main" id="{C0E886C1-7064-8901-F3B3-DA2F7F53C7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graphicFrame>
        <p:nvGraphicFramePr>
          <p:cNvPr id="9" name="Table 8">
            <a:extLst>
              <a:ext uri="{FF2B5EF4-FFF2-40B4-BE49-F238E27FC236}">
                <a16:creationId xmlns:a16="http://schemas.microsoft.com/office/drawing/2014/main" id="{E5E0B7B3-E89E-080A-AAAB-5FC30163FC66}"/>
              </a:ext>
            </a:extLst>
          </p:cNvPr>
          <p:cNvGraphicFramePr>
            <a:graphicFrameLocks noGrp="1"/>
          </p:cNvGraphicFramePr>
          <p:nvPr/>
        </p:nvGraphicFramePr>
        <p:xfrm>
          <a:off x="4639115" y="798214"/>
          <a:ext cx="6714685" cy="5212080"/>
        </p:xfrm>
        <a:graphic>
          <a:graphicData uri="http://schemas.openxmlformats.org/drawingml/2006/table">
            <a:tbl>
              <a:tblPr firstRow="1" firstCol="1" bandRow="1">
                <a:tableStyleId>{93296810-A885-4BE3-A3E7-6D5BEEA58F35}</a:tableStyleId>
              </a:tblPr>
              <a:tblGrid>
                <a:gridCol w="4355077">
                  <a:extLst>
                    <a:ext uri="{9D8B030D-6E8A-4147-A177-3AD203B41FA5}">
                      <a16:colId xmlns:a16="http://schemas.microsoft.com/office/drawing/2014/main" val="2037859388"/>
                    </a:ext>
                  </a:extLst>
                </a:gridCol>
                <a:gridCol w="1179804">
                  <a:extLst>
                    <a:ext uri="{9D8B030D-6E8A-4147-A177-3AD203B41FA5}">
                      <a16:colId xmlns:a16="http://schemas.microsoft.com/office/drawing/2014/main" val="3058719971"/>
                    </a:ext>
                  </a:extLst>
                </a:gridCol>
                <a:gridCol w="1179804">
                  <a:extLst>
                    <a:ext uri="{9D8B030D-6E8A-4147-A177-3AD203B41FA5}">
                      <a16:colId xmlns:a16="http://schemas.microsoft.com/office/drawing/2014/main" val="1906226470"/>
                    </a:ext>
                  </a:extLst>
                </a:gridCol>
              </a:tblGrid>
              <a:tr h="690429">
                <a:tc>
                  <a:txBody>
                    <a:bodyPr/>
                    <a:lstStyle/>
                    <a:p>
                      <a:pPr algn="ctr"/>
                      <a:r>
                        <a:rPr lang="en-LV" sz="1600" dirty="0">
                          <a:effectLst/>
                          <a:latin typeface="Times New Roman" panose="02020603050405020304" pitchFamily="18" charset="0"/>
                          <a:cs typeface="Times New Roman" panose="02020603050405020304" pitchFamily="18" charset="0"/>
                        </a:rPr>
                        <a:t>Identificētie mainīgie</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v-LV" sz="1600">
                          <a:effectLst/>
                          <a:latin typeface="Times New Roman" panose="02020603050405020304" pitchFamily="18" charset="0"/>
                          <a:cs typeface="Times New Roman" panose="02020603050405020304" pitchFamily="18" charset="0"/>
                        </a:rPr>
                        <a:t>Elastības pakāpe</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v-LV" sz="1600">
                          <a:effectLst/>
                          <a:latin typeface="Times New Roman" panose="02020603050405020304" pitchFamily="18" charset="0"/>
                          <a:cs typeface="Times New Roman" panose="02020603050405020304" pitchFamily="18" charset="0"/>
                        </a:rPr>
                        <a:t>Jūtīgais mainīgais (Jā/Nē)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98743731"/>
                  </a:ext>
                </a:extLst>
              </a:tr>
              <a:tr h="251066">
                <a:tc>
                  <a:txBody>
                    <a:bodyPr/>
                    <a:lstStyle/>
                    <a:p>
                      <a:r>
                        <a:rPr lang="en-LV" sz="1600">
                          <a:effectLst/>
                          <a:latin typeface="Times New Roman" panose="02020603050405020304" pitchFamily="18" charset="0"/>
                          <a:cs typeface="Times New Roman" panose="02020603050405020304" pitchFamily="18" charset="0"/>
                        </a:rPr>
                        <a:t>Investīciju izmaksas</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V</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75461124"/>
                  </a:ext>
                </a:extLst>
              </a:tr>
              <a:tr h="251066">
                <a:tc>
                  <a:txBody>
                    <a:bodyPr/>
                    <a:lstStyle/>
                    <a:p>
                      <a:r>
                        <a:rPr lang="en-LV" sz="1600">
                          <a:effectLst/>
                          <a:latin typeface="Times New Roman" panose="02020603050405020304" pitchFamily="18" charset="0"/>
                          <a:cs typeface="Times New Roman" panose="02020603050405020304" pitchFamily="18" charset="0"/>
                        </a:rPr>
                        <a:t>Projekta atlikusī vērtība</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Z</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05666448"/>
                  </a:ext>
                </a:extLst>
              </a:tr>
              <a:tr h="251066">
                <a:tc>
                  <a:txBody>
                    <a:bodyPr/>
                    <a:lstStyle/>
                    <a:p>
                      <a:r>
                        <a:rPr lang="en-LV" sz="1600">
                          <a:effectLst/>
                          <a:latin typeface="Times New Roman" panose="02020603050405020304" pitchFamily="18" charset="0"/>
                          <a:cs typeface="Times New Roman" panose="02020603050405020304" pitchFamily="18" charset="0"/>
                        </a:rPr>
                        <a:t>Projekta darbības izmaksas un papildu finanšu izdevumi</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V</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62190376"/>
                  </a:ext>
                </a:extLst>
              </a:tr>
              <a:tr h="251066">
                <a:tc>
                  <a:txBody>
                    <a:bodyPr/>
                    <a:lstStyle/>
                    <a:p>
                      <a:r>
                        <a:rPr lang="en-LV" sz="1600">
                          <a:effectLst/>
                          <a:latin typeface="Times New Roman" panose="02020603050405020304" pitchFamily="18" charset="0"/>
                          <a:cs typeface="Times New Roman" panose="02020603050405020304" pitchFamily="18" charset="0"/>
                        </a:rPr>
                        <a:t>Nekustamā īpašuma ieguvumi, EUR</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dirty="0">
                          <a:effectLst/>
                          <a:latin typeface="Times New Roman" panose="02020603050405020304" pitchFamily="18" charset="0"/>
                          <a:cs typeface="Times New Roman" panose="02020603050405020304" pitchFamily="18" charset="0"/>
                        </a:rPr>
                        <a:t>Z</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0241119"/>
                  </a:ext>
                </a:extLst>
              </a:tr>
              <a:tr h="251066">
                <a:tc>
                  <a:txBody>
                    <a:bodyPr/>
                    <a:lstStyle/>
                    <a:p>
                      <a:r>
                        <a:rPr lang="en-LV" sz="1600">
                          <a:effectLst/>
                          <a:latin typeface="Times New Roman" panose="02020603050405020304" pitchFamily="18" charset="0"/>
                          <a:cs typeface="Times New Roman" panose="02020603050405020304" pitchFamily="18" charset="0"/>
                        </a:rPr>
                        <a:t>Velosipēdistu autokilometru izmaksu ietaupījumi</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V</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41079084"/>
                  </a:ext>
                </a:extLst>
              </a:tr>
              <a:tr h="251066">
                <a:tc>
                  <a:txBody>
                    <a:bodyPr/>
                    <a:lstStyle/>
                    <a:p>
                      <a:r>
                        <a:rPr lang="en-LV" sz="1600">
                          <a:effectLst/>
                          <a:latin typeface="Times New Roman" panose="02020603050405020304" pitchFamily="18" charset="0"/>
                          <a:cs typeface="Times New Roman" panose="02020603050405020304" pitchFamily="18" charset="0"/>
                        </a:rPr>
                        <a:t>Laika ietaupījumu esošajiem velosipēdistiem</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dirty="0">
                          <a:effectLst/>
                          <a:latin typeface="Times New Roman" panose="02020603050405020304" pitchFamily="18" charset="0"/>
                          <a:cs typeface="Times New Roman" panose="02020603050405020304" pitchFamily="18" charset="0"/>
                        </a:rPr>
                        <a:t>Z</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72302448"/>
                  </a:ext>
                </a:extLst>
              </a:tr>
              <a:tr h="251066">
                <a:tc>
                  <a:txBody>
                    <a:bodyPr/>
                    <a:lstStyle/>
                    <a:p>
                      <a:r>
                        <a:rPr lang="en-LV" sz="1600">
                          <a:effectLst/>
                          <a:latin typeface="Times New Roman" panose="02020603050405020304" pitchFamily="18" charset="0"/>
                          <a:cs typeface="Times New Roman" panose="02020603050405020304" pitchFamily="18" charset="0"/>
                        </a:rPr>
                        <a:t> Velosipēdistu papildus laika izmaksas</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V</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99295499"/>
                  </a:ext>
                </a:extLst>
              </a:tr>
              <a:tr h="251066">
                <a:tc>
                  <a:txBody>
                    <a:bodyPr/>
                    <a:lstStyle/>
                    <a:p>
                      <a:r>
                        <a:rPr lang="en-LV" sz="1600">
                          <a:effectLst/>
                          <a:latin typeface="Times New Roman" panose="02020603050405020304" pitchFamily="18" charset="0"/>
                          <a:cs typeface="Times New Roman" panose="02020603050405020304" pitchFamily="18" charset="0"/>
                        </a:rPr>
                        <a:t>Piesārņojuma samazināšanās ieguvumi</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Z</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90589742"/>
                  </a:ext>
                </a:extLst>
              </a:tr>
              <a:tr h="251066">
                <a:tc>
                  <a:txBody>
                    <a:bodyPr/>
                    <a:lstStyle/>
                    <a:p>
                      <a:r>
                        <a:rPr lang="en-LV" sz="1600">
                          <a:effectLst/>
                          <a:latin typeface="Times New Roman" panose="02020603050405020304" pitchFamily="18" charset="0"/>
                          <a:cs typeface="Times New Roman" panose="02020603050405020304" pitchFamily="18" charset="0"/>
                        </a:rPr>
                        <a:t>SEG samazinājuma ieguvumi</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Z</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83958612"/>
                  </a:ext>
                </a:extLst>
              </a:tr>
              <a:tr h="251066">
                <a:tc>
                  <a:txBody>
                    <a:bodyPr/>
                    <a:lstStyle/>
                    <a:p>
                      <a:r>
                        <a:rPr lang="en-LV" sz="1600">
                          <a:effectLst/>
                          <a:latin typeface="Times New Roman" panose="02020603050405020304" pitchFamily="18" charset="0"/>
                          <a:cs typeface="Times New Roman" panose="02020603050405020304" pitchFamily="18" charset="0"/>
                        </a:rPr>
                        <a:t> Ieguvumi no ceļu satiksmes negadījumu risku samazinājuma</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Z</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63845760"/>
                  </a:ext>
                </a:extLst>
              </a:tr>
              <a:tr h="251066">
                <a:tc>
                  <a:txBody>
                    <a:bodyPr/>
                    <a:lstStyle/>
                    <a:p>
                      <a:r>
                        <a:rPr lang="en-LV" sz="1600">
                          <a:effectLst/>
                          <a:latin typeface="Times New Roman" panose="02020603050405020304" pitchFamily="18" charset="0"/>
                          <a:cs typeface="Times New Roman" panose="02020603050405020304" pitchFamily="18" charset="0"/>
                        </a:rPr>
                        <a:t>Sabiedrības veselības ieguvumi</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A</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dirty="0">
                          <a:effectLst/>
                          <a:latin typeface="Times New Roman" panose="02020603050405020304" pitchFamily="18" charset="0"/>
                          <a:cs typeface="Times New Roman" panose="02020603050405020304" pitchFamily="18" charset="0"/>
                        </a:rPr>
                        <a:t>Jā</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38307670"/>
                  </a:ext>
                </a:extLst>
              </a:tr>
              <a:tr h="251066">
                <a:tc>
                  <a:txBody>
                    <a:bodyPr/>
                    <a:lstStyle/>
                    <a:p>
                      <a:r>
                        <a:rPr lang="en-LV" sz="1600">
                          <a:effectLst/>
                          <a:latin typeface="Times New Roman" panose="02020603050405020304" pitchFamily="18" charset="0"/>
                          <a:cs typeface="Times New Roman" panose="02020603050405020304" pitchFamily="18" charset="0"/>
                        </a:rPr>
                        <a:t>Ikdienas pārvietošanās km</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A</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Jā</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4877212"/>
                  </a:ext>
                </a:extLst>
              </a:tr>
              <a:tr h="251066">
                <a:tc>
                  <a:txBody>
                    <a:bodyPr/>
                    <a:lstStyle/>
                    <a:p>
                      <a:r>
                        <a:rPr lang="en-LV" sz="1600">
                          <a:effectLst/>
                          <a:latin typeface="Times New Roman" panose="02020603050405020304" pitchFamily="18" charset="0"/>
                          <a:cs typeface="Times New Roman" panose="02020603050405020304" pitchFamily="18" charset="0"/>
                        </a:rPr>
                        <a:t>Rekreācijas pārvietošanās km</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V</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Nē</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86494382"/>
                  </a:ext>
                </a:extLst>
              </a:tr>
              <a:tr h="251066">
                <a:tc>
                  <a:txBody>
                    <a:bodyPr/>
                    <a:lstStyle/>
                    <a:p>
                      <a:r>
                        <a:rPr lang="en-LV" sz="1600">
                          <a:effectLst/>
                          <a:latin typeface="Times New Roman" panose="02020603050405020304" pitchFamily="18" charset="0"/>
                          <a:cs typeface="Times New Roman" panose="02020603050405020304" pitchFamily="18" charset="0"/>
                        </a:rPr>
                        <a:t>Sports pārvietošanās km </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a:effectLst/>
                          <a:latin typeface="Times New Roman" panose="02020603050405020304" pitchFamily="18" charset="0"/>
                          <a:cs typeface="Times New Roman" panose="02020603050405020304" pitchFamily="18" charset="0"/>
                        </a:rPr>
                        <a:t>V</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LV" sz="1800" dirty="0">
                          <a:effectLst/>
                          <a:latin typeface="Times New Roman" panose="02020603050405020304" pitchFamily="18" charset="0"/>
                          <a:cs typeface="Times New Roman" panose="02020603050405020304" pitchFamily="18" charset="0"/>
                        </a:rPr>
                        <a:t>Nē</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02240169"/>
                  </a:ext>
                </a:extLst>
              </a:tr>
            </a:tbl>
          </a:graphicData>
        </a:graphic>
      </p:graphicFrame>
      <p:graphicFrame>
        <p:nvGraphicFramePr>
          <p:cNvPr id="10" name="Content Placeholder 6">
            <a:extLst>
              <a:ext uri="{FF2B5EF4-FFF2-40B4-BE49-F238E27FC236}">
                <a16:creationId xmlns:a16="http://schemas.microsoft.com/office/drawing/2014/main" id="{00B1B800-4D45-E4BA-617B-152915F09CC7}"/>
              </a:ext>
            </a:extLst>
          </p:cNvPr>
          <p:cNvGraphicFramePr>
            <a:graphicFrameLocks/>
          </p:cNvGraphicFramePr>
          <p:nvPr/>
        </p:nvGraphicFramePr>
        <p:xfrm>
          <a:off x="430893" y="4045398"/>
          <a:ext cx="3289300" cy="1493520"/>
        </p:xfrm>
        <a:graphic>
          <a:graphicData uri="http://schemas.openxmlformats.org/drawingml/2006/table">
            <a:tbl>
              <a:tblPr>
                <a:tableStyleId>{93296810-A885-4BE3-A3E7-6D5BEEA58F35}</a:tableStyleId>
              </a:tblPr>
              <a:tblGrid>
                <a:gridCol w="2222500">
                  <a:extLst>
                    <a:ext uri="{9D8B030D-6E8A-4147-A177-3AD203B41FA5}">
                      <a16:colId xmlns:a16="http://schemas.microsoft.com/office/drawing/2014/main" val="4131597638"/>
                    </a:ext>
                  </a:extLst>
                </a:gridCol>
                <a:gridCol w="1066800">
                  <a:extLst>
                    <a:ext uri="{9D8B030D-6E8A-4147-A177-3AD203B41FA5}">
                      <a16:colId xmlns:a16="http://schemas.microsoft.com/office/drawing/2014/main" val="2039220186"/>
                    </a:ext>
                  </a:extLst>
                </a:gridCol>
              </a:tblGrid>
              <a:tr h="190500">
                <a:tc>
                  <a:txBody>
                    <a:bodyPr/>
                    <a:lstStyle/>
                    <a:p>
                      <a:pPr algn="l" fontAlgn="b"/>
                      <a:r>
                        <a:rPr lang="en-GB" sz="1400" u="none" strike="noStrike" dirty="0" err="1">
                          <a:effectLst/>
                          <a:latin typeface="Times New Roman" panose="02020603050405020304" pitchFamily="18" charset="0"/>
                          <a:cs typeface="Times New Roman" panose="02020603050405020304" pitchFamily="18" charset="0"/>
                        </a:rPr>
                        <a:t>Pārslēgšanās</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punkti</a:t>
                      </a:r>
                      <a:endParaRPr lang="en-GB"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368387"/>
                  </a:ext>
                </a:extLst>
              </a:tr>
              <a:tr h="406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LV"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Parametrs</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err="1">
                          <a:effectLst/>
                          <a:latin typeface="Times New Roman" panose="02020603050405020304" pitchFamily="18" charset="0"/>
                          <a:cs typeface="Times New Roman" panose="02020603050405020304" pitchFamily="18" charset="0"/>
                        </a:rPr>
                        <a:t>Pārslēgšanas</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punkts</a:t>
                      </a:r>
                      <a:r>
                        <a:rPr lang="en-GB" sz="1400" u="none" strike="noStrike" dirty="0">
                          <a:effectLst/>
                          <a:latin typeface="Times New Roman" panose="02020603050405020304" pitchFamily="18" charset="0"/>
                          <a:cs typeface="Times New Roman" panose="02020603050405020304" pitchFamily="18" charset="0"/>
                        </a:rPr>
                        <a:t> (ENPV=0)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4707693"/>
                  </a:ext>
                </a:extLst>
              </a:tr>
              <a:tr h="203200">
                <a:tc>
                  <a:txBody>
                    <a:bodyPr/>
                    <a:lstStyle/>
                    <a:p>
                      <a:pPr algn="l" fontAlgn="b"/>
                      <a:r>
                        <a:rPr lang="en-GB" sz="1400" u="none" strike="noStrike" dirty="0" err="1">
                          <a:effectLst/>
                          <a:latin typeface="Times New Roman" panose="02020603050405020304" pitchFamily="18" charset="0"/>
                          <a:cs typeface="Times New Roman" panose="02020603050405020304" pitchFamily="18" charset="0"/>
                        </a:rPr>
                        <a:t>Sabiedrības</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veselības</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ieguvumi</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dirty="0">
                          <a:effectLst/>
                          <a:latin typeface="Times New Roman" panose="02020603050405020304" pitchFamily="18" charset="0"/>
                          <a:cs typeface="Times New Roman" panose="02020603050405020304" pitchFamily="18" charset="0"/>
                        </a:rPr>
                        <a:t>-64%</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71723"/>
                  </a:ext>
                </a:extLst>
              </a:tr>
              <a:tr h="203200">
                <a:tc>
                  <a:txBody>
                    <a:bodyPr/>
                    <a:lstStyle/>
                    <a:p>
                      <a:pPr algn="l" fontAlgn="b"/>
                      <a:r>
                        <a:rPr lang="en-GB" sz="1400" u="none" strike="noStrike">
                          <a:effectLst/>
                          <a:latin typeface="Times New Roman" panose="02020603050405020304" pitchFamily="18" charset="0"/>
                          <a:cs typeface="Times New Roman" panose="02020603050405020304" pitchFamily="18" charset="0"/>
                        </a:rPr>
                        <a:t>Ikdienas pārvietošanās km</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dirty="0">
                          <a:effectLst/>
                          <a:latin typeface="Times New Roman" panose="02020603050405020304" pitchFamily="18" charset="0"/>
                          <a:cs typeface="Times New Roman" panose="02020603050405020304" pitchFamily="18" charset="0"/>
                        </a:rPr>
                        <a:t>-76%</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013123"/>
                  </a:ext>
                </a:extLst>
              </a:tr>
            </a:tbl>
          </a:graphicData>
        </a:graphic>
      </p:graphicFrame>
      <p:sp>
        <p:nvSpPr>
          <p:cNvPr id="12" name="TextBox 11">
            <a:extLst>
              <a:ext uri="{FF2B5EF4-FFF2-40B4-BE49-F238E27FC236}">
                <a16:creationId xmlns:a16="http://schemas.microsoft.com/office/drawing/2014/main" id="{C66E0E15-D49A-5A09-75B2-B0C211D055FD}"/>
              </a:ext>
            </a:extLst>
          </p:cNvPr>
          <p:cNvSpPr txBox="1"/>
          <p:nvPr/>
        </p:nvSpPr>
        <p:spPr>
          <a:xfrm>
            <a:off x="0" y="1506022"/>
            <a:ext cx="6096000" cy="369332"/>
          </a:xfrm>
          <a:prstGeom prst="rect">
            <a:avLst/>
          </a:prstGeom>
          <a:noFill/>
        </p:spPr>
        <p:txBody>
          <a:bodyPr wrap="square">
            <a:spAutoFit/>
          </a:bodyPr>
          <a:lstStyle/>
          <a:p>
            <a:r>
              <a:rPr lang="en-LV" dirty="0"/>
              <a:t>1.</a:t>
            </a:r>
            <a:r>
              <a:rPr lang="en-LV" dirty="0">
                <a:latin typeface="Times New Roman" panose="02020603050405020304" pitchFamily="18" charset="0"/>
                <a:cs typeface="Times New Roman" panose="02020603050405020304" pitchFamily="18" charset="0"/>
              </a:rPr>
              <a:t>alternatīva</a:t>
            </a:r>
          </a:p>
        </p:txBody>
      </p:sp>
      <p:sp>
        <p:nvSpPr>
          <p:cNvPr id="13" name="TextBox 12">
            <a:extLst>
              <a:ext uri="{FF2B5EF4-FFF2-40B4-BE49-F238E27FC236}">
                <a16:creationId xmlns:a16="http://schemas.microsoft.com/office/drawing/2014/main" id="{848CD82E-9A09-23B3-9813-F7A864AC7D19}"/>
              </a:ext>
            </a:extLst>
          </p:cNvPr>
          <p:cNvSpPr txBox="1"/>
          <p:nvPr/>
        </p:nvSpPr>
        <p:spPr>
          <a:xfrm>
            <a:off x="0" y="3654187"/>
            <a:ext cx="6096000" cy="369332"/>
          </a:xfrm>
          <a:prstGeom prst="rect">
            <a:avLst/>
          </a:prstGeom>
          <a:noFill/>
        </p:spPr>
        <p:txBody>
          <a:bodyPr wrap="square">
            <a:spAutoFit/>
          </a:bodyPr>
          <a:lstStyle/>
          <a:p>
            <a:r>
              <a:rPr lang="en-LV" dirty="0"/>
              <a:t>4.</a:t>
            </a:r>
            <a:r>
              <a:rPr lang="en-LV" dirty="0">
                <a:latin typeface="Times New Roman" panose="02020603050405020304" pitchFamily="18" charset="0"/>
                <a:cs typeface="Times New Roman" panose="02020603050405020304" pitchFamily="18" charset="0"/>
              </a:rPr>
              <a:t>alternatīva</a:t>
            </a:r>
          </a:p>
        </p:txBody>
      </p:sp>
    </p:spTree>
    <p:extLst>
      <p:ext uri="{BB962C8B-B14F-4D97-AF65-F5344CB8AC3E}">
        <p14:creationId xmlns:p14="http://schemas.microsoft.com/office/powerpoint/2010/main" val="2768005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C016-650E-D9C8-567F-3B877D274F55}"/>
              </a:ext>
            </a:extLst>
          </p:cNvPr>
          <p:cNvSpPr>
            <a:spLocks noGrp="1"/>
          </p:cNvSpPr>
          <p:nvPr>
            <p:ph type="title"/>
          </p:nvPr>
        </p:nvSpPr>
        <p:spPr>
          <a:xfrm>
            <a:off x="348343" y="23362"/>
            <a:ext cx="10515600" cy="1325563"/>
          </a:xfrm>
        </p:spPr>
        <p:txBody>
          <a:bodyPr>
            <a:normAutofit/>
          </a:bodyPr>
          <a:lstStyle/>
          <a:p>
            <a:r>
              <a:rPr lang="en-LV" sz="3600" b="1" dirty="0">
                <a:solidFill>
                  <a:srgbClr val="002060"/>
                </a:solidFill>
                <a:latin typeface="Times New Roman" panose="02020603050405020304" pitchFamily="18" charset="0"/>
                <a:cs typeface="Times New Roman" panose="02020603050405020304" pitchFamily="18" charset="0"/>
              </a:rPr>
              <a:t>Riska analīze</a:t>
            </a:r>
            <a:endParaRPr lang="en-LV" sz="3600" dirty="0"/>
          </a:p>
        </p:txBody>
      </p:sp>
      <p:sp>
        <p:nvSpPr>
          <p:cNvPr id="4" name="Slide Number Placeholder 3">
            <a:extLst>
              <a:ext uri="{FF2B5EF4-FFF2-40B4-BE49-F238E27FC236}">
                <a16:creationId xmlns:a16="http://schemas.microsoft.com/office/drawing/2014/main" id="{96A1A8D7-3124-0862-37B6-95D29EA66E5D}"/>
              </a:ext>
            </a:extLst>
          </p:cNvPr>
          <p:cNvSpPr>
            <a:spLocks noGrp="1"/>
          </p:cNvSpPr>
          <p:nvPr>
            <p:ph type="sldNum" sz="quarter" idx="12"/>
          </p:nvPr>
        </p:nvSpPr>
        <p:spPr/>
        <p:txBody>
          <a:bodyPr/>
          <a:lstStyle/>
          <a:p>
            <a:fld id="{1AB13ACA-4C98-4E46-B811-7DF9135D7DF9}" type="slidenum">
              <a:rPr lang="en-LV" smtClean="0"/>
              <a:t>36</a:t>
            </a:fld>
            <a:endParaRPr lang="en-LV"/>
          </a:p>
        </p:txBody>
      </p:sp>
      <p:pic>
        <p:nvPicPr>
          <p:cNvPr id="5" name="Picture 4" descr="A picture containing text, plate, tableware, dishware&#10;&#10;Description automatically generated">
            <a:extLst>
              <a:ext uri="{FF2B5EF4-FFF2-40B4-BE49-F238E27FC236}">
                <a16:creationId xmlns:a16="http://schemas.microsoft.com/office/drawing/2014/main" id="{4BD3B2C1-F903-2EF0-03A6-6B81D98DC7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6" name="Picture 5" descr="Logo, company name&#10;&#10;Description automatically generated">
            <a:extLst>
              <a:ext uri="{FF2B5EF4-FFF2-40B4-BE49-F238E27FC236}">
                <a16:creationId xmlns:a16="http://schemas.microsoft.com/office/drawing/2014/main" id="{AC4989D5-0229-ADC0-C398-AC75D50880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graphicFrame>
        <p:nvGraphicFramePr>
          <p:cNvPr id="19" name="Content Placeholder 18">
            <a:extLst>
              <a:ext uri="{FF2B5EF4-FFF2-40B4-BE49-F238E27FC236}">
                <a16:creationId xmlns:a16="http://schemas.microsoft.com/office/drawing/2014/main" id="{372695BF-36CA-2EA0-FF4E-1C85250C8A8B}"/>
              </a:ext>
            </a:extLst>
          </p:cNvPr>
          <p:cNvGraphicFramePr>
            <a:graphicFrameLocks noGrp="1"/>
          </p:cNvGraphicFramePr>
          <p:nvPr>
            <p:ph idx="1"/>
          </p:nvPr>
        </p:nvGraphicFramePr>
        <p:xfrm>
          <a:off x="3410857" y="1132961"/>
          <a:ext cx="5704114" cy="4757531"/>
        </p:xfrm>
        <a:graphic>
          <a:graphicData uri="http://schemas.openxmlformats.org/drawingml/2006/table">
            <a:tbl>
              <a:tblPr>
                <a:tableStyleId>{93296810-A885-4BE3-A3E7-6D5BEEA58F35}</a:tableStyleId>
              </a:tblPr>
              <a:tblGrid>
                <a:gridCol w="2317267">
                  <a:extLst>
                    <a:ext uri="{9D8B030D-6E8A-4147-A177-3AD203B41FA5}">
                      <a16:colId xmlns:a16="http://schemas.microsoft.com/office/drawing/2014/main" val="736930813"/>
                    </a:ext>
                  </a:extLst>
                </a:gridCol>
                <a:gridCol w="977476">
                  <a:extLst>
                    <a:ext uri="{9D8B030D-6E8A-4147-A177-3AD203B41FA5}">
                      <a16:colId xmlns:a16="http://schemas.microsoft.com/office/drawing/2014/main" val="953074465"/>
                    </a:ext>
                  </a:extLst>
                </a:gridCol>
                <a:gridCol w="1181335">
                  <a:extLst>
                    <a:ext uri="{9D8B030D-6E8A-4147-A177-3AD203B41FA5}">
                      <a16:colId xmlns:a16="http://schemas.microsoft.com/office/drawing/2014/main" val="211111601"/>
                    </a:ext>
                  </a:extLst>
                </a:gridCol>
                <a:gridCol w="1228036">
                  <a:extLst>
                    <a:ext uri="{9D8B030D-6E8A-4147-A177-3AD203B41FA5}">
                      <a16:colId xmlns:a16="http://schemas.microsoft.com/office/drawing/2014/main" val="3291251579"/>
                    </a:ext>
                  </a:extLst>
                </a:gridCol>
              </a:tblGrid>
              <a:tr h="732403">
                <a:tc>
                  <a:txBody>
                    <a:bodyPr/>
                    <a:lstStyle/>
                    <a:p>
                      <a:pPr algn="l" fontAlgn="b"/>
                      <a:r>
                        <a:rPr lang="en-GB" sz="1400" u="none" strike="noStrike" dirty="0" err="1">
                          <a:effectLst/>
                          <a:latin typeface="Times New Roman" panose="02020603050405020304" pitchFamily="18" charset="0"/>
                          <a:cs typeface="Times New Roman" panose="02020603050405020304" pitchFamily="18" charset="0"/>
                        </a:rPr>
                        <a:t>Mainīgais</a:t>
                      </a:r>
                      <a:r>
                        <a:rPr lang="en-GB" sz="1400" u="none" strike="noStrike" dirty="0">
                          <a:effectLst/>
                          <a:latin typeface="Times New Roman" panose="02020603050405020304" pitchFamily="18" charset="0"/>
                          <a:cs typeface="Times New Roman" panose="02020603050405020304" pitchFamily="18" charset="0"/>
                        </a:rPr>
                        <a:t> </a:t>
                      </a:r>
                      <a:endParaRPr lang="en-GB"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a:effectLst/>
                          <a:latin typeface="Times New Roman" panose="02020603050405020304" pitchFamily="18" charset="0"/>
                          <a:cs typeface="Times New Roman" panose="02020603050405020304" pitchFamily="18" charset="0"/>
                        </a:rPr>
                        <a:t>Paredzamā vērtība</a:t>
                      </a:r>
                      <a:endParaRPr lang="en-GB"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a:effectLst/>
                          <a:latin typeface="Times New Roman" panose="02020603050405020304" pitchFamily="18" charset="0"/>
                          <a:cs typeface="Times New Roman" panose="02020603050405020304" pitchFamily="18" charset="0"/>
                        </a:rPr>
                        <a:t>1.alternatīva ERR paredzamā vērtība</a:t>
                      </a:r>
                      <a:endParaRPr lang="en-GB"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4.alternatīva ERR </a:t>
                      </a:r>
                      <a:r>
                        <a:rPr lang="en-GB" sz="1400" u="none" strike="noStrike" dirty="0" err="1">
                          <a:effectLst/>
                          <a:latin typeface="Times New Roman" panose="02020603050405020304" pitchFamily="18" charset="0"/>
                          <a:cs typeface="Times New Roman" panose="02020603050405020304" pitchFamily="18" charset="0"/>
                        </a:rPr>
                        <a:t>paredzamā</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vērtība</a:t>
                      </a:r>
                      <a:endParaRPr lang="en-GB"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899450"/>
                  </a:ext>
                </a:extLst>
              </a:tr>
              <a:tr h="183101">
                <a:tc>
                  <a:txBody>
                    <a:bodyPr/>
                    <a:lstStyle/>
                    <a:p>
                      <a:pPr algn="l" fontAlgn="b"/>
                      <a:r>
                        <a:rPr lang="en-GB" sz="1400" u="none" strike="noStrike" dirty="0" err="1">
                          <a:effectLst/>
                          <a:latin typeface="Times New Roman" panose="02020603050405020304" pitchFamily="18" charset="0"/>
                          <a:cs typeface="Times New Roman" panose="02020603050405020304" pitchFamily="18" charset="0"/>
                        </a:rPr>
                        <a:t>Investīciju</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izmaksas</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a:effectLst/>
                          <a:latin typeface="Times New Roman" panose="02020603050405020304" pitchFamily="18" charset="0"/>
                          <a:cs typeface="Times New Roman" panose="02020603050405020304" pitchFamily="18" charset="0"/>
                        </a:rPr>
                        <a:t>+6,0%</a:t>
                      </a:r>
                      <a:endParaRPr lang="en-LV"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fontAlgn="ctr"/>
                      <a:r>
                        <a:rPr lang="en-LV" sz="1400" u="none" strike="noStrike" dirty="0">
                          <a:effectLst/>
                          <a:latin typeface="Times New Roman" panose="02020603050405020304" pitchFamily="18" charset="0"/>
                          <a:cs typeface="Times New Roman" panose="02020603050405020304" pitchFamily="18" charset="0"/>
                        </a:rPr>
                        <a:t>21,19%</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fontAlgn="ctr"/>
                      <a:r>
                        <a:rPr lang="en-LV" sz="1400" u="none" strike="noStrike" dirty="0">
                          <a:effectLst/>
                          <a:latin typeface="Times New Roman" panose="02020603050405020304" pitchFamily="18" charset="0"/>
                          <a:cs typeface="Times New Roman" panose="02020603050405020304" pitchFamily="18" charset="0"/>
                        </a:rPr>
                        <a:t>22,07%</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990834"/>
                  </a:ext>
                </a:extLst>
              </a:tr>
              <a:tr h="366202">
                <a:tc>
                  <a:txBody>
                    <a:bodyPr/>
                    <a:lstStyle/>
                    <a:p>
                      <a:pPr algn="l" fontAlgn="b"/>
                      <a:r>
                        <a:rPr lang="en-GB" sz="1400" u="none" strike="noStrike">
                          <a:effectLst/>
                          <a:latin typeface="Times New Roman" panose="02020603050405020304" pitchFamily="18" charset="0"/>
                          <a:cs typeface="Times New Roman" panose="02020603050405020304" pitchFamily="18" charset="0"/>
                        </a:rPr>
                        <a:t>Projekta darbības izmaksas un papildu finanšu izdevumi</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a:effectLst/>
                          <a:latin typeface="Times New Roman" panose="02020603050405020304" pitchFamily="18" charset="0"/>
                          <a:cs typeface="Times New Roman" panose="02020603050405020304" pitchFamily="18" charset="0"/>
                        </a:rPr>
                        <a:t>+0,6%</a:t>
                      </a:r>
                      <a:endParaRPr lang="en-LV"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LV"/>
                    </a:p>
                  </a:txBody>
                  <a:tcPr/>
                </a:tc>
                <a:tc vMerge="1">
                  <a:txBody>
                    <a:bodyPr/>
                    <a:lstStyle/>
                    <a:p>
                      <a:endParaRPr lang="en-LV"/>
                    </a:p>
                  </a:txBody>
                  <a:tcPr/>
                </a:tc>
                <a:extLst>
                  <a:ext uri="{0D108BD9-81ED-4DB2-BD59-A6C34878D82A}">
                    <a16:rowId xmlns:a16="http://schemas.microsoft.com/office/drawing/2014/main" val="817847540"/>
                  </a:ext>
                </a:extLst>
              </a:tr>
              <a:tr h="366202">
                <a:tc>
                  <a:txBody>
                    <a:bodyPr/>
                    <a:lstStyle/>
                    <a:p>
                      <a:pPr algn="l" fontAlgn="b"/>
                      <a:r>
                        <a:rPr lang="en-GB" sz="1400" u="none" strike="noStrike" dirty="0" err="1">
                          <a:effectLst/>
                          <a:latin typeface="Times New Roman" panose="02020603050405020304" pitchFamily="18" charset="0"/>
                          <a:cs typeface="Times New Roman" panose="02020603050405020304" pitchFamily="18" charset="0"/>
                        </a:rPr>
                        <a:t>Nekustamā</a:t>
                      </a:r>
                      <a:r>
                        <a:rPr lang="en-GB" sz="1400" u="none" strike="noStrike" dirty="0">
                          <a:effectLst/>
                          <a:latin typeface="Times New Roman" panose="02020603050405020304" pitchFamily="18" charset="0"/>
                          <a:cs typeface="Times New Roman" panose="02020603050405020304" pitchFamily="18" charset="0"/>
                        </a:rPr>
                        <a:t> īpašuma </a:t>
                      </a:r>
                      <a:r>
                        <a:rPr lang="en-GB" sz="1400" u="none" strike="noStrike" dirty="0" err="1">
                          <a:effectLst/>
                          <a:latin typeface="Times New Roman" panose="02020603050405020304" pitchFamily="18" charset="0"/>
                          <a:cs typeface="Times New Roman" panose="02020603050405020304" pitchFamily="18" charset="0"/>
                        </a:rPr>
                        <a:t>ieguvumi</a:t>
                      </a:r>
                      <a:r>
                        <a:rPr lang="en-GB" sz="1400" u="none" strike="noStrike" dirty="0">
                          <a:effectLst/>
                          <a:latin typeface="Times New Roman" panose="02020603050405020304" pitchFamily="18" charset="0"/>
                          <a:cs typeface="Times New Roman" panose="02020603050405020304" pitchFamily="18" charset="0"/>
                        </a:rPr>
                        <a:t>, EUR</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a:effectLst/>
                          <a:latin typeface="Times New Roman" panose="02020603050405020304" pitchFamily="18" charset="0"/>
                          <a:cs typeface="Times New Roman" panose="02020603050405020304" pitchFamily="18" charset="0"/>
                        </a:rPr>
                        <a:t>+5,5%</a:t>
                      </a:r>
                      <a:endParaRPr lang="en-LV"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LV"/>
                    </a:p>
                  </a:txBody>
                  <a:tcPr/>
                </a:tc>
                <a:tc vMerge="1">
                  <a:txBody>
                    <a:bodyPr/>
                    <a:lstStyle/>
                    <a:p>
                      <a:endParaRPr lang="en-LV"/>
                    </a:p>
                  </a:txBody>
                  <a:tcPr/>
                </a:tc>
                <a:extLst>
                  <a:ext uri="{0D108BD9-81ED-4DB2-BD59-A6C34878D82A}">
                    <a16:rowId xmlns:a16="http://schemas.microsoft.com/office/drawing/2014/main" val="2184032220"/>
                  </a:ext>
                </a:extLst>
              </a:tr>
              <a:tr h="366202">
                <a:tc>
                  <a:txBody>
                    <a:bodyPr/>
                    <a:lstStyle/>
                    <a:p>
                      <a:pPr algn="l" fontAlgn="b"/>
                      <a:r>
                        <a:rPr lang="en-GB" sz="1400" u="none" strike="noStrike" dirty="0" err="1">
                          <a:effectLst/>
                          <a:latin typeface="Times New Roman" panose="02020603050405020304" pitchFamily="18" charset="0"/>
                          <a:cs typeface="Times New Roman" panose="02020603050405020304" pitchFamily="18" charset="0"/>
                        </a:rPr>
                        <a:t>Velosipēdistu</a:t>
                      </a:r>
                      <a:r>
                        <a:rPr lang="en-GB" sz="1400" u="none" strike="noStrike" dirty="0">
                          <a:effectLst/>
                          <a:latin typeface="Times New Roman" panose="02020603050405020304" pitchFamily="18" charset="0"/>
                          <a:cs typeface="Times New Roman" panose="02020603050405020304" pitchFamily="18" charset="0"/>
                        </a:rPr>
                        <a:t> autokilometru </a:t>
                      </a:r>
                      <a:r>
                        <a:rPr lang="en-GB" sz="1400" u="none" strike="noStrike" dirty="0" err="1">
                          <a:effectLst/>
                          <a:latin typeface="Times New Roman" panose="02020603050405020304" pitchFamily="18" charset="0"/>
                          <a:cs typeface="Times New Roman" panose="02020603050405020304" pitchFamily="18" charset="0"/>
                        </a:rPr>
                        <a:t>izmaksu</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ietaupījumi</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a:effectLst/>
                          <a:latin typeface="Times New Roman" panose="02020603050405020304" pitchFamily="18" charset="0"/>
                          <a:cs typeface="Times New Roman" panose="02020603050405020304" pitchFamily="18" charset="0"/>
                        </a:rPr>
                        <a:t>+6,5%</a:t>
                      </a:r>
                      <a:endParaRPr lang="en-LV"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LV"/>
                    </a:p>
                  </a:txBody>
                  <a:tcPr/>
                </a:tc>
                <a:tc vMerge="1">
                  <a:txBody>
                    <a:bodyPr/>
                    <a:lstStyle/>
                    <a:p>
                      <a:endParaRPr lang="en-LV"/>
                    </a:p>
                  </a:txBody>
                  <a:tcPr/>
                </a:tc>
                <a:extLst>
                  <a:ext uri="{0D108BD9-81ED-4DB2-BD59-A6C34878D82A}">
                    <a16:rowId xmlns:a16="http://schemas.microsoft.com/office/drawing/2014/main" val="805546725"/>
                  </a:ext>
                </a:extLst>
              </a:tr>
              <a:tr h="323119">
                <a:tc>
                  <a:txBody>
                    <a:bodyPr/>
                    <a:lstStyle/>
                    <a:p>
                      <a:pPr algn="l" fontAlgn="b"/>
                      <a:r>
                        <a:rPr lang="en-GB" sz="1400" u="none" strike="noStrike">
                          <a:effectLst/>
                          <a:latin typeface="Times New Roman" panose="02020603050405020304" pitchFamily="18" charset="0"/>
                          <a:cs typeface="Times New Roman" panose="02020603050405020304" pitchFamily="18" charset="0"/>
                        </a:rPr>
                        <a:t>Laika ietaupījumu esošajiem velosipēdistiem</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dirty="0">
                          <a:effectLst/>
                          <a:latin typeface="Times New Roman" panose="02020603050405020304" pitchFamily="18" charset="0"/>
                          <a:cs typeface="Times New Roman" panose="02020603050405020304" pitchFamily="18" charset="0"/>
                        </a:rPr>
                        <a:t>+5,4%</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LV"/>
                    </a:p>
                  </a:txBody>
                  <a:tcPr/>
                </a:tc>
                <a:tc vMerge="1">
                  <a:txBody>
                    <a:bodyPr/>
                    <a:lstStyle/>
                    <a:p>
                      <a:endParaRPr lang="en-LV"/>
                    </a:p>
                  </a:txBody>
                  <a:tcPr/>
                </a:tc>
                <a:extLst>
                  <a:ext uri="{0D108BD9-81ED-4DB2-BD59-A6C34878D82A}">
                    <a16:rowId xmlns:a16="http://schemas.microsoft.com/office/drawing/2014/main" val="2222605440"/>
                  </a:ext>
                </a:extLst>
              </a:tr>
              <a:tr h="549303">
                <a:tc>
                  <a:txBody>
                    <a:bodyPr/>
                    <a:lstStyle/>
                    <a:p>
                      <a:pPr algn="l" fontAlgn="b"/>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Velosipēdistu</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papildus</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laika</a:t>
                      </a:r>
                      <a:r>
                        <a:rPr lang="en-GB" sz="1400" u="none" strike="noStrike" dirty="0">
                          <a:effectLst/>
                          <a:latin typeface="Times New Roman" panose="02020603050405020304" pitchFamily="18" charset="0"/>
                          <a:cs typeface="Times New Roman" panose="02020603050405020304" pitchFamily="18" charset="0"/>
                        </a:rPr>
                        <a:t> </a:t>
                      </a:r>
                      <a:r>
                        <a:rPr lang="en-GB" sz="1400" u="none" strike="noStrike" dirty="0" err="1">
                          <a:effectLst/>
                          <a:latin typeface="Times New Roman" panose="02020603050405020304" pitchFamily="18" charset="0"/>
                          <a:cs typeface="Times New Roman" panose="02020603050405020304" pitchFamily="18" charset="0"/>
                        </a:rPr>
                        <a:t>izmaksas</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dirty="0">
                          <a:effectLst/>
                          <a:latin typeface="Times New Roman" panose="02020603050405020304" pitchFamily="18" charset="0"/>
                          <a:cs typeface="Times New Roman" panose="02020603050405020304" pitchFamily="18" charset="0"/>
                        </a:rPr>
                        <a:t>-1,9%</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LV"/>
                    </a:p>
                  </a:txBody>
                  <a:tcPr/>
                </a:tc>
                <a:tc vMerge="1">
                  <a:txBody>
                    <a:bodyPr/>
                    <a:lstStyle/>
                    <a:p>
                      <a:endParaRPr lang="en-LV"/>
                    </a:p>
                  </a:txBody>
                  <a:tcPr/>
                </a:tc>
                <a:extLst>
                  <a:ext uri="{0D108BD9-81ED-4DB2-BD59-A6C34878D82A}">
                    <a16:rowId xmlns:a16="http://schemas.microsoft.com/office/drawing/2014/main" val="3511901953"/>
                  </a:ext>
                </a:extLst>
              </a:tr>
              <a:tr h="366202">
                <a:tc>
                  <a:txBody>
                    <a:bodyPr/>
                    <a:lstStyle/>
                    <a:p>
                      <a:pPr algn="l" fontAlgn="b"/>
                      <a:r>
                        <a:rPr lang="lv-LV" sz="1400" u="none" strike="noStrike" dirty="0">
                          <a:effectLst/>
                          <a:latin typeface="Times New Roman" panose="02020603050405020304" pitchFamily="18" charset="0"/>
                          <a:cs typeface="Times New Roman" panose="02020603050405020304" pitchFamily="18" charset="0"/>
                        </a:rPr>
                        <a:t>Piesārņojuma samazināšanās ieguvumi</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a:effectLst/>
                          <a:latin typeface="Times New Roman" panose="02020603050405020304" pitchFamily="18" charset="0"/>
                          <a:cs typeface="Times New Roman" panose="02020603050405020304" pitchFamily="18" charset="0"/>
                        </a:rPr>
                        <a:t>+12,9%</a:t>
                      </a:r>
                      <a:endParaRPr lang="en-LV"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LV"/>
                    </a:p>
                  </a:txBody>
                  <a:tcPr/>
                </a:tc>
                <a:tc vMerge="1">
                  <a:txBody>
                    <a:bodyPr/>
                    <a:lstStyle/>
                    <a:p>
                      <a:endParaRPr lang="en-LV"/>
                    </a:p>
                  </a:txBody>
                  <a:tcPr/>
                </a:tc>
                <a:extLst>
                  <a:ext uri="{0D108BD9-81ED-4DB2-BD59-A6C34878D82A}">
                    <a16:rowId xmlns:a16="http://schemas.microsoft.com/office/drawing/2014/main" val="1976848926"/>
                  </a:ext>
                </a:extLst>
              </a:tr>
              <a:tr h="183101">
                <a:tc>
                  <a:txBody>
                    <a:bodyPr/>
                    <a:lstStyle/>
                    <a:p>
                      <a:pPr algn="l" fontAlgn="b"/>
                      <a:r>
                        <a:rPr lang="en-GB" sz="1400" u="none" strike="noStrike">
                          <a:effectLst/>
                          <a:latin typeface="Times New Roman" panose="02020603050405020304" pitchFamily="18" charset="0"/>
                          <a:cs typeface="Times New Roman" panose="02020603050405020304" pitchFamily="18" charset="0"/>
                        </a:rPr>
                        <a:t>SEG samazinājuma ieguvumi</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dirty="0">
                          <a:effectLst/>
                          <a:latin typeface="Times New Roman" panose="02020603050405020304" pitchFamily="18" charset="0"/>
                          <a:cs typeface="Times New Roman" panose="02020603050405020304" pitchFamily="18" charset="0"/>
                        </a:rPr>
                        <a:t>+8,6%</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LV"/>
                    </a:p>
                  </a:txBody>
                  <a:tcPr/>
                </a:tc>
                <a:tc vMerge="1">
                  <a:txBody>
                    <a:bodyPr/>
                    <a:lstStyle/>
                    <a:p>
                      <a:endParaRPr lang="en-LV"/>
                    </a:p>
                  </a:txBody>
                  <a:tcPr/>
                </a:tc>
                <a:extLst>
                  <a:ext uri="{0D108BD9-81ED-4DB2-BD59-A6C34878D82A}">
                    <a16:rowId xmlns:a16="http://schemas.microsoft.com/office/drawing/2014/main" val="4157953420"/>
                  </a:ext>
                </a:extLst>
              </a:tr>
              <a:tr h="549303">
                <a:tc>
                  <a:txBody>
                    <a:bodyPr/>
                    <a:lstStyle/>
                    <a:p>
                      <a:pPr algn="l" fontAlgn="b"/>
                      <a:r>
                        <a:rPr lang="lv-LV" sz="1400" u="none" strike="noStrike">
                          <a:effectLst/>
                          <a:latin typeface="Times New Roman" panose="02020603050405020304" pitchFamily="18" charset="0"/>
                          <a:cs typeface="Times New Roman" panose="02020603050405020304" pitchFamily="18" charset="0"/>
                        </a:rPr>
                        <a:t> Ieguvumi no ceļu satiksmes negadījumu risku samazinājuma</a:t>
                      </a:r>
                      <a:endParaRPr lang="lv-LV"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dirty="0">
                          <a:effectLst/>
                          <a:latin typeface="Times New Roman" panose="02020603050405020304" pitchFamily="18" charset="0"/>
                          <a:cs typeface="Times New Roman" panose="02020603050405020304" pitchFamily="18" charset="0"/>
                        </a:rPr>
                        <a:t>+1,6%</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LV"/>
                    </a:p>
                  </a:txBody>
                  <a:tcPr/>
                </a:tc>
                <a:tc vMerge="1">
                  <a:txBody>
                    <a:bodyPr/>
                    <a:lstStyle/>
                    <a:p>
                      <a:endParaRPr lang="en-LV"/>
                    </a:p>
                  </a:txBody>
                  <a:tcPr/>
                </a:tc>
                <a:extLst>
                  <a:ext uri="{0D108BD9-81ED-4DB2-BD59-A6C34878D82A}">
                    <a16:rowId xmlns:a16="http://schemas.microsoft.com/office/drawing/2014/main" val="1976328127"/>
                  </a:ext>
                </a:extLst>
              </a:tr>
              <a:tr h="366202">
                <a:tc>
                  <a:txBody>
                    <a:bodyPr/>
                    <a:lstStyle/>
                    <a:p>
                      <a:pPr algn="l" fontAlgn="b"/>
                      <a:r>
                        <a:rPr lang="en-GB" sz="1400" u="none" strike="noStrike">
                          <a:effectLst/>
                          <a:latin typeface="Times New Roman" panose="02020603050405020304" pitchFamily="18" charset="0"/>
                          <a:cs typeface="Times New Roman" panose="02020603050405020304" pitchFamily="18" charset="0"/>
                        </a:rPr>
                        <a:t>Sabiedrības veselības ieguvumi</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LV" sz="1400" u="none" strike="noStrike" dirty="0">
                          <a:effectLst/>
                          <a:latin typeface="Times New Roman" panose="02020603050405020304" pitchFamily="18" charset="0"/>
                          <a:cs typeface="Times New Roman" panose="02020603050405020304" pitchFamily="18" charset="0"/>
                        </a:rPr>
                        <a:t>+6,8%</a:t>
                      </a:r>
                      <a:endParaRPr lang="en-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LV"/>
                    </a:p>
                  </a:txBody>
                  <a:tcPr/>
                </a:tc>
                <a:tc vMerge="1">
                  <a:txBody>
                    <a:bodyPr/>
                    <a:lstStyle/>
                    <a:p>
                      <a:endParaRPr lang="en-LV"/>
                    </a:p>
                  </a:txBody>
                  <a:tcPr/>
                </a:tc>
                <a:extLst>
                  <a:ext uri="{0D108BD9-81ED-4DB2-BD59-A6C34878D82A}">
                    <a16:rowId xmlns:a16="http://schemas.microsoft.com/office/drawing/2014/main" val="4194335984"/>
                  </a:ext>
                </a:extLst>
              </a:tr>
            </a:tbl>
          </a:graphicData>
        </a:graphic>
      </p:graphicFrame>
    </p:spTree>
    <p:extLst>
      <p:ext uri="{BB962C8B-B14F-4D97-AF65-F5344CB8AC3E}">
        <p14:creationId xmlns:p14="http://schemas.microsoft.com/office/powerpoint/2010/main" val="250163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E2D93-854A-7F16-AE8D-BDA53D664F1B}"/>
              </a:ext>
            </a:extLst>
          </p:cNvPr>
          <p:cNvSpPr>
            <a:spLocks noGrp="1"/>
          </p:cNvSpPr>
          <p:nvPr>
            <p:ph idx="1"/>
          </p:nvPr>
        </p:nvSpPr>
        <p:spPr>
          <a:xfrm>
            <a:off x="838200" y="1348925"/>
            <a:ext cx="10515600" cy="5007425"/>
          </a:xfrm>
        </p:spPr>
        <p:txBody>
          <a:bodyPr>
            <a:normAutofit/>
          </a:bodyPr>
          <a:lstStyle/>
          <a:p>
            <a:pPr marL="0" indent="0" algn="just">
              <a:buNone/>
            </a:pPr>
            <a:r>
              <a:rPr lang="lv-LV" dirty="0">
                <a:latin typeface="Times New Roman" panose="02020603050405020304" pitchFamily="18" charset="0"/>
                <a:cs typeface="Times New Roman" panose="02020603050405020304" pitchFamily="18" charset="0"/>
              </a:rPr>
              <a:t>Kaut arī 4.alternatīvai IIA ietvaros ir (nedaudz) augstāka sociāli-ekonomiskā </a:t>
            </a:r>
            <a:r>
              <a:rPr lang="lv-LV" dirty="0" err="1">
                <a:latin typeface="Times New Roman" panose="02020603050405020304" pitchFamily="18" charset="0"/>
                <a:cs typeface="Times New Roman" panose="02020603050405020304" pitchFamily="18" charset="0"/>
              </a:rPr>
              <a:t>atdeve</a:t>
            </a:r>
            <a:r>
              <a:rPr lang="lv-LV" dirty="0">
                <a:latin typeface="Times New Roman" panose="02020603050405020304" pitchFamily="18" charset="0"/>
                <a:cs typeface="Times New Roman" panose="02020603050405020304" pitchFamily="18" charset="0"/>
              </a:rPr>
              <a:t> (neskatoties uz lielākām izmaksām), tā balstās  uz pieņēmumiem, ko praksē grūti pārbaudīt un realitātē var izrādīties otrādi.</a:t>
            </a:r>
          </a:p>
          <a:p>
            <a:pPr lvl="1" algn="just">
              <a:spcAft>
                <a:spcPts val="600"/>
              </a:spcAft>
              <a:buClr>
                <a:srgbClr val="002060"/>
              </a:buClr>
            </a:pPr>
            <a:r>
              <a:rPr lang="lv-LV" dirty="0">
                <a:latin typeface="Times New Roman" panose="02020603050405020304" pitchFamily="18" charset="0"/>
                <a:cs typeface="Times New Roman" panose="02020603050405020304" pitchFamily="18" charset="0"/>
              </a:rPr>
              <a:t>Pieņēmums par </a:t>
            </a:r>
            <a:r>
              <a:rPr lang="lv-LV" dirty="0" err="1">
                <a:latin typeface="Times New Roman" panose="02020603050405020304" pitchFamily="18" charset="0"/>
                <a:cs typeface="Times New Roman" panose="02020603050405020304" pitchFamily="18" charset="0"/>
              </a:rPr>
              <a:t>Kalngales</a:t>
            </a:r>
            <a:r>
              <a:rPr lang="lv-LV" dirty="0">
                <a:latin typeface="Times New Roman" panose="02020603050405020304" pitchFamily="18" charset="0"/>
                <a:cs typeface="Times New Roman" panose="02020603050405020304" pitchFamily="18" charset="0"/>
              </a:rPr>
              <a:t> ciema paplašinājumu: 1280 jaunie iedzīvotāji, ikdienas izmantošanas proporcija palielināta no 15% (kā 1. alternatīvā) uz 25%;</a:t>
            </a:r>
          </a:p>
          <a:p>
            <a:pPr lvl="1" algn="just">
              <a:buClr>
                <a:srgbClr val="002060"/>
              </a:buClr>
            </a:pPr>
            <a:r>
              <a:rPr lang="lv-LV" dirty="0">
                <a:latin typeface="Times New Roman" panose="02020603050405020304" pitchFamily="18" charset="0"/>
                <a:cs typeface="Times New Roman" panose="02020603050405020304" pitchFamily="18" charset="0"/>
              </a:rPr>
              <a:t>Iedzīvotāju skaita samazinājums, kas izmanto veloceļu rekreācijai, no 30% uz 25%, salīdzinot ar 1. alternatīvu.</a:t>
            </a:r>
          </a:p>
          <a:p>
            <a:pPr marL="0" indent="0" algn="just">
              <a:buNone/>
            </a:pPr>
            <a:r>
              <a:rPr lang="lv-LV" dirty="0">
                <a:latin typeface="Times New Roman" panose="02020603050405020304" pitchFamily="18" charset="0"/>
                <a:cs typeface="Times New Roman" panose="02020603050405020304" pitchFamily="18" charset="0"/>
              </a:rPr>
              <a:t>No </a:t>
            </a:r>
            <a:r>
              <a:rPr lang="lv-LV" dirty="0" err="1">
                <a:latin typeface="Times New Roman" panose="02020603050405020304" pitchFamily="18" charset="0"/>
                <a:cs typeface="Times New Roman" panose="02020603050405020304" pitchFamily="18" charset="0"/>
              </a:rPr>
              <a:t>būvizmaksu</a:t>
            </a:r>
            <a:r>
              <a:rPr lang="lv-LV" dirty="0">
                <a:latin typeface="Times New Roman" panose="02020603050405020304" pitchFamily="18" charset="0"/>
                <a:cs typeface="Times New Roman" panose="02020603050405020304" pitchFamily="18" charset="0"/>
              </a:rPr>
              <a:t> viedokļa un ņemot vērā līdzīgu sociāli-ekonomisko atdevi, tiek rekomendēta 1. alternatīva, taču lēmums jāpieņem pašvaldībai</a:t>
            </a: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6CD8FC-F814-D726-CED7-57E00DDF2954}"/>
              </a:ext>
            </a:extLst>
          </p:cNvPr>
          <p:cNvSpPr>
            <a:spLocks noGrp="1"/>
          </p:cNvSpPr>
          <p:nvPr>
            <p:ph type="sldNum" sz="quarter" idx="12"/>
          </p:nvPr>
        </p:nvSpPr>
        <p:spPr/>
        <p:txBody>
          <a:bodyPr/>
          <a:lstStyle/>
          <a:p>
            <a:fld id="{1AB13ACA-4C98-4E46-B811-7DF9135D7DF9}" type="slidenum">
              <a:rPr lang="en-LV" smtClean="0"/>
              <a:t>37</a:t>
            </a:fld>
            <a:endParaRPr lang="en-LV"/>
          </a:p>
        </p:txBody>
      </p:sp>
      <p:sp>
        <p:nvSpPr>
          <p:cNvPr id="5" name="Title 1">
            <a:extLst>
              <a:ext uri="{FF2B5EF4-FFF2-40B4-BE49-F238E27FC236}">
                <a16:creationId xmlns:a16="http://schemas.microsoft.com/office/drawing/2014/main" id="{387726F1-E278-56A2-0450-2D18D546B9D8}"/>
              </a:ext>
            </a:extLst>
          </p:cNvPr>
          <p:cNvSpPr txBox="1">
            <a:spLocks/>
          </p:cNvSpPr>
          <p:nvPr/>
        </p:nvSpPr>
        <p:spPr>
          <a:xfrm>
            <a:off x="348343" y="233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LV" sz="3600" b="1" dirty="0">
                <a:solidFill>
                  <a:srgbClr val="002060"/>
                </a:solidFill>
                <a:latin typeface="Times New Roman" panose="02020603050405020304" pitchFamily="18" charset="0"/>
                <a:cs typeface="Times New Roman" panose="02020603050405020304" pitchFamily="18" charset="0"/>
              </a:rPr>
              <a:t>1. </a:t>
            </a:r>
            <a:r>
              <a:rPr lang="en-GB" sz="3600" b="1" dirty="0">
                <a:solidFill>
                  <a:srgbClr val="002060"/>
                </a:solidFill>
                <a:latin typeface="Times New Roman" panose="02020603050405020304" pitchFamily="18" charset="0"/>
                <a:cs typeface="Times New Roman" panose="02020603050405020304" pitchFamily="18" charset="0"/>
              </a:rPr>
              <a:t>u</a:t>
            </a:r>
            <a:r>
              <a:rPr lang="en-LV" sz="3600" b="1" dirty="0">
                <a:solidFill>
                  <a:srgbClr val="002060"/>
                </a:solidFill>
                <a:latin typeface="Times New Roman" panose="02020603050405020304" pitchFamily="18" charset="0"/>
                <a:cs typeface="Times New Roman" panose="02020603050405020304" pitchFamily="18" charset="0"/>
              </a:rPr>
              <a:t>n 4. alternatīvas salīdzinājums IIA kontekstā</a:t>
            </a:r>
            <a:endParaRPr lang="en-LV" sz="3600" dirty="0"/>
          </a:p>
        </p:txBody>
      </p:sp>
    </p:spTree>
    <p:extLst>
      <p:ext uri="{BB962C8B-B14F-4D97-AF65-F5344CB8AC3E}">
        <p14:creationId xmlns:p14="http://schemas.microsoft.com/office/powerpoint/2010/main" val="4273839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3AD7-DA89-8F0F-A3A6-9F27C3DD6971}"/>
              </a:ext>
            </a:extLst>
          </p:cNvPr>
          <p:cNvSpPr>
            <a:spLocks noGrp="1"/>
          </p:cNvSpPr>
          <p:nvPr>
            <p:ph type="title"/>
          </p:nvPr>
        </p:nvSpPr>
        <p:spPr/>
        <p:txBody>
          <a:bodyPr>
            <a:normAutofit/>
          </a:bodyPr>
          <a:lstStyle/>
          <a:p>
            <a:r>
              <a:rPr lang="en-LV" sz="3600" b="1" dirty="0">
                <a:solidFill>
                  <a:srgbClr val="002060"/>
                </a:solidFill>
                <a:latin typeface="Times New Roman" panose="02020603050405020304" pitchFamily="18" charset="0"/>
                <a:cs typeface="Times New Roman" panose="02020603050405020304" pitchFamily="18" charset="0"/>
              </a:rPr>
              <a:t>Rīcības plāns (2023.gada aprīlis-</a:t>
            </a:r>
            <a:r>
              <a:rPr lang="en-LV" sz="3600" dirty="0">
                <a:latin typeface="Times New Roman" panose="02020603050405020304" pitchFamily="18" charset="0"/>
                <a:cs typeface="Times New Roman" panose="02020603050405020304" pitchFamily="18" charset="0"/>
              </a:rPr>
              <a:t> </a:t>
            </a:r>
            <a:r>
              <a:rPr lang="en-LV" sz="3600" b="1" dirty="0">
                <a:solidFill>
                  <a:srgbClr val="002060"/>
                </a:solidFill>
                <a:latin typeface="Times New Roman" panose="02020603050405020304" pitchFamily="18" charset="0"/>
                <a:cs typeface="Times New Roman" panose="02020603050405020304" pitchFamily="18" charset="0"/>
              </a:rPr>
              <a:t>2026.gada maijs)</a:t>
            </a:r>
            <a:endParaRPr lang="en-LV" sz="3600" dirty="0"/>
          </a:p>
        </p:txBody>
      </p:sp>
      <p:sp>
        <p:nvSpPr>
          <p:cNvPr id="3" name="Content Placeholder 2">
            <a:extLst>
              <a:ext uri="{FF2B5EF4-FFF2-40B4-BE49-F238E27FC236}">
                <a16:creationId xmlns:a16="http://schemas.microsoft.com/office/drawing/2014/main" id="{EE6F3312-50E5-F9AD-C5AB-F3ADA864E003}"/>
              </a:ext>
            </a:extLst>
          </p:cNvPr>
          <p:cNvSpPr>
            <a:spLocks noGrp="1"/>
          </p:cNvSpPr>
          <p:nvPr>
            <p:ph idx="1"/>
          </p:nvPr>
        </p:nvSpPr>
        <p:spPr/>
        <p:txBody>
          <a:bodyPr/>
          <a:lstStyle/>
          <a:p>
            <a:endParaRPr lang="en-LV"/>
          </a:p>
        </p:txBody>
      </p:sp>
      <p:sp>
        <p:nvSpPr>
          <p:cNvPr id="4" name="Slide Number Placeholder 3">
            <a:extLst>
              <a:ext uri="{FF2B5EF4-FFF2-40B4-BE49-F238E27FC236}">
                <a16:creationId xmlns:a16="http://schemas.microsoft.com/office/drawing/2014/main" id="{88A1EA9E-B666-BC22-B759-371E2B4D899E}"/>
              </a:ext>
            </a:extLst>
          </p:cNvPr>
          <p:cNvSpPr>
            <a:spLocks noGrp="1"/>
          </p:cNvSpPr>
          <p:nvPr>
            <p:ph type="sldNum" sz="quarter" idx="12"/>
          </p:nvPr>
        </p:nvSpPr>
        <p:spPr/>
        <p:txBody>
          <a:bodyPr/>
          <a:lstStyle/>
          <a:p>
            <a:fld id="{1AB13ACA-4C98-4E46-B811-7DF9135D7DF9}" type="slidenum">
              <a:rPr lang="en-LV" smtClean="0"/>
              <a:t>38</a:t>
            </a:fld>
            <a:endParaRPr lang="en-LV"/>
          </a:p>
        </p:txBody>
      </p:sp>
      <p:pic>
        <p:nvPicPr>
          <p:cNvPr id="5" name="Picture 4">
            <a:extLst>
              <a:ext uri="{FF2B5EF4-FFF2-40B4-BE49-F238E27FC236}">
                <a16:creationId xmlns:a16="http://schemas.microsoft.com/office/drawing/2014/main" id="{631D4BBD-2F63-E2C6-5396-86EFEB3ED9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929" y="1476265"/>
            <a:ext cx="11658141" cy="4351338"/>
          </a:xfrm>
          <a:prstGeom prst="rect">
            <a:avLst/>
          </a:prstGeom>
        </p:spPr>
      </p:pic>
      <p:pic>
        <p:nvPicPr>
          <p:cNvPr id="6" name="Picture 5" descr="A picture containing text, plate, tableware, dishware&#10;&#10;Description automatically generated">
            <a:extLst>
              <a:ext uri="{FF2B5EF4-FFF2-40B4-BE49-F238E27FC236}">
                <a16:creationId xmlns:a16="http://schemas.microsoft.com/office/drawing/2014/main" id="{FDCAFB4E-0465-A9E1-EA17-886AE30648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7" name="Picture 6" descr="Logo, company name&#10;&#10;Description automatically generated">
            <a:extLst>
              <a:ext uri="{FF2B5EF4-FFF2-40B4-BE49-F238E27FC236}">
                <a16:creationId xmlns:a16="http://schemas.microsoft.com/office/drawing/2014/main" id="{B92FFAF2-C27C-7106-357E-0258B575BA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Tree>
    <p:extLst>
      <p:ext uri="{BB962C8B-B14F-4D97-AF65-F5344CB8AC3E}">
        <p14:creationId xmlns:p14="http://schemas.microsoft.com/office/powerpoint/2010/main" val="1671497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BDF61-A088-A21D-D07E-9A35EAA8264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E8684E0-9F99-37AA-DB5C-0EAF73F99ABD}"/>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163FC6C1-A35E-4B28-4093-BBBBE97FC3CA}"/>
              </a:ext>
            </a:extLst>
          </p:cNvPr>
          <p:cNvSpPr>
            <a:spLocks noGrp="1"/>
          </p:cNvSpPr>
          <p:nvPr>
            <p:ph type="sldNum" sz="quarter" idx="12"/>
          </p:nvPr>
        </p:nvSpPr>
        <p:spPr/>
        <p:txBody>
          <a:bodyPr/>
          <a:lstStyle/>
          <a:p>
            <a:fld id="{1AB13ACA-4C98-4E46-B811-7DF9135D7DF9}" type="slidenum">
              <a:rPr lang="en-LV" smtClean="0"/>
              <a:t>39</a:t>
            </a:fld>
            <a:endParaRPr lang="en-LV"/>
          </a:p>
        </p:txBody>
      </p:sp>
      <p:pic>
        <p:nvPicPr>
          <p:cNvPr id="6" name="Picture 5">
            <a:extLst>
              <a:ext uri="{FF2B5EF4-FFF2-40B4-BE49-F238E27FC236}">
                <a16:creationId xmlns:a16="http://schemas.microsoft.com/office/drawing/2014/main" id="{AABE5D81-1D7D-AFE0-F1FC-7EDFB0AACF8C}"/>
              </a:ext>
            </a:extLst>
          </p:cNvPr>
          <p:cNvPicPr>
            <a:picLocks noChangeAspect="1"/>
          </p:cNvPicPr>
          <p:nvPr/>
        </p:nvPicPr>
        <p:blipFill>
          <a:blip r:embed="rId2"/>
          <a:stretch>
            <a:fillRect/>
          </a:stretch>
        </p:blipFill>
        <p:spPr>
          <a:xfrm>
            <a:off x="1614054" y="469049"/>
            <a:ext cx="8963892" cy="5919902"/>
          </a:xfrm>
          <a:prstGeom prst="rect">
            <a:avLst/>
          </a:prstGeom>
        </p:spPr>
      </p:pic>
    </p:spTree>
    <p:extLst>
      <p:ext uri="{BB962C8B-B14F-4D97-AF65-F5344CB8AC3E}">
        <p14:creationId xmlns:p14="http://schemas.microsoft.com/office/powerpoint/2010/main" val="333324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4</a:t>
            </a:fld>
            <a:endParaRPr lang="en-LV" dirty="0"/>
          </a:p>
        </p:txBody>
      </p:sp>
      <p:graphicFrame>
        <p:nvGraphicFramePr>
          <p:cNvPr id="2" name="Content Placeholder 1">
            <a:extLst>
              <a:ext uri="{FF2B5EF4-FFF2-40B4-BE49-F238E27FC236}">
                <a16:creationId xmlns:a16="http://schemas.microsoft.com/office/drawing/2014/main" id="{86FE173A-74E7-0B0A-3FCA-2B3E68B112C8}"/>
              </a:ext>
            </a:extLst>
          </p:cNvPr>
          <p:cNvGraphicFramePr>
            <a:graphicFrameLocks noGrp="1"/>
          </p:cNvGraphicFramePr>
          <p:nvPr>
            <p:ph idx="1"/>
            <p:extLst>
              <p:ext uri="{D42A27DB-BD31-4B8C-83A1-F6EECF244321}">
                <p14:modId xmlns:p14="http://schemas.microsoft.com/office/powerpoint/2010/main" val="2750835766"/>
              </p:ext>
            </p:extLst>
          </p:nvPr>
        </p:nvGraphicFramePr>
        <p:xfrm>
          <a:off x="577588" y="1315212"/>
          <a:ext cx="7403592" cy="3886200"/>
        </p:xfrm>
        <a:graphic>
          <a:graphicData uri="http://schemas.openxmlformats.org/drawingml/2006/table">
            <a:tbl>
              <a:tblPr firstRow="1" firstCol="1" bandRow="1">
                <a:tableStyleId>{5940675A-B579-460E-94D1-54222C63F5DA}</a:tableStyleId>
              </a:tblPr>
              <a:tblGrid>
                <a:gridCol w="1636277">
                  <a:extLst>
                    <a:ext uri="{9D8B030D-6E8A-4147-A177-3AD203B41FA5}">
                      <a16:colId xmlns:a16="http://schemas.microsoft.com/office/drawing/2014/main" val="2894754522"/>
                    </a:ext>
                  </a:extLst>
                </a:gridCol>
                <a:gridCol w="1039907">
                  <a:extLst>
                    <a:ext uri="{9D8B030D-6E8A-4147-A177-3AD203B41FA5}">
                      <a16:colId xmlns:a16="http://schemas.microsoft.com/office/drawing/2014/main" val="254464999"/>
                    </a:ext>
                  </a:extLst>
                </a:gridCol>
                <a:gridCol w="898102">
                  <a:extLst>
                    <a:ext uri="{9D8B030D-6E8A-4147-A177-3AD203B41FA5}">
                      <a16:colId xmlns:a16="http://schemas.microsoft.com/office/drawing/2014/main" val="641907814"/>
                    </a:ext>
                  </a:extLst>
                </a:gridCol>
                <a:gridCol w="869313">
                  <a:extLst>
                    <a:ext uri="{9D8B030D-6E8A-4147-A177-3AD203B41FA5}">
                      <a16:colId xmlns:a16="http://schemas.microsoft.com/office/drawing/2014/main" val="3445701007"/>
                    </a:ext>
                  </a:extLst>
                </a:gridCol>
                <a:gridCol w="1236738">
                  <a:extLst>
                    <a:ext uri="{9D8B030D-6E8A-4147-A177-3AD203B41FA5}">
                      <a16:colId xmlns:a16="http://schemas.microsoft.com/office/drawing/2014/main" val="4207494388"/>
                    </a:ext>
                  </a:extLst>
                </a:gridCol>
                <a:gridCol w="671513">
                  <a:extLst>
                    <a:ext uri="{9D8B030D-6E8A-4147-A177-3AD203B41FA5}">
                      <a16:colId xmlns:a16="http://schemas.microsoft.com/office/drawing/2014/main" val="623604758"/>
                    </a:ext>
                  </a:extLst>
                </a:gridCol>
                <a:gridCol w="1051742">
                  <a:extLst>
                    <a:ext uri="{9D8B030D-6E8A-4147-A177-3AD203B41FA5}">
                      <a16:colId xmlns:a16="http://schemas.microsoft.com/office/drawing/2014/main" val="4243423655"/>
                    </a:ext>
                  </a:extLst>
                </a:gridCol>
              </a:tblGrid>
              <a:tr h="210824">
                <a:tc rowSpan="2">
                  <a:txBody>
                    <a:bodyPr/>
                    <a:lstStyle/>
                    <a:p>
                      <a:endParaRPr lang="en-LV" sz="1600" b="0" dirty="0">
                        <a:effectLst/>
                        <a:latin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ctr">
                        <a:spcBef>
                          <a:spcPts val="600"/>
                        </a:spcBef>
                      </a:pPr>
                      <a:r>
                        <a:rPr lang="en-GB" sz="1800" b="1" dirty="0" err="1">
                          <a:effectLst/>
                          <a:latin typeface="Times New Roman" panose="02020603050405020304" pitchFamily="18" charset="0"/>
                          <a:cs typeface="Times New Roman" panose="02020603050405020304" pitchFamily="18" charset="0"/>
                        </a:rPr>
                        <a:t>Privāta</a:t>
                      </a:r>
                      <a:r>
                        <a:rPr lang="en-GB" sz="1800" b="1" dirty="0">
                          <a:effectLst/>
                          <a:latin typeface="Times New Roman" panose="02020603050405020304" pitchFamily="18" charset="0"/>
                          <a:cs typeface="Times New Roman" panose="02020603050405020304" pitchFamily="18" charset="0"/>
                        </a:rPr>
                        <a:t> </a:t>
                      </a:r>
                      <a:r>
                        <a:rPr lang="en-GB" sz="1800" b="1" dirty="0" err="1">
                          <a:effectLst/>
                          <a:latin typeface="Times New Roman" panose="02020603050405020304" pitchFamily="18" charset="0"/>
                          <a:cs typeface="Times New Roman" panose="02020603050405020304" pitchFamily="18" charset="0"/>
                        </a:rPr>
                        <a:t>automašīna</a:t>
                      </a:r>
                      <a:endParaRPr lang="en-LV"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LV"/>
                    </a:p>
                  </a:txBody>
                  <a:tcPr/>
                </a:tc>
                <a:tc hMerge="1">
                  <a:txBody>
                    <a:bodyPr/>
                    <a:lstStyle/>
                    <a:p>
                      <a:endParaRPr lang="en-LV"/>
                    </a:p>
                  </a:txBody>
                  <a:tcPr/>
                </a:tc>
                <a:tc rowSpan="2">
                  <a:txBody>
                    <a:bodyPr/>
                    <a:lstStyle/>
                    <a:p>
                      <a:pPr algn="ctr">
                        <a:spcBef>
                          <a:spcPts val="600"/>
                        </a:spcBef>
                      </a:pPr>
                      <a:r>
                        <a:rPr lang="en-GB" sz="1600" b="1" dirty="0" err="1">
                          <a:effectLst/>
                          <a:latin typeface="Times New Roman" panose="02020603050405020304" pitchFamily="18" charset="0"/>
                          <a:cs typeface="Times New Roman" panose="02020603050405020304" pitchFamily="18" charset="0"/>
                        </a:rPr>
                        <a:t>Starppilsētu</a:t>
                      </a:r>
                      <a:r>
                        <a:rPr lang="en-GB" sz="1600" b="1" dirty="0">
                          <a:effectLst/>
                          <a:latin typeface="Times New Roman" panose="02020603050405020304" pitchFamily="18" charset="0"/>
                          <a:cs typeface="Times New Roman" panose="02020603050405020304" pitchFamily="18" charset="0"/>
                        </a:rPr>
                        <a:t> </a:t>
                      </a:r>
                      <a:r>
                        <a:rPr lang="en-GB" sz="1600" b="1" dirty="0" err="1">
                          <a:effectLst/>
                          <a:latin typeface="Times New Roman" panose="02020603050405020304" pitchFamily="18" charset="0"/>
                          <a:cs typeface="Times New Roman" panose="02020603050405020304" pitchFamily="18" charset="0"/>
                        </a:rPr>
                        <a:t>autobuss</a:t>
                      </a:r>
                      <a:endParaRPr lang="en-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spcBef>
                          <a:spcPts val="600"/>
                        </a:spcBef>
                      </a:pPr>
                      <a:r>
                        <a:rPr lang="en-GB" sz="1600" b="1" dirty="0" err="1">
                          <a:effectLst/>
                          <a:latin typeface="Times New Roman" panose="02020603050405020304" pitchFamily="18" charset="0"/>
                          <a:ea typeface="Times New Roman" panose="02020603050405020304" pitchFamily="18" charset="0"/>
                          <a:cs typeface="Times New Roman" panose="02020603050405020304" pitchFamily="18" charset="0"/>
                        </a:rPr>
                        <a:t>Kājās</a:t>
                      </a:r>
                      <a:endParaRPr lang="en-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spcBef>
                          <a:spcPts val="600"/>
                        </a:spcBef>
                      </a:pPr>
                      <a:r>
                        <a:rPr lang="en-GB" sz="1600" b="1" dirty="0" err="1">
                          <a:effectLst/>
                          <a:latin typeface="Times New Roman" panose="02020603050405020304" pitchFamily="18" charset="0"/>
                          <a:cs typeface="Times New Roman" panose="02020603050405020304" pitchFamily="18" charset="0"/>
                        </a:rPr>
                        <a:t>Velosipēds</a:t>
                      </a:r>
                      <a:endParaRPr lang="en-LV"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7277497"/>
                  </a:ext>
                </a:extLst>
              </a:tr>
              <a:tr h="545034">
                <a:tc vMerge="1">
                  <a:txBody>
                    <a:bodyPr/>
                    <a:lstStyle/>
                    <a:p>
                      <a:endParaRPr lang="en-LV"/>
                    </a:p>
                  </a:txBody>
                  <a:tcPr/>
                </a:tc>
                <a:tc>
                  <a:txBody>
                    <a:bodyPr/>
                    <a:lstStyle/>
                    <a:p>
                      <a:pPr algn="ctr">
                        <a:spcBef>
                          <a:spcPts val="600"/>
                        </a:spcBef>
                      </a:pPr>
                      <a:r>
                        <a:rPr lang="en-GB" sz="1600" b="0" dirty="0">
                          <a:effectLst/>
                          <a:latin typeface="Times New Roman" panose="02020603050405020304" pitchFamily="18" charset="0"/>
                          <a:cs typeface="Times New Roman" panose="02020603050405020304" pitchFamily="18" charset="0"/>
                        </a:rPr>
                        <a:t>1 </a:t>
                      </a:r>
                      <a:r>
                        <a:rPr lang="en-GB" sz="1600" b="0" dirty="0" err="1">
                          <a:effectLst/>
                          <a:latin typeface="Times New Roman" panose="02020603050405020304" pitchFamily="18" charset="0"/>
                          <a:cs typeface="Times New Roman" panose="02020603050405020304" pitchFamily="18" charset="0"/>
                        </a:rPr>
                        <a:t>pasažieris</a:t>
                      </a:r>
                      <a:endParaRPr lang="en-LV" sz="1600" b="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600" b="0" dirty="0">
                          <a:effectLst/>
                          <a:latin typeface="Times New Roman" panose="02020603050405020304" pitchFamily="18" charset="0"/>
                          <a:cs typeface="Times New Roman" panose="02020603050405020304" pitchFamily="18" charset="0"/>
                        </a:rPr>
                        <a:t>2 </a:t>
                      </a:r>
                      <a:r>
                        <a:rPr lang="en-GB" sz="1600" b="0" dirty="0" err="1">
                          <a:effectLst/>
                          <a:latin typeface="Times New Roman" panose="02020603050405020304" pitchFamily="18" charset="0"/>
                          <a:cs typeface="Times New Roman" panose="02020603050405020304" pitchFamily="18" charset="0"/>
                        </a:rPr>
                        <a:t>pasažieri</a:t>
                      </a:r>
                      <a:endParaRPr lang="en-LV" sz="1600" b="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600" b="0" dirty="0">
                          <a:effectLst/>
                          <a:latin typeface="Times New Roman" panose="02020603050405020304" pitchFamily="18" charset="0"/>
                          <a:cs typeface="Times New Roman" panose="02020603050405020304" pitchFamily="18" charset="0"/>
                        </a:rPr>
                        <a:t>3</a:t>
                      </a:r>
                      <a:endParaRPr lang="en-LV" sz="1600" b="0" dirty="0">
                        <a:effectLst/>
                        <a:latin typeface="Times New Roman" panose="02020603050405020304" pitchFamily="18" charset="0"/>
                        <a:cs typeface="Times New Roman" panose="02020603050405020304" pitchFamily="18" charset="0"/>
                      </a:endParaRPr>
                    </a:p>
                    <a:p>
                      <a:pPr algn="ctr">
                        <a:spcBef>
                          <a:spcPts val="600"/>
                        </a:spcBef>
                      </a:pPr>
                      <a:r>
                        <a:rPr lang="en-GB" sz="1600" b="0" dirty="0" err="1">
                          <a:effectLst/>
                          <a:latin typeface="Times New Roman" panose="02020603050405020304" pitchFamily="18" charset="0"/>
                          <a:cs typeface="Times New Roman" panose="02020603050405020304" pitchFamily="18" charset="0"/>
                        </a:rPr>
                        <a:t>pasažieri</a:t>
                      </a:r>
                      <a:endParaRPr lang="en-LV"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LV"/>
                    </a:p>
                  </a:txBody>
                  <a:tcPr/>
                </a:tc>
                <a:tc vMerge="1">
                  <a:txBody>
                    <a:bodyPr/>
                    <a:lstStyle/>
                    <a:p>
                      <a:endParaRPr lang="en-LV"/>
                    </a:p>
                  </a:txBody>
                  <a:tcPr/>
                </a:tc>
                <a:tc vMerge="1">
                  <a:txBody>
                    <a:bodyPr/>
                    <a:lstStyle/>
                    <a:p>
                      <a:endParaRPr lang="en-LV"/>
                    </a:p>
                  </a:txBody>
                  <a:tcPr/>
                </a:tc>
                <a:extLst>
                  <a:ext uri="{0D108BD9-81ED-4DB2-BD59-A6C34878D82A}">
                    <a16:rowId xmlns:a16="http://schemas.microsoft.com/office/drawing/2014/main" val="2357206602"/>
                  </a:ext>
                </a:extLst>
              </a:tr>
              <a:tr h="220863">
                <a:tc>
                  <a:txBody>
                    <a:bodyPr/>
                    <a:lstStyle/>
                    <a:p>
                      <a:pPr algn="ctr">
                        <a:spcBef>
                          <a:spcPts val="600"/>
                        </a:spcBef>
                      </a:pPr>
                      <a:r>
                        <a:rPr lang="en-GB" sz="1600" dirty="0">
                          <a:effectLst/>
                          <a:latin typeface="Times New Roman" panose="02020603050405020304" pitchFamily="18" charset="0"/>
                          <a:cs typeface="Times New Roman" panose="02020603050405020304" pitchFamily="18" charset="0"/>
                        </a:rPr>
                        <a:t>1.pieņēmums</a:t>
                      </a:r>
                      <a:endParaRPr lang="en-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352</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176</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117</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43</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146</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291</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264372757"/>
                  </a:ext>
                </a:extLst>
              </a:tr>
              <a:tr h="220863">
                <a:tc>
                  <a:txBody>
                    <a:bodyPr/>
                    <a:lstStyle/>
                    <a:p>
                      <a:pPr algn="ctr">
                        <a:spcBef>
                          <a:spcPts val="600"/>
                        </a:spcBef>
                      </a:pPr>
                      <a:r>
                        <a:rPr lang="en-GB" sz="1600">
                          <a:effectLst/>
                          <a:latin typeface="Times New Roman" panose="02020603050405020304" pitchFamily="18" charset="0"/>
                          <a:cs typeface="Times New Roman" panose="02020603050405020304" pitchFamily="18" charset="0"/>
                        </a:rPr>
                        <a:t>2030.gada prognoze</a:t>
                      </a:r>
                      <a:endParaRPr lang="en-L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382</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191</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127</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47</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159</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316</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9273823"/>
                  </a:ext>
                </a:extLst>
              </a:tr>
              <a:tr h="220863">
                <a:tc>
                  <a:txBody>
                    <a:bodyPr/>
                    <a:lstStyle/>
                    <a:p>
                      <a:pPr algn="ctr">
                        <a:spcBef>
                          <a:spcPts val="600"/>
                        </a:spcBef>
                      </a:pPr>
                      <a:r>
                        <a:rPr lang="en-GB" sz="1600" dirty="0">
                          <a:effectLst/>
                          <a:latin typeface="Times New Roman" panose="02020603050405020304" pitchFamily="18" charset="0"/>
                          <a:cs typeface="Times New Roman" panose="02020603050405020304" pitchFamily="18" charset="0"/>
                        </a:rPr>
                        <a:t>2.pieņēmums</a:t>
                      </a:r>
                      <a:endParaRPr lang="en-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968</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484</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323</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20</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535</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681</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655213937"/>
                  </a:ext>
                </a:extLst>
              </a:tr>
              <a:tr h="220863">
                <a:tc>
                  <a:txBody>
                    <a:bodyPr/>
                    <a:lstStyle/>
                    <a:p>
                      <a:pPr algn="ctr">
                        <a:spcBef>
                          <a:spcPts val="600"/>
                        </a:spcBef>
                      </a:pPr>
                      <a:r>
                        <a:rPr lang="en-GB" sz="1600">
                          <a:effectLst/>
                          <a:latin typeface="Times New Roman" panose="02020603050405020304" pitchFamily="18" charset="0"/>
                          <a:cs typeface="Times New Roman" panose="02020603050405020304" pitchFamily="18" charset="0"/>
                        </a:rPr>
                        <a:t>2030.gada prognoze</a:t>
                      </a:r>
                      <a:endParaRPr lang="en-LV"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1051</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526</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350</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22</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581</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740</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3140331"/>
                  </a:ext>
                </a:extLst>
              </a:tr>
              <a:tr h="220863">
                <a:tc>
                  <a:txBody>
                    <a:bodyPr/>
                    <a:lstStyle/>
                    <a:p>
                      <a:pPr algn="ctr">
                        <a:spcBef>
                          <a:spcPts val="600"/>
                        </a:spcBef>
                      </a:pPr>
                      <a:r>
                        <a:rPr lang="en-GB" sz="1600" dirty="0">
                          <a:effectLst/>
                          <a:latin typeface="Times New Roman" panose="02020603050405020304" pitchFamily="18" charset="0"/>
                          <a:cs typeface="Times New Roman" panose="02020603050405020304" pitchFamily="18" charset="0"/>
                        </a:rPr>
                        <a:t>3.pieņēmums</a:t>
                      </a:r>
                      <a:endParaRPr lang="en-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3479</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1740</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1160</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160</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1376</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2772</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459035778"/>
                  </a:ext>
                </a:extLst>
              </a:tr>
              <a:tr h="220863">
                <a:tc>
                  <a:txBody>
                    <a:bodyPr/>
                    <a:lstStyle/>
                    <a:p>
                      <a:pPr algn="ctr">
                        <a:spcBef>
                          <a:spcPts val="600"/>
                        </a:spcBef>
                      </a:pPr>
                      <a:r>
                        <a:rPr lang="en-GB" sz="1600" dirty="0">
                          <a:effectLst/>
                          <a:latin typeface="Times New Roman" panose="02020603050405020304" pitchFamily="18" charset="0"/>
                          <a:cs typeface="Times New Roman" panose="02020603050405020304" pitchFamily="18" charset="0"/>
                        </a:rPr>
                        <a:t>2030.gada </a:t>
                      </a:r>
                      <a:r>
                        <a:rPr lang="en-GB" sz="1600" dirty="0" err="1">
                          <a:effectLst/>
                          <a:latin typeface="Times New Roman" panose="02020603050405020304" pitchFamily="18" charset="0"/>
                          <a:cs typeface="Times New Roman" panose="02020603050405020304" pitchFamily="18" charset="0"/>
                        </a:rPr>
                        <a:t>prognoze</a:t>
                      </a:r>
                      <a:endParaRPr lang="en-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4560</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1890</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1260</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208</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1792</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3609</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2065457"/>
                  </a:ext>
                </a:extLst>
              </a:tr>
              <a:tr h="220863">
                <a:tc>
                  <a:txBody>
                    <a:bodyPr/>
                    <a:lstStyle/>
                    <a:p>
                      <a:pPr algn="ctr">
                        <a:spcBef>
                          <a:spcPts val="600"/>
                        </a:spcBef>
                      </a:pPr>
                      <a:r>
                        <a:rPr lang="en-GB" sz="1600" dirty="0" err="1">
                          <a:effectLst/>
                          <a:latin typeface="Times New Roman" panose="02020603050405020304" pitchFamily="18" charset="0"/>
                          <a:cs typeface="Times New Roman" panose="02020603050405020304" pitchFamily="18" charset="0"/>
                        </a:rPr>
                        <a:t>Vidējais</a:t>
                      </a:r>
                      <a:r>
                        <a:rPr lang="en-GB" sz="1600" dirty="0">
                          <a:effectLst/>
                          <a:latin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cs typeface="Times New Roman" panose="02020603050405020304" pitchFamily="18" charset="0"/>
                        </a:rPr>
                        <a:t>skaits</a:t>
                      </a:r>
                      <a:endParaRPr lang="en-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1600</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800</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533</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74</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686</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1248</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0626256"/>
                  </a:ext>
                </a:extLst>
              </a:tr>
              <a:tr h="220863">
                <a:tc>
                  <a:txBody>
                    <a:bodyPr/>
                    <a:lstStyle/>
                    <a:p>
                      <a:pPr algn="ctr">
                        <a:spcBef>
                          <a:spcPts val="600"/>
                        </a:spcBef>
                      </a:pPr>
                      <a:r>
                        <a:rPr lang="en-GB" sz="1600" dirty="0" err="1">
                          <a:effectLst/>
                          <a:latin typeface="Times New Roman" panose="02020603050405020304" pitchFamily="18" charset="0"/>
                          <a:cs typeface="Times New Roman" panose="02020603050405020304" pitchFamily="18" charset="0"/>
                        </a:rPr>
                        <a:t>Vidējais</a:t>
                      </a:r>
                      <a:r>
                        <a:rPr lang="en-GB" sz="1600" dirty="0">
                          <a:effectLst/>
                          <a:latin typeface="Times New Roman" panose="02020603050405020304" pitchFamily="18" charset="0"/>
                          <a:cs typeface="Times New Roman" panose="02020603050405020304" pitchFamily="18" charset="0"/>
                        </a:rPr>
                        <a:t> 2030.gadā</a:t>
                      </a:r>
                      <a:endParaRPr lang="en-LV"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1988 </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869</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a:effectLst/>
                          <a:latin typeface="Times New Roman" panose="02020603050405020304" pitchFamily="18" charset="0"/>
                          <a:cs typeface="Times New Roman" panose="02020603050405020304" pitchFamily="18" charset="0"/>
                        </a:rPr>
                        <a:t>579</a:t>
                      </a:r>
                      <a:endParaRPr lang="en-LV"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92</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dirty="0">
                          <a:effectLst/>
                          <a:latin typeface="Times New Roman" panose="02020603050405020304" pitchFamily="18" charset="0"/>
                          <a:cs typeface="Times New Roman" panose="02020603050405020304" pitchFamily="18" charset="0"/>
                        </a:rPr>
                        <a:t>844</a:t>
                      </a:r>
                      <a:endParaRPr lang="en-LV"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pPr>
                      <a:r>
                        <a:rPr lang="en-GB" sz="1800" b="1" dirty="0">
                          <a:solidFill>
                            <a:srgbClr val="002060"/>
                          </a:solidFill>
                          <a:effectLst/>
                          <a:latin typeface="Times New Roman" panose="02020603050405020304" pitchFamily="18" charset="0"/>
                          <a:cs typeface="Times New Roman" panose="02020603050405020304" pitchFamily="18" charset="0"/>
                        </a:rPr>
                        <a:t>1555</a:t>
                      </a:r>
                      <a:endParaRPr lang="en-LV"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6469811"/>
                  </a:ext>
                </a:extLst>
              </a:tr>
            </a:tbl>
          </a:graphicData>
        </a:graphic>
      </p:graphicFrame>
      <p:sp>
        <p:nvSpPr>
          <p:cNvPr id="6" name="TextBox 5">
            <a:extLst>
              <a:ext uri="{FF2B5EF4-FFF2-40B4-BE49-F238E27FC236}">
                <a16:creationId xmlns:a16="http://schemas.microsoft.com/office/drawing/2014/main" id="{0C875B38-E6FE-AE72-0BDE-11DC2BD222EC}"/>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Mobilitātes punkta pieprasījums</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
        <p:nvSpPr>
          <p:cNvPr id="9" name="TextBox 8">
            <a:extLst>
              <a:ext uri="{FF2B5EF4-FFF2-40B4-BE49-F238E27FC236}">
                <a16:creationId xmlns:a16="http://schemas.microsoft.com/office/drawing/2014/main" id="{F8901468-DA11-4972-516F-38818DD1D2A4}"/>
              </a:ext>
            </a:extLst>
          </p:cNvPr>
          <p:cNvSpPr txBox="1"/>
          <p:nvPr/>
        </p:nvSpPr>
        <p:spPr>
          <a:xfrm>
            <a:off x="7981180" y="1656588"/>
            <a:ext cx="3805428" cy="2692981"/>
          </a:xfrm>
          <a:prstGeom prst="rect">
            <a:avLst/>
          </a:prstGeom>
          <a:noFill/>
        </p:spPr>
        <p:txBody>
          <a:bodyPr wrap="square" rtlCol="0">
            <a:spAutoFit/>
          </a:bodyPr>
          <a:lstStyle/>
          <a:p>
            <a:pPr marL="285750" indent="-285750" algn="just">
              <a:buFont typeface="Arial" panose="020B0604020202020204" pitchFamily="34" charset="0"/>
              <a:buChar char="•"/>
            </a:pPr>
            <a:r>
              <a:rPr lang="en-GB" sz="2200" dirty="0" err="1">
                <a:effectLst/>
                <a:latin typeface="Times New Roman" panose="02020603050405020304" pitchFamily="18" charset="0"/>
                <a:ea typeface="Times New Roman" panose="02020603050405020304" pitchFamily="18" charset="0"/>
              </a:rPr>
              <a:t>Pēc</a:t>
            </a:r>
            <a:r>
              <a:rPr lang="en-GB" sz="2200" dirty="0">
                <a:effectLst/>
                <a:latin typeface="Times New Roman" panose="02020603050405020304" pitchFamily="18" charset="0"/>
                <a:ea typeface="Times New Roman" panose="02020603050405020304" pitchFamily="18" charset="0"/>
              </a:rPr>
              <a:t> CSP </a:t>
            </a:r>
            <a:r>
              <a:rPr lang="en-GB" sz="2200" dirty="0" err="1">
                <a:effectLst/>
                <a:latin typeface="Times New Roman" panose="02020603050405020304" pitchFamily="18" charset="0"/>
                <a:ea typeface="Times New Roman" panose="02020603050405020304" pitchFamily="18" charset="0"/>
              </a:rPr>
              <a:t>datiem</a:t>
            </a:r>
            <a:r>
              <a:rPr lang="en-GB" sz="2200" dirty="0">
                <a:effectLst/>
                <a:latin typeface="Times New Roman" panose="02020603050405020304" pitchFamily="18" charset="0"/>
                <a:ea typeface="Times New Roman" panose="02020603050405020304" pitchFamily="18" charset="0"/>
              </a:rPr>
              <a:t> 2021.gadā </a:t>
            </a:r>
            <a:r>
              <a:rPr lang="en-GB" sz="2200" dirty="0" err="1">
                <a:effectLst/>
                <a:latin typeface="Times New Roman" panose="02020603050405020304" pitchFamily="18" charset="0"/>
                <a:ea typeface="Times New Roman" panose="02020603050405020304" pitchFamily="18" charset="0"/>
              </a:rPr>
              <a:t>Latvijā</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pilsētu</a:t>
            </a:r>
            <a:r>
              <a:rPr lang="en-GB" sz="2200" dirty="0">
                <a:effectLst/>
                <a:latin typeface="Times New Roman" panose="02020603050405020304" pitchFamily="18" charset="0"/>
                <a:ea typeface="Times New Roman" panose="02020603050405020304" pitchFamily="18" charset="0"/>
              </a:rPr>
              <a:t> un to </a:t>
            </a:r>
            <a:r>
              <a:rPr lang="en-GB" sz="2200" dirty="0" err="1">
                <a:effectLst/>
                <a:latin typeface="Times New Roman" panose="02020603050405020304" pitchFamily="18" charset="0"/>
                <a:ea typeface="Times New Roman" panose="02020603050405020304" pitchFamily="18" charset="0"/>
              </a:rPr>
              <a:t>svārstmigrāciju</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zonās</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vienā</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mašīnā</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vidēji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pārvietojas</a:t>
            </a:r>
            <a:r>
              <a:rPr lang="en-GB" sz="2200" dirty="0">
                <a:effectLst/>
                <a:latin typeface="Times New Roman" panose="02020603050405020304" pitchFamily="18" charset="0"/>
                <a:ea typeface="Times New Roman" panose="02020603050405020304" pitchFamily="18" charset="0"/>
              </a:rPr>
              <a:t> </a:t>
            </a:r>
            <a:r>
              <a:rPr lang="en-GB" sz="2200" b="1" dirty="0">
                <a:solidFill>
                  <a:srgbClr val="002060"/>
                </a:solidFill>
                <a:effectLst/>
                <a:latin typeface="Times New Roman" panose="02020603050405020304" pitchFamily="18" charset="0"/>
                <a:ea typeface="Times New Roman" panose="02020603050405020304" pitchFamily="18" charset="0"/>
              </a:rPr>
              <a:t>1,5</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cilvēku</a:t>
            </a:r>
            <a:r>
              <a:rPr lang="en-GB" sz="2200" dirty="0">
                <a:effectLst/>
                <a:latin typeface="Times New Roman" panose="02020603050405020304" pitchFamily="18" charset="0"/>
                <a:ea typeface="Times New Roman" panose="02020603050405020304" pitchFamily="18" charset="0"/>
              </a:rPr>
              <a:t>.</a:t>
            </a:r>
          </a:p>
          <a:p>
            <a:pPr marL="285750" indent="-285750" algn="just">
              <a:lnSpc>
                <a:spcPct val="115000"/>
              </a:lnSpc>
              <a:spcBef>
                <a:spcPts val="1200"/>
              </a:spcBef>
              <a:buFont typeface="Arial" panose="020B0604020202020204" pitchFamily="34" charset="0"/>
              <a:buChar char="•"/>
            </a:pPr>
            <a:r>
              <a:rPr lang="en-GB" sz="2200" dirty="0" err="1">
                <a:effectLst/>
                <a:latin typeface="Times New Roman" panose="02020603050405020304" pitchFamily="18" charset="0"/>
                <a:ea typeface="Times New Roman" panose="02020603050405020304" pitchFamily="18" charset="0"/>
              </a:rPr>
              <a:t>Nepieciešamais</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autostāvvietu</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skaits</a:t>
            </a:r>
            <a:r>
              <a:rPr lang="en-GB" sz="2200" dirty="0">
                <a:latin typeface="Times New Roman" panose="02020603050405020304" pitchFamily="18" charset="0"/>
                <a:ea typeface="Times New Roman" panose="02020603050405020304" pitchFamily="18" charset="0"/>
              </a:rPr>
              <a:t> 2030.gadam </a:t>
            </a:r>
            <a:r>
              <a:rPr lang="en-GB" sz="2200" dirty="0" err="1">
                <a:latin typeface="Times New Roman" panose="02020603050405020304" pitchFamily="18" charset="0"/>
                <a:ea typeface="Times New Roman" panose="02020603050405020304" pitchFamily="18" charset="0"/>
              </a:rPr>
              <a:t>ir</a:t>
            </a:r>
            <a:r>
              <a:rPr lang="en-GB" sz="2200" dirty="0">
                <a:latin typeface="Times New Roman" panose="02020603050405020304" pitchFamily="18" charset="0"/>
                <a:ea typeface="Times New Roman" panose="02020603050405020304" pitchFamily="18" charset="0"/>
              </a:rPr>
              <a:t> </a:t>
            </a:r>
            <a:r>
              <a:rPr lang="en-GB" sz="2200" b="1" dirty="0">
                <a:solidFill>
                  <a:srgbClr val="002060"/>
                </a:solidFill>
                <a:latin typeface="Times New Roman" panose="02020603050405020304" pitchFamily="18" charset="0"/>
                <a:ea typeface="Times New Roman" panose="02020603050405020304" pitchFamily="18" charset="0"/>
              </a:rPr>
              <a:t>1325.</a:t>
            </a:r>
            <a:endParaRPr lang="en-LV" sz="2200" dirty="0"/>
          </a:p>
        </p:txBody>
      </p:sp>
    </p:spTree>
    <p:extLst>
      <p:ext uri="{BB962C8B-B14F-4D97-AF65-F5344CB8AC3E}">
        <p14:creationId xmlns:p14="http://schemas.microsoft.com/office/powerpoint/2010/main" val="4289529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CF79D-226B-A649-DA10-F69947DAFF50}"/>
              </a:ext>
            </a:extLst>
          </p:cNvPr>
          <p:cNvSpPr>
            <a:spLocks noGrp="1"/>
          </p:cNvSpPr>
          <p:nvPr>
            <p:ph idx="1"/>
          </p:nvPr>
        </p:nvSpPr>
        <p:spPr>
          <a:xfrm>
            <a:off x="825843" y="1733550"/>
            <a:ext cx="11078497" cy="4351338"/>
          </a:xfrm>
        </p:spPr>
        <p:txBody>
          <a:bodyPr>
            <a:normAutofit fontScale="85000" lnSpcReduction="20000"/>
          </a:bodyPr>
          <a:lstStyle/>
          <a:p>
            <a:r>
              <a:rPr lang="lv-LV" dirty="0">
                <a:latin typeface="Times New Roman" panose="02020603050405020304" pitchFamily="18" charset="0"/>
                <a:cs typeface="Times New Roman" panose="02020603050405020304" pitchFamily="18" charset="0"/>
              </a:rPr>
              <a:t>Abas alternatīvas līdzvērtīgas, atšķirības nebūtiskas;</a:t>
            </a:r>
          </a:p>
          <a:p>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Abās alternatīvas ir riski, ko varēs atklāt tikai BMS izstrādes gaitā;</a:t>
            </a:r>
          </a:p>
          <a:p>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Abās alternatīvās ir vietas (</a:t>
            </a:r>
            <a:r>
              <a:rPr lang="lv-LV" dirty="0" err="1">
                <a:latin typeface="Times New Roman" panose="02020603050405020304" pitchFamily="18" charset="0"/>
                <a:cs typeface="Times New Roman" panose="02020603050405020304" pitchFamily="18" charset="0"/>
              </a:rPr>
              <a:t>Garupes</a:t>
            </a:r>
            <a:r>
              <a:rPr lang="lv-LV" dirty="0">
                <a:latin typeface="Times New Roman" panose="02020603050405020304" pitchFamily="18" charset="0"/>
                <a:cs typeface="Times New Roman" panose="02020603050405020304" pitchFamily="18" charset="0"/>
              </a:rPr>
              <a:t> ciemā), kur trase iekļaujas SL robežās, bet skar fizisko personu īpašumus;</a:t>
            </a:r>
          </a:p>
          <a:p>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Kopējās izmaksas pārsniedz ANM projekta budžetu – nepieciešams papildu finansējums;</a:t>
            </a:r>
          </a:p>
          <a:p>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Nepieciešamība virzīt trasi «Rīgas Mežu» zemē (Piejūras dabas parks), saskaņošanas un ietekmes uz biotopiem izvērtēšanas riski – projekta pagarinājuma nepieciešamība.</a:t>
            </a: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E88C369-7946-F277-D35D-1B917AF09CB2}"/>
              </a:ext>
            </a:extLst>
          </p:cNvPr>
          <p:cNvSpPr>
            <a:spLocks noGrp="1"/>
          </p:cNvSpPr>
          <p:nvPr>
            <p:ph type="sldNum" sz="quarter" idx="12"/>
          </p:nvPr>
        </p:nvSpPr>
        <p:spPr/>
        <p:txBody>
          <a:bodyPr/>
          <a:lstStyle/>
          <a:p>
            <a:fld id="{1AB13ACA-4C98-4E46-B811-7DF9135D7DF9}" type="slidenum">
              <a:rPr lang="en-LV" smtClean="0"/>
              <a:t>40</a:t>
            </a:fld>
            <a:endParaRPr lang="en-LV"/>
          </a:p>
        </p:txBody>
      </p:sp>
      <p:sp>
        <p:nvSpPr>
          <p:cNvPr id="5" name="Title 1">
            <a:extLst>
              <a:ext uri="{FF2B5EF4-FFF2-40B4-BE49-F238E27FC236}">
                <a16:creationId xmlns:a16="http://schemas.microsoft.com/office/drawing/2014/main" id="{329337E2-0D59-A5DE-0828-662CC619C2D6}"/>
              </a:ext>
            </a:extLst>
          </p:cNvPr>
          <p:cNvSpPr txBox="1">
            <a:spLocks/>
          </p:cNvSpPr>
          <p:nvPr/>
        </p:nvSpPr>
        <p:spPr>
          <a:xfrm>
            <a:off x="348343" y="136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LV" sz="3600" b="1" dirty="0">
                <a:solidFill>
                  <a:srgbClr val="002060"/>
                </a:solidFill>
                <a:latin typeface="Times New Roman" panose="02020603050405020304" pitchFamily="18" charset="0"/>
                <a:cs typeface="Times New Roman" panose="02020603050405020304" pitchFamily="18" charset="0"/>
              </a:rPr>
              <a:t>Galvenie secinājumi un riski saistībā ar velosipēdu ceļa projektu</a:t>
            </a:r>
            <a:endParaRPr lang="en-LV" sz="3600" dirty="0"/>
          </a:p>
        </p:txBody>
      </p:sp>
    </p:spTree>
    <p:extLst>
      <p:ext uri="{BB962C8B-B14F-4D97-AF65-F5344CB8AC3E}">
        <p14:creationId xmlns:p14="http://schemas.microsoft.com/office/powerpoint/2010/main" val="975266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late, tableware, dishware&#10;&#10;Description automatically generated">
            <a:extLst>
              <a:ext uri="{FF2B5EF4-FFF2-40B4-BE49-F238E27FC236}">
                <a16:creationId xmlns:a16="http://schemas.microsoft.com/office/drawing/2014/main" id="{BD6E0715-A386-88A9-A45D-E04E8C146B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94020" y="6104342"/>
            <a:ext cx="693286" cy="693286"/>
          </a:xfrm>
          <a:prstGeom prst="rect">
            <a:avLst/>
          </a:prstGeom>
        </p:spPr>
      </p:pic>
      <p:pic>
        <p:nvPicPr>
          <p:cNvPr id="13" name="Picture 12" descr="Logo, company name&#10;&#10;Description automatically generated">
            <a:extLst>
              <a:ext uri="{FF2B5EF4-FFF2-40B4-BE49-F238E27FC236}">
                <a16:creationId xmlns:a16="http://schemas.microsoft.com/office/drawing/2014/main" id="{A2D767BA-A8F5-0A4C-F3B9-576F60E809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1110" y="6104342"/>
            <a:ext cx="1234700" cy="679688"/>
          </a:xfrm>
          <a:prstGeom prst="rect">
            <a:avLst/>
          </a:prstGeom>
        </p:spPr>
      </p:pic>
      <p:sp>
        <p:nvSpPr>
          <p:cNvPr id="14" name="Title 1">
            <a:extLst>
              <a:ext uri="{FF2B5EF4-FFF2-40B4-BE49-F238E27FC236}">
                <a16:creationId xmlns:a16="http://schemas.microsoft.com/office/drawing/2014/main" id="{AC7EC69D-BC19-6E03-BB4C-4B62DCF05337}"/>
              </a:ext>
            </a:extLst>
          </p:cNvPr>
          <p:cNvSpPr txBox="1">
            <a:spLocks/>
          </p:cNvSpPr>
          <p:nvPr/>
        </p:nvSpPr>
        <p:spPr>
          <a:xfrm>
            <a:off x="1523999" y="1856603"/>
            <a:ext cx="9144000"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a:solidFill>
                  <a:srgbClr val="002060"/>
                </a:solidFill>
                <a:latin typeface="Arial" panose="020B0604020202020204" pitchFamily="34" charset="0"/>
                <a:cs typeface="Arial" panose="020B0604020202020204" pitchFamily="34" charset="0"/>
              </a:rPr>
              <a:t>Paldies par uzmanību!</a:t>
            </a:r>
          </a:p>
        </p:txBody>
      </p:sp>
      <p:sp>
        <p:nvSpPr>
          <p:cNvPr id="15" name="Title 1">
            <a:extLst>
              <a:ext uri="{FF2B5EF4-FFF2-40B4-BE49-F238E27FC236}">
                <a16:creationId xmlns:a16="http://schemas.microsoft.com/office/drawing/2014/main" id="{CFC27E79-193F-5C83-B307-5FB951580E67}"/>
              </a:ext>
            </a:extLst>
          </p:cNvPr>
          <p:cNvSpPr txBox="1">
            <a:spLocks/>
          </p:cNvSpPr>
          <p:nvPr/>
        </p:nvSpPr>
        <p:spPr>
          <a:xfrm>
            <a:off x="928252" y="3429000"/>
            <a:ext cx="8050033"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lv-LV" sz="2000" dirty="0">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BD8CA961-F55A-78B6-0DA2-87019C91141C}"/>
              </a:ext>
            </a:extLst>
          </p:cNvPr>
          <p:cNvSpPr txBox="1">
            <a:spLocks/>
          </p:cNvSpPr>
          <p:nvPr/>
        </p:nvSpPr>
        <p:spPr>
          <a:xfrm>
            <a:off x="511444" y="4352330"/>
            <a:ext cx="9144000" cy="2403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800" dirty="0">
                <a:latin typeface="Times New Roman" panose="02020603050405020304" pitchFamily="18" charset="0"/>
                <a:cs typeface="Times New Roman" panose="02020603050405020304" pitchFamily="18" charset="0"/>
              </a:rPr>
              <a:t>Jurijs Kondratenko, Grupa93, jurijs@g93.lv</a:t>
            </a:r>
          </a:p>
          <a:p>
            <a:pPr marL="0" indent="0">
              <a:buNone/>
            </a:pPr>
            <a:r>
              <a:rPr lang="lv-LV" sz="1800" dirty="0">
                <a:latin typeface="Times New Roman" panose="02020603050405020304" pitchFamily="18" charset="0"/>
                <a:cs typeface="Times New Roman" panose="02020603050405020304" pitchFamily="18" charset="0"/>
              </a:rPr>
              <a:t>Viesturs Laurs, </a:t>
            </a:r>
            <a:r>
              <a:rPr lang="lv-LV" sz="1800" dirty="0" err="1">
                <a:latin typeface="Times New Roman" panose="02020603050405020304" pitchFamily="18" charset="0"/>
                <a:cs typeface="Times New Roman" panose="02020603050405020304" pitchFamily="18" charset="0"/>
              </a:rPr>
              <a:t>Ie.la</a:t>
            </a:r>
            <a:r>
              <a:rPr lang="lv-LV" sz="1800">
                <a:latin typeface="Times New Roman" panose="02020603050405020304" pitchFamily="18" charset="0"/>
                <a:cs typeface="Times New Roman" panose="02020603050405020304" pitchFamily="18" charset="0"/>
              </a:rPr>
              <a:t> Inženieri, </a:t>
            </a:r>
            <a:r>
              <a:rPr lang="lv-LV" sz="1800" dirty="0">
                <a:latin typeface="Times New Roman" panose="02020603050405020304" pitchFamily="18" charset="0"/>
                <a:cs typeface="Times New Roman" panose="02020603050405020304" pitchFamily="18" charset="0"/>
              </a:rPr>
              <a:t>viesturs@ielainzenieri.lv</a:t>
            </a:r>
          </a:p>
          <a:p>
            <a:pPr marL="0" indent="0">
              <a:buNone/>
            </a:pPr>
            <a:endParaRPr lang="lv-LV" sz="1800" dirty="0">
              <a:latin typeface="Times New Roman" panose="02020603050405020304" pitchFamily="18" charset="0"/>
              <a:cs typeface="Times New Roman" panose="02020603050405020304" pitchFamily="18" charset="0"/>
            </a:endParaRPr>
          </a:p>
        </p:txBody>
      </p:sp>
      <p:sp>
        <p:nvSpPr>
          <p:cNvPr id="17" name="Subtitle 2">
            <a:extLst>
              <a:ext uri="{FF2B5EF4-FFF2-40B4-BE49-F238E27FC236}">
                <a16:creationId xmlns:a16="http://schemas.microsoft.com/office/drawing/2014/main" id="{4CDCA1E4-60D3-3C23-C58B-50F688B7CA87}"/>
              </a:ext>
            </a:extLst>
          </p:cNvPr>
          <p:cNvSpPr txBox="1">
            <a:spLocks/>
          </p:cNvSpPr>
          <p:nvPr/>
        </p:nvSpPr>
        <p:spPr>
          <a:xfrm>
            <a:off x="1523999" y="631677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600" dirty="0">
                <a:latin typeface="Times New Roman" panose="02020603050405020304" pitchFamily="18" charset="0"/>
                <a:cs typeface="Times New Roman" panose="02020603050405020304" pitchFamily="18" charset="0"/>
              </a:rPr>
              <a:t>17.04.2023</a:t>
            </a:r>
            <a:r>
              <a:rPr lang="lv-LV" sz="1600"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298716FD-CD4C-CBD9-5270-92A6ABC308F8}"/>
              </a:ext>
            </a:extLst>
          </p:cNvPr>
          <p:cNvSpPr txBox="1"/>
          <p:nvPr/>
        </p:nvSpPr>
        <p:spPr>
          <a:xfrm>
            <a:off x="511444" y="3320873"/>
            <a:ext cx="11306738" cy="923330"/>
          </a:xfrm>
          <a:prstGeom prst="rect">
            <a:avLst/>
          </a:prstGeom>
          <a:noFill/>
        </p:spPr>
        <p:txBody>
          <a:bodyPr wrap="square" rtlCol="0">
            <a:spAutoFit/>
          </a:bodyPr>
          <a:lstStyle/>
          <a:p>
            <a:pPr algn="just"/>
            <a:r>
              <a:rPr lang="lv-LV" dirty="0">
                <a:effectLst/>
                <a:latin typeface="Times New Roman" panose="02020603050405020304" pitchFamily="18" charset="0"/>
                <a:ea typeface="Times New Roman" panose="02020603050405020304" pitchFamily="18" charset="0"/>
              </a:rPr>
              <a:t>Tehniski ekonomiskie pamatojumi Atveseļošanas un noturības mehānisma projektiem</a:t>
            </a:r>
            <a:r>
              <a:rPr lang="lv-LV" dirty="0">
                <a:latin typeface="Times New Roman" panose="02020603050405020304" pitchFamily="18" charset="0"/>
                <a:ea typeface="Times New Roman" panose="02020603050405020304" pitchFamily="18" charset="0"/>
              </a:rPr>
              <a:t> </a:t>
            </a: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“Mobilitātes punkta infrastruktūras izveidošana Rīgas metropoles areālā – “Carnikava” un ”Maģistrālās veloceļu infrastruktūras būvniecība prioritārajā koridorā Rīga -Carnikava”</a:t>
            </a:r>
            <a:endParaRPr lang="en-LV" dirty="0"/>
          </a:p>
        </p:txBody>
      </p:sp>
    </p:spTree>
    <p:extLst>
      <p:ext uri="{BB962C8B-B14F-4D97-AF65-F5344CB8AC3E}">
        <p14:creationId xmlns:p14="http://schemas.microsoft.com/office/powerpoint/2010/main" val="119434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5EE798-42AE-4D38-4BEF-DDE599E6C6A2}"/>
              </a:ext>
            </a:extLst>
          </p:cNvPr>
          <p:cNvSpPr>
            <a:spLocks noGrp="1"/>
          </p:cNvSpPr>
          <p:nvPr>
            <p:ph type="sldNum" sz="quarter" idx="12"/>
          </p:nvPr>
        </p:nvSpPr>
        <p:spPr/>
        <p:txBody>
          <a:bodyPr/>
          <a:lstStyle/>
          <a:p>
            <a:fld id="{1AB13ACA-4C98-4E46-B811-7DF9135D7DF9}" type="slidenum">
              <a:rPr lang="en-LV" smtClean="0"/>
              <a:t>5</a:t>
            </a:fld>
            <a:endParaRPr lang="en-LV"/>
          </a:p>
        </p:txBody>
      </p:sp>
      <p:sp>
        <p:nvSpPr>
          <p:cNvPr id="9" name="TextBox 8">
            <a:extLst>
              <a:ext uri="{FF2B5EF4-FFF2-40B4-BE49-F238E27FC236}">
                <a16:creationId xmlns:a16="http://schemas.microsoft.com/office/drawing/2014/main" id="{7E323C25-967F-D9BC-19CB-1B265DC0DB2B}"/>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1.attīstības kārta</a:t>
            </a:r>
          </a:p>
        </p:txBody>
      </p:sp>
      <p:pic>
        <p:nvPicPr>
          <p:cNvPr id="11" name="Picture 10" descr="Map&#10;&#10;Description automatically generated">
            <a:extLst>
              <a:ext uri="{FF2B5EF4-FFF2-40B4-BE49-F238E27FC236}">
                <a16:creationId xmlns:a16="http://schemas.microsoft.com/office/drawing/2014/main" id="{5321F72A-8A14-4C7D-8EE4-6E0EC55D4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4797" y="1473369"/>
            <a:ext cx="5913120" cy="4144185"/>
          </a:xfrm>
          <a:prstGeom prst="rect">
            <a:avLst/>
          </a:prstGeom>
        </p:spPr>
      </p:pic>
      <p:pic>
        <p:nvPicPr>
          <p:cNvPr id="14" name="Picture 13" descr="Map&#10;&#10;Description automatically generated">
            <a:extLst>
              <a:ext uri="{FF2B5EF4-FFF2-40B4-BE49-F238E27FC236}">
                <a16:creationId xmlns:a16="http://schemas.microsoft.com/office/drawing/2014/main" id="{3CB69955-F5A1-5E57-00A8-5B98C88CC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511" y="1473369"/>
            <a:ext cx="5871489" cy="4144186"/>
          </a:xfrm>
          <a:prstGeom prst="rect">
            <a:avLst/>
          </a:prstGeom>
        </p:spPr>
      </p:pic>
      <p:pic>
        <p:nvPicPr>
          <p:cNvPr id="2" name="Picture 1" descr="A picture containing text, plate, tableware, dishware&#10;&#10;Description automatically generated">
            <a:extLst>
              <a:ext uri="{FF2B5EF4-FFF2-40B4-BE49-F238E27FC236}">
                <a16:creationId xmlns:a16="http://schemas.microsoft.com/office/drawing/2014/main" id="{75128B52-CBC0-234B-42DB-7132DEAFE3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3" name="Picture 2" descr="Logo, company name&#10;&#10;Description automatically generated">
            <a:extLst>
              <a:ext uri="{FF2B5EF4-FFF2-40B4-BE49-F238E27FC236}">
                <a16:creationId xmlns:a16="http://schemas.microsoft.com/office/drawing/2014/main" id="{CB05707E-65D3-97C8-D99C-582F241651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
        <p:nvSpPr>
          <p:cNvPr id="5" name="TextBox 4">
            <a:extLst>
              <a:ext uri="{FF2B5EF4-FFF2-40B4-BE49-F238E27FC236}">
                <a16:creationId xmlns:a16="http://schemas.microsoft.com/office/drawing/2014/main" id="{EBA5D1FF-C19E-9AC6-4E78-74FC6E01F03E}"/>
              </a:ext>
            </a:extLst>
          </p:cNvPr>
          <p:cNvSpPr txBox="1"/>
          <p:nvPr/>
        </p:nvSpPr>
        <p:spPr>
          <a:xfrm>
            <a:off x="3160255" y="5769471"/>
            <a:ext cx="8472947" cy="769441"/>
          </a:xfrm>
          <a:prstGeom prst="rect">
            <a:avLst/>
          </a:prstGeom>
          <a:noFill/>
        </p:spPr>
        <p:txBody>
          <a:bodyPr wrap="square" rtlCol="0">
            <a:spAutoFit/>
          </a:bodyPr>
          <a:lstStyle/>
          <a:p>
            <a:pPr marL="285750" indent="-285750" algn="just">
              <a:buFont typeface="Arial" panose="020B0604020202020204" pitchFamily="34" charset="0"/>
              <a:buChar char="•"/>
            </a:pPr>
            <a:r>
              <a:rPr lang="lv-LV" sz="2200" dirty="0" err="1">
                <a:effectLst/>
                <a:latin typeface="Times New Roman" panose="02020603050405020304" pitchFamily="18" charset="0"/>
                <a:ea typeface="Times New Roman" panose="02020603050405020304" pitchFamily="18" charset="0"/>
              </a:rPr>
              <a:t>Autonovietņu</a:t>
            </a:r>
            <a:r>
              <a:rPr lang="lv-LV" sz="2200" dirty="0">
                <a:effectLst/>
                <a:latin typeface="Times New Roman" panose="02020603050405020304" pitchFamily="18" charset="0"/>
                <a:ea typeface="Times New Roman" panose="02020603050405020304" pitchFamily="18" charset="0"/>
              </a:rPr>
              <a:t> skaits: 155</a:t>
            </a:r>
          </a:p>
          <a:p>
            <a:pPr marL="285750" indent="-285750" algn="just">
              <a:buFont typeface="Arial" panose="020B0604020202020204" pitchFamily="34" charset="0"/>
              <a:buChar char="•"/>
            </a:pPr>
            <a:r>
              <a:rPr lang="lv-LV" sz="2200" dirty="0" err="1">
                <a:latin typeface="Times New Roman" panose="02020603050405020304" pitchFamily="18" charset="0"/>
              </a:rPr>
              <a:t>Velonovietņu</a:t>
            </a:r>
            <a:r>
              <a:rPr lang="lv-LV" sz="2200" dirty="0">
                <a:latin typeface="Times New Roman" panose="02020603050405020304" pitchFamily="18" charset="0"/>
              </a:rPr>
              <a:t> skaits: 70 (140 velo)</a:t>
            </a:r>
            <a:endParaRPr lang="en-LV" sz="2200" dirty="0"/>
          </a:p>
        </p:txBody>
      </p:sp>
    </p:spTree>
    <p:extLst>
      <p:ext uri="{BB962C8B-B14F-4D97-AF65-F5344CB8AC3E}">
        <p14:creationId xmlns:p14="http://schemas.microsoft.com/office/powerpoint/2010/main" val="116772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5EE798-42AE-4D38-4BEF-DDE599E6C6A2}"/>
              </a:ext>
            </a:extLst>
          </p:cNvPr>
          <p:cNvSpPr>
            <a:spLocks noGrp="1"/>
          </p:cNvSpPr>
          <p:nvPr>
            <p:ph type="sldNum" sz="quarter" idx="12"/>
          </p:nvPr>
        </p:nvSpPr>
        <p:spPr/>
        <p:txBody>
          <a:bodyPr/>
          <a:lstStyle/>
          <a:p>
            <a:fld id="{1AB13ACA-4C98-4E46-B811-7DF9135D7DF9}" type="slidenum">
              <a:rPr lang="en-LV" smtClean="0"/>
              <a:t>6</a:t>
            </a:fld>
            <a:endParaRPr lang="en-LV"/>
          </a:p>
        </p:txBody>
      </p:sp>
      <p:sp>
        <p:nvSpPr>
          <p:cNvPr id="9" name="TextBox 8">
            <a:extLst>
              <a:ext uri="{FF2B5EF4-FFF2-40B4-BE49-F238E27FC236}">
                <a16:creationId xmlns:a16="http://schemas.microsoft.com/office/drawing/2014/main" id="{7E323C25-967F-D9BC-19CB-1B265DC0DB2B}"/>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2.attīstības kārta</a:t>
            </a:r>
            <a:r>
              <a:rPr lang="lv-LV" sz="3600" b="1" dirty="0">
                <a:solidFill>
                  <a:srgbClr val="002060"/>
                </a:solidFill>
                <a:latin typeface="Times New Roman" panose="02020603050405020304" pitchFamily="18" charset="0"/>
                <a:cs typeface="Times New Roman" panose="02020603050405020304" pitchFamily="18" charset="0"/>
              </a:rPr>
              <a:t>, tālākās attīstības kārtas</a:t>
            </a:r>
            <a:endParaRPr lang="en-LV" sz="3600" b="1" dirty="0">
              <a:solidFill>
                <a:srgbClr val="002060"/>
              </a:solidFill>
              <a:latin typeface="Times New Roman" panose="02020603050405020304" pitchFamily="18"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1B88C14E-AA40-3905-BB1E-F9F6F82004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0114" y="1252565"/>
            <a:ext cx="6631772" cy="4745148"/>
          </a:xfrm>
          <a:prstGeom prst="rect">
            <a:avLst/>
          </a:prstGeom>
        </p:spPr>
      </p:pic>
      <p:pic>
        <p:nvPicPr>
          <p:cNvPr id="2" name="Picture 1" descr="A picture containing text, plate, tableware, dishware&#10;&#10;Description automatically generated">
            <a:extLst>
              <a:ext uri="{FF2B5EF4-FFF2-40B4-BE49-F238E27FC236}">
                <a16:creationId xmlns:a16="http://schemas.microsoft.com/office/drawing/2014/main" id="{54A8FF58-7C8E-48C2-F79A-B287CFD197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3" name="Picture 2" descr="Logo, company name&#10;&#10;Description automatically generated">
            <a:extLst>
              <a:ext uri="{FF2B5EF4-FFF2-40B4-BE49-F238E27FC236}">
                <a16:creationId xmlns:a16="http://schemas.microsoft.com/office/drawing/2014/main" id="{DA7011EF-0A5F-F711-F86F-771BD74D68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Tree>
    <p:extLst>
      <p:ext uri="{BB962C8B-B14F-4D97-AF65-F5344CB8AC3E}">
        <p14:creationId xmlns:p14="http://schemas.microsoft.com/office/powerpoint/2010/main" val="406996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475C72-E92D-6CAD-E594-48D75CB09DEC}"/>
              </a:ext>
            </a:extLst>
          </p:cNvPr>
          <p:cNvSpPr>
            <a:spLocks noGrp="1"/>
          </p:cNvSpPr>
          <p:nvPr>
            <p:ph idx="1"/>
          </p:nvPr>
        </p:nvSpPr>
        <p:spPr/>
        <p:txBody>
          <a:bodyPr/>
          <a:lstStyle/>
          <a:p>
            <a:pPr algn="just">
              <a:buClr>
                <a:srgbClr val="0070C0"/>
              </a:buClr>
            </a:pPr>
            <a:r>
              <a:rPr lang="lv-LV" dirty="0">
                <a:latin typeface="Times New Roman" panose="02020603050405020304" pitchFamily="18" charset="0"/>
                <a:cs typeface="Times New Roman" panose="02020603050405020304" pitchFamily="18" charset="0"/>
              </a:rPr>
              <a:t>Mobilitātes punkta infrastruktūru </a:t>
            </a:r>
            <a:r>
              <a:rPr lang="lv-LV" dirty="0">
                <a:solidFill>
                  <a:srgbClr val="002060"/>
                </a:solidFill>
                <a:latin typeface="Times New Roman" panose="02020603050405020304" pitchFamily="18" charset="0"/>
                <a:cs typeface="Times New Roman" panose="02020603050405020304" pitchFamily="18" charset="0"/>
              </a:rPr>
              <a:t>ir </a:t>
            </a:r>
            <a:r>
              <a:rPr lang="lv-LV" dirty="0">
                <a:latin typeface="Times New Roman" panose="02020603050405020304" pitchFamily="18" charset="0"/>
                <a:cs typeface="Times New Roman" panose="02020603050405020304" pitchFamily="18" charset="0"/>
              </a:rPr>
              <a:t>iespējams novietot dzelzceļa nodalījuma joslā;</a:t>
            </a:r>
          </a:p>
          <a:p>
            <a:pPr algn="just">
              <a:buClr>
                <a:srgbClr val="0070C0"/>
              </a:buClr>
            </a:pPr>
            <a:r>
              <a:rPr lang="lv-LV" dirty="0">
                <a:latin typeface="Times New Roman" panose="02020603050405020304" pitchFamily="18" charset="0"/>
                <a:cs typeface="Times New Roman" panose="02020603050405020304" pitchFamily="18" charset="0"/>
              </a:rPr>
              <a:t>Velosipēdu ceļa savienojums </a:t>
            </a:r>
            <a:r>
              <a:rPr lang="lv-LV" dirty="0">
                <a:solidFill>
                  <a:srgbClr val="002060"/>
                </a:solidFill>
                <a:latin typeface="Times New Roman" panose="02020603050405020304" pitchFamily="18" charset="0"/>
                <a:cs typeface="Times New Roman" panose="02020603050405020304" pitchFamily="18" charset="0"/>
              </a:rPr>
              <a:t>nav</a:t>
            </a:r>
            <a:r>
              <a:rPr lang="lv-LV" dirty="0">
                <a:latin typeface="Times New Roman" panose="02020603050405020304" pitchFamily="18" charset="0"/>
                <a:cs typeface="Times New Roman" panose="02020603050405020304" pitchFamily="18" charset="0"/>
              </a:rPr>
              <a:t> atbalstāms nodalījuma joslā.</a:t>
            </a:r>
          </a:p>
        </p:txBody>
      </p:sp>
      <p:sp>
        <p:nvSpPr>
          <p:cNvPr id="4" name="Slide Number Placeholder 3">
            <a:extLst>
              <a:ext uri="{FF2B5EF4-FFF2-40B4-BE49-F238E27FC236}">
                <a16:creationId xmlns:a16="http://schemas.microsoft.com/office/drawing/2014/main" id="{715D4361-D44D-943E-2643-184DF6BAD5A2}"/>
              </a:ext>
            </a:extLst>
          </p:cNvPr>
          <p:cNvSpPr>
            <a:spLocks noGrp="1"/>
          </p:cNvSpPr>
          <p:nvPr>
            <p:ph type="sldNum" sz="quarter" idx="12"/>
          </p:nvPr>
        </p:nvSpPr>
        <p:spPr/>
        <p:txBody>
          <a:bodyPr/>
          <a:lstStyle/>
          <a:p>
            <a:fld id="{1AB13ACA-4C98-4E46-B811-7DF9135D7DF9}" type="slidenum">
              <a:rPr lang="en-LV" smtClean="0"/>
              <a:t>7</a:t>
            </a:fld>
            <a:endParaRPr lang="en-LV"/>
          </a:p>
        </p:txBody>
      </p:sp>
      <p:sp>
        <p:nvSpPr>
          <p:cNvPr id="6" name="TextBox 5">
            <a:extLst>
              <a:ext uri="{FF2B5EF4-FFF2-40B4-BE49-F238E27FC236}">
                <a16:creationId xmlns:a16="http://schemas.microsoft.com/office/drawing/2014/main" id="{355F698B-430B-94EC-5112-0CC34E373F0E}"/>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LDz tehniskie noteikumi</a:t>
            </a:r>
          </a:p>
        </p:txBody>
      </p:sp>
      <p:pic>
        <p:nvPicPr>
          <p:cNvPr id="9" name="Picture 8" descr="A picture containing text, plate, tableware, dishware&#10;&#10;Description automatically generated">
            <a:extLst>
              <a:ext uri="{FF2B5EF4-FFF2-40B4-BE49-F238E27FC236}">
                <a16:creationId xmlns:a16="http://schemas.microsoft.com/office/drawing/2014/main" id="{A2BCD5C4-42DE-8256-5C04-D87283F6EA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10" name="Picture 9" descr="Logo, company name&#10;&#10;Description automatically generated">
            <a:extLst>
              <a:ext uri="{FF2B5EF4-FFF2-40B4-BE49-F238E27FC236}">
                <a16:creationId xmlns:a16="http://schemas.microsoft.com/office/drawing/2014/main" id="{0A4FDEC9-C976-2A4F-B104-106C4459E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spTree>
    <p:extLst>
      <p:ext uri="{BB962C8B-B14F-4D97-AF65-F5344CB8AC3E}">
        <p14:creationId xmlns:p14="http://schemas.microsoft.com/office/powerpoint/2010/main" val="157911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8</a:t>
            </a:fld>
            <a:endParaRPr lang="en-LV" dirty="0"/>
          </a:p>
        </p:txBody>
      </p:sp>
      <p:sp>
        <p:nvSpPr>
          <p:cNvPr id="6" name="TextBox 5">
            <a:extLst>
              <a:ext uri="{FF2B5EF4-FFF2-40B4-BE49-F238E27FC236}">
                <a16:creationId xmlns:a16="http://schemas.microsoft.com/office/drawing/2014/main" id="{0C875B38-E6FE-AE72-0BDE-11DC2BD222EC}"/>
              </a:ext>
            </a:extLst>
          </p:cNvPr>
          <p:cNvSpPr txBox="1"/>
          <p:nvPr/>
        </p:nvSpPr>
        <p:spPr>
          <a:xfrm>
            <a:off x="364051" y="2825468"/>
            <a:ext cx="2122671" cy="1200329"/>
          </a:xfrm>
          <a:prstGeom prst="rect">
            <a:avLst/>
          </a:prstGeom>
          <a:noFill/>
        </p:spPr>
        <p:txBody>
          <a:bodyPr wrap="square" rtlCol="0">
            <a:spAutoFit/>
          </a:bodyPr>
          <a:lstStyle/>
          <a:p>
            <a:r>
              <a:rPr lang="en-LV" sz="2400" b="1" dirty="0">
                <a:solidFill>
                  <a:srgbClr val="002060"/>
                </a:solidFill>
                <a:latin typeface="Times New Roman" panose="02020603050405020304" pitchFamily="18" charset="0"/>
                <a:cs typeface="Times New Roman" panose="02020603050405020304" pitchFamily="18" charset="0"/>
              </a:rPr>
              <a:t>1.</a:t>
            </a:r>
            <a:r>
              <a:rPr lang="lv-LV" sz="2400" b="1" dirty="0">
                <a:solidFill>
                  <a:srgbClr val="002060"/>
                </a:solidFill>
                <a:latin typeface="Times New Roman" panose="02020603050405020304" pitchFamily="18" charset="0"/>
                <a:cs typeface="Times New Roman" panose="02020603050405020304" pitchFamily="18" charset="0"/>
              </a:rPr>
              <a:t> un 2.</a:t>
            </a:r>
            <a:r>
              <a:rPr lang="en-GB" sz="2400" b="1" dirty="0">
                <a:solidFill>
                  <a:srgbClr val="002060"/>
                </a:solidFill>
                <a:latin typeface="Times New Roman" panose="02020603050405020304" pitchFamily="18" charset="0"/>
                <a:cs typeface="Times New Roman" panose="02020603050405020304" pitchFamily="18" charset="0"/>
              </a:rPr>
              <a:t>k</a:t>
            </a:r>
            <a:r>
              <a:rPr lang="en-LV" sz="2400" b="1" dirty="0">
                <a:solidFill>
                  <a:srgbClr val="002060"/>
                </a:solidFill>
                <a:latin typeface="Times New Roman" panose="02020603050405020304" pitchFamily="18" charset="0"/>
                <a:cs typeface="Times New Roman" panose="02020603050405020304" pitchFamily="18" charset="0"/>
              </a:rPr>
              <a:t>ārtas būvdarbu izmaksas </a:t>
            </a:r>
          </a:p>
        </p:txBody>
      </p:sp>
      <p:sp>
        <p:nvSpPr>
          <p:cNvPr id="18" name="Rectangle 17">
            <a:extLst>
              <a:ext uri="{FF2B5EF4-FFF2-40B4-BE49-F238E27FC236}">
                <a16:creationId xmlns:a16="http://schemas.microsoft.com/office/drawing/2014/main" id="{BD2B3379-14B5-272D-5D0B-E1EF066BD2B7}"/>
              </a:ext>
            </a:extLst>
          </p:cNvPr>
          <p:cNvSpPr/>
          <p:nvPr/>
        </p:nvSpPr>
        <p:spPr>
          <a:xfrm>
            <a:off x="1081668" y="4806176"/>
            <a:ext cx="1405054" cy="1235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2" name="Picture 1">
            <a:extLst>
              <a:ext uri="{FF2B5EF4-FFF2-40B4-BE49-F238E27FC236}">
                <a16:creationId xmlns:a16="http://schemas.microsoft.com/office/drawing/2014/main" id="{98B0A2AF-67C6-019C-1D59-2CEBB0263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3642" y="136523"/>
            <a:ext cx="8264611" cy="6578217"/>
          </a:xfrm>
          <a:prstGeom prst="rect">
            <a:avLst/>
          </a:prstGeom>
        </p:spPr>
      </p:pic>
    </p:spTree>
    <p:extLst>
      <p:ext uri="{BB962C8B-B14F-4D97-AF65-F5344CB8AC3E}">
        <p14:creationId xmlns:p14="http://schemas.microsoft.com/office/powerpoint/2010/main" val="106533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3B096D-4F61-7CC5-704F-7F6F219B67BC}"/>
              </a:ext>
            </a:extLst>
          </p:cNvPr>
          <p:cNvSpPr>
            <a:spLocks noGrp="1"/>
          </p:cNvSpPr>
          <p:nvPr>
            <p:ph type="sldNum" sz="quarter" idx="12"/>
          </p:nvPr>
        </p:nvSpPr>
        <p:spPr/>
        <p:txBody>
          <a:bodyPr/>
          <a:lstStyle/>
          <a:p>
            <a:fld id="{1AB13ACA-4C98-4E46-B811-7DF9135D7DF9}" type="slidenum">
              <a:rPr lang="en-LV" smtClean="0"/>
              <a:t>9</a:t>
            </a:fld>
            <a:endParaRPr lang="en-LV" dirty="0"/>
          </a:p>
        </p:txBody>
      </p:sp>
      <p:sp>
        <p:nvSpPr>
          <p:cNvPr id="6" name="TextBox 5">
            <a:extLst>
              <a:ext uri="{FF2B5EF4-FFF2-40B4-BE49-F238E27FC236}">
                <a16:creationId xmlns:a16="http://schemas.microsoft.com/office/drawing/2014/main" id="{0C875B38-E6FE-AE72-0BDE-11DC2BD222EC}"/>
              </a:ext>
            </a:extLst>
          </p:cNvPr>
          <p:cNvSpPr txBox="1"/>
          <p:nvPr/>
        </p:nvSpPr>
        <p:spPr>
          <a:xfrm>
            <a:off x="577588" y="504725"/>
            <a:ext cx="10435703" cy="646331"/>
          </a:xfrm>
          <a:prstGeom prst="rect">
            <a:avLst/>
          </a:prstGeom>
          <a:noFill/>
        </p:spPr>
        <p:txBody>
          <a:bodyPr wrap="square" rtlCol="0">
            <a:spAutoFit/>
          </a:bodyPr>
          <a:lstStyle/>
          <a:p>
            <a:r>
              <a:rPr lang="en-LV" sz="3600" b="1" dirty="0">
                <a:solidFill>
                  <a:srgbClr val="002060"/>
                </a:solidFill>
                <a:latin typeface="Times New Roman" panose="02020603050405020304" pitchFamily="18" charset="0"/>
                <a:cs typeface="Times New Roman" panose="02020603050405020304" pitchFamily="18" charset="0"/>
              </a:rPr>
              <a:t>Attīstības kārtu būvdarbu izmaksas</a:t>
            </a:r>
          </a:p>
        </p:txBody>
      </p:sp>
      <p:pic>
        <p:nvPicPr>
          <p:cNvPr id="7" name="Picture 6" descr="A picture containing text, plate, tableware, dishware&#10;&#10;Description automatically generated">
            <a:extLst>
              <a:ext uri="{FF2B5EF4-FFF2-40B4-BE49-F238E27FC236}">
                <a16:creationId xmlns:a16="http://schemas.microsoft.com/office/drawing/2014/main" id="{5199766D-4301-5348-F8AD-251679F33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6041787"/>
            <a:ext cx="679688" cy="679688"/>
          </a:xfrm>
          <a:prstGeom prst="rect">
            <a:avLst/>
          </a:prstGeom>
        </p:spPr>
      </p:pic>
      <p:pic>
        <p:nvPicPr>
          <p:cNvPr id="8" name="Picture 7" descr="Logo, company name&#10;&#10;Description automatically generated">
            <a:extLst>
              <a:ext uri="{FF2B5EF4-FFF2-40B4-BE49-F238E27FC236}">
                <a16:creationId xmlns:a16="http://schemas.microsoft.com/office/drawing/2014/main" id="{154B565D-AA86-CE77-503B-DCEA7EB75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684" y="6041787"/>
            <a:ext cx="1234700" cy="679688"/>
          </a:xfrm>
          <a:prstGeom prst="rect">
            <a:avLst/>
          </a:prstGeom>
        </p:spPr>
      </p:pic>
      <p:pic>
        <p:nvPicPr>
          <p:cNvPr id="11" name="Picture 10">
            <a:extLst>
              <a:ext uri="{FF2B5EF4-FFF2-40B4-BE49-F238E27FC236}">
                <a16:creationId xmlns:a16="http://schemas.microsoft.com/office/drawing/2014/main" id="{30DE02CD-E4C3-BE15-7343-193C5D2A29D0}"/>
              </a:ext>
            </a:extLst>
          </p:cNvPr>
          <p:cNvPicPr>
            <a:picLocks noChangeAspect="1"/>
          </p:cNvPicPr>
          <p:nvPr/>
        </p:nvPicPr>
        <p:blipFill>
          <a:blip r:embed="rId4"/>
          <a:stretch>
            <a:fillRect/>
          </a:stretch>
        </p:blipFill>
        <p:spPr>
          <a:xfrm>
            <a:off x="144072" y="2068055"/>
            <a:ext cx="11903856" cy="2484606"/>
          </a:xfrm>
          <a:prstGeom prst="rect">
            <a:avLst/>
          </a:prstGeom>
        </p:spPr>
      </p:pic>
      <p:sp>
        <p:nvSpPr>
          <p:cNvPr id="2" name="Oval 1">
            <a:extLst>
              <a:ext uri="{FF2B5EF4-FFF2-40B4-BE49-F238E27FC236}">
                <a16:creationId xmlns:a16="http://schemas.microsoft.com/office/drawing/2014/main" id="{A7220829-8EF9-29E6-A286-784AA964627A}"/>
              </a:ext>
            </a:extLst>
          </p:cNvPr>
          <p:cNvSpPr/>
          <p:nvPr/>
        </p:nvSpPr>
        <p:spPr>
          <a:xfrm>
            <a:off x="8507361" y="3237271"/>
            <a:ext cx="1474839" cy="383458"/>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0193894"/>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3157</TotalTime>
  <Words>3271</Words>
  <Application>Microsoft Office PowerPoint</Application>
  <PresentationFormat>Widescreen</PresentationFormat>
  <Paragraphs>1005</Paragraphs>
  <Slides>41</Slides>
  <Notes>3</Notes>
  <HiddenSlides>4</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Calibri Light</vt:lpstr>
      <vt:lpstr>Times New Roman</vt:lpstr>
      <vt:lpstr>Wingdings</vt:lpstr>
      <vt:lpstr>Office Theme</vt:lpstr>
      <vt:lpstr>Worksheet</vt:lpstr>
      <vt:lpstr>Tehniski ekonomiskie pamatojumi Atveseļošanas un noturības mehānisma projektiem “Mobilitātes punkta infrastruktūras izveidošana Rīgas metropoles areālā – “Carnikava” ” un ”Maģistrālās veloceļu infrastruktūras būvniecība prioritārajā koridorā Rīga -Carnikava”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Velosipēdu ceļa būvniecības izmaksas</vt:lpstr>
      <vt:lpstr>PowerPoint Presentation</vt:lpstr>
      <vt:lpstr>PowerPoint Presentation</vt:lpstr>
      <vt:lpstr>PowerPoint Presentation</vt:lpstr>
      <vt:lpstr>Sociāli ekonomiskās analīzes ieguvumu īpatsvars</vt:lpstr>
      <vt:lpstr>IIA galvenie atšķirīgie faktori 1. un 4. alternatīva</vt:lpstr>
      <vt:lpstr>Sociāli ekonomiskā analīze (1.alternatīva)</vt:lpstr>
      <vt:lpstr>Sociāli ekonomiskā analīze (4.alternatīva)</vt:lpstr>
      <vt:lpstr>Jūtīguma analīze</vt:lpstr>
      <vt:lpstr>Riska analīze</vt:lpstr>
      <vt:lpstr>PowerPoint Presentation</vt:lpstr>
      <vt:lpstr>Rīcības plāns (2023.gada aprīlis- 2026.gada maijs)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APTAUJAS REZULTĀTI</dc:title>
  <dc:creator>Rēzija Vārna</dc:creator>
  <cp:lastModifiedBy>Linda Pavlovska</cp:lastModifiedBy>
  <cp:revision>57</cp:revision>
  <dcterms:created xsi:type="dcterms:W3CDTF">2022-12-10T21:04:19Z</dcterms:created>
  <dcterms:modified xsi:type="dcterms:W3CDTF">2023-04-25T10:56:59Z</dcterms:modified>
</cp:coreProperties>
</file>