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11"/>
  </p:notesMasterIdLst>
  <p:sldIdLst>
    <p:sldId id="432" r:id="rId3"/>
    <p:sldId id="260" r:id="rId4"/>
    <p:sldId id="259" r:id="rId5"/>
    <p:sldId id="258" r:id="rId6"/>
    <p:sldId id="261" r:id="rId7"/>
    <p:sldId id="257" r:id="rId8"/>
    <p:sldId id="435" r:id="rId9"/>
    <p:sldId id="434" r:id="rId10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6" d="100"/>
          <a:sy n="56" d="100"/>
        </p:scale>
        <p:origin x="696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28DE2A-5310-4CD6-9C3A-CD3E60C2235D}" type="datetimeFigureOut">
              <a:rPr lang="lv-LV" smtClean="0"/>
              <a:t>23.05.2023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AD393C-38F4-4D12-921D-6E9DF6AFD33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79188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2375A-FCD2-D570-9075-0F98611D2A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2CBF8D-6B89-EF09-BB95-40F0377BCD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E1DE3B-1F79-E187-F514-B7EA1F9CA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E50AE-E8BE-4249-B961-7737D840D80A}" type="datetime1">
              <a:rPr lang="lv-LV" smtClean="0"/>
              <a:t>23.05.2023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E1854-B991-2EF1-DA8E-F817B95E1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62B5B-97D0-5B85-18A2-BFFFEC6B3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66A86-B9A7-4242-B216-56B422C6B72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80836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4532E-FBD4-3AFC-E77E-F3B3274B0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9C7993-FB99-A325-46F3-F01C55A43C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F839C-C687-7B7D-4A15-4C87862F1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93C9F-E3F6-43DB-BCF4-A107C1AA3EAC}" type="datetime1">
              <a:rPr lang="lv-LV" smtClean="0"/>
              <a:t>23.05.2023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92CBD-2E6B-1994-A9F9-F5F465FA0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87E5B-B9EE-B4A3-CD44-0B315D956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66A86-B9A7-4242-B216-56B422C6B72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35042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A70FE-9A18-30BF-9649-A96F1A9CFE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1FE96C-D4AE-84BB-E5AE-EFC743BEA6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230A38-5C0F-1295-9671-E888E9472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305ED-B915-4FA6-8357-CEF791C6DC27}" type="datetime1">
              <a:rPr lang="lv-LV" smtClean="0"/>
              <a:t>23.05.2023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7D263-46E6-2EA6-A051-3C4F13042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1F712-17BD-B7C3-332A-59D8F388E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66A86-B9A7-4242-B216-56B422C6B72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0145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430B3-CDA8-6D0F-B4BE-D5C869E83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AA2C0-DD66-42AD-8DAD-DD88A93212C4}" type="datetime1">
              <a:rPr lang="lv-LV" smtClean="0"/>
              <a:t>23.05.2023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0C554B-ADE0-4054-3F61-6311BADB6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507AE-645F-5C65-D197-D378C8268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EBFE3-B6C0-4841-BDEE-C1E4A88DAE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053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2AC5D-83B1-F53C-F192-094A3332C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4E7C5-447F-429D-8E18-6CEEAC031EC1}" type="datetime1">
              <a:rPr lang="lv-LV" smtClean="0"/>
              <a:t>23.05.2023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FF812-20EF-3A4D-CA31-16995172F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1DD16-38D1-7AC7-A1C5-DC20A7382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CB67B-FFEA-4985-907C-09874D21A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9568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F2201-FA77-896C-505F-12CB38F70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F32AA-2E32-489C-AB53-ED68DCEEFFF5}" type="datetime1">
              <a:rPr lang="lv-LV" smtClean="0"/>
              <a:t>23.05.2023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4A288-D6A7-011A-B7BE-59C622B13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1E764-955B-E008-DBF7-132679E00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8BA97-28FB-4F3E-A434-81F50C5069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9296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F43E1B8-5DC4-23CA-4CDB-A005C7421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E7709-2464-43C3-BB2B-E21C0F7497AE}" type="datetime1">
              <a:rPr lang="lv-LV" smtClean="0"/>
              <a:t>23.05.2023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21BFD6-507F-6262-39BD-32FC54C2F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99A1B66-220A-DFC5-3A24-14A37F78C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D08E7-6A97-4C29-BF54-0A10926E95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535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9FA1913-0575-13B3-8778-C82B35BF6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D473E-0FB5-4675-A176-1312794C022C}" type="datetime1">
              <a:rPr lang="lv-LV" smtClean="0"/>
              <a:t>23.05.2023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D4744A1-F7FE-2644-EE24-F5C05DCE6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733E3A4-6A7C-AB7E-7249-3326383B9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118A5-D8E6-4367-B0AA-9A40B06348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2334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D1EEDC-8624-8BD8-5D2D-BCE03CF57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4543B-3989-415A-9DFB-8A53A2218849}" type="datetime1">
              <a:rPr lang="lv-LV" smtClean="0"/>
              <a:t>23.05.2023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0898B2C-B58C-DE73-3C7C-0E306470C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DA5B7F-439B-3899-01AF-C13ECF8F8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8BC56-2B9E-46E6-AEFF-F3BA492241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63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12EEB99-4AF3-72A5-C42C-BFDE1B5A6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083A2-E576-4836-AF27-57E6DBBEFE3A}" type="datetime1">
              <a:rPr lang="lv-LV" smtClean="0"/>
              <a:t>23.05.2023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F4A43E8-3C9B-990F-CFEB-02DE8FD83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2B754A9-C2BD-F974-C10F-F90EDEE0B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BCF5B-E7EB-4440-8FE1-65ABAE7132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894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A910414-4A33-DD60-8C15-BFCE785A6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E412A-9074-4719-B0C4-B0D12C11742E}" type="datetime1">
              <a:rPr lang="lv-LV" smtClean="0"/>
              <a:t>23.05.2023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3162115-5A1F-B0E1-9280-D687F204B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04D36C5-6FD3-91F3-6E1B-95C3B7163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A3A78-D7E5-44C8-9785-95E301952C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31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7708A-4640-C992-EE49-6C64F5D5D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1BAD1-103D-4EB8-C83A-180C50D84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EAF7D7-5DC0-6575-CDF5-5A079A7ED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0E10C-189F-467F-BD7A-89C029CBBDB9}" type="datetime1">
              <a:rPr lang="lv-LV" smtClean="0"/>
              <a:t>23.05.2023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A2375-1511-5535-BC56-76D6E3576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48B61D-039B-6A54-2268-647F4FFB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66A86-B9A7-4242-B216-56B422C6B72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303061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endParaRPr lang="en-LV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66EE4D5-5C49-C5FE-032E-960B84484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1A652-5282-4056-858A-70FCC019CF2C}" type="datetime1">
              <a:rPr lang="lv-LV" smtClean="0"/>
              <a:t>23.05.2023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39754E1-3CAE-083D-8C75-CD3DCBF27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486E23A-F3C6-A09F-866F-EA2B7F5D1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031D0-76EA-4708-81C3-22075B3495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1178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3E107-1BB4-77F7-81F4-DF76223AE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60821-498B-4AB2-BDDA-990F58FA72B5}" type="datetime1">
              <a:rPr lang="lv-LV" smtClean="0"/>
              <a:t>23.05.2023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35D6F-00C6-94EB-3C06-C25BE9EBE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CB6A3-983E-97D5-3533-D58A25C31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796C5-7006-4048-82E7-851B9557A5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9372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16427-B176-1E13-7ABD-6942D3DEF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CE6DC-D71F-441E-8745-58B602626F55}" type="datetime1">
              <a:rPr lang="lv-LV" smtClean="0"/>
              <a:t>23.05.2023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96FBA-9252-FAC3-DE61-B6C2BE92D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FC287A-A4D6-2801-B29C-40E8B6B3F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13674-16B5-41D7-9E2F-F258DA8E0D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321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51CE9-1564-8A53-38DE-F3561EC6E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69D17A-7571-F32E-08F6-4F35D20091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A7A5D-B840-3138-39BF-34D3F7C1D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89213-7339-4577-BA7D-8A2CD5DA19FE}" type="datetime1">
              <a:rPr lang="lv-LV" smtClean="0"/>
              <a:t>23.05.2023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BC660-D455-F4C5-F95E-A5E9BAC2A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605F9E-BD6D-8A0B-C6D7-34525B8BD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66A86-B9A7-4242-B216-56B422C6B72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21270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F1F52-66A3-EB7F-1AFE-F3733F4BA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C4131-A724-BDCB-BE1D-0D4D8C8993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2592A1-634E-DA92-E1AA-0245D8BDF2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30EB64-21F7-9F72-0FEE-4F753D5B5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F49DD-48CA-4F86-89E3-8BA78A31C493}" type="datetime1">
              <a:rPr lang="lv-LV" smtClean="0"/>
              <a:t>23.05.2023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C0C589-1BF9-BD1A-5B43-4B97DD856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885712-2456-4075-3216-96C1B62AB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66A86-B9A7-4242-B216-56B422C6B72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70196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09FF3-FD16-FFF7-B773-0D15D75BB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4EAF81-1CE6-8A45-D0A1-0DA250BC3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549CC0-65B9-6BA6-5B15-0058111C8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6BBAE2-B0E3-FD13-20CB-617C4A3118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A2F278-34C7-BEE2-4013-34BE98B904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7CB886-2223-62A3-7EDD-27BC94C70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8E2F8-BE1A-4A87-8C3D-794A148A36EE}" type="datetime1">
              <a:rPr lang="lv-LV" smtClean="0"/>
              <a:t>23.05.2023</a:t>
            </a:fld>
            <a:endParaRPr lang="lv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A77D99-0313-8A82-5A24-C599FA820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D28AE7-7718-0DB9-91BC-502DFFED5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66A86-B9A7-4242-B216-56B422C6B72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96398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8CC9D-0C93-7254-9669-1FE2F38B8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1D9F2D-4857-A0D0-49EE-F8EDB1647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105A-B7B4-4F46-A40B-DA4C3BBD94CD}" type="datetime1">
              <a:rPr lang="lv-LV" smtClean="0"/>
              <a:t>23.05.2023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08DBD3-8D2B-EC6A-AF20-ACCD4187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34C20E-506F-2C90-BCD3-3686D8B42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66A86-B9A7-4242-B216-56B422C6B72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26676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CAE8FF-1A71-75C2-4DDF-48A0F34D8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F440C-EB28-4FED-99AB-CBD2B6AC4AE0}" type="datetime1">
              <a:rPr lang="lv-LV" smtClean="0"/>
              <a:t>23.05.2023</a:t>
            </a:fld>
            <a:endParaRPr lang="lv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44A027-B30E-BFAA-0024-B95294DD8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8395D0-D208-D556-7EF5-BB0638821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66A86-B9A7-4242-B216-56B422C6B72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61801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DFB4F-B719-3D84-63FE-ACE5B27CC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4952E-4778-CE8F-58BC-5E4F0E973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21B5AE-65D7-8A5B-3ECF-E1967ADF61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E8A311-290E-2F48-D9F6-BD9735C71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E3E2-39C2-433C-8906-7B9A05DB9631}" type="datetime1">
              <a:rPr lang="lv-LV" smtClean="0"/>
              <a:t>23.05.2023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9490C-BA06-A270-EC80-89EB84FED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238F06-8C45-4BD5-89B5-C7B55A260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66A86-B9A7-4242-B216-56B422C6B72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06771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FD704-A959-DE74-8B66-0D3CE2195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A4D895-111D-7647-0586-D8B7A879AE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A3A407-18CC-8C6C-1CE0-449BFB8219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7BF1DE-892E-761D-FB2F-607D2C826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C3632-BB11-41E8-8E76-8EB78FED6061}" type="datetime1">
              <a:rPr lang="lv-LV" smtClean="0"/>
              <a:t>23.05.2023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B70D6C-AD6B-AD71-3BDF-249807500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912EB5-83F1-B2A6-C4D2-D3ED1E4D0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66A86-B9A7-4242-B216-56B422C6B72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34700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90B356-DA1A-892A-3F12-B5CCCA29D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CB3ED5-BE3D-52AF-2CF4-639C38D01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3D3C7-5FEF-9161-D79E-D77BC3D362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84D7D-FCA3-4EDA-86B2-6C21F880B8E5}" type="datetime1">
              <a:rPr lang="lv-LV" smtClean="0"/>
              <a:t>23.05.2023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DF1E33-BE7C-A747-00CC-AC9BE8BB0C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C76CF-1016-5DE7-9A97-51065E35E7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66A86-B9A7-4242-B216-56B422C6B72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47726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B28B7BAB-B380-C31D-3B2F-987870843F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lv-LV"/>
              <a:t>Click to edit Master title style</a:t>
            </a:r>
            <a:endParaRPr lang="lv-LV" altLang="lv-LV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E5CFDF32-4F8B-6C5D-F44A-3F7F2071A7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lv-LV"/>
              <a:t>Click to edit Master text styles</a:t>
            </a:r>
          </a:p>
          <a:p>
            <a:pPr lvl="1"/>
            <a:r>
              <a:rPr lang="en-GB" altLang="lv-LV"/>
              <a:t>Second level</a:t>
            </a:r>
          </a:p>
          <a:p>
            <a:pPr lvl="2"/>
            <a:r>
              <a:rPr lang="en-GB" altLang="lv-LV"/>
              <a:t>Third level</a:t>
            </a:r>
          </a:p>
          <a:p>
            <a:pPr lvl="3"/>
            <a:r>
              <a:rPr lang="en-GB" altLang="lv-LV"/>
              <a:t>Fourth level</a:t>
            </a:r>
          </a:p>
          <a:p>
            <a:pPr lvl="4"/>
            <a:r>
              <a:rPr lang="en-GB" altLang="lv-LV"/>
              <a:t>Fifth level</a:t>
            </a:r>
            <a:endParaRPr lang="lv-LV" alt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7213F3-787D-B1ED-D749-3E2D851264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C502CA-AE83-4C6F-A710-4B6B7520DF4E}" type="datetime1">
              <a:rPr lang="lv-LV" smtClean="0"/>
              <a:t>23.05.2023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D791E-97EC-6EC3-2C4B-E2E75ED2AA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157C1-F7F6-3FE7-E29A-53BED914D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786AEBF-5A01-4463-BE66-B0F9FF4BF1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46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4446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defTabSz="914446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defTabSz="914446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defTabSz="914446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304815" algn="l" defTabSz="914446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609630" algn="l" defTabSz="914446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914446" algn="l" defTabSz="914446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219261" algn="l" defTabSz="914446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11" indent="-228611" algn="l" defTabSz="914446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V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95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3">
            <a:extLst>
              <a:ext uri="{FF2B5EF4-FFF2-40B4-BE49-F238E27FC236}">
                <a16:creationId xmlns:a16="http://schemas.microsoft.com/office/drawing/2014/main" id="{9ABB5126-3A50-E2A4-7A92-8F7C2E4EF270}"/>
              </a:ext>
            </a:extLst>
          </p:cNvPr>
          <p:cNvSpPr>
            <a:spLocks noChangeShapeType="1"/>
          </p:cNvSpPr>
          <p:nvPr/>
        </p:nvSpPr>
        <p:spPr bwMode="auto">
          <a:xfrm rot="1789">
            <a:off x="-3176" y="6326717"/>
            <a:ext cx="12198351" cy="0"/>
          </a:xfrm>
          <a:prstGeom prst="line">
            <a:avLst/>
          </a:prstGeom>
          <a:noFill/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endParaRPr lang="lv-LV" sz="12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TextBox 4">
            <a:extLst>
              <a:ext uri="{FF2B5EF4-FFF2-40B4-BE49-F238E27FC236}">
                <a16:creationId xmlns:a16="http://schemas.microsoft.com/office/drawing/2014/main" id="{A13D3BAF-6F34-CB1B-7E46-BF7E37A08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76" y="3888997"/>
            <a:ext cx="12195175" cy="133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09630" fontAlgn="base">
              <a:lnSpc>
                <a:spcPts val="5284"/>
              </a:lnSpc>
              <a:spcBef>
                <a:spcPct val="0"/>
              </a:spcBef>
              <a:spcAft>
                <a:spcPct val="0"/>
              </a:spcAft>
            </a:pPr>
            <a:r>
              <a:rPr lang="lv-LV" altLang="lv-LV" sz="4400" dirty="0">
                <a:solidFill>
                  <a:srgbClr val="FFFFFF"/>
                </a:solidFill>
                <a:latin typeface="Montserrat Semi-Bold Bold"/>
              </a:rPr>
              <a:t>SATIKSMES ORGANIZĀCIJAS IZMAIŅAS </a:t>
            </a:r>
          </a:p>
          <a:p>
            <a:pPr algn="ctr" defTabSz="609630" fontAlgn="base">
              <a:lnSpc>
                <a:spcPts val="5284"/>
              </a:lnSpc>
              <a:spcBef>
                <a:spcPct val="0"/>
              </a:spcBef>
              <a:spcAft>
                <a:spcPct val="0"/>
              </a:spcAft>
            </a:pPr>
            <a:r>
              <a:rPr lang="lv-LV" altLang="lv-LV" sz="4400" dirty="0">
                <a:solidFill>
                  <a:srgbClr val="FFFFFF"/>
                </a:solidFill>
                <a:latin typeface="Montserrat Semi-Bold Bold"/>
              </a:rPr>
              <a:t>LUDMILAS AZAROVAS IELĀ UN LIEPU ALEJĀ</a:t>
            </a:r>
            <a:endParaRPr lang="en-US" altLang="lv-LV" sz="4400" dirty="0">
              <a:solidFill>
                <a:srgbClr val="FFFFFF"/>
              </a:solidFill>
              <a:latin typeface="Montserrat Semi-Bold Bold"/>
            </a:endParaRPr>
          </a:p>
        </p:txBody>
      </p:sp>
      <p:sp>
        <p:nvSpPr>
          <p:cNvPr id="4101" name="TextBox 2">
            <a:extLst>
              <a:ext uri="{FF2B5EF4-FFF2-40B4-BE49-F238E27FC236}">
                <a16:creationId xmlns:a16="http://schemas.microsoft.com/office/drawing/2014/main" id="{A1DDF1C4-C78F-209D-6768-A34CC3625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84" y="6380692"/>
            <a:ext cx="1206923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09630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lv-LV" sz="1000" dirty="0">
                <a:solidFill>
                  <a:srgbClr val="FFFFFF"/>
                </a:solidFill>
                <a:latin typeface="Montserrat" panose="00000500000000000000" pitchFamily="2" charset="-70"/>
              </a:rPr>
              <a:t>0</a:t>
            </a:r>
            <a:r>
              <a:rPr lang="lv-LV" altLang="lv-LV" sz="1000" dirty="0">
                <a:solidFill>
                  <a:srgbClr val="FFFFFF"/>
                </a:solidFill>
                <a:latin typeface="Montserrat" panose="00000500000000000000" pitchFamily="2" charset="-70"/>
              </a:rPr>
              <a:t>9</a:t>
            </a:r>
            <a:r>
              <a:rPr lang="en-US" altLang="lv-LV" sz="1000" dirty="0">
                <a:solidFill>
                  <a:srgbClr val="FFFFFF"/>
                </a:solidFill>
                <a:latin typeface="Montserrat" panose="00000500000000000000" pitchFamily="2" charset="-70"/>
              </a:rPr>
              <a:t>.0</a:t>
            </a:r>
            <a:r>
              <a:rPr lang="lv-LV" altLang="lv-LV" sz="1000" dirty="0">
                <a:solidFill>
                  <a:srgbClr val="FFFFFF"/>
                </a:solidFill>
                <a:latin typeface="Montserrat" panose="00000500000000000000" pitchFamily="2" charset="-70"/>
              </a:rPr>
              <a:t>5</a:t>
            </a:r>
            <a:r>
              <a:rPr lang="en-US" altLang="lv-LV" sz="1000" dirty="0">
                <a:solidFill>
                  <a:srgbClr val="FFFFFF"/>
                </a:solidFill>
                <a:latin typeface="Montserrat" panose="00000500000000000000" pitchFamily="2" charset="-70"/>
              </a:rPr>
              <a:t>.2023.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B2A215-8386-9EDE-5A19-F94513F13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070" y="78398"/>
            <a:ext cx="5160684" cy="252346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F98B3A-C3A8-5259-D463-56926A27C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BBCF5B-E7EB-4440-8FE1-65ABAE71324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C5053-97F6-816F-0AEE-339CED5886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" r="7398"/>
          <a:stretch/>
        </p:blipFill>
        <p:spPr>
          <a:xfrm>
            <a:off x="3338818" y="0"/>
            <a:ext cx="885318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309BEC-CDEA-BC23-8DF5-360AE2E13157}"/>
              </a:ext>
            </a:extLst>
          </p:cNvPr>
          <p:cNvSpPr txBox="1"/>
          <p:nvPr/>
        </p:nvSpPr>
        <p:spPr>
          <a:xfrm>
            <a:off x="587392" y="1543065"/>
            <a:ext cx="331365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800" b="1" cap="all" dirty="0">
                <a:solidFill>
                  <a:srgbClr val="595959"/>
                </a:solidFill>
                <a:latin typeface="Montserrat" panose="00000500000000000000" pitchFamily="2" charset="-70"/>
              </a:rPr>
              <a:t>1.Variants</a:t>
            </a:r>
          </a:p>
          <a:p>
            <a:pPr algn="ctr"/>
            <a:r>
              <a:rPr lang="lv-LV" sz="2800" b="1" cap="all" dirty="0">
                <a:solidFill>
                  <a:srgbClr val="595959"/>
                </a:solidFill>
                <a:latin typeface="Montserrat" panose="00000500000000000000" pitchFamily="2" charset="-70"/>
              </a:rPr>
              <a:t>Dzīvojamā zona nav noteikta</a:t>
            </a:r>
          </a:p>
          <a:p>
            <a:pPr algn="ctr"/>
            <a:r>
              <a:rPr lang="lv-LV" dirty="0">
                <a:solidFill>
                  <a:srgbClr val="595959"/>
                </a:solidFill>
                <a:latin typeface="Montserrat" panose="00000500000000000000" pitchFamily="2" charset="-70"/>
              </a:rPr>
              <a:t>paredzēta 20-30km/h zona</a:t>
            </a:r>
            <a:r>
              <a:rPr lang="lv-LV" b="1" cap="all" dirty="0">
                <a:solidFill>
                  <a:srgbClr val="595959"/>
                </a:solidFill>
                <a:latin typeface="Montserrat" panose="00000500000000000000" pitchFamily="2" charset="-70"/>
              </a:rPr>
              <a:t>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0ADD02-EA38-C3FE-99F5-D223A6F73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4273" y="6356350"/>
            <a:ext cx="2743200" cy="365125"/>
          </a:xfrm>
        </p:spPr>
        <p:txBody>
          <a:bodyPr/>
          <a:lstStyle/>
          <a:p>
            <a:fld id="{BB966A86-B9A7-4242-B216-56B422C6B729}" type="slidenum">
              <a:rPr lang="lv-LV" smtClean="0"/>
              <a:t>2</a:t>
            </a:fld>
            <a:endParaRPr lang="lv-LV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48E46B-D08A-D4C7-E42B-E1BD2295C410}"/>
              </a:ext>
            </a:extLst>
          </p:cNvPr>
          <p:cNvSpPr txBox="1"/>
          <p:nvPr/>
        </p:nvSpPr>
        <p:spPr>
          <a:xfrm>
            <a:off x="360888" y="3886349"/>
            <a:ext cx="3984609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v-LV" sz="16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-70"/>
              </a:rPr>
              <a:t>Izbūvējot melno segumu pieguļošajās ielās pie Ludmilas Azarovas ielas un Liepu alejas, ir izveidojušies vienādas nozīmes krustojumi, kur darbojas labās rokas likums, kas var izraisīt avārijas situācijas ar ko </a:t>
            </a:r>
            <a:r>
              <a:rPr lang="lv-LV" sz="1600" dirty="0" err="1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-70"/>
              </a:rPr>
              <a:t>saskārās</a:t>
            </a:r>
            <a:r>
              <a:rPr lang="lv-LV" sz="16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-70"/>
              </a:rPr>
              <a:t> Mārupes novads (Kantora ielas kvartāls), tāpēc nepieciešams ar ceļa zīmēm norādīt galvenos savienojošos ceļus kvartālā.</a:t>
            </a:r>
          </a:p>
          <a:p>
            <a:pPr algn="ctr"/>
            <a:r>
              <a:rPr lang="lv-LV" sz="16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-70"/>
              </a:rPr>
              <a:t>(Attiecas uz visiem variantiem).</a:t>
            </a:r>
            <a:endParaRPr lang="lv-LV" sz="1600" dirty="0">
              <a:latin typeface="Montserrat" panose="00000500000000000000" pitchFamily="2" charset="-70"/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691814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8677F1-54BF-6857-4289-EB05514AB6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" r="7205"/>
          <a:stretch/>
        </p:blipFill>
        <p:spPr>
          <a:xfrm>
            <a:off x="3338817" y="0"/>
            <a:ext cx="885318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5CF282-040F-1A6F-A0E8-5F37BF56E30D}"/>
              </a:ext>
            </a:extLst>
          </p:cNvPr>
          <p:cNvSpPr txBox="1"/>
          <p:nvPr/>
        </p:nvSpPr>
        <p:spPr>
          <a:xfrm>
            <a:off x="805344" y="1862356"/>
            <a:ext cx="29780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800" b="1" cap="all" dirty="0">
                <a:solidFill>
                  <a:srgbClr val="595959"/>
                </a:solidFill>
                <a:latin typeface="Montserrat" panose="00000500000000000000" pitchFamily="2" charset="-70"/>
              </a:rPr>
              <a:t>2.VARIANTS</a:t>
            </a:r>
          </a:p>
          <a:p>
            <a:pPr algn="ctr"/>
            <a:r>
              <a:rPr lang="lv-LV" sz="2800" b="1" cap="all" dirty="0">
                <a:solidFill>
                  <a:srgbClr val="595959"/>
                </a:solidFill>
                <a:latin typeface="Montserrat" panose="00000500000000000000" pitchFamily="2" charset="-70"/>
              </a:rPr>
              <a:t>Dzīvojamā zona noteikta visās ielās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51C6E7-D71A-F1CD-30D7-A11050964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7495" y="6347961"/>
            <a:ext cx="2743200" cy="365125"/>
          </a:xfrm>
        </p:spPr>
        <p:txBody>
          <a:bodyPr/>
          <a:lstStyle/>
          <a:p>
            <a:fld id="{BB966A86-B9A7-4242-B216-56B422C6B729}" type="slidenum">
              <a:rPr lang="lv-LV" smtClean="0"/>
              <a:t>3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643033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C45A74-8C34-E3E1-77E2-968AC279B1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" r="7188"/>
          <a:stretch/>
        </p:blipFill>
        <p:spPr>
          <a:xfrm>
            <a:off x="3316449" y="-19059"/>
            <a:ext cx="8875551" cy="687705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1ADB8D-AF42-C499-1C4F-7A7FF602E086}"/>
              </a:ext>
            </a:extLst>
          </p:cNvPr>
          <p:cNvSpPr txBox="1"/>
          <p:nvPr/>
        </p:nvSpPr>
        <p:spPr>
          <a:xfrm>
            <a:off x="-92279" y="1778466"/>
            <a:ext cx="455522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400" b="1" cap="all" dirty="0">
                <a:solidFill>
                  <a:srgbClr val="595959"/>
                </a:solidFill>
                <a:latin typeface="Montserrat" panose="00000500000000000000" pitchFamily="2" charset="-70"/>
              </a:rPr>
              <a:t>3. VARIANTS</a:t>
            </a:r>
          </a:p>
          <a:p>
            <a:pPr algn="ctr"/>
            <a:r>
              <a:rPr lang="lv-LV" sz="2400" b="1" cap="all" dirty="0">
                <a:solidFill>
                  <a:srgbClr val="595959"/>
                </a:solidFill>
                <a:latin typeface="Montserrat" panose="00000500000000000000" pitchFamily="2" charset="-70"/>
              </a:rPr>
              <a:t>Dzīvojamā zona noteikta visās Liepu alejas, Mazās Gaujas ielas, Ludmilas Azarovas un </a:t>
            </a:r>
            <a:r>
              <a:rPr lang="lv-LV" sz="2400" b="1" cap="all" dirty="0" err="1">
                <a:solidFill>
                  <a:srgbClr val="595959"/>
                </a:solidFill>
                <a:latin typeface="Montserrat" panose="00000500000000000000" pitchFamily="2" charset="-70"/>
              </a:rPr>
              <a:t>Kokgaujas</a:t>
            </a:r>
            <a:r>
              <a:rPr lang="lv-LV" sz="2400" b="1" cap="all" dirty="0">
                <a:solidFill>
                  <a:srgbClr val="595959"/>
                </a:solidFill>
                <a:latin typeface="Montserrat" panose="00000500000000000000" pitchFamily="2" charset="-70"/>
              </a:rPr>
              <a:t> ielu </a:t>
            </a:r>
            <a:r>
              <a:rPr lang="lv-LV" sz="2400" b="1" cap="all" dirty="0">
                <a:latin typeface="Montserrat" panose="00000500000000000000" pitchFamily="2" charset="-70"/>
              </a:rPr>
              <a:t>šķērsielās!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47E860-1571-8ED9-EC99-08233BE03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550" y="6331183"/>
            <a:ext cx="2743200" cy="365125"/>
          </a:xfrm>
        </p:spPr>
        <p:txBody>
          <a:bodyPr/>
          <a:lstStyle/>
          <a:p>
            <a:fld id="{BB966A86-B9A7-4242-B216-56B422C6B729}" type="slidenum">
              <a:rPr lang="lv-LV" smtClean="0"/>
              <a:t>4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939844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3EAA2A5-51C1-B016-9295-3A0F7D410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600" b="1" cap="all" dirty="0">
                <a:solidFill>
                  <a:srgbClr val="595959"/>
                </a:solidFill>
                <a:latin typeface="Montserrat" panose="00000500000000000000" pitchFamily="2" charset="-70"/>
              </a:rPr>
              <a:t>Intensitāte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B0991E-20D1-6001-73F8-738828B70F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lv-LV" sz="21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-70"/>
              </a:rPr>
              <a:t>Liepu alejā </a:t>
            </a:r>
            <a:r>
              <a:rPr lang="lv-LV" sz="2100" b="1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-70"/>
              </a:rPr>
              <a:t>735 </a:t>
            </a:r>
            <a:r>
              <a:rPr lang="lv-LV" sz="2100" b="1" dirty="0" err="1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-70"/>
              </a:rPr>
              <a:t>am</a:t>
            </a:r>
            <a:r>
              <a:rPr lang="lv-LV" sz="2100" b="1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-70"/>
              </a:rPr>
              <a:t>/d. </a:t>
            </a:r>
            <a:r>
              <a:rPr lang="lv-LV" sz="21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-70"/>
              </a:rPr>
              <a:t>Uzskaite veikta </a:t>
            </a:r>
            <a:r>
              <a:rPr lang="lv-LV" sz="2100" b="1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-70"/>
              </a:rPr>
              <a:t>07.03-08.03; 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lv-LV" sz="17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-70"/>
              </a:rPr>
              <a:t>Atbilstoši Ministru kabineta noteikumiem Nr.26, Liepu aleja atbilst </a:t>
            </a:r>
            <a:r>
              <a:rPr lang="lv-LV" sz="1700" b="1" i="0" dirty="0">
                <a:solidFill>
                  <a:schemeClr val="bg2">
                    <a:lumMod val="25000"/>
                  </a:schemeClr>
                </a:solidFill>
                <a:effectLst/>
                <a:latin typeface="Montserrat" panose="00000500000000000000" pitchFamily="2" charset="-70"/>
              </a:rPr>
              <a:t>B klasei</a:t>
            </a:r>
            <a:r>
              <a:rPr lang="lv-LV" sz="1700" i="0" dirty="0">
                <a:solidFill>
                  <a:schemeClr val="bg2">
                    <a:lumMod val="25000"/>
                  </a:schemeClr>
                </a:solidFill>
                <a:effectLst/>
                <a:latin typeface="Montserrat" panose="00000500000000000000" pitchFamily="2" charset="-70"/>
              </a:rPr>
              <a:t>, jo</a:t>
            </a:r>
            <a:r>
              <a:rPr lang="lv-LV" sz="17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-70"/>
              </a:rPr>
              <a:t> </a:t>
            </a:r>
            <a:r>
              <a:rPr lang="lv-LV" sz="1700" i="0" dirty="0">
                <a:solidFill>
                  <a:schemeClr val="bg2">
                    <a:lumMod val="25000"/>
                  </a:schemeClr>
                </a:solidFill>
                <a:effectLst/>
                <a:latin typeface="Montserrat" panose="00000500000000000000" pitchFamily="2" charset="-70"/>
              </a:rPr>
              <a:t>satiksmes</a:t>
            </a:r>
            <a:r>
              <a:rPr lang="lv-LV" sz="17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-70"/>
              </a:rPr>
              <a:t> </a:t>
            </a:r>
            <a:r>
              <a:rPr lang="lv-LV" sz="1700" i="0" dirty="0">
                <a:solidFill>
                  <a:schemeClr val="bg2">
                    <a:lumMod val="25000"/>
                  </a:schemeClr>
                </a:solidFill>
                <a:effectLst/>
                <a:latin typeface="Montserrat" panose="00000500000000000000" pitchFamily="2" charset="-70"/>
              </a:rPr>
              <a:t>intensitāte ir no 500 līdz 1000 transportlīdzekļiem;</a:t>
            </a:r>
            <a:endParaRPr lang="lv-LV" sz="1700" dirty="0">
              <a:solidFill>
                <a:schemeClr val="bg2">
                  <a:lumMod val="25000"/>
                </a:schemeClr>
              </a:solidFill>
              <a:latin typeface="Montserrat" panose="00000500000000000000" pitchFamily="2" charset="-7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lv-LV" sz="21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-70"/>
              </a:rPr>
              <a:t>Ludmilas Azarovas </a:t>
            </a:r>
            <a:r>
              <a:rPr lang="lv-LV" sz="2100" b="1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-70"/>
              </a:rPr>
              <a:t>286 </a:t>
            </a:r>
            <a:r>
              <a:rPr lang="lv-LV" sz="2100" b="1" dirty="0" err="1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-70"/>
              </a:rPr>
              <a:t>am</a:t>
            </a:r>
            <a:r>
              <a:rPr lang="lv-LV" sz="2100" b="1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-70"/>
              </a:rPr>
              <a:t>/d </a:t>
            </a:r>
            <a:r>
              <a:rPr lang="lv-LV" sz="1700" i="1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-70"/>
              </a:rPr>
              <a:t>(aiz Rūpnieku ielas krustojuma). </a:t>
            </a:r>
            <a:br>
              <a:rPr lang="lv-LV" sz="2100" i="1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-70"/>
              </a:rPr>
            </a:br>
            <a:r>
              <a:rPr lang="lv-LV" sz="21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-70"/>
              </a:rPr>
              <a:t>Uzskaite veikta </a:t>
            </a:r>
            <a:r>
              <a:rPr lang="lv-LV" sz="2100" b="1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-70"/>
              </a:rPr>
              <a:t>03.02-04.02.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lv-LV" sz="17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-70"/>
              </a:rPr>
              <a:t>Atbilstoši Ministru kabineta noteikumiem Nr.26, Liepu aleja atbilst </a:t>
            </a:r>
            <a:r>
              <a:rPr lang="lv-LV" sz="1700" b="1" i="0" dirty="0">
                <a:solidFill>
                  <a:schemeClr val="bg2">
                    <a:lumMod val="25000"/>
                  </a:schemeClr>
                </a:solidFill>
                <a:effectLst/>
                <a:latin typeface="Montserrat" panose="00000500000000000000" pitchFamily="2" charset="-70"/>
              </a:rPr>
              <a:t>C klasei</a:t>
            </a:r>
            <a:r>
              <a:rPr lang="lv-LV" sz="1700" i="0" dirty="0">
                <a:solidFill>
                  <a:schemeClr val="bg2">
                    <a:lumMod val="25000"/>
                  </a:schemeClr>
                </a:solidFill>
                <a:effectLst/>
                <a:latin typeface="Montserrat" panose="00000500000000000000" pitchFamily="2" charset="-70"/>
              </a:rPr>
              <a:t>, jo</a:t>
            </a:r>
            <a:r>
              <a:rPr lang="lv-LV" sz="17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-70"/>
              </a:rPr>
              <a:t> </a:t>
            </a:r>
            <a:r>
              <a:rPr lang="lv-LV" sz="1700" i="0" dirty="0">
                <a:solidFill>
                  <a:schemeClr val="bg2">
                    <a:lumMod val="25000"/>
                  </a:schemeClr>
                </a:solidFill>
                <a:effectLst/>
                <a:latin typeface="Montserrat" panose="00000500000000000000" pitchFamily="2" charset="-70"/>
              </a:rPr>
              <a:t>satiksmes intensitāte ir </a:t>
            </a:r>
            <a:r>
              <a:rPr lang="lv-LV" sz="1700" b="0" i="0" dirty="0">
                <a:solidFill>
                  <a:schemeClr val="bg2">
                    <a:lumMod val="25000"/>
                  </a:schemeClr>
                </a:solidFill>
                <a:effectLst/>
                <a:latin typeface="Montserrat" panose="00000500000000000000" pitchFamily="2" charset="-70"/>
              </a:rPr>
              <a:t>no 100 līdz 499 transportlīdzekļiem</a:t>
            </a:r>
            <a:r>
              <a:rPr lang="lv-LV" sz="1700" i="0" dirty="0">
                <a:solidFill>
                  <a:schemeClr val="bg2">
                    <a:lumMod val="25000"/>
                  </a:schemeClr>
                </a:solidFill>
                <a:effectLst/>
                <a:latin typeface="Montserrat" panose="00000500000000000000" pitchFamily="2" charset="-70"/>
              </a:rPr>
              <a:t>;</a:t>
            </a:r>
          </a:p>
          <a:p>
            <a:pPr marL="0" indent="0">
              <a:buNone/>
            </a:pPr>
            <a:endParaRPr lang="lv-LV" sz="2100" i="0" dirty="0">
              <a:solidFill>
                <a:schemeClr val="bg2">
                  <a:lumMod val="25000"/>
                </a:schemeClr>
              </a:solidFill>
              <a:effectLst/>
              <a:latin typeface="Montserrat" panose="00000500000000000000" pitchFamily="2" charset="-70"/>
            </a:endParaRPr>
          </a:p>
          <a:p>
            <a:pPr algn="just">
              <a:spcAft>
                <a:spcPts val="1200"/>
              </a:spcAft>
              <a:buClr>
                <a:srgbClr val="FF0000"/>
              </a:buClr>
              <a:buFont typeface="Calibri" panose="020F0502020204030204" pitchFamily="34" charset="0"/>
              <a:buChar char="‼"/>
            </a:pPr>
            <a:r>
              <a:rPr lang="lv-LV" sz="2000" i="1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-70"/>
              </a:rPr>
              <a:t>Uzskaite veikta ziemā un pavasarī, vasaras periodā intensitāte pieaug vismaz 2-3 reizes.</a:t>
            </a:r>
            <a:endParaRPr lang="lv-LV" sz="2400" i="1" dirty="0">
              <a:solidFill>
                <a:schemeClr val="bg2">
                  <a:lumMod val="25000"/>
                </a:schemeClr>
              </a:solidFill>
              <a:latin typeface="Montserrat" panose="00000500000000000000" pitchFamily="2" charset="-70"/>
            </a:endParaRPr>
          </a:p>
          <a:p>
            <a:pPr algn="just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lv-LV" sz="20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-70"/>
              </a:rPr>
              <a:t>‘’Latvijas Valsts ceļi’’ ir norādījis, ka pēc veiktajiem auditiem konkrētās ielas neatbilst dzīvojamās zonas statusam, to var izvietot, ja būs izbūvēta atbilstoša infrastruktūra.</a:t>
            </a:r>
          </a:p>
          <a:p>
            <a:pPr algn="just">
              <a:buClr>
                <a:srgbClr val="FF0000"/>
              </a:buClr>
              <a:buFont typeface="Calibri" panose="020F0502020204030204" pitchFamily="34" charset="0"/>
              <a:buChar char="‼"/>
            </a:pPr>
            <a:endParaRPr lang="lv-LV" sz="2400" i="1" dirty="0">
              <a:latin typeface="Montserrat" panose="00000500000000000000" pitchFamily="2" charset="-7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AD59FA-06EF-2969-71D9-3EE6950B1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66A86-B9A7-4242-B216-56B422C6B729}" type="slidenum">
              <a:rPr lang="lv-LV" smtClean="0"/>
              <a:t>5</a:t>
            </a:fld>
            <a:endParaRPr lang="lv-LV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F72CAB1-9181-21DF-65CF-62B44A1BC4D1}"/>
              </a:ext>
            </a:extLst>
          </p:cNvPr>
          <p:cNvCxnSpPr>
            <a:cxnSpLocks/>
          </p:cNvCxnSpPr>
          <p:nvPr/>
        </p:nvCxnSpPr>
        <p:spPr>
          <a:xfrm>
            <a:off x="654341" y="1825625"/>
            <a:ext cx="0" cy="4440951"/>
          </a:xfrm>
          <a:prstGeom prst="line">
            <a:avLst/>
          </a:prstGeom>
          <a:ln w="1270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D0F2518-D564-4578-4EEF-625021C28B57}"/>
              </a:ext>
            </a:extLst>
          </p:cNvPr>
          <p:cNvCxnSpPr>
            <a:cxnSpLocks/>
          </p:cNvCxnSpPr>
          <p:nvPr/>
        </p:nvCxnSpPr>
        <p:spPr>
          <a:xfrm flipH="1">
            <a:off x="1098958" y="4357440"/>
            <a:ext cx="10159068" cy="0"/>
          </a:xfrm>
          <a:prstGeom prst="line">
            <a:avLst/>
          </a:prstGeom>
          <a:ln w="1270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9010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1AA94-6E12-A50B-1700-AEC76B306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3200" b="1" dirty="0">
                <a:solidFill>
                  <a:srgbClr val="595959"/>
                </a:solidFill>
                <a:latin typeface="Montserrat" panose="00000500000000000000" pitchFamily="2" charset="-70"/>
                <a:cs typeface="Mongolian Baiti" panose="03000500000000000000" pitchFamily="66" charset="0"/>
              </a:rPr>
              <a:t>MĀRSILU PIEMĒRS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28FB7C-93DF-2060-3DD9-F3BE01B3A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02560" y="1806348"/>
            <a:ext cx="6858000" cy="32453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2688F9-4FA9-98AA-FA57-143F303C3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15644" y="1806348"/>
            <a:ext cx="6858000" cy="3245304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7811C49-0885-E5A5-EACE-AF866B3F1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65" y="1847850"/>
            <a:ext cx="4402928" cy="4351338"/>
          </a:xfrm>
        </p:spPr>
        <p:txBody>
          <a:bodyPr>
            <a:normAutofit/>
          </a:bodyPr>
          <a:lstStyle/>
          <a:p>
            <a:r>
              <a:rPr lang="lv-LV" sz="2400" dirty="0">
                <a:solidFill>
                  <a:srgbClr val="595959"/>
                </a:solidFill>
                <a:latin typeface="Montserrat" panose="00000500000000000000" pitchFamily="2" charset="-70"/>
              </a:rPr>
              <a:t>Izvietota informatīva zīme, vēršot autovadītāju uzmanību uz satiksmi;</a:t>
            </a:r>
          </a:p>
          <a:p>
            <a:r>
              <a:rPr lang="lv-LV" sz="2400" dirty="0">
                <a:solidFill>
                  <a:srgbClr val="595959"/>
                </a:solidFill>
                <a:latin typeface="Montserrat" panose="00000500000000000000" pitchFamily="2" charset="-70"/>
              </a:rPr>
              <a:t>Izveidoti ātrumvaļņi un ātrumu ierobežojošas ceļa zīmes;</a:t>
            </a:r>
          </a:p>
          <a:p>
            <a:r>
              <a:rPr lang="lv-LV" sz="2400" dirty="0">
                <a:solidFill>
                  <a:srgbClr val="595959"/>
                </a:solidFill>
                <a:latin typeface="Montserrat" panose="00000500000000000000" pitchFamily="2" charset="-70"/>
              </a:rPr>
              <a:t>Nav dzīvojamās zonas.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F3A1A2E-9952-70DF-C283-57E7CC848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66A86-B9A7-4242-B216-56B422C6B729}" type="slidenum">
              <a:rPr lang="lv-LV" smtClean="0">
                <a:solidFill>
                  <a:schemeClr val="bg1"/>
                </a:solidFill>
              </a:rPr>
              <a:t>6</a:t>
            </a:fld>
            <a:endParaRPr lang="lv-LV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557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C5053-97F6-816F-0AEE-339CED5886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" r="7398"/>
          <a:stretch/>
        </p:blipFill>
        <p:spPr>
          <a:xfrm>
            <a:off x="3338818" y="0"/>
            <a:ext cx="8853182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0ADD02-EA38-C3FE-99F5-D223A6F73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4273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6A86-B9A7-4242-B216-56B422C6B729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lv-LV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0DB4F9-A0BF-8FE4-5A8B-A12D9AAB95CF}"/>
              </a:ext>
            </a:extLst>
          </p:cNvPr>
          <p:cNvSpPr/>
          <p:nvPr/>
        </p:nvSpPr>
        <p:spPr>
          <a:xfrm>
            <a:off x="3045205" y="1115736"/>
            <a:ext cx="1409350" cy="562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309BEC-CDEA-BC23-8DF5-360AE2E13157}"/>
              </a:ext>
            </a:extLst>
          </p:cNvPr>
          <p:cNvSpPr txBox="1"/>
          <p:nvPr/>
        </p:nvSpPr>
        <p:spPr>
          <a:xfrm>
            <a:off x="121245" y="989870"/>
            <a:ext cx="4333310" cy="487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000" b="1" i="0" u="none" strike="noStrike" kern="1200" cap="all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ontserrat" panose="00000500000000000000" pitchFamily="2" charset="-70"/>
                <a:ea typeface="+mn-ea"/>
                <a:cs typeface="+mn-cs"/>
              </a:rPr>
              <a:t>IEPRIEKŠMINĒTAJIEM INTENSITĀTES RĀDĪTĀJIEM, CEĻU KLASĒM</a:t>
            </a:r>
            <a:r>
              <a:rPr kumimoji="0" lang="lv-LV" sz="20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 panose="00000500000000000000" pitchFamily="2" charset="-70"/>
                <a:ea typeface="+mn-ea"/>
                <a:cs typeface="+mn-cs"/>
              </a:rPr>
              <a:t> </a:t>
            </a:r>
            <a:r>
              <a:rPr kumimoji="0" lang="lv-LV" sz="2000" b="1" i="0" u="none" strike="noStrike" kern="1200" cap="all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ontserrat" panose="00000500000000000000" pitchFamily="2" charset="-70"/>
                <a:ea typeface="+mn-ea"/>
                <a:cs typeface="+mn-cs"/>
              </a:rPr>
              <a:t>ATBILST</a:t>
            </a:r>
            <a:r>
              <a:rPr kumimoji="0" lang="lv-LV" sz="20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 panose="00000500000000000000" pitchFamily="2" charset="-70"/>
                <a:ea typeface="+mn-ea"/>
                <a:cs typeface="+mn-cs"/>
              </a:rPr>
              <a:t> </a:t>
            </a:r>
            <a:r>
              <a:rPr kumimoji="0" lang="lv-LV" sz="2000" b="1" i="0" u="sng" strike="noStrike" kern="1200" cap="all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ontserrat" panose="00000500000000000000" pitchFamily="2" charset="-70"/>
                <a:ea typeface="+mn-ea"/>
                <a:cs typeface="+mn-cs"/>
              </a:rPr>
              <a:t>1.Variants</a:t>
            </a:r>
            <a:r>
              <a:rPr kumimoji="0" lang="lv-LV" sz="2000" b="1" i="0" u="none" strike="noStrike" kern="1200" cap="all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ontserrat" panose="00000500000000000000" pitchFamily="2" charset="-70"/>
                <a:ea typeface="+mn-ea"/>
                <a:cs typeface="+mn-cs"/>
              </a:rPr>
              <a:t>, KUR:</a:t>
            </a:r>
            <a:endParaRPr lang="lv-LV" sz="2000" b="1" cap="all" dirty="0">
              <a:solidFill>
                <a:srgbClr val="595959"/>
              </a:solidFill>
              <a:latin typeface="Montserrat" panose="00000500000000000000" pitchFamily="2" charset="-7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lv-LV" b="1" i="0" u="none" strike="noStrike" kern="1200" cap="all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ontserrat" panose="00000500000000000000" pitchFamily="2" charset="-70"/>
                <a:ea typeface="+mn-ea"/>
                <a:cs typeface="+mn-cs"/>
              </a:rPr>
              <a:t>Dzīvojamā zona KVARTĀLĀ nav noteikta;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lv-LV" b="1" i="0" u="none" strike="noStrike" kern="1200" cap="all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ontserrat" panose="00000500000000000000" pitchFamily="2" charset="-70"/>
                <a:ea typeface="+mn-ea"/>
                <a:cs typeface="+mn-cs"/>
              </a:rPr>
              <a:t>IR IZVIETOTAS AUTOVADĪTĀJU UZMANĪBU saistošas ZĪMES (MĀRSILU PIEMĒRS);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lv-LV" b="1" i="0" u="none" strike="noStrike" kern="1200" cap="all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ontserrat" panose="00000500000000000000" pitchFamily="2" charset="-70"/>
                <a:ea typeface="+mn-ea"/>
                <a:cs typeface="+mn-cs"/>
              </a:rPr>
              <a:t>IZVeidoti</a:t>
            </a:r>
            <a:r>
              <a:rPr lang="lv-LV" b="1" cap="all" dirty="0">
                <a:solidFill>
                  <a:srgbClr val="595959"/>
                </a:solidFill>
                <a:latin typeface="Montserrat" panose="00000500000000000000" pitchFamily="2" charset="-70"/>
              </a:rPr>
              <a:t> </a:t>
            </a:r>
            <a:r>
              <a:rPr kumimoji="0" lang="lv-LV" b="1" i="0" u="none" strike="noStrike" kern="1200" cap="all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ontserrat" panose="00000500000000000000" pitchFamily="2" charset="-70"/>
                <a:ea typeface="+mn-ea"/>
                <a:cs typeface="+mn-cs"/>
              </a:rPr>
              <a:t>ĀTRUMVAĻŅI;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lv-LV" b="1" i="0" u="none" strike="noStrike" kern="1200" cap="all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ontserrat" panose="00000500000000000000" pitchFamily="2" charset="-70"/>
                <a:ea typeface="+mn-ea"/>
                <a:cs typeface="+mn-cs"/>
              </a:rPr>
              <a:t>CEĻA </a:t>
            </a:r>
            <a:r>
              <a:rPr kumimoji="0" lang="lv-LV" b="1" i="0" u="none" strike="noStrike" kern="1200" cap="all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ontserrat" panose="00000500000000000000" pitchFamily="2" charset="-70"/>
                <a:ea typeface="+mn-ea"/>
                <a:cs typeface="+mn-cs"/>
              </a:rPr>
              <a:t>ZĪMEs</a:t>
            </a:r>
            <a:r>
              <a:rPr kumimoji="0" lang="lv-LV" b="1" i="0" u="none" strike="noStrike" kern="1200" cap="all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ontserrat" panose="00000500000000000000" pitchFamily="2" charset="-70"/>
                <a:ea typeface="+mn-ea"/>
                <a:cs typeface="+mn-cs"/>
              </a:rPr>
              <a:t> ZONA 20-30km/h.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sz="2000" b="1" cap="all" dirty="0">
              <a:solidFill>
                <a:srgbClr val="595959"/>
              </a:solidFill>
              <a:latin typeface="Montserrat" panose="00000500000000000000" pitchFamily="2" charset="-7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b="1" cap="all" dirty="0">
                <a:solidFill>
                  <a:srgbClr val="595959"/>
                </a:solidFill>
                <a:latin typeface="Montserrat" panose="00000500000000000000" pitchFamily="2" charset="-70"/>
              </a:rPr>
              <a:t>Izvietotās ceļazīmes tiks dublētas IELU POSMOS.</a:t>
            </a:r>
            <a:endParaRPr kumimoji="0" lang="lv-LV" b="1" i="0" u="none" strike="noStrike" kern="1200" cap="all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Montserrat" panose="00000500000000000000" pitchFamily="2" charset="-7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C2CD26-9243-778A-6FCE-4406C766DE54}"/>
              </a:ext>
            </a:extLst>
          </p:cNvPr>
          <p:cNvSpPr txBox="1"/>
          <p:nvPr/>
        </p:nvSpPr>
        <p:spPr>
          <a:xfrm>
            <a:off x="4387442" y="1266722"/>
            <a:ext cx="1778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dirty="0">
                <a:latin typeface="MS Shell Dlg 2" panose="020B0604030504040204" pitchFamily="34" charset="0"/>
                <a:ea typeface="MS Shell Dlg 2" panose="020B0604030504040204" pitchFamily="34" charset="0"/>
                <a:cs typeface="MS Shell Dlg 2" panose="020B0604030504040204" pitchFamily="34" charset="0"/>
              </a:rPr>
              <a:t>Esošs </a:t>
            </a:r>
            <a:r>
              <a:rPr lang="lv-LV" sz="1200" dirty="0" err="1">
                <a:latin typeface="MS Shell Dlg 2" panose="020B0604030504040204" pitchFamily="34" charset="0"/>
                <a:ea typeface="MS Shell Dlg 2" panose="020B0604030504040204" pitchFamily="34" charset="0"/>
                <a:cs typeface="MS Shell Dlg 2" panose="020B0604030504040204" pitchFamily="34" charset="0"/>
              </a:rPr>
              <a:t>ātrumvalnis</a:t>
            </a:r>
            <a:endParaRPr lang="lv-LV" sz="1200" dirty="0">
              <a:latin typeface="MS Shell Dlg 2" panose="020B0604030504040204" pitchFamily="34" charset="0"/>
              <a:ea typeface="MS Shell Dlg 2" panose="020B0604030504040204" pitchFamily="34" charset="0"/>
              <a:cs typeface="MS Shell Dlg 2" panose="020B060403050404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30545AF-13DB-3C65-07F9-B37C7A2E1892}"/>
              </a:ext>
            </a:extLst>
          </p:cNvPr>
          <p:cNvCxnSpPr>
            <a:cxnSpLocks/>
          </p:cNvCxnSpPr>
          <p:nvPr/>
        </p:nvCxnSpPr>
        <p:spPr>
          <a:xfrm flipH="1">
            <a:off x="4478368" y="1491348"/>
            <a:ext cx="1260445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419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95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3">
            <a:extLst>
              <a:ext uri="{FF2B5EF4-FFF2-40B4-BE49-F238E27FC236}">
                <a16:creationId xmlns:a16="http://schemas.microsoft.com/office/drawing/2014/main" id="{9ABB5126-3A50-E2A4-7A92-8F7C2E4EF270}"/>
              </a:ext>
            </a:extLst>
          </p:cNvPr>
          <p:cNvSpPr>
            <a:spLocks noChangeShapeType="1"/>
          </p:cNvSpPr>
          <p:nvPr/>
        </p:nvSpPr>
        <p:spPr bwMode="auto">
          <a:xfrm rot="1789">
            <a:off x="-3176" y="6326717"/>
            <a:ext cx="12198351" cy="0"/>
          </a:xfrm>
          <a:prstGeom prst="line">
            <a:avLst/>
          </a:prstGeom>
          <a:noFill/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endParaRPr lang="lv-LV" sz="12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TextBox 4">
            <a:extLst>
              <a:ext uri="{FF2B5EF4-FFF2-40B4-BE49-F238E27FC236}">
                <a16:creationId xmlns:a16="http://schemas.microsoft.com/office/drawing/2014/main" id="{A13D3BAF-6F34-CB1B-7E46-BF7E37A08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71623" y="2429752"/>
            <a:ext cx="12195175" cy="1998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09630">
              <a:lnSpc>
                <a:spcPts val="8000"/>
              </a:lnSpc>
              <a:defRPr/>
            </a:pPr>
            <a:r>
              <a:rPr lang="en-US" sz="6000" b="1" dirty="0">
                <a:solidFill>
                  <a:schemeClr val="bg1"/>
                </a:solidFill>
                <a:latin typeface="Montserrat Classic Bold"/>
              </a:rPr>
              <a:t>PALDIES PAR</a:t>
            </a:r>
          </a:p>
          <a:p>
            <a:pPr algn="ctr" defTabSz="609630">
              <a:lnSpc>
                <a:spcPts val="8000"/>
              </a:lnSpc>
              <a:defRPr/>
            </a:pPr>
            <a:r>
              <a:rPr lang="en-US" sz="6000" b="1" dirty="0">
                <a:solidFill>
                  <a:schemeClr val="bg1"/>
                </a:solidFill>
                <a:latin typeface="Montserrat Classic Bold"/>
              </a:rPr>
              <a:t>UZMANĪBU!</a:t>
            </a:r>
          </a:p>
        </p:txBody>
      </p:sp>
      <p:sp>
        <p:nvSpPr>
          <p:cNvPr id="4101" name="TextBox 2">
            <a:extLst>
              <a:ext uri="{FF2B5EF4-FFF2-40B4-BE49-F238E27FC236}">
                <a16:creationId xmlns:a16="http://schemas.microsoft.com/office/drawing/2014/main" id="{A1DDF1C4-C78F-209D-6768-A34CC3625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84" y="6380692"/>
            <a:ext cx="1206923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09630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lv-LV" sz="1000" dirty="0">
                <a:solidFill>
                  <a:srgbClr val="FFFFFF"/>
                </a:solidFill>
                <a:latin typeface="Montserrat" panose="00000500000000000000" pitchFamily="2" charset="-70"/>
              </a:rPr>
              <a:t>0</a:t>
            </a:r>
            <a:r>
              <a:rPr lang="lv-LV" altLang="lv-LV" sz="1000" dirty="0">
                <a:solidFill>
                  <a:srgbClr val="FFFFFF"/>
                </a:solidFill>
                <a:latin typeface="Montserrat" panose="00000500000000000000" pitchFamily="2" charset="-70"/>
              </a:rPr>
              <a:t>9</a:t>
            </a:r>
            <a:r>
              <a:rPr lang="en-US" altLang="lv-LV" sz="1000" dirty="0">
                <a:solidFill>
                  <a:srgbClr val="FFFFFF"/>
                </a:solidFill>
                <a:latin typeface="Montserrat" panose="00000500000000000000" pitchFamily="2" charset="-70"/>
              </a:rPr>
              <a:t>.0</a:t>
            </a:r>
            <a:r>
              <a:rPr lang="lv-LV" altLang="lv-LV" sz="1000" dirty="0">
                <a:solidFill>
                  <a:srgbClr val="FFFFFF"/>
                </a:solidFill>
                <a:latin typeface="Montserrat" panose="00000500000000000000" pitchFamily="2" charset="-70"/>
              </a:rPr>
              <a:t>5</a:t>
            </a:r>
            <a:r>
              <a:rPr lang="en-US" altLang="lv-LV" sz="1000" dirty="0">
                <a:solidFill>
                  <a:srgbClr val="FFFFFF"/>
                </a:solidFill>
                <a:latin typeface="Montserrat" panose="00000500000000000000" pitchFamily="2" charset="-70"/>
              </a:rPr>
              <a:t>.2023.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8B1EA9-7E62-3DA5-9543-3ED11D856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BBCF5B-E7EB-4440-8FE1-65ABAE71324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10309</TotalTime>
  <Words>323</Words>
  <Application>Microsoft Office PowerPoint</Application>
  <PresentationFormat>Widescreen</PresentationFormat>
  <Paragraphs>43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Arial</vt:lpstr>
      <vt:lpstr>Calibri</vt:lpstr>
      <vt:lpstr>Calibri Light</vt:lpstr>
      <vt:lpstr>Montserrat</vt:lpstr>
      <vt:lpstr>Montserrat Classic Bold</vt:lpstr>
      <vt:lpstr>Montserrat Semi-Bold Bold</vt:lpstr>
      <vt:lpstr>MS Shell Dlg 2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Intensitāte</vt:lpstr>
      <vt:lpstr>MĀRSILU PIEMĒRS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Krope</dc:creator>
  <cp:lastModifiedBy>Sintija Tenisa</cp:lastModifiedBy>
  <cp:revision>22</cp:revision>
  <dcterms:created xsi:type="dcterms:W3CDTF">2023-05-02T07:34:25Z</dcterms:created>
  <dcterms:modified xsi:type="dcterms:W3CDTF">2023-05-23T11:03:11Z</dcterms:modified>
</cp:coreProperties>
</file>