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71" r:id="rId12"/>
    <p:sldId id="266" r:id="rId13"/>
    <p:sldId id="267" r:id="rId14"/>
    <p:sldId id="268" r:id="rId15"/>
    <p:sldId id="269"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6" d="100"/>
          <a:sy n="56" d="100"/>
        </p:scale>
        <p:origin x="69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irsraksta slaids">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v-LV"/>
              <a:t>Rediģēt šablona virsraksta stilu</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Rediģēt šablona apakšvirsraksta stilu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v-LV"/>
              <a:t>Rediģēt šablona virsraksta stilu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v-LV"/>
              <a:t>Rediģēt šablona virsraksta stilu</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v-LV"/>
              <a:t>Rediģēt šablona virsraksta stilu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ēt vizītkarti">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v-LV"/>
              <a:t>Rediģēt šablona virsraksta stilu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iess vai aplam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v-LV"/>
              <a:t>Rediģēt šablona virsraksta stilu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v-LV"/>
              <a:t>Rediģēt šablona virsraksta stilu</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v-LV"/>
              <a:t>Rediģēt šablona virsraksta stilu</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Rediģēt šablona virsraksta stilu</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v-LV"/>
              <a:t>Rediģēt šablona virsraksta stilu</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v-LV"/>
              <a:t>Rediģēt šablona teksta stilus</a:t>
            </a:r>
          </a:p>
        </p:txBody>
      </p:sp>
      <p:sp>
        <p:nvSpPr>
          <p:cNvPr id="5" name="Date Placeholder 4"/>
          <p:cNvSpPr>
            <a:spLocks noGrp="1"/>
          </p:cNvSpPr>
          <p:nvPr>
            <p:ph type="dt" sz="half" idx="10"/>
          </p:nvPr>
        </p:nvSpPr>
        <p:spPr/>
        <p:txBody>
          <a:bodyPr/>
          <a:lstStyle/>
          <a:p>
            <a:fld id="{42A54C80-263E-416B-A8E0-580EDEADCBDC}" type="datetimeFigureOut">
              <a:rPr lang="en-US" dirty="0"/>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Rediģēt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v-LV"/>
              <a:t>Rediģēt šablona virsraksta stilu</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1432926" y="1828799"/>
            <a:ext cx="7766936" cy="3202339"/>
          </a:xfrm>
        </p:spPr>
        <p:txBody>
          <a:bodyPr/>
          <a:lstStyle/>
          <a:p>
            <a:pPr algn="ctr"/>
            <a:r>
              <a:rPr lang="lv-LV" dirty="0"/>
              <a:t>ES fondu finansējums plūdu un krastu erozijas novēršanai </a:t>
            </a:r>
            <a:br>
              <a:rPr lang="lv-LV" dirty="0"/>
            </a:br>
            <a:r>
              <a:rPr lang="lv-LV" dirty="0"/>
              <a:t>(2021.-2027.)</a:t>
            </a:r>
          </a:p>
        </p:txBody>
      </p:sp>
    </p:spTree>
    <p:extLst>
      <p:ext uri="{BB962C8B-B14F-4D97-AF65-F5344CB8AC3E}">
        <p14:creationId xmlns:p14="http://schemas.microsoft.com/office/powerpoint/2010/main" val="1504193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4" y="156238"/>
            <a:ext cx="9353075" cy="1308668"/>
          </a:xfrm>
        </p:spPr>
        <p:txBody>
          <a:bodyPr>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ea typeface="+mn-ea"/>
                <a:cs typeface="+mn-cs"/>
              </a:rPr>
              <a:t>RISKI</a:t>
            </a:r>
          </a:p>
        </p:txBody>
      </p:sp>
      <p:sp>
        <p:nvSpPr>
          <p:cNvPr id="3" name="Virsraksts 1">
            <a:extLst>
              <a:ext uri="{FF2B5EF4-FFF2-40B4-BE49-F238E27FC236}">
                <a16:creationId xmlns:a16="http://schemas.microsoft.com/office/drawing/2014/main" id="{D2C740CE-8F40-38C3-A069-A6C27E929D77}"/>
              </a:ext>
            </a:extLst>
          </p:cNvPr>
          <p:cNvSpPr txBox="1">
            <a:spLocks/>
          </p:cNvSpPr>
          <p:nvPr/>
        </p:nvSpPr>
        <p:spPr>
          <a:xfrm>
            <a:off x="344541" y="1605593"/>
            <a:ext cx="8827451" cy="47205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defRPr/>
            </a:pPr>
            <a:endParaRPr lang="lv-LV" sz="2800" dirty="0">
              <a:solidFill>
                <a:prstClr val="black"/>
              </a:solidFill>
              <a:latin typeface="Tw Cen MT" panose="020B0602020104020603"/>
              <a:ea typeface="+mn-ea"/>
              <a:cs typeface="+mn-cs"/>
            </a:endParaRPr>
          </a:p>
        </p:txBody>
      </p:sp>
      <p:sp>
        <p:nvSpPr>
          <p:cNvPr id="7" name="Satura vietturis 2">
            <a:extLst>
              <a:ext uri="{FF2B5EF4-FFF2-40B4-BE49-F238E27FC236}">
                <a16:creationId xmlns:a16="http://schemas.microsoft.com/office/drawing/2014/main" id="{B70FDA8F-F1DF-C7C6-322C-F93BCEEFC368}"/>
              </a:ext>
            </a:extLst>
          </p:cNvPr>
          <p:cNvSpPr>
            <a:spLocks noGrp="1"/>
          </p:cNvSpPr>
          <p:nvPr>
            <p:ph idx="1"/>
          </p:nvPr>
        </p:nvSpPr>
        <p:spPr>
          <a:xfrm>
            <a:off x="446551" y="1320802"/>
            <a:ext cx="9033351" cy="3176554"/>
          </a:xfrm>
        </p:spPr>
        <p:txBody>
          <a:bodyPr>
            <a:normAutofit/>
          </a:bodyPr>
          <a:lstStyle/>
          <a:p>
            <a:pPr>
              <a:buFont typeface="Wingdings" panose="05000000000000000000" pitchFamily="2" charset="2"/>
              <a:buChar char="Ø"/>
            </a:pPr>
            <a:r>
              <a:rPr lang="lv-LV" dirty="0"/>
              <a:t>V</a:t>
            </a:r>
            <a:r>
              <a:rPr lang="lv-LV" sz="1800" dirty="0"/>
              <a:t>ēršam uzmanību, ka uz doto brīdi paredzētais aizsargdambja trasējums iet cauri biotopam. </a:t>
            </a:r>
          </a:p>
          <a:p>
            <a:pPr>
              <a:buFont typeface="Wingdings" panose="05000000000000000000" pitchFamily="2" charset="2"/>
              <a:buChar char="Ø"/>
            </a:pPr>
            <a:r>
              <a:rPr lang="lv-LV" sz="1800" dirty="0"/>
              <a:t>Nepieciešams veikt IVN procedūru.</a:t>
            </a:r>
          </a:p>
          <a:p>
            <a:pPr>
              <a:buFont typeface="Wingdings" panose="05000000000000000000" pitchFamily="2" charset="2"/>
              <a:buChar char="Ø"/>
            </a:pPr>
            <a:r>
              <a:rPr lang="lv-LV" sz="1800" dirty="0"/>
              <a:t>Iedzīvotāju skaņojumi.</a:t>
            </a:r>
          </a:p>
          <a:p>
            <a:endParaRPr lang="lv-LV" dirty="0"/>
          </a:p>
        </p:txBody>
      </p:sp>
    </p:spTree>
    <p:extLst>
      <p:ext uri="{BB962C8B-B14F-4D97-AF65-F5344CB8AC3E}">
        <p14:creationId xmlns:p14="http://schemas.microsoft.com/office/powerpoint/2010/main" val="246076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4" y="156238"/>
            <a:ext cx="9241107" cy="1308668"/>
          </a:xfrm>
        </p:spPr>
        <p:txBody>
          <a:bodyPr>
            <a:normAutofit fontScale="9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mn-lt"/>
                <a:ea typeface="+mn-ea"/>
                <a:cs typeface="+mn-cs"/>
              </a:rPr>
              <a:t>3.2. Plūdu riska izpēte Garkalnes ciemā (ietverot teritoriju no</a:t>
            </a:r>
            <a:br>
              <a:rPr kumimoji="0" lang="lv-LV" sz="2800" b="0" i="0" u="none" strike="noStrike" kern="1200" cap="none" spc="0" normalizeH="0" baseline="0" noProof="0" dirty="0">
                <a:ln>
                  <a:noFill/>
                </a:ln>
                <a:solidFill>
                  <a:prstClr val="black"/>
                </a:solidFill>
                <a:effectLst/>
                <a:uLnTx/>
                <a:uFillTx/>
                <a:latin typeface="+mn-lt"/>
                <a:ea typeface="+mn-ea"/>
                <a:cs typeface="+mn-cs"/>
              </a:rPr>
            </a:br>
            <a:r>
              <a:rPr kumimoji="0" lang="lv-LV" sz="2800" b="0" i="0" u="none" strike="noStrike" kern="1200" cap="none" spc="0" normalizeH="0" baseline="0" noProof="0" dirty="0">
                <a:ln>
                  <a:noFill/>
                </a:ln>
                <a:solidFill>
                  <a:prstClr val="black"/>
                </a:solidFill>
                <a:effectLst/>
                <a:uLnTx/>
                <a:uFillTx/>
                <a:latin typeface="+mn-lt"/>
                <a:ea typeface="+mn-ea"/>
                <a:cs typeface="+mn-cs"/>
              </a:rPr>
              <a:t>Gaujas – Baltezera kanāla līdz </a:t>
            </a:r>
            <a:r>
              <a:rPr kumimoji="0" lang="lv-LV" sz="2800" b="0" i="0" u="none" strike="noStrike" kern="1200" cap="none" spc="0" normalizeH="0" baseline="0" noProof="0" dirty="0" err="1">
                <a:ln>
                  <a:noFill/>
                </a:ln>
                <a:solidFill>
                  <a:prstClr val="black"/>
                </a:solidFill>
                <a:effectLst/>
                <a:uLnTx/>
                <a:uFillTx/>
                <a:latin typeface="+mn-lt"/>
                <a:ea typeface="+mn-ea"/>
                <a:cs typeface="+mn-cs"/>
              </a:rPr>
              <a:t>Āņiem</a:t>
            </a:r>
            <a:r>
              <a:rPr kumimoji="0" lang="lv-LV" sz="2800" b="0" i="0" u="none" strike="noStrike" kern="1200" cap="none" spc="0" normalizeH="0" baseline="0" noProof="0" dirty="0">
                <a:ln>
                  <a:noFill/>
                </a:ln>
                <a:solidFill>
                  <a:prstClr val="black"/>
                </a:solidFill>
                <a:effectLst/>
                <a:uLnTx/>
                <a:uFillTx/>
                <a:latin typeface="+mn-lt"/>
                <a:ea typeface="+mn-ea"/>
                <a:cs typeface="+mn-cs"/>
              </a:rPr>
              <a:t>) (ĀDAŽU PAGASTS) (PRIORITĀTE 7)</a:t>
            </a:r>
          </a:p>
        </p:txBody>
      </p:sp>
      <p:pic>
        <p:nvPicPr>
          <p:cNvPr id="4" name="Picture 3">
            <a:extLst>
              <a:ext uri="{FF2B5EF4-FFF2-40B4-BE49-F238E27FC236}">
                <a16:creationId xmlns:a16="http://schemas.microsoft.com/office/drawing/2014/main" id="{10BB5A88-928B-BE26-99A4-98915196AD53}"/>
              </a:ext>
            </a:extLst>
          </p:cNvPr>
          <p:cNvPicPr>
            <a:picLocks noChangeAspect="1"/>
          </p:cNvPicPr>
          <p:nvPr/>
        </p:nvPicPr>
        <p:blipFill>
          <a:blip r:embed="rId2"/>
          <a:stretch>
            <a:fillRect/>
          </a:stretch>
        </p:blipFill>
        <p:spPr>
          <a:xfrm>
            <a:off x="473044" y="1449649"/>
            <a:ext cx="8753945" cy="5252113"/>
          </a:xfrm>
          <a:prstGeom prst="rect">
            <a:avLst/>
          </a:prstGeom>
        </p:spPr>
      </p:pic>
    </p:spTree>
    <p:extLst>
      <p:ext uri="{BB962C8B-B14F-4D97-AF65-F5344CB8AC3E}">
        <p14:creationId xmlns:p14="http://schemas.microsoft.com/office/powerpoint/2010/main" val="2647709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4" y="156238"/>
            <a:ext cx="9605001" cy="1308668"/>
          </a:xfrm>
        </p:spPr>
        <p:txBody>
          <a:bodyPr>
            <a:normAutofit fontScale="9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mn-lt"/>
                <a:ea typeface="+mn-ea"/>
                <a:cs typeface="+mn-cs"/>
              </a:rPr>
              <a:t>4.1. JAUNA GAUJAS UPES KREISĀ KRASTA NOSTIPRINĀJUMA</a:t>
            </a:r>
            <a:br>
              <a:rPr kumimoji="0" lang="lv-LV" sz="2800" b="0" i="0" u="none" strike="noStrike" kern="1200" cap="none" spc="0" normalizeH="0" baseline="0" noProof="0" dirty="0">
                <a:ln>
                  <a:noFill/>
                </a:ln>
                <a:solidFill>
                  <a:prstClr val="black"/>
                </a:solidFill>
                <a:effectLst/>
                <a:uLnTx/>
                <a:uFillTx/>
                <a:latin typeface="+mn-lt"/>
                <a:ea typeface="+mn-ea"/>
                <a:cs typeface="+mn-cs"/>
              </a:rPr>
            </a:br>
            <a:r>
              <a:rPr kumimoji="0" lang="lv-LV" sz="2800" b="0" i="0" u="none" strike="noStrike" kern="1200" cap="none" spc="0" normalizeH="0" baseline="0" noProof="0" dirty="0">
                <a:ln>
                  <a:noFill/>
                </a:ln>
                <a:solidFill>
                  <a:prstClr val="black"/>
                </a:solidFill>
                <a:effectLst/>
                <a:uLnTx/>
                <a:uFillTx/>
                <a:latin typeface="+mn-lt"/>
                <a:ea typeface="+mn-ea"/>
                <a:cs typeface="+mn-cs"/>
              </a:rPr>
              <a:t>EROZIJAS MAZINĀŠANAI IZBŪVE (CARNIKAVAS PAGASTS) (PRIORITĀTE 5)</a:t>
            </a:r>
            <a:br>
              <a:rPr kumimoji="0" lang="lv-LV" sz="2800" b="0" i="0" u="none" strike="noStrike" kern="1200" cap="none" spc="0" normalizeH="0" baseline="0" noProof="0" dirty="0">
                <a:ln>
                  <a:noFill/>
                </a:ln>
                <a:solidFill>
                  <a:prstClr val="black"/>
                </a:solidFill>
                <a:effectLst/>
                <a:uLnTx/>
                <a:uFillTx/>
                <a:latin typeface="+mn-lt"/>
                <a:ea typeface="+mn-ea"/>
                <a:cs typeface="+mn-cs"/>
              </a:rPr>
            </a:br>
            <a:endParaRPr kumimoji="0" lang="lv-LV" sz="2800" b="0" i="0" u="none" strike="noStrike" kern="1200" cap="none" spc="0" normalizeH="0" baseline="0" noProof="0" dirty="0">
              <a:ln>
                <a:noFill/>
              </a:ln>
              <a:solidFill>
                <a:prstClr val="black"/>
              </a:solidFill>
              <a:effectLst/>
              <a:uLnTx/>
              <a:uFillTx/>
              <a:latin typeface="+mn-lt"/>
              <a:ea typeface="+mn-ea"/>
              <a:cs typeface="+mn-cs"/>
            </a:endParaRPr>
          </a:p>
        </p:txBody>
      </p:sp>
      <p:pic>
        <p:nvPicPr>
          <p:cNvPr id="8" name="Content Placeholder 7">
            <a:extLst>
              <a:ext uri="{FF2B5EF4-FFF2-40B4-BE49-F238E27FC236}">
                <a16:creationId xmlns:a16="http://schemas.microsoft.com/office/drawing/2014/main" id="{65E4BD1A-1BB5-CF29-289B-B00F725F2F2E}"/>
              </a:ext>
            </a:extLst>
          </p:cNvPr>
          <p:cNvPicPr>
            <a:picLocks noGrp="1" noChangeAspect="1"/>
          </p:cNvPicPr>
          <p:nvPr>
            <p:ph idx="1"/>
          </p:nvPr>
        </p:nvPicPr>
        <p:blipFill>
          <a:blip r:embed="rId2"/>
          <a:stretch>
            <a:fillRect/>
          </a:stretch>
        </p:blipFill>
        <p:spPr>
          <a:xfrm>
            <a:off x="229464" y="1488281"/>
            <a:ext cx="5870714" cy="3522258"/>
          </a:xfrm>
        </p:spPr>
      </p:pic>
      <p:pic>
        <p:nvPicPr>
          <p:cNvPr id="10" name="Picture 9">
            <a:extLst>
              <a:ext uri="{FF2B5EF4-FFF2-40B4-BE49-F238E27FC236}">
                <a16:creationId xmlns:a16="http://schemas.microsoft.com/office/drawing/2014/main" id="{F5320573-936A-63D1-F488-2C77B280C35D}"/>
              </a:ext>
            </a:extLst>
          </p:cNvPr>
          <p:cNvPicPr>
            <a:picLocks noChangeAspect="1"/>
          </p:cNvPicPr>
          <p:nvPr/>
        </p:nvPicPr>
        <p:blipFill>
          <a:blip r:embed="rId3"/>
          <a:stretch>
            <a:fillRect/>
          </a:stretch>
        </p:blipFill>
        <p:spPr>
          <a:xfrm>
            <a:off x="6199090" y="2715728"/>
            <a:ext cx="5622795" cy="3853023"/>
          </a:xfrm>
          <a:prstGeom prst="rect">
            <a:avLst/>
          </a:prstGeom>
        </p:spPr>
      </p:pic>
    </p:spTree>
    <p:extLst>
      <p:ext uri="{BB962C8B-B14F-4D97-AF65-F5344CB8AC3E}">
        <p14:creationId xmlns:p14="http://schemas.microsoft.com/office/powerpoint/2010/main" val="315633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4" y="156238"/>
            <a:ext cx="9353075" cy="1308668"/>
          </a:xfrm>
        </p:spPr>
        <p:txBody>
          <a:bodyPr>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ea typeface="+mn-ea"/>
                <a:cs typeface="+mn-cs"/>
              </a:rPr>
              <a:t>RISKI</a:t>
            </a:r>
          </a:p>
        </p:txBody>
      </p:sp>
      <p:sp>
        <p:nvSpPr>
          <p:cNvPr id="3" name="Virsraksts 1">
            <a:extLst>
              <a:ext uri="{FF2B5EF4-FFF2-40B4-BE49-F238E27FC236}">
                <a16:creationId xmlns:a16="http://schemas.microsoft.com/office/drawing/2014/main" id="{D2C740CE-8F40-38C3-A069-A6C27E929D77}"/>
              </a:ext>
            </a:extLst>
          </p:cNvPr>
          <p:cNvSpPr txBox="1">
            <a:spLocks/>
          </p:cNvSpPr>
          <p:nvPr/>
        </p:nvSpPr>
        <p:spPr>
          <a:xfrm>
            <a:off x="344541" y="1605593"/>
            <a:ext cx="8827451" cy="47205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defRPr/>
            </a:pPr>
            <a:endParaRPr lang="lv-LV" sz="2800" dirty="0">
              <a:solidFill>
                <a:prstClr val="black"/>
              </a:solidFill>
              <a:latin typeface="Tw Cen MT" panose="020B0602020104020603"/>
              <a:ea typeface="+mn-ea"/>
              <a:cs typeface="+mn-cs"/>
            </a:endParaRPr>
          </a:p>
        </p:txBody>
      </p:sp>
      <p:sp>
        <p:nvSpPr>
          <p:cNvPr id="7" name="Satura vietturis 2">
            <a:extLst>
              <a:ext uri="{FF2B5EF4-FFF2-40B4-BE49-F238E27FC236}">
                <a16:creationId xmlns:a16="http://schemas.microsoft.com/office/drawing/2014/main" id="{B70FDA8F-F1DF-C7C6-322C-F93BCEEFC368}"/>
              </a:ext>
            </a:extLst>
          </p:cNvPr>
          <p:cNvSpPr>
            <a:spLocks noGrp="1"/>
          </p:cNvSpPr>
          <p:nvPr>
            <p:ph idx="1"/>
          </p:nvPr>
        </p:nvSpPr>
        <p:spPr>
          <a:xfrm>
            <a:off x="446551" y="1320802"/>
            <a:ext cx="9033351" cy="3176554"/>
          </a:xfrm>
        </p:spPr>
        <p:txBody>
          <a:bodyPr>
            <a:normAutofit/>
          </a:bodyPr>
          <a:lstStyle/>
          <a:p>
            <a:pPr>
              <a:buFont typeface="Wingdings" panose="05000000000000000000" pitchFamily="2" charset="2"/>
              <a:buChar char="Ø"/>
            </a:pPr>
            <a:r>
              <a:rPr lang="lv-LV" dirty="0"/>
              <a:t>Ir relatīvi maz Iedzīvotāju, kas gūst labumu no </a:t>
            </a:r>
            <a:r>
              <a:rPr lang="lv-LV" dirty="0" err="1"/>
              <a:t>pretplūdu</a:t>
            </a:r>
            <a:r>
              <a:rPr lang="lv-LV" dirty="0"/>
              <a:t> pasākuma. </a:t>
            </a:r>
          </a:p>
          <a:p>
            <a:endParaRPr lang="lv-LV" dirty="0"/>
          </a:p>
        </p:txBody>
      </p:sp>
    </p:spTree>
    <p:extLst>
      <p:ext uri="{BB962C8B-B14F-4D97-AF65-F5344CB8AC3E}">
        <p14:creationId xmlns:p14="http://schemas.microsoft.com/office/powerpoint/2010/main" val="118610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4" y="156238"/>
            <a:ext cx="9605001" cy="1308668"/>
          </a:xfrm>
        </p:spPr>
        <p:txBody>
          <a:bodyPr>
            <a:normAutofit fontScale="90000"/>
          </a:bodyPr>
          <a:lstStyle/>
          <a:p>
            <a:r>
              <a:rPr lang="lv-LV" sz="2800" dirty="0">
                <a:solidFill>
                  <a:schemeClr val="tx1"/>
                </a:solidFill>
              </a:rPr>
              <a:t>4.2. ESOŠĀS KOKA RIEVSIENAS GAUJAS UPES KREISAJĀ KRASTĀ</a:t>
            </a:r>
            <a:br>
              <a:rPr lang="lv-LV" sz="2800" dirty="0">
                <a:solidFill>
                  <a:schemeClr val="tx1"/>
                </a:solidFill>
              </a:rPr>
            </a:br>
            <a:r>
              <a:rPr lang="lv-LV" sz="2800" dirty="0">
                <a:solidFill>
                  <a:schemeClr val="tx1"/>
                </a:solidFill>
              </a:rPr>
              <a:t>NOSTIPRINĀJUMA PĀRBŪVE KRASTA EROZIJAS MAZINĀŠANAI (CARNIKAVAS PAGASTS) (PRIORITĀTE 6)</a:t>
            </a:r>
            <a:br>
              <a:rPr lang="lv-LV" sz="2800" dirty="0">
                <a:solidFill>
                  <a:schemeClr val="tx1"/>
                </a:solidFill>
              </a:rPr>
            </a:br>
            <a:br>
              <a:rPr kumimoji="0" lang="lv-LV" sz="2800" b="0" i="0" u="none" strike="noStrike" kern="1200" cap="none" spc="0" normalizeH="0" baseline="0" noProof="0" dirty="0">
                <a:ln>
                  <a:noFill/>
                </a:ln>
                <a:solidFill>
                  <a:prstClr val="black"/>
                </a:solidFill>
                <a:effectLst/>
                <a:uLnTx/>
                <a:uFillTx/>
                <a:latin typeface="+mn-lt"/>
                <a:ea typeface="+mn-ea"/>
                <a:cs typeface="+mn-cs"/>
              </a:rPr>
            </a:br>
            <a:endParaRPr kumimoji="0" lang="lv-LV" sz="2800" b="0" i="0" u="none" strike="noStrike" kern="1200" cap="none" spc="0" normalizeH="0" baseline="0" noProof="0" dirty="0">
              <a:ln>
                <a:noFill/>
              </a:ln>
              <a:solidFill>
                <a:prstClr val="black"/>
              </a:solidFill>
              <a:effectLst/>
              <a:uLnTx/>
              <a:uFillTx/>
              <a:latin typeface="+mn-lt"/>
              <a:ea typeface="+mn-ea"/>
              <a:cs typeface="+mn-cs"/>
            </a:endParaRPr>
          </a:p>
        </p:txBody>
      </p:sp>
      <p:pic>
        <p:nvPicPr>
          <p:cNvPr id="4" name="Content Placeholder 3">
            <a:extLst>
              <a:ext uri="{FF2B5EF4-FFF2-40B4-BE49-F238E27FC236}">
                <a16:creationId xmlns:a16="http://schemas.microsoft.com/office/drawing/2014/main" id="{5564C995-30C1-44AD-031D-BFAF95DE1861}"/>
              </a:ext>
            </a:extLst>
          </p:cNvPr>
          <p:cNvPicPr>
            <a:picLocks noGrp="1" noChangeAspect="1"/>
          </p:cNvPicPr>
          <p:nvPr>
            <p:ph idx="1"/>
          </p:nvPr>
        </p:nvPicPr>
        <p:blipFill>
          <a:blip r:embed="rId2"/>
          <a:stretch>
            <a:fillRect/>
          </a:stretch>
        </p:blipFill>
        <p:spPr>
          <a:xfrm>
            <a:off x="1512807" y="1464906"/>
            <a:ext cx="7341943" cy="5191230"/>
          </a:xfrm>
        </p:spPr>
      </p:pic>
    </p:spTree>
    <p:extLst>
      <p:ext uri="{BB962C8B-B14F-4D97-AF65-F5344CB8AC3E}">
        <p14:creationId xmlns:p14="http://schemas.microsoft.com/office/powerpoint/2010/main" val="280010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4" y="156238"/>
            <a:ext cx="9353075" cy="1308668"/>
          </a:xfrm>
        </p:spPr>
        <p:txBody>
          <a:bodyPr>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ea typeface="+mn-ea"/>
                <a:cs typeface="+mn-cs"/>
              </a:rPr>
              <a:t>RISKI</a:t>
            </a:r>
          </a:p>
        </p:txBody>
      </p:sp>
      <p:sp>
        <p:nvSpPr>
          <p:cNvPr id="3" name="Virsraksts 1">
            <a:extLst>
              <a:ext uri="{FF2B5EF4-FFF2-40B4-BE49-F238E27FC236}">
                <a16:creationId xmlns:a16="http://schemas.microsoft.com/office/drawing/2014/main" id="{D2C740CE-8F40-38C3-A069-A6C27E929D77}"/>
              </a:ext>
            </a:extLst>
          </p:cNvPr>
          <p:cNvSpPr txBox="1">
            <a:spLocks/>
          </p:cNvSpPr>
          <p:nvPr/>
        </p:nvSpPr>
        <p:spPr>
          <a:xfrm>
            <a:off x="344541" y="1605593"/>
            <a:ext cx="8827451" cy="47205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defRPr/>
            </a:pPr>
            <a:endParaRPr lang="lv-LV" sz="2800" dirty="0">
              <a:solidFill>
                <a:prstClr val="black"/>
              </a:solidFill>
              <a:latin typeface="Tw Cen MT" panose="020B0602020104020603"/>
              <a:ea typeface="+mn-ea"/>
              <a:cs typeface="+mn-cs"/>
            </a:endParaRPr>
          </a:p>
        </p:txBody>
      </p:sp>
      <p:sp>
        <p:nvSpPr>
          <p:cNvPr id="7" name="Satura vietturis 2">
            <a:extLst>
              <a:ext uri="{FF2B5EF4-FFF2-40B4-BE49-F238E27FC236}">
                <a16:creationId xmlns:a16="http://schemas.microsoft.com/office/drawing/2014/main" id="{B70FDA8F-F1DF-C7C6-322C-F93BCEEFC368}"/>
              </a:ext>
            </a:extLst>
          </p:cNvPr>
          <p:cNvSpPr>
            <a:spLocks noGrp="1"/>
          </p:cNvSpPr>
          <p:nvPr>
            <p:ph idx="1"/>
          </p:nvPr>
        </p:nvSpPr>
        <p:spPr>
          <a:xfrm>
            <a:off x="446551" y="1320802"/>
            <a:ext cx="9033351" cy="3176554"/>
          </a:xfrm>
        </p:spPr>
        <p:txBody>
          <a:bodyPr>
            <a:normAutofit/>
          </a:bodyPr>
          <a:lstStyle/>
          <a:p>
            <a:pPr>
              <a:buFont typeface="Wingdings" panose="05000000000000000000" pitchFamily="2" charset="2"/>
              <a:buChar char="Ø"/>
            </a:pPr>
            <a:r>
              <a:rPr lang="lv-LV" dirty="0"/>
              <a:t>Ir relatīvi maz Iedzīvotāju, kas gūst labumu no </a:t>
            </a:r>
            <a:r>
              <a:rPr lang="lv-LV" dirty="0" err="1"/>
              <a:t>pretplūdu</a:t>
            </a:r>
            <a:r>
              <a:rPr lang="lv-LV" dirty="0"/>
              <a:t> pasākuma.</a:t>
            </a:r>
          </a:p>
          <a:p>
            <a:endParaRPr lang="lv-LV" dirty="0"/>
          </a:p>
        </p:txBody>
      </p:sp>
    </p:spTree>
    <p:extLst>
      <p:ext uri="{BB962C8B-B14F-4D97-AF65-F5344CB8AC3E}">
        <p14:creationId xmlns:p14="http://schemas.microsoft.com/office/powerpoint/2010/main" val="1601976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599440" y="2657206"/>
            <a:ext cx="6572552" cy="1308668"/>
          </a:xfrm>
        </p:spPr>
        <p:txBody>
          <a:bodyPr>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lv-LV" b="0" i="0" u="none" strike="noStrike" kern="1200" cap="none" spc="0" normalizeH="0" baseline="0" noProof="0" dirty="0">
                <a:ln>
                  <a:noFill/>
                </a:ln>
                <a:solidFill>
                  <a:prstClr val="black"/>
                </a:solidFill>
                <a:effectLst/>
                <a:uLnTx/>
                <a:uFillTx/>
                <a:ea typeface="+mn-ea"/>
                <a:cs typeface="+mn-cs"/>
              </a:rPr>
              <a:t>PALDIES PAR UZMANĪBU!</a:t>
            </a:r>
          </a:p>
        </p:txBody>
      </p:sp>
      <p:sp>
        <p:nvSpPr>
          <p:cNvPr id="3" name="Virsraksts 1">
            <a:extLst>
              <a:ext uri="{FF2B5EF4-FFF2-40B4-BE49-F238E27FC236}">
                <a16:creationId xmlns:a16="http://schemas.microsoft.com/office/drawing/2014/main" id="{D2C740CE-8F40-38C3-A069-A6C27E929D77}"/>
              </a:ext>
            </a:extLst>
          </p:cNvPr>
          <p:cNvSpPr txBox="1">
            <a:spLocks/>
          </p:cNvSpPr>
          <p:nvPr/>
        </p:nvSpPr>
        <p:spPr>
          <a:xfrm>
            <a:off x="344541" y="1605593"/>
            <a:ext cx="8827451" cy="47205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defRPr/>
            </a:pPr>
            <a:endParaRPr lang="lv-LV" sz="2800" dirty="0">
              <a:solidFill>
                <a:prstClr val="black"/>
              </a:solidFill>
              <a:latin typeface="Tw Cen MT" panose="020B0602020104020603"/>
              <a:ea typeface="+mn-ea"/>
              <a:cs typeface="+mn-cs"/>
            </a:endParaRPr>
          </a:p>
        </p:txBody>
      </p:sp>
    </p:spTree>
    <p:extLst>
      <p:ext uri="{BB962C8B-B14F-4D97-AF65-F5344CB8AC3E}">
        <p14:creationId xmlns:p14="http://schemas.microsoft.com/office/powerpoint/2010/main" val="247936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txBox="1">
            <a:spLocks/>
          </p:cNvSpPr>
          <p:nvPr/>
        </p:nvSpPr>
        <p:spPr>
          <a:xfrm>
            <a:off x="562004" y="296562"/>
            <a:ext cx="8596668" cy="71120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4400"/>
              <a:t>Normatīvais regulējums:</a:t>
            </a:r>
            <a:endParaRPr lang="lv-LV" sz="4400" dirty="0"/>
          </a:p>
        </p:txBody>
      </p:sp>
      <p:sp>
        <p:nvSpPr>
          <p:cNvPr id="5" name="Satura vietturis 2"/>
          <p:cNvSpPr txBox="1">
            <a:spLocks/>
          </p:cNvSpPr>
          <p:nvPr/>
        </p:nvSpPr>
        <p:spPr>
          <a:xfrm>
            <a:off x="677334" y="1474573"/>
            <a:ext cx="8596668" cy="456678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lv-LV" sz="2800" dirty="0">
                <a:solidFill>
                  <a:schemeClr val="tx1"/>
                </a:solidFill>
              </a:rPr>
              <a:t>Eiropas Savienības kohēzijas politikas programma 2021.-2027.gadam</a:t>
            </a:r>
          </a:p>
          <a:p>
            <a:pPr marL="400050" lvl="1" indent="0">
              <a:buNone/>
            </a:pPr>
            <a:r>
              <a:rPr lang="lv-LV" sz="2000" dirty="0">
                <a:solidFill>
                  <a:srgbClr val="92D050"/>
                </a:solidFill>
              </a:rPr>
              <a:t>(https://www.esfondi.lv/planosana-1 - 53-54 lpp.) </a:t>
            </a:r>
          </a:p>
          <a:p>
            <a:r>
              <a:rPr lang="lv-LV" sz="2800" dirty="0">
                <a:solidFill>
                  <a:schemeClr val="tx1"/>
                </a:solidFill>
              </a:rPr>
              <a:t> LVGMC “Gaujas upju baseinu apgabala apsaimniekošanas plāns un plūdu riska pārvaldības plāns 2022-2027.gadam”. </a:t>
            </a:r>
          </a:p>
          <a:p>
            <a:pPr marL="400050" lvl="1" indent="0">
              <a:buNone/>
            </a:pPr>
            <a:r>
              <a:rPr lang="lv-LV" sz="2000" dirty="0">
                <a:solidFill>
                  <a:srgbClr val="92D050"/>
                </a:solidFill>
              </a:rPr>
              <a:t>(https://videscentrs.lvgmc.lv/lapas/udens-apsaimniekosana-un-pludu-parvaldiba.)</a:t>
            </a:r>
          </a:p>
          <a:p>
            <a:r>
              <a:rPr lang="lv-LV" sz="2800" dirty="0">
                <a:solidFill>
                  <a:schemeClr val="tx1"/>
                </a:solidFill>
              </a:rPr>
              <a:t>MK noteikumi – vēl nav izstrādāti. </a:t>
            </a:r>
          </a:p>
          <a:p>
            <a:endParaRPr lang="lv-LV" dirty="0"/>
          </a:p>
          <a:p>
            <a:endParaRPr lang="lv-LV" dirty="0"/>
          </a:p>
          <a:p>
            <a:pPr marL="800100" lvl="2" indent="0">
              <a:buFont typeface="Wingdings 3" charset="2"/>
              <a:buNone/>
            </a:pPr>
            <a:endParaRPr lang="lv-LV" dirty="0"/>
          </a:p>
        </p:txBody>
      </p:sp>
    </p:spTree>
    <p:extLst>
      <p:ext uri="{BB962C8B-B14F-4D97-AF65-F5344CB8AC3E}">
        <p14:creationId xmlns:p14="http://schemas.microsoft.com/office/powerpoint/2010/main" val="131734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677333" y="2817341"/>
            <a:ext cx="9339877" cy="3224021"/>
          </a:xfrm>
        </p:spPr>
        <p:txBody>
          <a:bodyPr>
            <a:normAutofit/>
          </a:bodyPr>
          <a:lstStyle/>
          <a:p>
            <a:r>
              <a:rPr lang="lv-LV" dirty="0"/>
              <a:t>Pieejamais ERAF finansējums  - 49 230 000 </a:t>
            </a:r>
            <a:r>
              <a:rPr lang="lv-LV" i="1" dirty="0" err="1"/>
              <a:t>euro</a:t>
            </a:r>
            <a:endParaRPr lang="lv-LV" i="1" dirty="0"/>
          </a:p>
          <a:p>
            <a:r>
              <a:rPr lang="lv-LV" dirty="0"/>
              <a:t>Atbalsta likme 85 %</a:t>
            </a:r>
          </a:p>
          <a:p>
            <a:r>
              <a:rPr lang="lv-LV" dirty="0"/>
              <a:t>Kopējie sasniedzamie rādītāji: </a:t>
            </a:r>
          </a:p>
          <a:p>
            <a:pPr lvl="1">
              <a:buFont typeface="+mj-lt"/>
              <a:buAutoNum type="arabicParenR"/>
            </a:pPr>
            <a:r>
              <a:rPr lang="lv-LV" sz="1300" dirty="0"/>
              <a:t>zaļā infrastruktūra, kas izveidota vai atjaunināta nolūkā pielāgoties klimata pārmaiņām – </a:t>
            </a:r>
            <a:r>
              <a:rPr lang="lv-LV" sz="1300" b="1" dirty="0"/>
              <a:t>91 ha</a:t>
            </a:r>
            <a:r>
              <a:rPr lang="lv-LV" sz="1300" dirty="0"/>
              <a:t>;</a:t>
            </a:r>
          </a:p>
          <a:p>
            <a:pPr lvl="1">
              <a:buFont typeface="+mj-lt"/>
              <a:buAutoNum type="arabicParenR"/>
            </a:pPr>
            <a:r>
              <a:rPr lang="lv-LV" sz="1300" dirty="0" err="1"/>
              <a:t>jaunizveidota</a:t>
            </a:r>
            <a:r>
              <a:rPr lang="lv-LV" sz="1300" dirty="0"/>
              <a:t> vai nostiprināta piekrastes joslas un upju un ezeru krastu aizsardzība pret plūdiem – </a:t>
            </a:r>
            <a:r>
              <a:rPr lang="lv-LV" sz="1300" b="1" dirty="0"/>
              <a:t>15 km</a:t>
            </a:r>
            <a:r>
              <a:rPr lang="lv-LV" sz="1300" dirty="0"/>
              <a:t>;</a:t>
            </a:r>
          </a:p>
          <a:p>
            <a:pPr lvl="1">
              <a:buFont typeface="+mj-lt"/>
              <a:buAutoNum type="arabicParenR"/>
            </a:pPr>
            <a:r>
              <a:rPr lang="lv-LV" sz="1300" dirty="0"/>
              <a:t>iedzīvotāju skaits, kuriem pieejama jauna vai “zaļā” infrastruktūra (2 km rādiusā) – </a:t>
            </a:r>
            <a:r>
              <a:rPr lang="lv-LV" sz="1300" b="1" dirty="0"/>
              <a:t>20 006</a:t>
            </a:r>
            <a:r>
              <a:rPr lang="lv-LV" sz="1300" dirty="0"/>
              <a:t>;</a:t>
            </a:r>
          </a:p>
          <a:p>
            <a:pPr lvl="1">
              <a:buFont typeface="+mj-lt"/>
              <a:buAutoNum type="arabicParenR"/>
            </a:pPr>
            <a:r>
              <a:rPr lang="lv-LV" sz="1300" dirty="0"/>
              <a:t>iedzīvotāju skaits, kas gūst labumu no </a:t>
            </a:r>
            <a:r>
              <a:rPr lang="lv-LV" sz="1300" dirty="0" err="1"/>
              <a:t>pretplūdu</a:t>
            </a:r>
            <a:r>
              <a:rPr lang="lv-LV" sz="1300" dirty="0"/>
              <a:t> pasākumiem – </a:t>
            </a:r>
            <a:r>
              <a:rPr lang="lv-LV" sz="1300" b="1" dirty="0"/>
              <a:t>20 272</a:t>
            </a:r>
            <a:r>
              <a:rPr lang="lv-LV" sz="1300" dirty="0"/>
              <a:t>.  </a:t>
            </a:r>
          </a:p>
          <a:p>
            <a:endParaRPr lang="lv-LV" dirty="0"/>
          </a:p>
          <a:p>
            <a:endParaRPr lang="lv-LV" dirty="0"/>
          </a:p>
          <a:p>
            <a:pPr marL="800100" lvl="2" indent="0">
              <a:buNone/>
            </a:pPr>
            <a:endParaRPr lang="lv-LV" dirty="0"/>
          </a:p>
        </p:txBody>
      </p:sp>
      <p:sp>
        <p:nvSpPr>
          <p:cNvPr id="4" name="Virsraksts 1"/>
          <p:cNvSpPr txBox="1">
            <a:spLocks/>
          </p:cNvSpPr>
          <p:nvPr/>
        </p:nvSpPr>
        <p:spPr>
          <a:xfrm>
            <a:off x="562003" y="1007763"/>
            <a:ext cx="9158645" cy="832022"/>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2400" dirty="0"/>
              <a:t>2.1.3. SAM «Veicināt pielāgošanos klimata pārmaiņām, risku novēršanu un noturību pret katastrofām»</a:t>
            </a:r>
          </a:p>
          <a:p>
            <a:endParaRPr lang="lv-LV" sz="2400" dirty="0"/>
          </a:p>
        </p:txBody>
      </p:sp>
      <p:sp>
        <p:nvSpPr>
          <p:cNvPr id="5" name="Virsraksts 1"/>
          <p:cNvSpPr txBox="1">
            <a:spLocks/>
          </p:cNvSpPr>
          <p:nvPr/>
        </p:nvSpPr>
        <p:spPr>
          <a:xfrm>
            <a:off x="562004" y="1979827"/>
            <a:ext cx="9068028" cy="49152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2000" dirty="0"/>
              <a:t>2.1.3.2 pasākums «Nacionālas nozīmes plūdu un krasta erozijas pasākumi»</a:t>
            </a:r>
          </a:p>
        </p:txBody>
      </p:sp>
    </p:spTree>
    <p:extLst>
      <p:ext uri="{BB962C8B-B14F-4D97-AF65-F5344CB8AC3E}">
        <p14:creationId xmlns:p14="http://schemas.microsoft.com/office/powerpoint/2010/main" val="420513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t>Plānotais laika grafiks:</a:t>
            </a:r>
          </a:p>
        </p:txBody>
      </p:sp>
      <p:sp>
        <p:nvSpPr>
          <p:cNvPr id="3" name="Satura vietturis 2"/>
          <p:cNvSpPr>
            <a:spLocks noGrp="1"/>
          </p:cNvSpPr>
          <p:nvPr>
            <p:ph idx="1"/>
          </p:nvPr>
        </p:nvSpPr>
        <p:spPr/>
        <p:txBody>
          <a:bodyPr>
            <a:normAutofit/>
          </a:bodyPr>
          <a:lstStyle/>
          <a:p>
            <a:r>
              <a:rPr lang="lv-LV" sz="2000" dirty="0">
                <a:solidFill>
                  <a:srgbClr val="FF0000"/>
                </a:solidFill>
              </a:rPr>
              <a:t>17.05.2023 - Projektu ideju </a:t>
            </a:r>
            <a:r>
              <a:rPr lang="lv-LV" sz="2000" dirty="0" err="1">
                <a:solidFill>
                  <a:srgbClr val="FF0000"/>
                </a:solidFill>
              </a:rPr>
              <a:t>priekšatlase</a:t>
            </a:r>
            <a:r>
              <a:rPr lang="lv-LV" sz="2000" dirty="0">
                <a:solidFill>
                  <a:srgbClr val="FF0000"/>
                </a:solidFill>
              </a:rPr>
              <a:t> (veic VARAM) – pēc izvērtēšanas tiks izveidots saraksts prioritārā secībā, nosakot katram projektam pieejamo finansējumu un sasniedzamos rādītājus (MK noteikumu pielikums).  </a:t>
            </a:r>
          </a:p>
          <a:p>
            <a:r>
              <a:rPr lang="lv-LV" sz="2000" dirty="0"/>
              <a:t>2023.g. III cet. – uzsākt MK noteikumu saskaņošanu (VARAM, FM)</a:t>
            </a:r>
          </a:p>
          <a:p>
            <a:r>
              <a:rPr lang="lv-LV" sz="2000" dirty="0"/>
              <a:t>2023.g. IV cet. – MK noteikumu apstiprināšana (MK)</a:t>
            </a:r>
          </a:p>
          <a:p>
            <a:r>
              <a:rPr lang="lv-LV" sz="2000" dirty="0"/>
              <a:t>2024.g. I cet. - Projektu pieteikumu iesniegšana (pašvaldības)</a:t>
            </a:r>
          </a:p>
          <a:p>
            <a:r>
              <a:rPr lang="lv-LV" sz="2000" dirty="0"/>
              <a:t>2024.g. II cet. - Līgumi ar CFLA (CFLA)</a:t>
            </a:r>
          </a:p>
          <a:p>
            <a:r>
              <a:rPr lang="lv-LV" sz="2000" dirty="0"/>
              <a:t>2024.g. otrā puse - Īstenošanas uzsākšana (pašvaldības)</a:t>
            </a:r>
          </a:p>
          <a:p>
            <a:endParaRPr lang="lv-LV" sz="2000" dirty="0"/>
          </a:p>
        </p:txBody>
      </p:sp>
    </p:spTree>
    <p:extLst>
      <p:ext uri="{BB962C8B-B14F-4D97-AF65-F5344CB8AC3E}">
        <p14:creationId xmlns:p14="http://schemas.microsoft.com/office/powerpoint/2010/main" val="289197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normAutofit/>
          </a:bodyPr>
          <a:lstStyle/>
          <a:p>
            <a:r>
              <a:rPr lang="lv-LV" dirty="0"/>
              <a:t>Kritēriji projektiem:</a:t>
            </a:r>
          </a:p>
        </p:txBody>
      </p:sp>
      <p:sp>
        <p:nvSpPr>
          <p:cNvPr id="3" name="Satura vietturis 2"/>
          <p:cNvSpPr>
            <a:spLocks noGrp="1"/>
          </p:cNvSpPr>
          <p:nvPr>
            <p:ph idx="1"/>
          </p:nvPr>
        </p:nvSpPr>
        <p:spPr>
          <a:xfrm>
            <a:off x="677334" y="1458097"/>
            <a:ext cx="8596668" cy="4959179"/>
          </a:xfrm>
        </p:spPr>
        <p:txBody>
          <a:bodyPr>
            <a:normAutofit/>
          </a:bodyPr>
          <a:lstStyle/>
          <a:p>
            <a:pPr marL="0" indent="0">
              <a:buNone/>
            </a:pPr>
            <a:r>
              <a:rPr lang="lv-LV" dirty="0">
                <a:solidFill>
                  <a:srgbClr val="000000"/>
                </a:solidFill>
                <a:latin typeface="Calibri" panose="020F0502020204030204" pitchFamily="34" charset="0"/>
              </a:rPr>
              <a:t>Pasākumi aizsardzībai pret plūdiem, primāri nacionālās nozīmes plūdu risku teritorijās atbilstoši nacionālajiem plūdu riska pārvaldības dokumentiem: </a:t>
            </a:r>
          </a:p>
          <a:p>
            <a:r>
              <a:rPr lang="lv-LV" dirty="0">
                <a:solidFill>
                  <a:srgbClr val="000000"/>
                </a:solidFill>
                <a:latin typeface="Calibri" panose="020F0502020204030204" pitchFamily="34" charset="0"/>
              </a:rPr>
              <a:t>1) daudzfunkcionālu zaļās un zilās infrastruktūras risinājumu izveide plūdu risku novēršanai un pielāgošanās tiem, pilsētu lietus ūdens noteces sistēmu izveide, paplašināšana un pārbūve;</a:t>
            </a:r>
          </a:p>
          <a:p>
            <a:r>
              <a:rPr lang="lv-LV" dirty="0">
                <a:solidFill>
                  <a:srgbClr val="000000"/>
                </a:solidFill>
                <a:latin typeface="Calibri" panose="020F0502020204030204" pitchFamily="34" charset="0"/>
              </a:rPr>
              <a:t>2) kombinēti infrastruktūras risinājumi vai hidrotehnisko būvju un pilsētu lietus ūdens noteces infrastruktūras izveide, paplašināšana un pārbūve vietās, kurās zaļās un zilās infrastruktūras pasākumi vien nevar nodrošināt pietiekamu aizsardzību vai nav iespējami,</a:t>
            </a:r>
          </a:p>
          <a:p>
            <a:r>
              <a:rPr lang="lv-LV" dirty="0">
                <a:solidFill>
                  <a:srgbClr val="000000"/>
                </a:solidFill>
                <a:latin typeface="Calibri" panose="020F0502020204030204" pitchFamily="34" charset="0"/>
              </a:rPr>
              <a:t>3) Krasta erozijas risku mazinoši pasākumi, t.sk. prioritāri zaļo risinājumu piemērošana (piem., mākslīgo kāpu veidošana, akmeņu krāvumi, veģetācijas izveide vai atjaunošana) vai kombinētas un hibrīda infrastruktūras ierīkošana, galveno uzmanību pievēršot pasākumiem, kas paredzēti pilsētu un blīvi apdzīvotu vietu aizsardzībai, primāri atbalstot objektus, kas novērš vai mazina vislielāko potenciālo kaitējumu videi un risku iedzīvotāju drošībai, labklājībai un veselībai.</a:t>
            </a:r>
          </a:p>
          <a:p>
            <a:endParaRPr lang="lv-LV" dirty="0"/>
          </a:p>
        </p:txBody>
      </p:sp>
    </p:spTree>
    <p:extLst>
      <p:ext uri="{BB962C8B-B14F-4D97-AF65-F5344CB8AC3E}">
        <p14:creationId xmlns:p14="http://schemas.microsoft.com/office/powerpoint/2010/main" val="2720547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t>LVGMC Plūdu risku pārvaldības plāna pasākumi Ādažu novadā:</a:t>
            </a:r>
          </a:p>
        </p:txBody>
      </p:sp>
      <p:sp>
        <p:nvSpPr>
          <p:cNvPr id="3" name="Satura vietturis 2"/>
          <p:cNvSpPr>
            <a:spLocks noGrp="1"/>
          </p:cNvSpPr>
          <p:nvPr>
            <p:ph idx="1"/>
          </p:nvPr>
        </p:nvSpPr>
        <p:spPr>
          <a:xfrm>
            <a:off x="677334" y="1869989"/>
            <a:ext cx="8596668" cy="4171373"/>
          </a:xfrm>
        </p:spPr>
        <p:txBody>
          <a:bodyPr>
            <a:normAutofit fontScale="70000" lnSpcReduction="20000"/>
          </a:bodyPr>
          <a:lstStyle/>
          <a:p>
            <a:pPr marL="0" indent="0">
              <a:buNone/>
            </a:pPr>
            <a:r>
              <a:rPr lang="lv-LV" dirty="0"/>
              <a:t>Šī dokumenta sadaļā “VIII.D Pasākumu programma plūdu riska teritorijām” (no 322. </a:t>
            </a:r>
            <a:r>
              <a:rPr lang="lv-LV" dirty="0" err="1"/>
              <a:t>lpp</a:t>
            </a:r>
            <a:r>
              <a:rPr lang="lv-LV" dirty="0"/>
              <a:t> – 332.lpp) ir iekļauti sekojoši pasākumi Ādažu un Carnikavas pagastos:</a:t>
            </a:r>
          </a:p>
          <a:p>
            <a:pPr marL="0" indent="0">
              <a:buNone/>
            </a:pPr>
            <a:r>
              <a:rPr lang="lv-LV" b="1" dirty="0"/>
              <a:t>Ādažu pagasts </a:t>
            </a:r>
            <a:endParaRPr lang="lv-LV" dirty="0"/>
          </a:p>
          <a:p>
            <a:r>
              <a:rPr lang="lv-LV" dirty="0"/>
              <a:t>3.1. Jauna aizsargdambja un sūkņu stacijas izbūve, Gaujas upes kreisā krasta nostiprinājums (5.prioritāte) - Mazināt applūšanas risku 4 155 iedzīvotājiem; - izbūvēt jaunu aizsargdambi no </a:t>
            </a:r>
            <a:r>
              <a:rPr lang="lv-LV" dirty="0" err="1"/>
              <a:t>Kadagas</a:t>
            </a:r>
            <a:r>
              <a:rPr lang="lv-LV" dirty="0"/>
              <a:t> tilta līdz Baltezera kanālam (3.5 km garumā); - izbūvēt jaunu sūkņu staciju pie </a:t>
            </a:r>
            <a:r>
              <a:rPr lang="lv-LV" dirty="0" err="1"/>
              <a:t>Vējupes</a:t>
            </a:r>
            <a:r>
              <a:rPr lang="lv-LV" dirty="0"/>
              <a:t> caurtekas - regulatora; - nostiprināt Gaujas upes kreiso krastu 1.3 km garumā, izmantojot videi draudzīgus materiālus; - paaugstināt ceļa Ādaži-</a:t>
            </a:r>
            <a:r>
              <a:rPr lang="lv-LV" dirty="0" err="1"/>
              <a:t>Kadaga</a:t>
            </a:r>
            <a:r>
              <a:rPr lang="lv-LV" dirty="0"/>
              <a:t> klātni; - izmantot zaļās infrastruktūras elementus.</a:t>
            </a:r>
          </a:p>
          <a:p>
            <a:r>
              <a:rPr lang="lv-LV" dirty="0"/>
              <a:t>3.2. Plūdu riska izpēte Garkalnes ciemā (ietverot teritoriju no Gaujas – Baltezera kanāla līdz </a:t>
            </a:r>
            <a:r>
              <a:rPr lang="lv-LV" dirty="0" err="1"/>
              <a:t>Āņiem</a:t>
            </a:r>
            <a:r>
              <a:rPr lang="lv-LV" dirty="0"/>
              <a:t>) (7.prioritāte) - Veikt plūdu riska pētījumus Garkalnes ciemā (upes posms no Gaujas-Baltezera kanāla līdz </a:t>
            </a:r>
            <a:r>
              <a:rPr lang="lv-LV" dirty="0" err="1"/>
              <a:t>Āņiem</a:t>
            </a:r>
            <a:r>
              <a:rPr lang="lv-LV" dirty="0"/>
              <a:t>), lai izstrādātu efektīvākus pasākumus plūdu riska mazināšanai un 532 iedzīvotāju aizsardzībai.</a:t>
            </a:r>
          </a:p>
          <a:p>
            <a:pPr marL="0" indent="0">
              <a:buNone/>
            </a:pPr>
            <a:r>
              <a:rPr lang="lv-LV" b="1" dirty="0"/>
              <a:t>Carnikavas pagasts</a:t>
            </a:r>
            <a:endParaRPr lang="lv-LV" dirty="0"/>
          </a:p>
          <a:p>
            <a:r>
              <a:rPr lang="lv-LV" dirty="0"/>
              <a:t>4.1. Jauna Gaujas upes kreisā krasta nostiprinājuma erozijas mazināšanai izbūve (5.prioritāte)  - Nostiprināt Gaujas upes kreiso krastu ~900 m garumā, izmantojot mūsdienīgus materiālus (plastmasas </a:t>
            </a:r>
            <a:r>
              <a:rPr lang="lv-LV" dirty="0" err="1"/>
              <a:t>rievsienas</a:t>
            </a:r>
            <a:r>
              <a:rPr lang="lv-LV" dirty="0"/>
              <a:t>); - samazināt krasta eroziju; - saglabāt rekreācijas vietu; - aizsargāt no applūšanas Cēlāju ciema teritoriju aptuveni 8 ha platībā.</a:t>
            </a:r>
          </a:p>
          <a:p>
            <a:r>
              <a:rPr lang="lv-LV" dirty="0"/>
              <a:t>4.2. Esošās koka </a:t>
            </a:r>
            <a:r>
              <a:rPr lang="lv-LV" dirty="0" err="1"/>
              <a:t>rievsienas</a:t>
            </a:r>
            <a:r>
              <a:rPr lang="lv-LV" dirty="0"/>
              <a:t> Gaujas upes kreisajā krastā nostiprinājuma pārbūve krasta erozijas mazināšanai (6.prioritāte) - Mazināt applūšanas risku 60 iedzīvotājiem un 70 mājsaimniecībām; - nostiprināt Gaujas upes kreiso krastu ~150 m garumā – esošās </a:t>
            </a:r>
            <a:r>
              <a:rPr lang="lv-LV" dirty="0" err="1"/>
              <a:t>rievsienas</a:t>
            </a:r>
            <a:r>
              <a:rPr lang="lv-LV" dirty="0"/>
              <a:t> vietā, izmantojot mūsdienīgus materiālus (plastmasas </a:t>
            </a:r>
            <a:r>
              <a:rPr lang="lv-LV" dirty="0" err="1"/>
              <a:t>rievsienas</a:t>
            </a:r>
            <a:r>
              <a:rPr lang="lv-LV" dirty="0"/>
              <a:t>).</a:t>
            </a:r>
          </a:p>
        </p:txBody>
      </p:sp>
    </p:spTree>
    <p:extLst>
      <p:ext uri="{BB962C8B-B14F-4D97-AF65-F5344CB8AC3E}">
        <p14:creationId xmlns:p14="http://schemas.microsoft.com/office/powerpoint/2010/main" val="3657181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5" y="156238"/>
            <a:ext cx="8596668" cy="6604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mn-lt"/>
                <a:ea typeface="+mn-ea"/>
                <a:cs typeface="+mn-cs"/>
              </a:rPr>
              <a:t>TABULA- PROJEKTA IDEJAS RAKSTUROJUMS</a:t>
            </a:r>
          </a:p>
        </p:txBody>
      </p:sp>
      <p:pic>
        <p:nvPicPr>
          <p:cNvPr id="11" name="Content Placeholder 10">
            <a:extLst>
              <a:ext uri="{FF2B5EF4-FFF2-40B4-BE49-F238E27FC236}">
                <a16:creationId xmlns:a16="http://schemas.microsoft.com/office/drawing/2014/main" id="{FBE9FC9E-A7FD-F0F3-529C-F0B2E2C23278}"/>
              </a:ext>
            </a:extLst>
          </p:cNvPr>
          <p:cNvPicPr>
            <a:picLocks noGrp="1" noChangeAspect="1"/>
          </p:cNvPicPr>
          <p:nvPr>
            <p:ph idx="1"/>
          </p:nvPr>
        </p:nvPicPr>
        <p:blipFill rotWithShape="1">
          <a:blip r:embed="rId2"/>
          <a:srcRect l="1120" t="1548"/>
          <a:stretch/>
        </p:blipFill>
        <p:spPr>
          <a:xfrm>
            <a:off x="407399" y="816638"/>
            <a:ext cx="9518354" cy="5304244"/>
          </a:xfrm>
        </p:spPr>
      </p:pic>
    </p:spTree>
    <p:extLst>
      <p:ext uri="{BB962C8B-B14F-4D97-AF65-F5344CB8AC3E}">
        <p14:creationId xmlns:p14="http://schemas.microsoft.com/office/powerpoint/2010/main" val="1403604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5" y="156238"/>
            <a:ext cx="9698306" cy="972766"/>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mn-lt"/>
                <a:ea typeface="+mn-ea"/>
                <a:cs typeface="+mn-cs"/>
              </a:rPr>
              <a:t>TABULA- PROJEKTĀ PLĀNOTĀS ZAĻĀS INFRASTRUKTŪRAS RAKSTUROJUMS</a:t>
            </a:r>
          </a:p>
        </p:txBody>
      </p:sp>
      <p:pic>
        <p:nvPicPr>
          <p:cNvPr id="11" name="Content Placeholder 10">
            <a:extLst>
              <a:ext uri="{FF2B5EF4-FFF2-40B4-BE49-F238E27FC236}">
                <a16:creationId xmlns:a16="http://schemas.microsoft.com/office/drawing/2014/main" id="{57FAA9CE-459D-4CA1-A9E6-DA350A58E1BB}"/>
              </a:ext>
            </a:extLst>
          </p:cNvPr>
          <p:cNvPicPr>
            <a:picLocks noGrp="1" noChangeAspect="1"/>
          </p:cNvPicPr>
          <p:nvPr>
            <p:ph idx="1"/>
          </p:nvPr>
        </p:nvPicPr>
        <p:blipFill rotWithShape="1">
          <a:blip r:embed="rId2"/>
          <a:srcRect l="1165" r="1"/>
          <a:stretch/>
        </p:blipFill>
        <p:spPr>
          <a:xfrm>
            <a:off x="475859" y="1123893"/>
            <a:ext cx="9451912" cy="5577869"/>
          </a:xfrm>
        </p:spPr>
      </p:pic>
    </p:spTree>
    <p:extLst>
      <p:ext uri="{BB962C8B-B14F-4D97-AF65-F5344CB8AC3E}">
        <p14:creationId xmlns:p14="http://schemas.microsoft.com/office/powerpoint/2010/main" val="2494316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464" y="156238"/>
            <a:ext cx="9194453" cy="1308668"/>
          </a:xfrm>
        </p:spPr>
        <p:txBody>
          <a:bodyPr>
            <a:normAutofit fontScale="9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mn-lt"/>
                <a:ea typeface="+mn-ea"/>
                <a:cs typeface="+mn-cs"/>
              </a:rPr>
              <a:t>3.1. JAUNA AIZSARGDAMBJA UN SŪKŅU STACIJAS IZBŪVE, GAUJAS UPES KREISĀ KRASTA NOSTIPRINĀJUMS (ĀDAŽU PAGASTS) (PRIORITĀTE 5)</a:t>
            </a:r>
          </a:p>
        </p:txBody>
      </p:sp>
      <p:pic>
        <p:nvPicPr>
          <p:cNvPr id="4" name="Picture 3">
            <a:extLst>
              <a:ext uri="{FF2B5EF4-FFF2-40B4-BE49-F238E27FC236}">
                <a16:creationId xmlns:a16="http://schemas.microsoft.com/office/drawing/2014/main" id="{2CFD0501-AE29-A533-D303-15B0E52C4FA8}"/>
              </a:ext>
            </a:extLst>
          </p:cNvPr>
          <p:cNvPicPr>
            <a:picLocks noChangeAspect="1"/>
          </p:cNvPicPr>
          <p:nvPr/>
        </p:nvPicPr>
        <p:blipFill>
          <a:blip r:embed="rId2"/>
          <a:stretch>
            <a:fillRect/>
          </a:stretch>
        </p:blipFill>
        <p:spPr>
          <a:xfrm>
            <a:off x="1356467" y="1464906"/>
            <a:ext cx="7283680" cy="5070865"/>
          </a:xfrm>
          <a:prstGeom prst="rect">
            <a:avLst/>
          </a:prstGeom>
        </p:spPr>
      </p:pic>
    </p:spTree>
    <p:extLst>
      <p:ext uri="{BB962C8B-B14F-4D97-AF65-F5344CB8AC3E}">
        <p14:creationId xmlns:p14="http://schemas.microsoft.com/office/powerpoint/2010/main" val="3451417785"/>
      </p:ext>
    </p:extLst>
  </p:cSld>
  <p:clrMapOvr>
    <a:masterClrMapping/>
  </p:clrMapOvr>
</p:sld>
</file>

<file path=ppt/theme/theme1.xml><?xml version="1.0" encoding="utf-8"?>
<a:theme xmlns:a="http://schemas.openxmlformats.org/drawingml/2006/main" name="Šķautn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TM03457444[[fn=Bāze]]</Template>
  <TotalTime>163</TotalTime>
  <Words>891</Words>
  <Application>Microsoft Office PowerPoint</Application>
  <PresentationFormat>Widescreen</PresentationFormat>
  <Paragraphs>53</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Trebuchet MS</vt:lpstr>
      <vt:lpstr>Tw Cen MT</vt:lpstr>
      <vt:lpstr>Wingdings</vt:lpstr>
      <vt:lpstr>Wingdings 3</vt:lpstr>
      <vt:lpstr>Šķautne</vt:lpstr>
      <vt:lpstr>ES fondu finansējums plūdu un krastu erozijas novēršanai  (2021.-2027.)</vt:lpstr>
      <vt:lpstr>PowerPoint Presentation</vt:lpstr>
      <vt:lpstr>PowerPoint Presentation</vt:lpstr>
      <vt:lpstr>Plānotais laika grafiks:</vt:lpstr>
      <vt:lpstr>Kritēriji projektiem:</vt:lpstr>
      <vt:lpstr>LVGMC Plūdu risku pārvaldības plāna pasākumi Ādažu novadā:</vt:lpstr>
      <vt:lpstr>TABULA- PROJEKTA IDEJAS RAKSTUROJUMS</vt:lpstr>
      <vt:lpstr>TABULA- PROJEKTĀ PLĀNOTĀS ZAĻĀS INFRASTRUKTŪRAS RAKSTUROJUMS</vt:lpstr>
      <vt:lpstr>3.1. JAUNA AIZSARGDAMBJA UN SŪKŅU STACIJAS IZBŪVE, GAUJAS UPES KREISĀ KRASTA NOSTIPRINĀJUMS (ĀDAŽU PAGASTS) (PRIORITĀTE 5)</vt:lpstr>
      <vt:lpstr>RISKI</vt:lpstr>
      <vt:lpstr>3.2. Plūdu riska izpēte Garkalnes ciemā (ietverot teritoriju no Gaujas – Baltezera kanāla līdz Āņiem) (ĀDAŽU PAGASTS) (PRIORITĀTE 7)</vt:lpstr>
      <vt:lpstr>4.1. JAUNA GAUJAS UPES KREISĀ KRASTA NOSTIPRINĀJUMA EROZIJAS MAZINĀŠANAI IZBŪVE (CARNIKAVAS PAGASTS) (PRIORITĀTE 5) </vt:lpstr>
      <vt:lpstr>RISKI</vt:lpstr>
      <vt:lpstr>4.2. ESOŠĀS KOKA RIEVSIENAS GAUJAS UPES KREISAJĀ KRASTĀ NOSTIPRINĀJUMA PĀRBŪVE KRASTA EROZIJAS MAZINĀŠANAI (CARNIKAVAS PAGASTS) (PRIORITĀTE 6)  </vt:lpstr>
      <vt:lpstr>RISKI</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 fondu finansējums plūdu un krastu erozijas novēršanai  (2021.-2027.)</dc:title>
  <dc:creator>Laura Bite</dc:creator>
  <cp:lastModifiedBy>Sintija Tenisa</cp:lastModifiedBy>
  <cp:revision>19</cp:revision>
  <dcterms:created xsi:type="dcterms:W3CDTF">2023-04-21T07:34:16Z</dcterms:created>
  <dcterms:modified xsi:type="dcterms:W3CDTF">2023-05-23T11:02:53Z</dcterms:modified>
</cp:coreProperties>
</file>