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4">
  <p:sldMasterIdLst>
    <p:sldMasterId id="2147483720" r:id="rId1"/>
  </p:sldMasterIdLst>
  <p:sldIdLst>
    <p:sldId id="256" r:id="rId2"/>
    <p:sldId id="265" r:id="rId3"/>
    <p:sldId id="283" r:id="rId4"/>
    <p:sldId id="275" r:id="rId5"/>
    <p:sldId id="273" r:id="rId6"/>
    <p:sldId id="274" r:id="rId7"/>
    <p:sldId id="266" r:id="rId8"/>
    <p:sldId id="280" r:id="rId9"/>
    <p:sldId id="281" r:id="rId10"/>
    <p:sldId id="282" r:id="rId11"/>
    <p:sldId id="271" r:id="rId12"/>
    <p:sldId id="277" r:id="rId13"/>
    <p:sldId id="272" r:id="rId14"/>
    <p:sldId id="264" r:id="rId15"/>
  </p:sldIdLst>
  <p:sldSz cx="12192000" cy="6858000"/>
  <p:notesSz cx="6792913" cy="992505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vars Bergs" initials="IB" lastIdx="2" clrIdx="0">
    <p:extLst>
      <p:ext uri="{19B8F6BF-5375-455C-9EA6-DF929625EA0E}">
        <p15:presenceInfo xmlns:p15="http://schemas.microsoft.com/office/powerpoint/2012/main" userId="Ivars Berg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Vidējs stils 2 - izcēlum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Vidējs stils 4 - izcēlum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Lapa1!$C$4</c:f>
              <c:strCache>
                <c:ptCount val="1"/>
                <c:pt idx="0">
                  <c:v>Apgrozījums (EUR)</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Lapa1!$B$5:$B$10</c:f>
              <c:numCache>
                <c:formatCode>General</c:formatCode>
                <c:ptCount val="6"/>
                <c:pt idx="0">
                  <c:v>2017</c:v>
                </c:pt>
                <c:pt idx="1">
                  <c:v>2018</c:v>
                </c:pt>
                <c:pt idx="2">
                  <c:v>2019</c:v>
                </c:pt>
                <c:pt idx="3">
                  <c:v>2020</c:v>
                </c:pt>
                <c:pt idx="4">
                  <c:v>2021</c:v>
                </c:pt>
                <c:pt idx="5">
                  <c:v>2022</c:v>
                </c:pt>
              </c:numCache>
            </c:numRef>
          </c:cat>
          <c:val>
            <c:numRef>
              <c:f>Lapa1!$C$5:$C$10</c:f>
              <c:numCache>
                <c:formatCode>#,##0</c:formatCode>
                <c:ptCount val="6"/>
                <c:pt idx="0">
                  <c:v>897442</c:v>
                </c:pt>
                <c:pt idx="1">
                  <c:v>928407</c:v>
                </c:pt>
                <c:pt idx="2">
                  <c:v>988169</c:v>
                </c:pt>
                <c:pt idx="3">
                  <c:v>1249173</c:v>
                </c:pt>
                <c:pt idx="4">
                  <c:v>1337901</c:v>
                </c:pt>
                <c:pt idx="5">
                  <c:v>1441356</c:v>
                </c:pt>
              </c:numCache>
            </c:numRef>
          </c:val>
          <c:extLst>
            <c:ext xmlns:c16="http://schemas.microsoft.com/office/drawing/2014/chart" uri="{C3380CC4-5D6E-409C-BE32-E72D297353CC}">
              <c16:uniqueId val="{00000000-D7D8-4867-BCD6-5620DA6A4F3F}"/>
            </c:ext>
          </c:extLst>
        </c:ser>
        <c:dLbls>
          <c:showLegendKey val="0"/>
          <c:showVal val="0"/>
          <c:showCatName val="0"/>
          <c:showSerName val="0"/>
          <c:showPercent val="0"/>
          <c:showBubbleSize val="0"/>
        </c:dLbls>
        <c:gapWidth val="219"/>
        <c:overlap val="-27"/>
        <c:axId val="523988024"/>
        <c:axId val="523990976"/>
      </c:barChart>
      <c:catAx>
        <c:axId val="523988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3990976"/>
        <c:crosses val="autoZero"/>
        <c:auto val="1"/>
        <c:lblAlgn val="ctr"/>
        <c:lblOffset val="100"/>
        <c:noMultiLvlLbl val="0"/>
      </c:catAx>
      <c:valAx>
        <c:axId val="523990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398802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Lapa1!$C$4</c:f>
              <c:strCache>
                <c:ptCount val="1"/>
                <c:pt idx="0">
                  <c:v>Apgrozījums (EUR)</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Lapa1!$B$5:$B$10</c:f>
              <c:numCache>
                <c:formatCode>General</c:formatCode>
                <c:ptCount val="6"/>
                <c:pt idx="0">
                  <c:v>2017</c:v>
                </c:pt>
                <c:pt idx="1">
                  <c:v>2018</c:v>
                </c:pt>
                <c:pt idx="2">
                  <c:v>2019</c:v>
                </c:pt>
                <c:pt idx="3">
                  <c:v>2020</c:v>
                </c:pt>
                <c:pt idx="4">
                  <c:v>2021</c:v>
                </c:pt>
                <c:pt idx="5">
                  <c:v>2022</c:v>
                </c:pt>
              </c:numCache>
            </c:numRef>
          </c:cat>
          <c:val>
            <c:numRef>
              <c:f>Lapa1!$C$5:$C$10</c:f>
              <c:numCache>
                <c:formatCode>#,##0</c:formatCode>
                <c:ptCount val="6"/>
                <c:pt idx="0">
                  <c:v>897442</c:v>
                </c:pt>
                <c:pt idx="1">
                  <c:v>928407</c:v>
                </c:pt>
                <c:pt idx="2">
                  <c:v>988169</c:v>
                </c:pt>
                <c:pt idx="3">
                  <c:v>1249173</c:v>
                </c:pt>
                <c:pt idx="4">
                  <c:v>1337901</c:v>
                </c:pt>
                <c:pt idx="5">
                  <c:v>1441356</c:v>
                </c:pt>
              </c:numCache>
            </c:numRef>
          </c:val>
          <c:extLst>
            <c:ext xmlns:c16="http://schemas.microsoft.com/office/drawing/2014/chart" uri="{C3380CC4-5D6E-409C-BE32-E72D297353CC}">
              <c16:uniqueId val="{00000000-D7D8-4867-BCD6-5620DA6A4F3F}"/>
            </c:ext>
          </c:extLst>
        </c:ser>
        <c:dLbls>
          <c:showLegendKey val="0"/>
          <c:showVal val="0"/>
          <c:showCatName val="0"/>
          <c:showSerName val="0"/>
          <c:showPercent val="0"/>
          <c:showBubbleSize val="0"/>
        </c:dLbls>
        <c:gapWidth val="219"/>
        <c:overlap val="-27"/>
        <c:axId val="523988024"/>
        <c:axId val="523990976"/>
      </c:barChart>
      <c:catAx>
        <c:axId val="523988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3990976"/>
        <c:crosses val="autoZero"/>
        <c:auto val="1"/>
        <c:lblAlgn val="ctr"/>
        <c:lblOffset val="100"/>
        <c:noMultiLvlLbl val="0"/>
      </c:catAx>
      <c:valAx>
        <c:axId val="523990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398802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Lapa1!$F$4</c:f>
              <c:strCache>
                <c:ptCount val="1"/>
                <c:pt idx="0">
                  <c:v>Apgrozījums (EUR) uz 1 strādājošo</c:v>
                </c:pt>
              </c:strCache>
            </c:strRef>
          </c:tx>
          <c:spPr>
            <a:solidFill>
              <a:schemeClr val="accent6">
                <a:lumMod val="60000"/>
                <a:lumOff val="40000"/>
              </a:schemeClr>
            </a:solidFill>
            <a:ln>
              <a:noFill/>
            </a:ln>
            <a:effectLst/>
          </c:spPr>
          <c:invertIfNegative val="0"/>
          <c:dLbls>
            <c:spPr>
              <a:gradFill>
                <a:gsLst>
                  <a:gs pos="0">
                    <a:schemeClr val="bg1">
                      <a:tint val="90000"/>
                      <a:lumMod val="110000"/>
                    </a:schemeClr>
                  </a:gs>
                  <a:gs pos="100000">
                    <a:schemeClr val="bg1">
                      <a:shade val="64000"/>
                      <a:lumMod val="88000"/>
                    </a:schemeClr>
                  </a:gs>
                </a:gsLst>
                <a:lin ang="5400000" scaled="0"/>
              </a:grad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Lapa1!$B$5:$B$10</c:f>
              <c:numCache>
                <c:formatCode>General</c:formatCode>
                <c:ptCount val="6"/>
                <c:pt idx="0">
                  <c:v>2017</c:v>
                </c:pt>
                <c:pt idx="1">
                  <c:v>2018</c:v>
                </c:pt>
                <c:pt idx="2">
                  <c:v>2019</c:v>
                </c:pt>
                <c:pt idx="3">
                  <c:v>2020</c:v>
                </c:pt>
                <c:pt idx="4">
                  <c:v>2021</c:v>
                </c:pt>
                <c:pt idx="5">
                  <c:v>2022</c:v>
                </c:pt>
              </c:numCache>
            </c:numRef>
          </c:cat>
          <c:val>
            <c:numRef>
              <c:f>Lapa1!$F$5:$F$10</c:f>
              <c:numCache>
                <c:formatCode>#,##0</c:formatCode>
                <c:ptCount val="6"/>
                <c:pt idx="0">
                  <c:v>52790.705882352944</c:v>
                </c:pt>
                <c:pt idx="1">
                  <c:v>53977.151162790702</c:v>
                </c:pt>
                <c:pt idx="2">
                  <c:v>56791.321839080461</c:v>
                </c:pt>
                <c:pt idx="3">
                  <c:v>68447.835616438359</c:v>
                </c:pt>
                <c:pt idx="4">
                  <c:v>71545.508021390371</c:v>
                </c:pt>
                <c:pt idx="5">
                  <c:v>74681.658031088082</c:v>
                </c:pt>
              </c:numCache>
            </c:numRef>
          </c:val>
          <c:extLst>
            <c:ext xmlns:c16="http://schemas.microsoft.com/office/drawing/2014/chart" uri="{C3380CC4-5D6E-409C-BE32-E72D297353CC}">
              <c16:uniqueId val="{00000000-A116-4D50-A5B2-76901C3C4A01}"/>
            </c:ext>
          </c:extLst>
        </c:ser>
        <c:dLbls>
          <c:showLegendKey val="0"/>
          <c:showVal val="0"/>
          <c:showCatName val="0"/>
          <c:showSerName val="0"/>
          <c:showPercent val="0"/>
          <c:showBubbleSize val="0"/>
        </c:dLbls>
        <c:gapWidth val="150"/>
        <c:axId val="593835680"/>
        <c:axId val="593835024"/>
      </c:barChart>
      <c:catAx>
        <c:axId val="5938356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93835024"/>
        <c:crosses val="autoZero"/>
        <c:auto val="1"/>
        <c:lblAlgn val="ctr"/>
        <c:lblOffset val="100"/>
        <c:noMultiLvlLbl val="0"/>
      </c:catAx>
      <c:valAx>
        <c:axId val="5938350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93835680"/>
        <c:crosses val="autoZero"/>
        <c:crossBetween val="between"/>
      </c:valAx>
      <c:spPr>
        <a:noFill/>
        <a:ln>
          <a:noFill/>
        </a:ln>
        <a:effectLst/>
      </c:spPr>
    </c:plotArea>
    <c:plotVisOnly val="1"/>
    <c:dispBlanksAs val="zero"/>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v-LV" b="1" dirty="0">
                <a:latin typeface="Times New Roman" panose="02020603050405020304" pitchFamily="18" charset="0"/>
                <a:cs typeface="Times New Roman" panose="02020603050405020304" pitchFamily="18" charset="0"/>
              </a:rPr>
              <a:t>SIA "Ādažu ūdens" realizēto pakalpojumu apjomi      (tūkst. m3)</a:t>
            </a:r>
          </a:p>
        </c:rich>
      </c:tx>
      <c:layout>
        <c:manualLayout>
          <c:xMode val="edge"/>
          <c:yMode val="edge"/>
          <c:x val="0.16807729916113429"/>
          <c:y val="3.6728107252499795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9.1914260717410323E-2"/>
          <c:y val="0.17171296296296296"/>
          <c:w val="0.81686351706036731"/>
          <c:h val="0.61498432487605714"/>
        </c:manualLayout>
      </c:layout>
      <c:barChart>
        <c:barDir val="bar"/>
        <c:grouping val="clustered"/>
        <c:varyColors val="0"/>
        <c:ser>
          <c:idx val="0"/>
          <c:order val="0"/>
          <c:tx>
            <c:strRef>
              <c:f>Lapa2!$B$5</c:f>
              <c:strCache>
                <c:ptCount val="1"/>
                <c:pt idx="0">
                  <c:v>ūdensapgāde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Lapa2!$C$3:$E$4</c:f>
              <c:strCache>
                <c:ptCount val="3"/>
                <c:pt idx="0">
                  <c:v>2020</c:v>
                </c:pt>
                <c:pt idx="1">
                  <c:v>2021</c:v>
                </c:pt>
                <c:pt idx="2">
                  <c:v>2022</c:v>
                </c:pt>
              </c:strCache>
            </c:strRef>
          </c:cat>
          <c:val>
            <c:numRef>
              <c:f>Lapa2!$C$5:$E$5</c:f>
              <c:numCache>
                <c:formatCode>General</c:formatCode>
                <c:ptCount val="3"/>
                <c:pt idx="0">
                  <c:v>405.7</c:v>
                </c:pt>
                <c:pt idx="1">
                  <c:v>429.6</c:v>
                </c:pt>
                <c:pt idx="2">
                  <c:v>428.7</c:v>
                </c:pt>
              </c:numCache>
            </c:numRef>
          </c:val>
          <c:extLst>
            <c:ext xmlns:c16="http://schemas.microsoft.com/office/drawing/2014/chart" uri="{C3380CC4-5D6E-409C-BE32-E72D297353CC}">
              <c16:uniqueId val="{00000000-A0A4-4F5D-AC56-AD90431E16F6}"/>
            </c:ext>
          </c:extLst>
        </c:ser>
        <c:ser>
          <c:idx val="1"/>
          <c:order val="1"/>
          <c:tx>
            <c:strRef>
              <c:f>Lapa2!$B$6</c:f>
              <c:strCache>
                <c:ptCount val="1"/>
                <c:pt idx="0">
                  <c:v>kanalizācija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Lapa2!$C$3:$E$4</c:f>
              <c:strCache>
                <c:ptCount val="3"/>
                <c:pt idx="0">
                  <c:v>2020</c:v>
                </c:pt>
                <c:pt idx="1">
                  <c:v>2021</c:v>
                </c:pt>
                <c:pt idx="2">
                  <c:v>2022</c:v>
                </c:pt>
              </c:strCache>
            </c:strRef>
          </c:cat>
          <c:val>
            <c:numRef>
              <c:f>Lapa2!$C$6:$E$6</c:f>
              <c:numCache>
                <c:formatCode>0.0</c:formatCode>
                <c:ptCount val="3"/>
                <c:pt idx="0" formatCode="General">
                  <c:v>550.70000000000005</c:v>
                </c:pt>
                <c:pt idx="1">
                  <c:v>590</c:v>
                </c:pt>
                <c:pt idx="2" formatCode="General">
                  <c:v>583.70000000000005</c:v>
                </c:pt>
              </c:numCache>
            </c:numRef>
          </c:val>
          <c:extLst>
            <c:ext xmlns:c16="http://schemas.microsoft.com/office/drawing/2014/chart" uri="{C3380CC4-5D6E-409C-BE32-E72D297353CC}">
              <c16:uniqueId val="{00000001-A0A4-4F5D-AC56-AD90431E16F6}"/>
            </c:ext>
          </c:extLst>
        </c:ser>
        <c:dLbls>
          <c:showLegendKey val="0"/>
          <c:showVal val="0"/>
          <c:showCatName val="0"/>
          <c:showSerName val="0"/>
          <c:showPercent val="0"/>
          <c:showBubbleSize val="0"/>
        </c:dLbls>
        <c:gapWidth val="182"/>
        <c:axId val="597052528"/>
        <c:axId val="597051544"/>
      </c:barChart>
      <c:catAx>
        <c:axId val="5970525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97051544"/>
        <c:crosses val="autoZero"/>
        <c:auto val="1"/>
        <c:lblAlgn val="ctr"/>
        <c:lblOffset val="100"/>
        <c:noMultiLvlLbl val="0"/>
      </c:catAx>
      <c:valAx>
        <c:axId val="5970515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9705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lv-LV"/>
              <a:t>Rediģēt šablona virsraksta stilu</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Rediģēt šablona apakšvirsraksta stilu</a:t>
            </a:r>
            <a:endParaRPr lang="en-US" dirty="0"/>
          </a:p>
        </p:txBody>
      </p:sp>
      <p:sp>
        <p:nvSpPr>
          <p:cNvPr id="4" name="Date Placeholder 3"/>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749721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Noklikšķiniet uz ikonas, lai pievienotu attēlu</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057230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104499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lv-LV"/>
              <a:t>Rediģēt šablona virsraksta stilu</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95652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054941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a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lv-LV"/>
              <a:t>Rediģēt šablona virsraksta stilu</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3" name="Date Placeholder 2"/>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11824591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ttēlu kolonna">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lv-LV"/>
              <a:t>Rediģēt šablona virsraksta stilu</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dirty="0"/>
              <a:t>Noklikšķiniet uz ikonas, lai pievienotu attēlu</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dirty="0"/>
              <a:t>Noklikšķiniet uz ikonas, lai pievienotu attēlu</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dirty="0"/>
              <a:t>Noklikšķiniet uz ikonas, lai pievienotu attēlu</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3" name="Date Placeholder 2"/>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623837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345201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lv-LV"/>
              <a:t>Rediģēt šablona virsraksta stilu</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05594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603830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lv-LV"/>
              <a:t>Rediģēt šablona virsraksta stilu</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656087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1220908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12" name="Content Placeholder 3"/>
          <p:cNvSpPr>
            <a:spLocks noGrp="1"/>
          </p:cNvSpPr>
          <p:nvPr>
            <p:ph sz="quarter" idx="13"/>
          </p:nvPr>
        </p:nvSpPr>
        <p:spPr>
          <a:xfrm>
            <a:off x="913774" y="3051012"/>
            <a:ext cx="5106027" cy="274018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13" name="Content Placeholder 5"/>
          <p:cNvSpPr>
            <a:spLocks noGrp="1"/>
          </p:cNvSpPr>
          <p:nvPr>
            <p:ph sz="quarter" idx="14"/>
          </p:nvPr>
        </p:nvSpPr>
        <p:spPr>
          <a:xfrm>
            <a:off x="6172200" y="3051012"/>
            <a:ext cx="5105401" cy="2740187"/>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1669333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842262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82641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lv-LV"/>
              <a:t>Rediģēt šablona virsraksta stilu</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382276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Noklikšķiniet uz ikonas, lai pievienotu attēlu</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4D4DD5E-1A29-4B10-965A-EB642E0B8BA3}" type="datetimeFigureOut">
              <a:rPr lang="lv-LV" smtClean="0"/>
              <a:t>18.05.2023</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8A93D366-D60E-478F-A18F-5E2B330971A9}" type="slidenum">
              <a:rPr lang="lv-LV" smtClean="0"/>
              <a:t>‹#›</a:t>
            </a:fld>
            <a:endParaRPr lang="lv-LV" dirty="0"/>
          </a:p>
        </p:txBody>
      </p:sp>
    </p:spTree>
    <p:extLst>
      <p:ext uri="{BB962C8B-B14F-4D97-AF65-F5344CB8AC3E}">
        <p14:creationId xmlns:p14="http://schemas.microsoft.com/office/powerpoint/2010/main" val="2191616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4D4DD5E-1A29-4B10-965A-EB642E0B8BA3}" type="datetimeFigureOut">
              <a:rPr lang="lv-LV" smtClean="0"/>
              <a:t>18.05.2023</a:t>
            </a:fld>
            <a:endParaRPr lang="lv-LV"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lv-LV"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8A93D366-D60E-478F-A18F-5E2B330971A9}" type="slidenum">
              <a:rPr lang="lv-LV" smtClean="0"/>
              <a:t>‹#›</a:t>
            </a:fld>
            <a:endParaRPr lang="lv-LV" dirty="0"/>
          </a:p>
        </p:txBody>
      </p:sp>
    </p:spTree>
    <p:extLst>
      <p:ext uri="{BB962C8B-B14F-4D97-AF65-F5344CB8AC3E}">
        <p14:creationId xmlns:p14="http://schemas.microsoft.com/office/powerpoint/2010/main" val="347840373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package" Target="../embeddings/Microsoft_Word_Document4.docx"/><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package" Target="../embeddings/Microsoft_Word_Document5.docx"/><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p:txBody>
          <a:bodyPr>
            <a:normAutofit/>
          </a:bodyPr>
          <a:lstStyle/>
          <a:p>
            <a:r>
              <a:rPr lang="lv-LV" sz="3600" b="1" dirty="0">
                <a:latin typeface="Times New Roman" panose="02020603050405020304" pitchFamily="18" charset="0"/>
                <a:cs typeface="Times New Roman" panose="02020603050405020304" pitchFamily="18" charset="0"/>
              </a:rPr>
              <a:t>SIA «Ādažu ūdens» darbības pārskats par 2022. gadu un turpmākie attīstības virzieni </a:t>
            </a:r>
            <a:br>
              <a:rPr lang="lv-LV" sz="1800" b="1" dirty="0">
                <a:latin typeface="Times New Roman" panose="02020603050405020304" pitchFamily="18" charset="0"/>
                <a:cs typeface="Times New Roman" panose="02020603050405020304" pitchFamily="18" charset="0"/>
              </a:rPr>
            </a:br>
            <a:endParaRPr lang="lv-LV" sz="1800" b="1" dirty="0">
              <a:latin typeface="Times New Roman" panose="02020603050405020304" pitchFamily="18" charset="0"/>
              <a:cs typeface="Times New Roman" panose="02020603050405020304" pitchFamily="18" charset="0"/>
            </a:endParaRPr>
          </a:p>
        </p:txBody>
      </p:sp>
      <p:sp>
        <p:nvSpPr>
          <p:cNvPr id="4" name="Taisnstūris 3"/>
          <p:cNvSpPr/>
          <p:nvPr/>
        </p:nvSpPr>
        <p:spPr>
          <a:xfrm>
            <a:off x="6354305" y="5234510"/>
            <a:ext cx="3386379" cy="885371"/>
          </a:xfrm>
          <a:prstGeom prst="rect">
            <a:avLst/>
          </a:prstGeom>
        </p:spPr>
        <p:txBody>
          <a:bodyPr wrap="square">
            <a:spAutoFit/>
          </a:bodyPr>
          <a:lstStyle/>
          <a:p>
            <a:pPr lvl="0" algn="r">
              <a:lnSpc>
                <a:spcPct val="120000"/>
              </a:lnSpc>
              <a:spcBef>
                <a:spcPts val="1000"/>
              </a:spcBef>
              <a:buClr>
                <a:prstClr val="black"/>
              </a:buClr>
            </a:pPr>
            <a:r>
              <a:rPr lang="lv-LV" sz="1200" cap="all" dirty="0">
                <a:solidFill>
                  <a:prstClr val="white">
                    <a:lumMod val="50000"/>
                  </a:prstClr>
                </a:solidFill>
                <a:latin typeface="Times New Roman" panose="02020603050405020304" pitchFamily="18" charset="0"/>
                <a:cs typeface="Times New Roman" panose="02020603050405020304" pitchFamily="18" charset="0"/>
              </a:rPr>
              <a:t>SIA «Ādažu ūdens valdes loceklis Aivars Dundurs</a:t>
            </a:r>
          </a:p>
          <a:p>
            <a:pPr lvl="0" algn="r">
              <a:lnSpc>
                <a:spcPct val="120000"/>
              </a:lnSpc>
              <a:spcBef>
                <a:spcPts val="1000"/>
              </a:spcBef>
              <a:buClr>
                <a:prstClr val="black"/>
              </a:buClr>
            </a:pPr>
            <a:r>
              <a:rPr lang="lv-LV" sz="1200" cap="all" dirty="0">
                <a:solidFill>
                  <a:prstClr val="white">
                    <a:lumMod val="50000"/>
                  </a:prstClr>
                </a:solidFill>
                <a:latin typeface="Times New Roman" panose="02020603050405020304" pitchFamily="18" charset="0"/>
                <a:cs typeface="Times New Roman" panose="02020603050405020304" pitchFamily="18" charset="0"/>
              </a:rPr>
              <a:t>2023.Gada maijs</a:t>
            </a:r>
          </a:p>
        </p:txBody>
      </p:sp>
    </p:spTree>
    <p:extLst>
      <p:ext uri="{BB962C8B-B14F-4D97-AF65-F5344CB8AC3E}">
        <p14:creationId xmlns:p14="http://schemas.microsoft.com/office/powerpoint/2010/main" val="3435121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s 5">
            <a:extLst>
              <a:ext uri="{FF2B5EF4-FFF2-40B4-BE49-F238E27FC236}">
                <a16:creationId xmlns:a16="http://schemas.microsoft.com/office/drawing/2014/main" id="{3E41DFB6-D8C1-4B6A-AFC1-D8F49910E249}"/>
              </a:ext>
            </a:extLst>
          </p:cNvPr>
          <p:cNvPicPr>
            <a:picLocks noChangeAspect="1"/>
          </p:cNvPicPr>
          <p:nvPr/>
        </p:nvPicPr>
        <p:blipFill>
          <a:blip r:embed="rId2"/>
          <a:stretch>
            <a:fillRect/>
          </a:stretch>
        </p:blipFill>
        <p:spPr>
          <a:xfrm>
            <a:off x="1101852" y="783336"/>
            <a:ext cx="9988296" cy="5291328"/>
          </a:xfrm>
          <a:prstGeom prst="rect">
            <a:avLst/>
          </a:prstGeom>
        </p:spPr>
      </p:pic>
    </p:spTree>
    <p:extLst>
      <p:ext uri="{BB962C8B-B14F-4D97-AF65-F5344CB8AC3E}">
        <p14:creationId xmlns:p14="http://schemas.microsoft.com/office/powerpoint/2010/main" val="980781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atura vietturis 3">
            <a:extLst>
              <a:ext uri="{FF2B5EF4-FFF2-40B4-BE49-F238E27FC236}">
                <a16:creationId xmlns:a16="http://schemas.microsoft.com/office/drawing/2014/main" id="{7851442C-E9A6-4F01-A134-5FCE7087CE4A}"/>
              </a:ext>
            </a:extLst>
          </p:cNvPr>
          <p:cNvGraphicFramePr>
            <a:graphicFrameLocks noGrp="1"/>
          </p:cNvGraphicFramePr>
          <p:nvPr>
            <p:ph sz="quarter" idx="13"/>
            <p:extLst>
              <p:ext uri="{D42A27DB-BD31-4B8C-83A1-F6EECF244321}">
                <p14:modId xmlns:p14="http://schemas.microsoft.com/office/powerpoint/2010/main" val="2470354263"/>
              </p:ext>
            </p:extLst>
          </p:nvPr>
        </p:nvGraphicFramePr>
        <p:xfrm>
          <a:off x="875848" y="3565488"/>
          <a:ext cx="4002396" cy="2326527"/>
        </p:xfrm>
        <a:graphic>
          <a:graphicData uri="http://schemas.openxmlformats.org/drawingml/2006/table">
            <a:tbl>
              <a:tblPr firstRow="1" firstCol="1" bandRow="1">
                <a:tableStyleId>{5C22544A-7EE6-4342-B048-85BDC9FD1C3A}</a:tableStyleId>
              </a:tblPr>
              <a:tblGrid>
                <a:gridCol w="1346861">
                  <a:extLst>
                    <a:ext uri="{9D8B030D-6E8A-4147-A177-3AD203B41FA5}">
                      <a16:colId xmlns:a16="http://schemas.microsoft.com/office/drawing/2014/main" val="791576033"/>
                    </a:ext>
                  </a:extLst>
                </a:gridCol>
                <a:gridCol w="1269443">
                  <a:extLst>
                    <a:ext uri="{9D8B030D-6E8A-4147-A177-3AD203B41FA5}">
                      <a16:colId xmlns:a16="http://schemas.microsoft.com/office/drawing/2014/main" val="954014573"/>
                    </a:ext>
                  </a:extLst>
                </a:gridCol>
                <a:gridCol w="1386092">
                  <a:extLst>
                    <a:ext uri="{9D8B030D-6E8A-4147-A177-3AD203B41FA5}">
                      <a16:colId xmlns:a16="http://schemas.microsoft.com/office/drawing/2014/main" val="1816551973"/>
                    </a:ext>
                  </a:extLst>
                </a:gridCol>
              </a:tblGrid>
              <a:tr h="825435">
                <a:tc>
                  <a:txBody>
                    <a:bodyPr/>
                    <a:lstStyle/>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Sabiedrības  finansējums </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Aizņēmums Valsts kasē</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ES Kohēzijas fonda finansējums </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8007688"/>
                  </a:ext>
                </a:extLst>
              </a:tr>
              <a:tr h="1501092">
                <a:tc>
                  <a:txBody>
                    <a:bodyPr/>
                    <a:lstStyle/>
                    <a:p>
                      <a:pPr>
                        <a:lnSpc>
                          <a:spcPct val="115000"/>
                        </a:lnSpc>
                        <a:spcAft>
                          <a:spcPts val="1000"/>
                        </a:spcAft>
                      </a:pPr>
                      <a:r>
                        <a:rPr lang="lv-LV" sz="1400" dirty="0">
                          <a:effectLst/>
                        </a:rPr>
                        <a:t> </a:t>
                      </a:r>
                      <a:endParaRPr lang="lv-LV" sz="1100" dirty="0">
                        <a:effectLst/>
                      </a:endParaRPr>
                    </a:p>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1 008 620 EUR</a:t>
                      </a:r>
                      <a:endParaRPr lang="lv-LV" sz="1100" dirty="0">
                        <a:effectLst/>
                        <a:latin typeface="Times New Roman" panose="02020603050405020304" pitchFamily="18" charset="0"/>
                        <a:cs typeface="Times New Roman" panose="02020603050405020304" pitchFamily="18" charset="0"/>
                      </a:endParaRPr>
                    </a:p>
                    <a:p>
                      <a:pPr>
                        <a:lnSpc>
                          <a:spcPct val="115000"/>
                        </a:lnSpc>
                        <a:spcAft>
                          <a:spcPts val="1000"/>
                        </a:spcAft>
                      </a:pPr>
                      <a:r>
                        <a:rPr lang="lv-LV" sz="14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400" dirty="0">
                          <a:effectLst/>
                        </a:rPr>
                        <a:t> </a:t>
                      </a:r>
                      <a:endParaRPr lang="lv-LV" sz="1100" dirty="0">
                        <a:effectLst/>
                      </a:endParaRPr>
                    </a:p>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2 300 000 EUR</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400" dirty="0">
                          <a:effectLst/>
                        </a:rPr>
                        <a:t> </a:t>
                      </a:r>
                      <a:endParaRPr lang="lv-LV" sz="1100" dirty="0">
                        <a:effectLst/>
                      </a:endParaRPr>
                    </a:p>
                    <a:p>
                      <a:pPr>
                        <a:lnSpc>
                          <a:spcPct val="115000"/>
                        </a:lnSpc>
                        <a:spcAft>
                          <a:spcPts val="1000"/>
                        </a:spcAft>
                      </a:pPr>
                      <a:r>
                        <a:rPr lang="lv-LV" sz="1400" dirty="0">
                          <a:effectLst/>
                          <a:latin typeface="Times New Roman" panose="02020603050405020304" pitchFamily="18" charset="0"/>
                          <a:cs typeface="Times New Roman" panose="02020603050405020304" pitchFamily="18" charset="0"/>
                        </a:rPr>
                        <a:t>176 300 EUR</a:t>
                      </a:r>
                      <a:endParaRPr lang="lv-LV"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1710161"/>
                  </a:ext>
                </a:extLst>
              </a:tr>
            </a:tbl>
          </a:graphicData>
        </a:graphic>
      </p:graphicFrame>
      <p:sp>
        <p:nvSpPr>
          <p:cNvPr id="5" name="Rectangle 1">
            <a:extLst>
              <a:ext uri="{FF2B5EF4-FFF2-40B4-BE49-F238E27FC236}">
                <a16:creationId xmlns:a16="http://schemas.microsoft.com/office/drawing/2014/main" id="{C1450F97-9FBE-4E81-8FDB-191620441767}"/>
              </a:ext>
            </a:extLst>
          </p:cNvPr>
          <p:cNvSpPr>
            <a:spLocks noGrp="1" noChangeArrowheads="1"/>
          </p:cNvSpPr>
          <p:nvPr>
            <p:ph type="title"/>
          </p:nvPr>
        </p:nvSpPr>
        <p:spPr bwMode="auto">
          <a:xfrm>
            <a:off x="1062004" y="843677"/>
            <a:ext cx="1006799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ATBILSTOŠI STRATĒĢIJAI REALIZĒTI PROJEKTI 2022. GADĀ</a:t>
            </a:r>
            <a:endParaRPr kumimoji="0" lang="lv-LV" altLang="lv-LV"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Ādažu NAI jaudas palielināšana par 850 m³/diennaktī, 2022.g. 3,02 milj. EUR, </a:t>
            </a:r>
            <a:b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aizņēmums 2,3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milj.EUR</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pašu līdzekļi 702 tūkst EUR.</a:t>
            </a:r>
            <a:endParaRPr kumimoji="0" lang="lv-LV" altLang="lv-LV"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Kanalizācijas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spiedvada</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rekonstrukcija un ūdensvada Attekas iela  - Ādažu NAI, </a:t>
            </a:r>
            <a:b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 tīkli x 720 metri, 2022.g. 252 tūkst. EUR, pašu līdzekļi.</a:t>
            </a:r>
            <a:endParaRPr kumimoji="0" lang="lv-LV" altLang="lv-LV"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Divu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Solāro</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elektrostaciju izbūve Ādažu NAI un  ŪAS ar jaudu 140 </a:t>
            </a:r>
            <a:r>
              <a:rPr kumimoji="0" lang="lv-LV" altLang="lv-LV" sz="20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kW</a:t>
            </a: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2022.g., </a:t>
            </a:r>
            <a:b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lv-LV" altLang="lv-LV"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176 tūkst. EUR ar ES Kohēzijas fonda līdzfinansējumu 122 tūkst EUR.</a:t>
            </a:r>
            <a:endParaRPr kumimoji="0" lang="lv-LV" altLang="lv-LV"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pic>
        <p:nvPicPr>
          <p:cNvPr id="3" name="Attēls 2">
            <a:extLst>
              <a:ext uri="{FF2B5EF4-FFF2-40B4-BE49-F238E27FC236}">
                <a16:creationId xmlns:a16="http://schemas.microsoft.com/office/drawing/2014/main" id="{FD6E362E-C096-489A-A75D-FFEB9858CC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4364" y="3291568"/>
            <a:ext cx="1963271" cy="2617694"/>
          </a:xfrm>
          <a:prstGeom prst="rect">
            <a:avLst/>
          </a:prstGeom>
        </p:spPr>
      </p:pic>
      <p:pic>
        <p:nvPicPr>
          <p:cNvPr id="9" name="Attēls 8">
            <a:extLst>
              <a:ext uri="{FF2B5EF4-FFF2-40B4-BE49-F238E27FC236}">
                <a16:creationId xmlns:a16="http://schemas.microsoft.com/office/drawing/2014/main" id="{2F005174-0E96-45F9-A52B-7396A4799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3755" y="3274322"/>
            <a:ext cx="3489111" cy="2617693"/>
          </a:xfrm>
          <a:prstGeom prst="rect">
            <a:avLst/>
          </a:prstGeom>
        </p:spPr>
      </p:pic>
    </p:spTree>
    <p:extLst>
      <p:ext uri="{BB962C8B-B14F-4D97-AF65-F5344CB8AC3E}">
        <p14:creationId xmlns:p14="http://schemas.microsoft.com/office/powerpoint/2010/main" val="3174165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8C4BC55-67B5-442E-B6B2-5323C1363C5D}"/>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Klientu apmierinātība</a:t>
            </a:r>
          </a:p>
        </p:txBody>
      </p:sp>
      <p:sp>
        <p:nvSpPr>
          <p:cNvPr id="3" name="Satura vietturis 2">
            <a:extLst>
              <a:ext uri="{FF2B5EF4-FFF2-40B4-BE49-F238E27FC236}">
                <a16:creationId xmlns:a16="http://schemas.microsoft.com/office/drawing/2014/main" id="{42D73FB8-E90F-437E-8C40-4BAB4C2B0D7B}"/>
              </a:ext>
            </a:extLst>
          </p:cNvPr>
          <p:cNvSpPr>
            <a:spLocks noGrp="1"/>
          </p:cNvSpPr>
          <p:nvPr>
            <p:ph sz="quarter" idx="13"/>
          </p:nvPr>
        </p:nvSpPr>
        <p:spPr/>
        <p:txBody>
          <a:bodyPr/>
          <a:lstStyle/>
          <a:p>
            <a:r>
              <a:rPr lang="lv-LV" dirty="0">
                <a:latin typeface="Times New Roman" panose="02020603050405020304" pitchFamily="18" charset="0"/>
                <a:cs typeface="Times New Roman" panose="02020603050405020304" pitchFamily="18" charset="0"/>
              </a:rPr>
              <a:t>2022. gadā tika saņemtas 5 klientu sūdzības:</a:t>
            </a:r>
          </a:p>
          <a:p>
            <a:r>
              <a:rPr lang="lv-LV" dirty="0">
                <a:latin typeface="Times New Roman" panose="02020603050405020304" pitchFamily="18" charset="0"/>
                <a:cs typeface="Times New Roman" panose="02020603050405020304" pitchFamily="18" charset="0"/>
              </a:rPr>
              <a:t>2 sūdzības pamatotas- par tehniskiem jautājumiem- problēmas tika atrisinātas.</a:t>
            </a:r>
          </a:p>
          <a:p>
            <a:r>
              <a:rPr lang="lv-LV" dirty="0">
                <a:latin typeface="Times New Roman" panose="02020603050405020304" pitchFamily="18" charset="0"/>
                <a:cs typeface="Times New Roman" panose="02020603050405020304" pitchFamily="18" charset="0"/>
              </a:rPr>
              <a:t>3 sūdzības saistībā ar pakalpojumu uzskaiti – pēc saņemtās informācijas pārbaudes konstatēts, ka 2 ir nepamatotas, 1 pamatota- veikta rēķina korekcija.</a:t>
            </a:r>
          </a:p>
        </p:txBody>
      </p:sp>
    </p:spTree>
    <p:extLst>
      <p:ext uri="{BB962C8B-B14F-4D97-AF65-F5344CB8AC3E}">
        <p14:creationId xmlns:p14="http://schemas.microsoft.com/office/powerpoint/2010/main" val="3458022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7717A8-9AB1-4D38-A05C-A21DA6751E6B}"/>
              </a:ext>
            </a:extLst>
          </p:cNvPr>
          <p:cNvSpPr>
            <a:spLocks noGrp="1"/>
          </p:cNvSpPr>
          <p:nvPr>
            <p:ph type="title"/>
          </p:nvPr>
        </p:nvSpPr>
        <p:spPr>
          <a:xfrm>
            <a:off x="913149" y="1156809"/>
            <a:ext cx="10364451" cy="1210283"/>
          </a:xfrm>
        </p:spPr>
        <p:txBody>
          <a:bodyPr/>
          <a:lstStyle/>
          <a:p>
            <a:r>
              <a:rPr lang="lv-LV" dirty="0">
                <a:latin typeface="Times New Roman" panose="02020603050405020304" pitchFamily="18" charset="0"/>
                <a:cs typeface="Times New Roman" panose="02020603050405020304" pitchFamily="18" charset="0"/>
              </a:rPr>
              <a:t>uzsāktie projekti</a:t>
            </a:r>
          </a:p>
        </p:txBody>
      </p:sp>
      <p:sp>
        <p:nvSpPr>
          <p:cNvPr id="3" name="Satura vietturis 2">
            <a:extLst>
              <a:ext uri="{FF2B5EF4-FFF2-40B4-BE49-F238E27FC236}">
                <a16:creationId xmlns:a16="http://schemas.microsoft.com/office/drawing/2014/main" id="{9C0EB1E5-E9A7-4D0A-B0E9-E144F5502A5C}"/>
              </a:ext>
            </a:extLst>
          </p:cNvPr>
          <p:cNvSpPr>
            <a:spLocks noGrp="1"/>
          </p:cNvSpPr>
          <p:nvPr>
            <p:ph sz="quarter" idx="13"/>
          </p:nvPr>
        </p:nvSpPr>
        <p:spPr/>
        <p:txBody>
          <a:bodyPr>
            <a:normAutofit fontScale="85000" lnSpcReduction="10000"/>
          </a:bodyPr>
          <a:lstStyle/>
          <a:p>
            <a:pPr indent="0" algn="ctr">
              <a:lnSpc>
                <a:spcPct val="115000"/>
              </a:lnSpc>
              <a:buNone/>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Ādažu NAI dūņu saimniecības projektēšana un dūņu lauku izbūve, 2023.g -2025.g.,  3, 2 milj. EUR. Projektu, Plānots ES Kohēzijas fonda finansējums, apmēram 60%;</a:t>
            </a:r>
          </a:p>
          <a:p>
            <a:pPr marL="342900" lvl="0" indent="-342900">
              <a:lnSpc>
                <a:spcPct val="115000"/>
              </a:lnSpc>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Muižas ielas ūdens attīrīšanas stacijas projektēšana un izbūve, 2023.g. – 2025.g., 2,5 milj. EUR;</a:t>
            </a:r>
          </a:p>
          <a:p>
            <a:pPr marL="342900" lvl="0" indent="-342900">
              <a:lnSpc>
                <a:spcPct val="115000"/>
              </a:lnSpc>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Ūdenssaimniecības tīklu ( kanalizācija un ūdens) posmā no Rīgas gatves savienojumā ar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Stapriņiem</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ar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caurdures</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metodi 670 metri, 2023.gads, 150 tūkst. EUR;</a:t>
            </a:r>
          </a:p>
          <a:p>
            <a:pPr marL="342900" lvl="0" indent="-342900">
              <a:lnSpc>
                <a:spcPct val="115000"/>
              </a:lnSpc>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Smilgu – Muižas ielas rajona tīklu attīstība, 2023.g. -2024.g., Tehniski ekonomiskā pamatojuma izstrāde;</a:t>
            </a:r>
          </a:p>
          <a:p>
            <a:pPr marL="342900" lvl="0" indent="-342900">
              <a:lnSpc>
                <a:spcPct val="115000"/>
              </a:lnSpc>
              <a:spcAft>
                <a:spcPts val="1000"/>
              </a:spcAft>
              <a:buFont typeface="Calibri" panose="020F0502020204030204" pitchFamily="34" charset="0"/>
              <a:buChar cha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Ūdenssaimniecības tīklu savienojums ar Garkalnes ciemu, izstrādātā Tehniski ekonomiskā pamatojuma aktualizācija, 2023.g. -2024.g. </a:t>
            </a:r>
          </a:p>
          <a:p>
            <a:endParaRPr lang="lv-LV" dirty="0"/>
          </a:p>
        </p:txBody>
      </p:sp>
    </p:spTree>
    <p:extLst>
      <p:ext uri="{BB962C8B-B14F-4D97-AF65-F5344CB8AC3E}">
        <p14:creationId xmlns:p14="http://schemas.microsoft.com/office/powerpoint/2010/main" val="3248671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sz="quarter" idx="13"/>
          </p:nvPr>
        </p:nvSpPr>
        <p:spPr>
          <a:xfrm>
            <a:off x="913774" y="1700012"/>
            <a:ext cx="10363826" cy="4091188"/>
          </a:xfrm>
        </p:spPr>
        <p:txBody>
          <a:bodyPr>
            <a:normAutofit lnSpcReduction="10000"/>
          </a:bodyPr>
          <a:lstStyle/>
          <a:p>
            <a:pPr marL="0" indent="0">
              <a:buNone/>
            </a:pPr>
            <a:endParaRPr lang="lv-LV" cap="none" dirty="0"/>
          </a:p>
          <a:p>
            <a:pPr marL="0" indent="0">
              <a:buNone/>
            </a:pPr>
            <a:endParaRPr lang="lv-LV" cap="none" dirty="0"/>
          </a:p>
          <a:p>
            <a:pPr marL="0" indent="0">
              <a:buNone/>
            </a:pPr>
            <a:endParaRPr lang="lv-LV" cap="none" dirty="0"/>
          </a:p>
          <a:p>
            <a:pPr marL="0" indent="0" algn="ctr">
              <a:buNone/>
            </a:pPr>
            <a:r>
              <a:rPr lang="lv-LV" cap="none" dirty="0">
                <a:latin typeface="Times New Roman" panose="02020603050405020304" pitchFamily="18" charset="0"/>
                <a:cs typeface="Times New Roman" panose="02020603050405020304" pitchFamily="18" charset="0"/>
              </a:rPr>
              <a:t>Paldies par uzmanību !</a:t>
            </a:r>
          </a:p>
          <a:p>
            <a:pPr marL="0" indent="0" algn="ctr">
              <a:buNone/>
            </a:pPr>
            <a:r>
              <a:rPr lang="lv-LV" cap="none" dirty="0">
                <a:latin typeface="Times New Roman" panose="02020603050405020304" pitchFamily="18" charset="0"/>
                <a:cs typeface="Times New Roman" panose="02020603050405020304" pitchFamily="18" charset="0"/>
              </a:rPr>
              <a:t>Jautājumi un atbildes.</a:t>
            </a:r>
          </a:p>
          <a:p>
            <a:pPr marL="0" indent="0" algn="ctr">
              <a:buNone/>
            </a:pPr>
            <a:endParaRPr lang="lv-LV" cap="none" dirty="0">
              <a:latin typeface="Times New Roman" panose="02020603050405020304" pitchFamily="18" charset="0"/>
              <a:cs typeface="Times New Roman" panose="02020603050405020304" pitchFamily="18" charset="0"/>
            </a:endParaRPr>
          </a:p>
          <a:p>
            <a:pPr marL="0" indent="0" algn="ctr">
              <a:buNone/>
            </a:pPr>
            <a:endParaRPr lang="lv-LV" cap="none" dirty="0">
              <a:latin typeface="Times New Roman" panose="02020603050405020304" pitchFamily="18" charset="0"/>
              <a:cs typeface="Times New Roman" panose="02020603050405020304" pitchFamily="18" charset="0"/>
            </a:endParaRPr>
          </a:p>
          <a:p>
            <a:pPr marL="0" indent="0" algn="r">
              <a:buNone/>
            </a:pPr>
            <a:r>
              <a:rPr lang="lv-LV" sz="1600" cap="none" dirty="0">
                <a:latin typeface="Times New Roman" panose="02020603050405020304" pitchFamily="18" charset="0"/>
                <a:cs typeface="Times New Roman" panose="02020603050405020304" pitchFamily="18" charset="0"/>
              </a:rPr>
              <a:t>SIA «Ādažu ūdens» </a:t>
            </a:r>
          </a:p>
          <a:p>
            <a:pPr marL="0" indent="0" algn="r">
              <a:buNone/>
            </a:pPr>
            <a:r>
              <a:rPr lang="lv-LV" sz="1600" cap="none" dirty="0">
                <a:latin typeface="Times New Roman" panose="02020603050405020304" pitchFamily="18" charset="0"/>
                <a:cs typeface="Times New Roman" panose="02020603050405020304" pitchFamily="18" charset="0"/>
              </a:rPr>
              <a:t>valdes loceklis Aivars Dundurs</a:t>
            </a:r>
          </a:p>
          <a:p>
            <a:pPr marL="0" indent="0">
              <a:buNone/>
            </a:pPr>
            <a:endParaRPr lang="lv-LV" cap="none" dirty="0"/>
          </a:p>
        </p:txBody>
      </p:sp>
      <p:pic>
        <p:nvPicPr>
          <p:cNvPr id="2" name="Attēls 1"/>
          <p:cNvPicPr>
            <a:picLocks noChangeAspect="1"/>
          </p:cNvPicPr>
          <p:nvPr/>
        </p:nvPicPr>
        <p:blipFill>
          <a:blip r:embed="rId2"/>
          <a:stretch>
            <a:fillRect/>
          </a:stretch>
        </p:blipFill>
        <p:spPr>
          <a:xfrm>
            <a:off x="5282038" y="1700012"/>
            <a:ext cx="1786027" cy="1459579"/>
          </a:xfrm>
          <a:prstGeom prst="rect">
            <a:avLst/>
          </a:prstGeom>
        </p:spPr>
      </p:pic>
    </p:spTree>
    <p:extLst>
      <p:ext uri="{BB962C8B-B14F-4D97-AF65-F5344CB8AC3E}">
        <p14:creationId xmlns:p14="http://schemas.microsoft.com/office/powerpoint/2010/main" val="2718255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13775" y="833718"/>
            <a:ext cx="10364451" cy="636494"/>
          </a:xfrm>
        </p:spPr>
        <p:txBody>
          <a:bodyPr>
            <a:normAutofit fontScale="90000"/>
          </a:bodyPr>
          <a:lstStyle/>
          <a:p>
            <a:r>
              <a:rPr lang="lv-LV" sz="2800" dirty="0">
                <a:latin typeface="Times New Roman" panose="02020603050405020304" pitchFamily="18" charset="0"/>
                <a:cs typeface="Times New Roman" panose="02020603050405020304" pitchFamily="18" charset="0"/>
              </a:rPr>
              <a:t>SIA «Ādažu ūdens» darbības rezultāti </a:t>
            </a:r>
            <a:br>
              <a:rPr lang="lv-LV" sz="2800" dirty="0">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un finanšu rādītāji</a:t>
            </a:r>
          </a:p>
        </p:txBody>
      </p:sp>
      <p:pic>
        <p:nvPicPr>
          <p:cNvPr id="7" name="Attēls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graphicFrame>
        <p:nvGraphicFramePr>
          <p:cNvPr id="9" name="Diagramma 8">
            <a:extLst>
              <a:ext uri="{FF2B5EF4-FFF2-40B4-BE49-F238E27FC236}">
                <a16:creationId xmlns:a16="http://schemas.microsoft.com/office/drawing/2014/main" id="{88237B40-948E-4CE4-B48F-34BE456AA707}"/>
              </a:ext>
            </a:extLst>
          </p:cNvPr>
          <p:cNvGraphicFramePr>
            <a:graphicFrameLocks/>
          </p:cNvGraphicFramePr>
          <p:nvPr>
            <p:extLst>
              <p:ext uri="{D42A27DB-BD31-4B8C-83A1-F6EECF244321}">
                <p14:modId xmlns:p14="http://schemas.microsoft.com/office/powerpoint/2010/main" val="3883347721"/>
              </p:ext>
            </p:extLst>
          </p:nvPr>
        </p:nvGraphicFramePr>
        <p:xfrm>
          <a:off x="913775" y="2057400"/>
          <a:ext cx="5092578" cy="322281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A7A18BD0-7E9B-4B49-9987-8C29D740BE00}"/>
              </a:ext>
            </a:extLst>
          </p:cNvPr>
          <p:cNvSpPr txBox="1"/>
          <p:nvPr/>
        </p:nvSpPr>
        <p:spPr>
          <a:xfrm>
            <a:off x="6185648" y="1667452"/>
            <a:ext cx="5423645" cy="4262705"/>
          </a:xfrm>
          <a:prstGeom prst="rect">
            <a:avLst/>
          </a:prstGeom>
          <a:noFill/>
        </p:spPr>
        <p:txBody>
          <a:bodyPr wrap="square">
            <a:spAutoFit/>
          </a:bodyPr>
          <a:lstStyle/>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Sabiedrības pamatkapitāls 2022.gada 31.decembrī ir </a:t>
            </a:r>
            <a:r>
              <a:rPr lang="lv-LV" sz="1600" b="1" dirty="0">
                <a:effectLst/>
                <a:latin typeface="Times New Roman" panose="02020603050405020304" pitchFamily="18" charset="0"/>
                <a:ea typeface="Times New Roman" panose="02020603050405020304" pitchFamily="18" charset="0"/>
              </a:rPr>
              <a:t>4 258 067 EUR</a:t>
            </a:r>
            <a:r>
              <a:rPr lang="lv-LV" sz="1600" dirty="0">
                <a:effectLst/>
                <a:latin typeface="Times New Roman" panose="02020603050405020304" pitchFamily="18" charset="0"/>
                <a:ea typeface="Times New Roman" panose="02020603050405020304" pitchFamily="18" charset="0"/>
              </a:rPr>
              <a:t>. 2022.gadā pamatkapitāls netika palielināts. </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Ieņēmumi no pakalpojumiem par ūdens piegādi, notekūdeņu savākšanu un attīrīšanu 2022.gadā ir </a:t>
            </a:r>
            <a:r>
              <a:rPr lang="lv-LV" sz="1600" b="1" dirty="0">
                <a:effectLst/>
                <a:latin typeface="Times New Roman" panose="02020603050405020304" pitchFamily="18" charset="0"/>
                <a:ea typeface="Times New Roman" panose="02020603050405020304" pitchFamily="18" charset="0"/>
              </a:rPr>
              <a:t>1 441 356 </a:t>
            </a:r>
            <a:r>
              <a:rPr lang="lv-LV" sz="1600" dirty="0">
                <a:effectLst/>
                <a:latin typeface="Times New Roman" panose="02020603050405020304" pitchFamily="18" charset="0"/>
                <a:ea typeface="Times New Roman" panose="02020603050405020304" pitchFamily="18" charset="0"/>
              </a:rPr>
              <a:t>EUR, no kā 1 377 065 EUR ir par ūdens piegādi un kanalizāciju, bet 64 291 EUR asenizācijas pakalpojumi un citi pamatdarbības ieņēmumi. 2021.gada neto ieņēmumi bija </a:t>
            </a:r>
            <a:r>
              <a:rPr lang="lv-LV" sz="1600" b="1" dirty="0">
                <a:effectLst/>
                <a:latin typeface="Times New Roman" panose="02020603050405020304" pitchFamily="18" charset="0"/>
                <a:ea typeface="Times New Roman" panose="02020603050405020304" pitchFamily="18" charset="0"/>
              </a:rPr>
              <a:t>1 337 879 </a:t>
            </a:r>
            <a:r>
              <a:rPr lang="lv-LV" sz="1600" dirty="0">
                <a:effectLst/>
                <a:latin typeface="Times New Roman" panose="02020603050405020304" pitchFamily="18" charset="0"/>
                <a:ea typeface="Times New Roman" panose="02020603050405020304" pitchFamily="18" charset="0"/>
              </a:rPr>
              <a:t>EUR. Neto apgrozījuma pieaugums no pamatdarbības 2022.gadā ir  </a:t>
            </a:r>
            <a:r>
              <a:rPr lang="lv-LV" sz="1600" b="1" dirty="0">
                <a:effectLst/>
                <a:latin typeface="Times New Roman" panose="02020603050405020304" pitchFamily="18" charset="0"/>
                <a:ea typeface="Times New Roman" panose="02020603050405020304" pitchFamily="18" charset="0"/>
              </a:rPr>
              <a:t>103 477 </a:t>
            </a:r>
            <a:r>
              <a:rPr lang="lv-LV" sz="1600" dirty="0">
                <a:effectLst/>
                <a:latin typeface="Times New Roman" panose="02020603050405020304" pitchFamily="18" charset="0"/>
                <a:ea typeface="Times New Roman" panose="02020603050405020304" pitchFamily="18" charset="0"/>
              </a:rPr>
              <a:t>EUR vai 7,18 %, līdz ar to vidējais mēneša neto apgrozījums sasniedz  </a:t>
            </a:r>
            <a:r>
              <a:rPr lang="lv-LV" sz="1600" b="1" dirty="0">
                <a:effectLst/>
                <a:latin typeface="Times New Roman" panose="02020603050405020304" pitchFamily="18" charset="0"/>
                <a:ea typeface="Times New Roman" panose="02020603050405020304" pitchFamily="18" charset="0"/>
              </a:rPr>
              <a:t>120 113 </a:t>
            </a:r>
            <a:r>
              <a:rPr lang="lv-LV" sz="1600" dirty="0">
                <a:effectLst/>
                <a:latin typeface="Times New Roman" panose="02020603050405020304" pitchFamily="18" charset="0"/>
                <a:ea typeface="Times New Roman" panose="02020603050405020304" pitchFamily="18" charset="0"/>
              </a:rPr>
              <a:t>EUR, kas, salīdzinot ar 2021.gada vidējo apgrozījumu</a:t>
            </a:r>
            <a:r>
              <a:rPr lang="lv-LV" sz="1600" b="1" dirty="0">
                <a:effectLst/>
                <a:latin typeface="Times New Roman" panose="02020603050405020304" pitchFamily="18" charset="0"/>
                <a:ea typeface="Times New Roman" panose="02020603050405020304" pitchFamily="18" charset="0"/>
              </a:rPr>
              <a:t> 114 490</a:t>
            </a:r>
            <a:r>
              <a:rPr lang="lv-LV" sz="1600" dirty="0">
                <a:effectLst/>
                <a:latin typeface="Times New Roman" panose="02020603050405020304" pitchFamily="18" charset="0"/>
                <a:ea typeface="Times New Roman" panose="02020603050405020304" pitchFamily="18" charset="0"/>
              </a:rPr>
              <a:t> EUR, ir par </a:t>
            </a:r>
            <a:r>
              <a:rPr lang="lv-LV" sz="1600" b="1" dirty="0">
                <a:effectLst/>
                <a:latin typeface="Times New Roman" panose="02020603050405020304" pitchFamily="18" charset="0"/>
                <a:ea typeface="Times New Roman" panose="02020603050405020304" pitchFamily="18" charset="0"/>
              </a:rPr>
              <a:t>5 623</a:t>
            </a:r>
            <a:r>
              <a:rPr lang="lv-LV" sz="1600" dirty="0">
                <a:effectLst/>
                <a:latin typeface="Times New Roman" panose="02020603050405020304" pitchFamily="18" charset="0"/>
                <a:ea typeface="Times New Roman" panose="02020603050405020304" pitchFamily="18" charset="0"/>
              </a:rPr>
              <a:t> EUR mēnesī vairāk, kas nav uzskatāms par būtisku. </a:t>
            </a:r>
          </a:p>
          <a:p>
            <a:r>
              <a:rPr lang="lv-LV" sz="1600" dirty="0">
                <a:effectLst/>
                <a:latin typeface="Times New Roman" panose="02020603050405020304" pitchFamily="18" charset="0"/>
                <a:ea typeface="Times New Roman" panose="02020603050405020304" pitchFamily="18" charset="0"/>
              </a:rPr>
              <a:t>Debitoru parāds 2022. gadā  salīdzinoši ar 2021. gadu samazinājās par 10 845 EUR , kas ir par 4.92 % mazāks nekā 2021. gadā. </a:t>
            </a:r>
            <a:r>
              <a:rPr lang="lv-LV" sz="1600" dirty="0">
                <a:effectLst/>
                <a:latin typeface="Times New Roman" panose="02020603050405020304" pitchFamily="18" charset="0"/>
                <a:ea typeface="Calibri" panose="020F0502020204030204" pitchFamily="34" charset="0"/>
              </a:rPr>
              <a:t>Rēķinu iekasēšanas efektivitāte ir konstanta - 97 %.</a:t>
            </a:r>
            <a:endParaRPr lang="lv-LV" sz="1600" dirty="0">
              <a:effectLst/>
              <a:latin typeface="Calibri" panose="020F0502020204030204" pitchFamily="34" charset="0"/>
              <a:ea typeface="Calibri" panose="020F0502020204030204" pitchFamily="34" charset="0"/>
            </a:endParaRPr>
          </a:p>
          <a:p>
            <a:endParaRPr lang="lv-LV"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75219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13775" y="833718"/>
            <a:ext cx="10364451" cy="636494"/>
          </a:xfrm>
        </p:spPr>
        <p:txBody>
          <a:bodyPr>
            <a:normAutofit/>
          </a:bodyPr>
          <a:lstStyle/>
          <a:p>
            <a:r>
              <a:rPr lang="lv-LV" sz="2800" dirty="0">
                <a:latin typeface="Times New Roman" panose="02020603050405020304" pitchFamily="18" charset="0"/>
                <a:cs typeface="Times New Roman" panose="02020603050405020304" pitchFamily="18" charset="0"/>
              </a:rPr>
              <a:t>SIA «Ādažu ūdens» darbības rādītāji (I)</a:t>
            </a:r>
          </a:p>
        </p:txBody>
      </p:sp>
      <p:pic>
        <p:nvPicPr>
          <p:cNvPr id="7" name="Attēls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graphicFrame>
        <p:nvGraphicFramePr>
          <p:cNvPr id="9" name="Diagramma 8">
            <a:extLst>
              <a:ext uri="{FF2B5EF4-FFF2-40B4-BE49-F238E27FC236}">
                <a16:creationId xmlns:a16="http://schemas.microsoft.com/office/drawing/2014/main" id="{88237B40-948E-4CE4-B48F-34BE456AA707}"/>
              </a:ext>
            </a:extLst>
          </p:cNvPr>
          <p:cNvGraphicFramePr>
            <a:graphicFrameLocks/>
          </p:cNvGraphicFramePr>
          <p:nvPr/>
        </p:nvGraphicFramePr>
        <p:xfrm>
          <a:off x="913775" y="2057400"/>
          <a:ext cx="5092578" cy="32228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Diagramma 9">
            <a:extLst>
              <a:ext uri="{FF2B5EF4-FFF2-40B4-BE49-F238E27FC236}">
                <a16:creationId xmlns:a16="http://schemas.microsoft.com/office/drawing/2014/main" id="{A4BFCD32-184D-41A5-A93C-A1E40A879E0D}"/>
              </a:ext>
            </a:extLst>
          </p:cNvPr>
          <p:cNvGraphicFramePr>
            <a:graphicFrameLocks/>
          </p:cNvGraphicFramePr>
          <p:nvPr/>
        </p:nvGraphicFramePr>
        <p:xfrm>
          <a:off x="6095999" y="2034867"/>
          <a:ext cx="4894729" cy="32228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34337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tēls 1">
            <a:extLst>
              <a:ext uri="{FF2B5EF4-FFF2-40B4-BE49-F238E27FC236}">
                <a16:creationId xmlns:a16="http://schemas.microsoft.com/office/drawing/2014/main" id="{3CF5C1C5-D067-47D4-9042-312F5F67A903}"/>
              </a:ext>
            </a:extLst>
          </p:cNvPr>
          <p:cNvPicPr>
            <a:picLocks noChangeAspect="1"/>
          </p:cNvPicPr>
          <p:nvPr/>
        </p:nvPicPr>
        <p:blipFill>
          <a:blip r:embed="rId2"/>
          <a:stretch>
            <a:fillRect/>
          </a:stretch>
        </p:blipFill>
        <p:spPr>
          <a:xfrm>
            <a:off x="941966" y="676656"/>
            <a:ext cx="5951220" cy="5504688"/>
          </a:xfrm>
          <a:prstGeom prst="rect">
            <a:avLst/>
          </a:prstGeom>
        </p:spPr>
      </p:pic>
      <p:sp>
        <p:nvSpPr>
          <p:cNvPr id="4" name="TextBox 3">
            <a:extLst>
              <a:ext uri="{FF2B5EF4-FFF2-40B4-BE49-F238E27FC236}">
                <a16:creationId xmlns:a16="http://schemas.microsoft.com/office/drawing/2014/main" id="{1B0FDD30-2470-4646-8B68-8A3F84965388}"/>
              </a:ext>
            </a:extLst>
          </p:cNvPr>
          <p:cNvSpPr txBox="1"/>
          <p:nvPr/>
        </p:nvSpPr>
        <p:spPr>
          <a:xfrm>
            <a:off x="6266330" y="1021087"/>
            <a:ext cx="6096000" cy="369332"/>
          </a:xfrm>
          <a:prstGeom prst="rect">
            <a:avLst/>
          </a:prstGeom>
          <a:noFill/>
        </p:spPr>
        <p:txBody>
          <a:bodyPr wrap="square">
            <a:spAutoFit/>
          </a:bodyPr>
          <a:lstStyle/>
          <a:p>
            <a:pPr algn="ctr">
              <a:spcAft>
                <a:spcPts val="600"/>
              </a:spcAft>
            </a:pPr>
            <a:r>
              <a:rPr lang="lv-LV" sz="1800" b="1" dirty="0">
                <a:effectLst/>
                <a:latin typeface="Times New Roman" panose="02020603050405020304" pitchFamily="18" charset="0"/>
                <a:ea typeface="Times New Roman" panose="02020603050405020304" pitchFamily="18" charset="0"/>
                <a:cs typeface="Times New Roman" panose="02020603050405020304" pitchFamily="18" charset="0"/>
              </a:rPr>
              <a:t>NEATKARĪGU REVIDENTU ZIŅOJUMS</a:t>
            </a:r>
            <a:endParaRPr lang="lv-LV" sz="120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AD8191A-58F7-47AF-A4A5-2BBA75C9A70B}"/>
              </a:ext>
            </a:extLst>
          </p:cNvPr>
          <p:cNvSpPr txBox="1"/>
          <p:nvPr/>
        </p:nvSpPr>
        <p:spPr>
          <a:xfrm>
            <a:off x="7743265" y="1519082"/>
            <a:ext cx="6181164" cy="646331"/>
          </a:xfrm>
          <a:prstGeom prst="rect">
            <a:avLst/>
          </a:prstGeom>
          <a:noFill/>
        </p:spPr>
        <p:txBody>
          <a:bodyPr wrap="square">
            <a:spAutoFit/>
          </a:bodyPr>
          <a:lstStyle/>
          <a:p>
            <a:pPr algn="just"/>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Sabiedrība ar ierobežotu atbildību </a:t>
            </a:r>
            <a:endParaRPr lang="lv-LV" sz="1200" dirty="0">
              <a:effectLst/>
              <a:latin typeface="Arial Narrow" panose="020B0606020202030204" pitchFamily="34" charset="0"/>
              <a:ea typeface="Times New Roman" panose="02020603050405020304" pitchFamily="18" charset="0"/>
              <a:cs typeface="Times New Roman" panose="02020603050405020304" pitchFamily="18" charset="0"/>
            </a:endParaRPr>
          </a:p>
          <a:p>
            <a:pPr algn="just"/>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„AUDITORFIRMA PADOMS”</a:t>
            </a:r>
            <a:endParaRPr lang="lv-LV" sz="120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66B8768-A6D4-4C48-893C-1829C7A7E725}"/>
              </a:ext>
            </a:extLst>
          </p:cNvPr>
          <p:cNvSpPr txBox="1"/>
          <p:nvPr/>
        </p:nvSpPr>
        <p:spPr>
          <a:xfrm>
            <a:off x="7487771" y="2354720"/>
            <a:ext cx="3861547" cy="2862322"/>
          </a:xfrm>
          <a:prstGeom prst="rect">
            <a:avLst/>
          </a:prstGeom>
          <a:noFill/>
        </p:spPr>
        <p:txBody>
          <a:bodyPr wrap="square">
            <a:spAutoFit/>
          </a:bodyPr>
          <a:lstStyle/>
          <a:p>
            <a:pPr algn="just">
              <a:spcAft>
                <a:spcPts val="6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Mūsuprāt, pievienotais finanšu pārskats sniedz patiesu un skaidru priekšstatu par SIA “Ādažu ūdens” finansiālo stāvokli 2022. gada 31. decembrī un par tās darbības finanšu rezultātiem gadā, kas noslēdzās 2022. gada 31. decembrī, saskaņā ar Latvijas Republikas Gada pārskatu un konsolidēto gada pārskatu likumu (“Gada pārskatu un konsolidēto gada pārskatu likums”). </a:t>
            </a:r>
            <a:endParaRPr lang="lv-LV" sz="120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6052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308E73-6B60-4EE9-A1FF-7047D9C3846F}"/>
              </a:ext>
            </a:extLst>
          </p:cNvPr>
          <p:cNvSpPr txBox="1"/>
          <p:nvPr/>
        </p:nvSpPr>
        <p:spPr>
          <a:xfrm>
            <a:off x="883023" y="951398"/>
            <a:ext cx="10282518" cy="5355312"/>
          </a:xfrm>
          <a:prstGeom prst="rect">
            <a:avLst/>
          </a:prstGeom>
          <a:noFill/>
        </p:spPr>
        <p:txBody>
          <a:bodyPr wrap="square">
            <a:spAutoFit/>
          </a:bodyPr>
          <a:lstStyle/>
          <a:p>
            <a:r>
              <a:rPr lang="lv-LV" sz="1600" dirty="0">
                <a:effectLst/>
                <a:latin typeface="Times New Roman" panose="02020603050405020304" pitchFamily="18" charset="0"/>
                <a:ea typeface="Times New Roman" panose="02020603050405020304" pitchFamily="18" charset="0"/>
              </a:rPr>
              <a:t>2022.gadā Sabiedrības zaudējumi ir 316,0 tūkst. EUR. Zaudējumi pamatā ir saistīti ar ievērojamu ražošanas pašizmaksas sadārdzinājumu, t.sk. būtisko elektrības cenu kāpumu, kas salīdzinājumā ar 2021. gadu ir par 171,7 tūkst. EUR vairāk. Praktiski visas Sabiedrības tehnoloģiskās iekārtas un sūkņi tiek darbināti ar elektrību, tad šīs izmaksas samazināt nebija iespējams. Ņemot vērā degvielas cenu pieaugumu, jūtams bija arī visu pakalpojumu cenu pieaugums. Gandrīz visās izmaksu pozīcijās bija izmaksu pieaugums, t.sk. pamatlīdzekļu nolietojuma palielinājums un lieko aktīvo dūņu izvešanas apjoma palielinājums.</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Elektroenerģijas izmaksas pieaugušas par 171,7 tūkst. EUR, jeb 77%.</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Pamatlīdzekļu un iekārtu remonta izmaksas pieaugušas par 68,9 tūkst. EUR jeb 188% pamatlīdzekļu nolietojums pieaudzis par 34,6 tūkst. EUR jeb 23%, sakarā ar jaunu pamatlīdzekļu izveidošanu (nodošanu ekspluatācijā).</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Kopējās transporta izmaksas (t.sk. degviela, rezerves daļas, servisa izmaksas) pieaugušas par 29,1 tūkst. EUR jeb 53%.</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Darba samaksas un darba devēja sociālā nodokļa izmaksas kopumā (gan strādniekiem, gan administrācijai) pieaugušas par 47,24 tūkst. EUR jeb 9%. </a:t>
            </a:r>
          </a:p>
          <a:p>
            <a:pPr algn="just">
              <a:spcBef>
                <a:spcPts val="600"/>
              </a:spcBef>
              <a:spcAft>
                <a:spcPts val="600"/>
              </a:spcAft>
            </a:pPr>
            <a:r>
              <a:rPr lang="lv-LV" sz="1600" dirty="0">
                <a:effectLst/>
                <a:latin typeface="Times New Roman" panose="02020603050405020304" pitchFamily="18" charset="0"/>
                <a:ea typeface="Times New Roman" panose="02020603050405020304" pitchFamily="18" charset="0"/>
              </a:rPr>
              <a:t>Ņemot vērā plānoto tarifu paaugstinājumu 2023. gadā, kā arī attīstības projektu realizāciju 2023. gadā, Sabiedrība plāno segt radušos zaudējumus no nākošo periodu peļņas.  </a:t>
            </a:r>
          </a:p>
          <a:p>
            <a:pPr algn="just">
              <a:spcBef>
                <a:spcPts val="600"/>
              </a:spcBef>
              <a:spcAft>
                <a:spcPts val="600"/>
              </a:spcAft>
            </a:pPr>
            <a:endParaRPr lang="lv-LV" sz="1600" dirty="0">
              <a:effectLst/>
              <a:latin typeface="Times New Roman" panose="02020603050405020304" pitchFamily="18" charset="0"/>
              <a:ea typeface="Times New Roman" panose="02020603050405020304" pitchFamily="18" charset="0"/>
            </a:endParaRPr>
          </a:p>
          <a:p>
            <a:pPr algn="just">
              <a:spcBef>
                <a:spcPts val="600"/>
              </a:spcBef>
              <a:spcAft>
                <a:spcPts val="600"/>
              </a:spcAft>
            </a:pPr>
            <a:r>
              <a:rPr lang="lv-LV" sz="1600" dirty="0">
                <a:latin typeface="Times New Roman" panose="02020603050405020304" pitchFamily="18" charset="0"/>
                <a:ea typeface="Times New Roman" panose="02020603050405020304" pitchFamily="18" charset="0"/>
              </a:rPr>
              <a:t>Pēc operatīviem datiem 2023. gada 1. ceturksnī Sabiedrības peļņa ir 69,6 tūkst. EUR.</a:t>
            </a:r>
            <a:endParaRPr lang="lv-LV" sz="1600" dirty="0">
              <a:effectLst/>
              <a:latin typeface="Times New Roman" panose="02020603050405020304" pitchFamily="18" charset="0"/>
              <a:ea typeface="Times New Roman" panose="02020603050405020304" pitchFamily="18" charset="0"/>
            </a:endParaRPr>
          </a:p>
          <a:p>
            <a:endParaRPr lang="lv-LV" sz="1600" dirty="0"/>
          </a:p>
        </p:txBody>
      </p:sp>
    </p:spTree>
    <p:extLst>
      <p:ext uri="{BB962C8B-B14F-4D97-AF65-F5344CB8AC3E}">
        <p14:creationId xmlns:p14="http://schemas.microsoft.com/office/powerpoint/2010/main" val="3078403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s 5">
            <a:extLst>
              <a:ext uri="{FF2B5EF4-FFF2-40B4-BE49-F238E27FC236}">
                <a16:creationId xmlns:a16="http://schemas.microsoft.com/office/drawing/2014/main" id="{6C72E740-F2A7-429A-9723-BAE43F650251}"/>
              </a:ext>
            </a:extLst>
          </p:cNvPr>
          <p:cNvGraphicFramePr>
            <a:graphicFrameLocks noChangeAspect="1"/>
          </p:cNvGraphicFramePr>
          <p:nvPr>
            <p:extLst>
              <p:ext uri="{D42A27DB-BD31-4B8C-83A1-F6EECF244321}">
                <p14:modId xmlns:p14="http://schemas.microsoft.com/office/powerpoint/2010/main" val="2638168997"/>
              </p:ext>
            </p:extLst>
          </p:nvPr>
        </p:nvGraphicFramePr>
        <p:xfrm>
          <a:off x="1101260" y="714563"/>
          <a:ext cx="12292012" cy="7147484"/>
        </p:xfrm>
        <a:graphic>
          <a:graphicData uri="http://schemas.openxmlformats.org/presentationml/2006/ole">
            <mc:AlternateContent xmlns:mc="http://schemas.openxmlformats.org/markup-compatibility/2006">
              <mc:Choice xmlns:v="urn:schemas-microsoft-com:vml" Requires="v">
                <p:oleObj name="Document" r:id="rId2" imgW="9956316" imgH="6253083" progId="Word.Document.12">
                  <p:embed/>
                </p:oleObj>
              </mc:Choice>
              <mc:Fallback>
                <p:oleObj name="Document" r:id="rId2" imgW="9956316" imgH="6253083" progId="Word.Document.12">
                  <p:embed/>
                  <p:pic>
                    <p:nvPicPr>
                      <p:cNvPr id="0" name=""/>
                      <p:cNvPicPr/>
                      <p:nvPr/>
                    </p:nvPicPr>
                    <p:blipFill>
                      <a:blip r:embed="rId3"/>
                      <a:stretch>
                        <a:fillRect/>
                      </a:stretch>
                    </p:blipFill>
                    <p:spPr>
                      <a:xfrm>
                        <a:off x="1101260" y="714563"/>
                        <a:ext cx="12292012" cy="7147484"/>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D3B92BEB-F540-4D70-A1F2-7E9A36D3F2BB}"/>
              </a:ext>
            </a:extLst>
          </p:cNvPr>
          <p:cNvSpPr txBox="1"/>
          <p:nvPr/>
        </p:nvSpPr>
        <p:spPr>
          <a:xfrm>
            <a:off x="2731994" y="174901"/>
            <a:ext cx="6728012" cy="369332"/>
          </a:xfrm>
          <a:prstGeom prst="rect">
            <a:avLst/>
          </a:prstGeom>
          <a:noFill/>
        </p:spPr>
        <p:txBody>
          <a:bodyPr wrap="square">
            <a:spAutoFit/>
          </a:bodyPr>
          <a:lstStyle/>
          <a:p>
            <a:r>
              <a:rPr lang="lv-LV" sz="1800" b="1" dirty="0">
                <a:effectLst/>
                <a:latin typeface="Times New Roman" panose="02020603050405020304" pitchFamily="18" charset="0"/>
                <a:ea typeface="Calibri" panose="020F0502020204030204" pitchFamily="34" charset="0"/>
              </a:rPr>
              <a:t>Stratēģijas </a:t>
            </a:r>
            <a:r>
              <a:rPr lang="lv-LV" sz="1800" b="1" dirty="0" err="1">
                <a:effectLst/>
                <a:latin typeface="Times New Roman" panose="02020603050405020304" pitchFamily="18" charset="0"/>
                <a:ea typeface="Calibri" panose="020F0502020204030204" pitchFamily="34" charset="0"/>
              </a:rPr>
              <a:t>nefinanšu</a:t>
            </a:r>
            <a:r>
              <a:rPr lang="lv-LV" sz="1800" b="1" dirty="0">
                <a:effectLst/>
                <a:latin typeface="Times New Roman" panose="02020603050405020304" pitchFamily="18" charset="0"/>
                <a:ea typeface="Calibri" panose="020F0502020204030204" pitchFamily="34" charset="0"/>
              </a:rPr>
              <a:t> mērķu izpildes apraksts par 2022.gadu</a:t>
            </a:r>
            <a:endParaRPr lang="lv-LV" dirty="0"/>
          </a:p>
        </p:txBody>
      </p:sp>
    </p:spTree>
    <p:extLst>
      <p:ext uri="{BB962C8B-B14F-4D97-AF65-F5344CB8AC3E}">
        <p14:creationId xmlns:p14="http://schemas.microsoft.com/office/powerpoint/2010/main" val="1891984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434" y="0"/>
            <a:ext cx="1462011" cy="1169773"/>
          </a:xfrm>
          <a:prstGeom prst="rect">
            <a:avLst/>
          </a:prstGeom>
        </p:spPr>
      </p:pic>
      <p:sp>
        <p:nvSpPr>
          <p:cNvPr id="4" name="TextBox 3">
            <a:extLst>
              <a:ext uri="{FF2B5EF4-FFF2-40B4-BE49-F238E27FC236}">
                <a16:creationId xmlns:a16="http://schemas.microsoft.com/office/drawing/2014/main" id="{47EF49C4-100F-4727-83A4-602A70639765}"/>
              </a:ext>
            </a:extLst>
          </p:cNvPr>
          <p:cNvSpPr txBox="1"/>
          <p:nvPr/>
        </p:nvSpPr>
        <p:spPr>
          <a:xfrm>
            <a:off x="1295026" y="4923141"/>
            <a:ext cx="9601947" cy="1569660"/>
          </a:xfrm>
          <a:prstGeom prst="rect">
            <a:avLst/>
          </a:prstGeom>
          <a:noFill/>
          <a:ln w="22225">
            <a:solidFill>
              <a:schemeClr val="tx2">
                <a:lumMod val="40000"/>
                <a:lumOff val="60000"/>
              </a:schemeClr>
            </a:solidFill>
          </a:ln>
        </p:spPr>
        <p:txBody>
          <a:bodyPr wrap="square" rtlCol="0">
            <a:spAutoFit/>
          </a:bodyPr>
          <a:lstStyle/>
          <a:p>
            <a:r>
              <a:rPr lang="lv-LV" sz="1600" dirty="0">
                <a:effectLst/>
                <a:latin typeface="Times New Roman" panose="02020603050405020304" pitchFamily="18" charset="0"/>
                <a:ea typeface="Calibri" panose="020F0502020204030204" pitchFamily="34" charset="0"/>
                <a:cs typeface="Times New Roman" panose="02020603050405020304" pitchFamily="18" charset="0"/>
              </a:rPr>
              <a:t>Efektivitātes uzlabojumi:</a:t>
            </a:r>
          </a:p>
          <a:p>
            <a:endParaRPr lang="lv-LV" sz="16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lv-LV" sz="1600" dirty="0">
                <a:latin typeface="Times New Roman" panose="02020603050405020304" pitchFamily="18" charset="0"/>
                <a:cs typeface="Times New Roman" panose="02020603050405020304" pitchFamily="18" charset="0"/>
              </a:rPr>
              <a:t>Attālināti nolasāmo komercuzskaites mēraparātu uzstādīšana (kopā 760 komplekti - uz 01.01.2022. kopējais skaits 976). Uz 01.01.2023. -1102. </a:t>
            </a:r>
            <a:r>
              <a:rPr lang="lv-LV" sz="1600" dirty="0">
                <a:effectLst/>
                <a:latin typeface="Times New Roman" panose="02020603050405020304" pitchFamily="18" charset="0"/>
                <a:ea typeface="Calibri" panose="020F0502020204030204" pitchFamily="34" charset="0"/>
              </a:rPr>
              <a:t>Uzstādītas attālinātās mērījumu nolasīšanas sistēmas 96 % apjomā no visiem Sabiedrības klientiem (bija plānots 95 %).</a:t>
            </a:r>
          </a:p>
          <a:p>
            <a:r>
              <a:rPr lang="lv-LV" sz="1600" dirty="0">
                <a:effectLst/>
                <a:latin typeface="Times New Roman" panose="02020603050405020304" pitchFamily="18" charset="0"/>
                <a:ea typeface="Calibri" panose="020F0502020204030204" pitchFamily="34" charset="0"/>
              </a:rPr>
              <a:t>22.mērķis: Attālinātās mērījumu nolasīšanas sistēmas ieviešana - izpildīts.</a:t>
            </a:r>
            <a:endParaRPr lang="lv-LV" sz="16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8A19860-940D-4A17-8D38-D8814BB94F86}"/>
              </a:ext>
            </a:extLst>
          </p:cNvPr>
          <p:cNvSpPr txBox="1"/>
          <p:nvPr/>
        </p:nvSpPr>
        <p:spPr>
          <a:xfrm>
            <a:off x="1182592" y="813682"/>
            <a:ext cx="9601947" cy="1107996"/>
          </a:xfrm>
          <a:prstGeom prst="rect">
            <a:avLst/>
          </a:prstGeom>
          <a:noFill/>
          <a:ln w="22225">
            <a:solidFill>
              <a:schemeClr val="tx2">
                <a:lumMod val="40000"/>
                <a:lumOff val="60000"/>
              </a:schemeClr>
            </a:solidFill>
          </a:ln>
        </p:spPr>
        <p:txBody>
          <a:bodyPr wrap="square" rtlCol="0">
            <a:spAutoFit/>
          </a:bodyPr>
          <a:lstStyle/>
          <a:p>
            <a:r>
              <a:rPr lang="lv-LV" sz="1600" dirty="0">
                <a:effectLst/>
                <a:latin typeface="Times New Roman" panose="02020603050405020304" pitchFamily="18" charset="0"/>
                <a:ea typeface="Calibri" panose="020F0502020204030204" pitchFamily="34" charset="0"/>
                <a:cs typeface="Times New Roman" panose="02020603050405020304" pitchFamily="18" charset="0"/>
              </a:rPr>
              <a:t>2022. gadā salīdzinot ar 2021. gadu nav realizēto pakalpojumu pieaugums- sakarā ar lielāko patērētāju (piem., </a:t>
            </a:r>
            <a:r>
              <a:rPr lang="lv-LV" sz="1600" dirty="0">
                <a:latin typeface="Times New Roman" panose="02020603050405020304" pitchFamily="18" charset="0"/>
                <a:ea typeface="Calibri" panose="020F0502020204030204" pitchFamily="34" charset="0"/>
                <a:cs typeface="Times New Roman" panose="02020603050405020304" pitchFamily="18" charset="0"/>
              </a:rPr>
              <a:t>«</a:t>
            </a:r>
            <a:r>
              <a:rPr lang="lv-LV" sz="1600" dirty="0" err="1">
                <a:effectLst/>
                <a:latin typeface="Times New Roman" panose="02020603050405020304" pitchFamily="18" charset="0"/>
                <a:ea typeface="Calibri" panose="020F0502020204030204" pitchFamily="34" charset="0"/>
                <a:cs typeface="Times New Roman" panose="02020603050405020304" pitchFamily="18" charset="0"/>
              </a:rPr>
              <a:t>Orkla</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ražošanas </a:t>
            </a:r>
            <a:r>
              <a:rPr lang="lv-LV" sz="1600" dirty="0">
                <a:latin typeface="Times New Roman" panose="02020603050405020304" pitchFamily="18" charset="0"/>
                <a:ea typeface="Calibri" panose="020F0502020204030204" pitchFamily="34" charset="0"/>
                <a:cs typeface="Times New Roman" panose="02020603050405020304" pitchFamily="18" charset="0"/>
              </a:rPr>
              <a:t>apjomu</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 samazinājumu, kā arī samazinājās iedzīvotāju izmantoto pakalpojumu pieaugums inflācijas ietekmē.</a:t>
            </a:r>
            <a:endParaRPr lang="lv-LV" sz="1600" dirty="0">
              <a:latin typeface="Times New Roman" panose="02020603050405020304" pitchFamily="18" charset="0"/>
              <a:cs typeface="Times New Roman" panose="02020603050405020304" pitchFamily="18" charset="0"/>
            </a:endParaRPr>
          </a:p>
          <a:p>
            <a:endParaRPr lang="en-US" dirty="0">
              <a:latin typeface="Arial Narrow" panose="020B0606020202030204" pitchFamily="34" charset="0"/>
            </a:endParaRPr>
          </a:p>
        </p:txBody>
      </p:sp>
      <p:graphicFrame>
        <p:nvGraphicFramePr>
          <p:cNvPr id="5" name="Tabula 4">
            <a:extLst>
              <a:ext uri="{FF2B5EF4-FFF2-40B4-BE49-F238E27FC236}">
                <a16:creationId xmlns:a16="http://schemas.microsoft.com/office/drawing/2014/main" id="{D6436ED4-1081-4A23-8353-064553206840}"/>
              </a:ext>
            </a:extLst>
          </p:cNvPr>
          <p:cNvGraphicFramePr>
            <a:graphicFrameLocks noGrp="1"/>
          </p:cNvGraphicFramePr>
          <p:nvPr>
            <p:extLst>
              <p:ext uri="{D42A27DB-BD31-4B8C-83A1-F6EECF244321}">
                <p14:modId xmlns:p14="http://schemas.microsoft.com/office/powerpoint/2010/main" val="3150698442"/>
              </p:ext>
            </p:extLst>
          </p:nvPr>
        </p:nvGraphicFramePr>
        <p:xfrm>
          <a:off x="6656013" y="2468418"/>
          <a:ext cx="3989294" cy="960582"/>
        </p:xfrm>
        <a:graphic>
          <a:graphicData uri="http://schemas.openxmlformats.org/drawingml/2006/table">
            <a:tbl>
              <a:tblPr>
                <a:tableStyleId>{5C22544A-7EE6-4342-B048-85BDC9FD1C3A}</a:tableStyleId>
              </a:tblPr>
              <a:tblGrid>
                <a:gridCol w="1736516">
                  <a:extLst>
                    <a:ext uri="{9D8B030D-6E8A-4147-A177-3AD203B41FA5}">
                      <a16:colId xmlns:a16="http://schemas.microsoft.com/office/drawing/2014/main" val="1677717807"/>
                    </a:ext>
                  </a:extLst>
                </a:gridCol>
                <a:gridCol w="750926">
                  <a:extLst>
                    <a:ext uri="{9D8B030D-6E8A-4147-A177-3AD203B41FA5}">
                      <a16:colId xmlns:a16="http://schemas.microsoft.com/office/drawing/2014/main" val="3479136577"/>
                    </a:ext>
                  </a:extLst>
                </a:gridCol>
                <a:gridCol w="750926">
                  <a:extLst>
                    <a:ext uri="{9D8B030D-6E8A-4147-A177-3AD203B41FA5}">
                      <a16:colId xmlns:a16="http://schemas.microsoft.com/office/drawing/2014/main" val="419200167"/>
                    </a:ext>
                  </a:extLst>
                </a:gridCol>
                <a:gridCol w="750926">
                  <a:extLst>
                    <a:ext uri="{9D8B030D-6E8A-4147-A177-3AD203B41FA5}">
                      <a16:colId xmlns:a16="http://schemas.microsoft.com/office/drawing/2014/main" val="2982581620"/>
                    </a:ext>
                  </a:extLst>
                </a:gridCol>
              </a:tblGrid>
              <a:tr h="320194">
                <a:tc>
                  <a:txBody>
                    <a:bodyPr/>
                    <a:lstStyle/>
                    <a:p>
                      <a:pPr algn="ctr" fontAlgn="b"/>
                      <a:r>
                        <a:rPr lang="lv-LV" sz="1600" u="none" strike="noStrike" dirty="0" err="1">
                          <a:effectLst/>
                          <a:latin typeface="Times New Roman" panose="02020603050405020304" pitchFamily="18" charset="0"/>
                          <a:cs typeface="Times New Roman" panose="02020603050405020304" pitchFamily="18" charset="0"/>
                        </a:rPr>
                        <a:t>Pieslēgumu</a:t>
                      </a:r>
                      <a:r>
                        <a:rPr lang="lv-LV" sz="1600" u="none" strike="noStrike" dirty="0">
                          <a:effectLst/>
                          <a:latin typeface="Times New Roman" panose="02020603050405020304" pitchFamily="18" charset="0"/>
                          <a:cs typeface="Times New Roman" panose="02020603050405020304" pitchFamily="18" charset="0"/>
                        </a:rPr>
                        <a:t> skaits</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2020</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a:effectLst/>
                          <a:latin typeface="Times New Roman" panose="02020603050405020304" pitchFamily="18" charset="0"/>
                          <a:cs typeface="Times New Roman" panose="02020603050405020304" pitchFamily="18" charset="0"/>
                        </a:rPr>
                        <a:t>2021</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a:effectLst/>
                          <a:latin typeface="Times New Roman" panose="02020603050405020304" pitchFamily="18" charset="0"/>
                          <a:cs typeface="Times New Roman" panose="02020603050405020304" pitchFamily="18" charset="0"/>
                        </a:rPr>
                        <a:t>2022</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486412444"/>
                  </a:ext>
                </a:extLst>
              </a:tr>
              <a:tr h="320194">
                <a:tc>
                  <a:txBody>
                    <a:bodyPr/>
                    <a:lstStyle/>
                    <a:p>
                      <a:pPr algn="l" fontAlgn="b"/>
                      <a:r>
                        <a:rPr lang="lv-LV" sz="1600" u="none" strike="noStrike" dirty="0">
                          <a:effectLst/>
                          <a:latin typeface="Times New Roman" panose="02020603050405020304" pitchFamily="18" charset="0"/>
                          <a:cs typeface="Times New Roman" panose="02020603050405020304" pitchFamily="18" charset="0"/>
                        </a:rPr>
                        <a:t>Ūdensapgāde</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 986</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a:effectLst/>
                          <a:latin typeface="Times New Roman" panose="02020603050405020304" pitchFamily="18" charset="0"/>
                          <a:cs typeface="Times New Roman" panose="02020603050405020304" pitchFamily="18" charset="0"/>
                        </a:rPr>
                        <a:t>1002</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a:effectLst/>
                          <a:latin typeface="Times New Roman" panose="02020603050405020304" pitchFamily="18" charset="0"/>
                          <a:cs typeface="Times New Roman" panose="02020603050405020304" pitchFamily="18" charset="0"/>
                        </a:rPr>
                        <a:t>1010</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676291222"/>
                  </a:ext>
                </a:extLst>
              </a:tr>
              <a:tr h="320194">
                <a:tc>
                  <a:txBody>
                    <a:bodyPr/>
                    <a:lstStyle/>
                    <a:p>
                      <a:pPr algn="l" fontAlgn="b"/>
                      <a:r>
                        <a:rPr lang="lv-LV" sz="1600" u="none" strike="noStrike">
                          <a:effectLst/>
                          <a:latin typeface="Times New Roman" panose="02020603050405020304" pitchFamily="18" charset="0"/>
                          <a:cs typeface="Times New Roman" panose="02020603050405020304" pitchFamily="18" charset="0"/>
                        </a:rPr>
                        <a:t>Kanalizācija</a:t>
                      </a: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 916</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952</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lv-LV" sz="1600" u="none" strike="noStrike" dirty="0">
                          <a:effectLst/>
                          <a:latin typeface="Times New Roman" panose="02020603050405020304" pitchFamily="18" charset="0"/>
                          <a:cs typeface="Times New Roman" panose="02020603050405020304" pitchFamily="18" charset="0"/>
                        </a:rPr>
                        <a:t>960</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184556592"/>
                  </a:ext>
                </a:extLst>
              </a:tr>
            </a:tbl>
          </a:graphicData>
        </a:graphic>
      </p:graphicFrame>
      <p:graphicFrame>
        <p:nvGraphicFramePr>
          <p:cNvPr id="6" name="Diagramma 5">
            <a:extLst>
              <a:ext uri="{FF2B5EF4-FFF2-40B4-BE49-F238E27FC236}">
                <a16:creationId xmlns:a16="http://schemas.microsoft.com/office/drawing/2014/main" id="{43863551-3924-4A58-B676-98B4E27F9FCC}"/>
              </a:ext>
            </a:extLst>
          </p:cNvPr>
          <p:cNvGraphicFramePr>
            <a:graphicFrameLocks/>
          </p:cNvGraphicFramePr>
          <p:nvPr>
            <p:extLst>
              <p:ext uri="{D42A27DB-BD31-4B8C-83A1-F6EECF244321}">
                <p14:modId xmlns:p14="http://schemas.microsoft.com/office/powerpoint/2010/main" val="1272528664"/>
              </p:ext>
            </p:extLst>
          </p:nvPr>
        </p:nvGraphicFramePr>
        <p:xfrm>
          <a:off x="741269" y="1824265"/>
          <a:ext cx="5829300" cy="31120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620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s 3">
            <a:extLst>
              <a:ext uri="{FF2B5EF4-FFF2-40B4-BE49-F238E27FC236}">
                <a16:creationId xmlns:a16="http://schemas.microsoft.com/office/drawing/2014/main" id="{4D310EB8-E9E6-41D8-BD06-18EC2294D064}"/>
              </a:ext>
            </a:extLst>
          </p:cNvPr>
          <p:cNvGraphicFramePr>
            <a:graphicFrameLocks noChangeAspect="1"/>
          </p:cNvGraphicFramePr>
          <p:nvPr>
            <p:extLst>
              <p:ext uri="{D42A27DB-BD31-4B8C-83A1-F6EECF244321}">
                <p14:modId xmlns:p14="http://schemas.microsoft.com/office/powerpoint/2010/main" val="3899686350"/>
              </p:ext>
            </p:extLst>
          </p:nvPr>
        </p:nvGraphicFramePr>
        <p:xfrm>
          <a:off x="1113318" y="1659065"/>
          <a:ext cx="9964738" cy="5064125"/>
        </p:xfrm>
        <a:graphic>
          <a:graphicData uri="http://schemas.openxmlformats.org/presentationml/2006/ole">
            <mc:AlternateContent xmlns:mc="http://schemas.openxmlformats.org/markup-compatibility/2006">
              <mc:Choice xmlns:v="urn:schemas-microsoft-com:vml" Requires="v">
                <p:oleObj name="Document" r:id="rId2" imgW="9968186" imgH="5076885" progId="Word.Document.12">
                  <p:embed/>
                </p:oleObj>
              </mc:Choice>
              <mc:Fallback>
                <p:oleObj name="Document" r:id="rId2" imgW="9968186" imgH="5076885" progId="Word.Document.12">
                  <p:embed/>
                  <p:pic>
                    <p:nvPicPr>
                      <p:cNvPr id="6" name="Objekts 5">
                        <a:extLst>
                          <a:ext uri="{FF2B5EF4-FFF2-40B4-BE49-F238E27FC236}">
                            <a16:creationId xmlns:a16="http://schemas.microsoft.com/office/drawing/2014/main" id="{C83CE65B-3AD1-4710-8D74-708105DB06CA}"/>
                          </a:ext>
                        </a:extLst>
                      </p:cNvPr>
                      <p:cNvPicPr/>
                      <p:nvPr/>
                    </p:nvPicPr>
                    <p:blipFill>
                      <a:blip r:embed="rId3"/>
                      <a:stretch>
                        <a:fillRect/>
                      </a:stretch>
                    </p:blipFill>
                    <p:spPr>
                      <a:xfrm>
                        <a:off x="1113318" y="1659065"/>
                        <a:ext cx="9964738" cy="5064125"/>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4F01B9F2-70EA-41F5-A35E-55ADA32FC519}"/>
              </a:ext>
            </a:extLst>
          </p:cNvPr>
          <p:cNvSpPr txBox="1"/>
          <p:nvPr/>
        </p:nvSpPr>
        <p:spPr>
          <a:xfrm>
            <a:off x="1113318" y="458736"/>
            <a:ext cx="9964738" cy="646331"/>
          </a:xfrm>
          <a:prstGeom prst="rect">
            <a:avLst/>
          </a:prstGeom>
          <a:noFill/>
        </p:spPr>
        <p:txBody>
          <a:bodyPr wrap="square">
            <a:spAutoFit/>
          </a:bodyPr>
          <a:lstStyle/>
          <a:p>
            <a:pPr algn="ctr"/>
            <a:r>
              <a:rPr kumimoji="0" lang="lv-LV" altLang="lv-LV" sz="18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 “Ādažu Ūdens” stratēģijas finanšu mērķu un rādītāju izpildes apraksts par 2022.gadu</a:t>
            </a:r>
            <a:br>
              <a:rPr kumimoji="0" lang="lv-LV" altLang="lv-LV" sz="1800" b="0" i="0" u="none" strike="noStrike" cap="none" normalizeH="0" baseline="0" dirty="0">
                <a:ln>
                  <a:noFill/>
                </a:ln>
                <a:solidFill>
                  <a:schemeClr val="tx1"/>
                </a:solidFill>
                <a:effectLst/>
              </a:rPr>
            </a:br>
            <a:r>
              <a:rPr kumimoji="0" lang="lv-LV" altLang="lv-LV"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(papildinājums vadības ziņojumam pārskatam par iepriekšējo saimniecisko gadu)</a:t>
            </a:r>
            <a:endParaRPr lang="lv-LV" dirty="0"/>
          </a:p>
        </p:txBody>
      </p:sp>
    </p:spTree>
    <p:extLst>
      <p:ext uri="{BB962C8B-B14F-4D97-AF65-F5344CB8AC3E}">
        <p14:creationId xmlns:p14="http://schemas.microsoft.com/office/powerpoint/2010/main" val="1716073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s 3">
            <a:extLst>
              <a:ext uri="{FF2B5EF4-FFF2-40B4-BE49-F238E27FC236}">
                <a16:creationId xmlns:a16="http://schemas.microsoft.com/office/drawing/2014/main" id="{8220FC8A-1892-45B1-A0B2-8A701C7E4A0A}"/>
              </a:ext>
            </a:extLst>
          </p:cNvPr>
          <p:cNvGraphicFramePr>
            <a:graphicFrameLocks noChangeAspect="1"/>
          </p:cNvGraphicFramePr>
          <p:nvPr>
            <p:extLst>
              <p:ext uri="{D42A27DB-BD31-4B8C-83A1-F6EECF244321}">
                <p14:modId xmlns:p14="http://schemas.microsoft.com/office/powerpoint/2010/main" val="1409255825"/>
              </p:ext>
            </p:extLst>
          </p:nvPr>
        </p:nvGraphicFramePr>
        <p:xfrm>
          <a:off x="1119188" y="1079500"/>
          <a:ext cx="9931400" cy="4824413"/>
        </p:xfrm>
        <a:graphic>
          <a:graphicData uri="http://schemas.openxmlformats.org/presentationml/2006/ole">
            <mc:AlternateContent xmlns:mc="http://schemas.openxmlformats.org/markup-compatibility/2006">
              <mc:Choice xmlns:v="urn:schemas-microsoft-com:vml" Requires="v">
                <p:oleObj name="Document" r:id="rId2" imgW="9968186" imgH="4862506" progId="Word.Document.12">
                  <p:embed/>
                </p:oleObj>
              </mc:Choice>
              <mc:Fallback>
                <p:oleObj name="Document" r:id="rId2" imgW="9968186" imgH="4862506" progId="Word.Document.12">
                  <p:embed/>
                  <p:pic>
                    <p:nvPicPr>
                      <p:cNvPr id="5" name="Objekts 4">
                        <a:extLst>
                          <a:ext uri="{FF2B5EF4-FFF2-40B4-BE49-F238E27FC236}">
                            <a16:creationId xmlns:a16="http://schemas.microsoft.com/office/drawing/2014/main" id="{9B33AA64-0FC4-467C-8577-7F7AE63FDB37}"/>
                          </a:ext>
                        </a:extLst>
                      </p:cNvPr>
                      <p:cNvPicPr/>
                      <p:nvPr/>
                    </p:nvPicPr>
                    <p:blipFill>
                      <a:blip r:embed="rId3"/>
                      <a:stretch>
                        <a:fillRect/>
                      </a:stretch>
                    </p:blipFill>
                    <p:spPr>
                      <a:xfrm>
                        <a:off x="1119188" y="1079500"/>
                        <a:ext cx="9931400" cy="4824413"/>
                      </a:xfrm>
                      <a:prstGeom prst="rect">
                        <a:avLst/>
                      </a:prstGeom>
                    </p:spPr>
                  </p:pic>
                </p:oleObj>
              </mc:Fallback>
            </mc:AlternateContent>
          </a:graphicData>
        </a:graphic>
      </p:graphicFrame>
    </p:spTree>
    <p:extLst>
      <p:ext uri="{BB962C8B-B14F-4D97-AF65-F5344CB8AC3E}">
        <p14:creationId xmlns:p14="http://schemas.microsoft.com/office/powerpoint/2010/main" val="3224230804"/>
      </p:ext>
    </p:extLst>
  </p:cSld>
  <p:clrMapOvr>
    <a:masterClrMapping/>
  </p:clrMapOvr>
</p:sld>
</file>

<file path=ppt/theme/theme1.xml><?xml version="1.0" encoding="utf-8"?>
<a:theme xmlns:a="http://schemas.openxmlformats.org/drawingml/2006/main" name="Pilīte">
  <a:themeElements>
    <a:clrScheme name="Pilīte">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Pilīte">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līte">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TC104033925[[fn=Pilīte]]</Template>
  <TotalTime>1348</TotalTime>
  <Words>1008</Words>
  <Application>Microsoft Office PowerPoint</Application>
  <PresentationFormat>Widescreen</PresentationFormat>
  <Paragraphs>77</Paragraphs>
  <Slides>14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1" baseType="lpstr">
      <vt:lpstr>Arial</vt:lpstr>
      <vt:lpstr>Arial Narrow</vt:lpstr>
      <vt:lpstr>Calibri</vt:lpstr>
      <vt:lpstr>Times New Roman</vt:lpstr>
      <vt:lpstr>Tw Cen MT</vt:lpstr>
      <vt:lpstr>Pilīte</vt:lpstr>
      <vt:lpstr>Document</vt:lpstr>
      <vt:lpstr>SIA «Ādažu ūdens» darbības pārskats par 2022. gadu un turpmākie attīstības virzieni  </vt:lpstr>
      <vt:lpstr>SIA «Ādažu ūdens» darbības rezultāti  un finanšu rādītāji</vt:lpstr>
      <vt:lpstr>SIA «Ādažu ūdens» darbības rādītāji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ATBILSTOŠI STRATĒĢIJAI REALIZĒTI PROJEKTI 2022. GADĀ Ādažu NAI jaudas palielināšana par 850 m³/diennaktī, 2022.g. 3,02 milj. EUR,  aizņēmums 2,3 milj.EUR, pašu līdzekļi 702 tūkst EUR. Kanalizācijas spiedvada rekonstrukcija un ūdensvada Attekas iela  - Ādažu NAI,  3 tīkli x 720 metri, 2022.g. 252 tūkst. EUR, pašu līdzekļi. Divu Solāro elektrostaciju izbūve Ādažu NAI un  ŪAS ar jaudu 140 kW, 2022.g.,  176 tūkst. EUR ar ES Kohēzijas fonda līdzfinansējumu 122 tūkst EUR. </vt:lpstr>
      <vt:lpstr>Klientu apmierinātība</vt:lpstr>
      <vt:lpstr>uzsāktie projekti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«Ādažu ūdens» darbības pārskats un attīstība</dc:title>
  <dc:creator>Ivars Bergs</dc:creator>
  <cp:lastModifiedBy>Jevgēnija Sviridenkova</cp:lastModifiedBy>
  <cp:revision>112</cp:revision>
  <cp:lastPrinted>2023-05-17T07:31:20Z</cp:lastPrinted>
  <dcterms:created xsi:type="dcterms:W3CDTF">2014-03-25T09:23:34Z</dcterms:created>
  <dcterms:modified xsi:type="dcterms:W3CDTF">2023-05-18T13:06:42Z</dcterms:modified>
</cp:coreProperties>
</file>