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1"/>
  </p:sldMasterIdLst>
  <p:notesMasterIdLst>
    <p:notesMasterId r:id="rId22"/>
  </p:notesMasterIdLst>
  <p:sldIdLst>
    <p:sldId id="299" r:id="rId2"/>
    <p:sldId id="300" r:id="rId3"/>
    <p:sldId id="301" r:id="rId4"/>
    <p:sldId id="302" r:id="rId5"/>
    <p:sldId id="303" r:id="rId6"/>
    <p:sldId id="306" r:id="rId7"/>
    <p:sldId id="312" r:id="rId8"/>
    <p:sldId id="313" r:id="rId9"/>
    <p:sldId id="320" r:id="rId10"/>
    <p:sldId id="315" r:id="rId11"/>
    <p:sldId id="310" r:id="rId12"/>
    <p:sldId id="311" r:id="rId13"/>
    <p:sldId id="316" r:id="rId14"/>
    <p:sldId id="317" r:id="rId15"/>
    <p:sldId id="318" r:id="rId16"/>
    <p:sldId id="305" r:id="rId17"/>
    <p:sldId id="307" r:id="rId18"/>
    <p:sldId id="308" r:id="rId19"/>
    <p:sldId id="309" r:id="rId20"/>
    <p:sldId id="263"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9A407A5-C453-41FB-960E-80E30F067316}">
          <p14:sldIdLst>
            <p14:sldId id="299"/>
            <p14:sldId id="300"/>
            <p14:sldId id="301"/>
            <p14:sldId id="302"/>
            <p14:sldId id="303"/>
            <p14:sldId id="306"/>
            <p14:sldId id="312"/>
            <p14:sldId id="313"/>
            <p14:sldId id="320"/>
            <p14:sldId id="315"/>
            <p14:sldId id="310"/>
            <p14:sldId id="311"/>
            <p14:sldId id="316"/>
            <p14:sldId id="317"/>
            <p14:sldId id="318"/>
            <p14:sldId id="305"/>
            <p14:sldId id="307"/>
            <p14:sldId id="308"/>
            <p14:sldId id="309"/>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s Bernāns" initials="LB" lastIdx="7" clrIdx="0">
    <p:extLst>
      <p:ext uri="{19B8F6BF-5375-455C-9EA6-DF929625EA0E}">
        <p15:presenceInfo xmlns:p15="http://schemas.microsoft.com/office/powerpoint/2012/main" userId="S::lauris.bernans@Adazi.lv::1288dd23-a67f-482e-bf6a-f8779b442a91" providerId="AD"/>
      </p:ext>
    </p:extLst>
  </p:cmAuthor>
  <p:cmAuthor id="2" name="Lelde Balode" initials="LB" lastIdx="1" clrIdx="1">
    <p:extLst>
      <p:ext uri="{19B8F6BF-5375-455C-9EA6-DF929625EA0E}">
        <p15:presenceInfo xmlns:p15="http://schemas.microsoft.com/office/powerpoint/2012/main" userId="f556d28e642cbd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Gaišs stil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5033" autoAdjust="0"/>
  </p:normalViewPr>
  <p:slideViewPr>
    <p:cSldViewPr>
      <p:cViewPr varScale="1">
        <p:scale>
          <a:sx n="114" d="100"/>
          <a:sy n="114" d="100"/>
        </p:scale>
        <p:origin x="14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88139" tIns="44070" rIns="88139" bIns="44070" rtlCol="0"/>
          <a:lstStyle>
            <a:lvl1pPr algn="l">
              <a:defRPr sz="1200"/>
            </a:lvl1pPr>
          </a:lstStyle>
          <a:p>
            <a:endParaRPr lang="lv-LV"/>
          </a:p>
        </p:txBody>
      </p:sp>
      <p:sp>
        <p:nvSpPr>
          <p:cNvPr id="3" name="Date Placeholder 2"/>
          <p:cNvSpPr>
            <a:spLocks noGrp="1"/>
          </p:cNvSpPr>
          <p:nvPr>
            <p:ph type="dt" idx="1"/>
          </p:nvPr>
        </p:nvSpPr>
        <p:spPr>
          <a:xfrm>
            <a:off x="3850444" y="1"/>
            <a:ext cx="2945659" cy="498055"/>
          </a:xfrm>
          <a:prstGeom prst="rect">
            <a:avLst/>
          </a:prstGeom>
        </p:spPr>
        <p:txBody>
          <a:bodyPr vert="horz" lIns="88139" tIns="44070" rIns="88139" bIns="44070" rtlCol="0"/>
          <a:lstStyle>
            <a:lvl1pPr algn="r">
              <a:defRPr sz="1200"/>
            </a:lvl1pPr>
          </a:lstStyle>
          <a:p>
            <a:fld id="{9288B1A3-5F11-4C1B-A069-24F8B6B42FFC}" type="datetimeFigureOut">
              <a:rPr lang="lv-LV" smtClean="0"/>
              <a:t>18.05.2023</a:t>
            </a:fld>
            <a:endParaRPr lang="lv-LV"/>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88139" tIns="44070" rIns="88139" bIns="44070" rtlCol="0" anchor="ctr"/>
          <a:lstStyle/>
          <a:p>
            <a:endParaRPr lang="lv-LV"/>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4"/>
          </a:xfrm>
          <a:prstGeom prst="rect">
            <a:avLst/>
          </a:prstGeom>
        </p:spPr>
        <p:txBody>
          <a:bodyPr vert="horz" lIns="88139" tIns="44070" rIns="88139" bIns="44070"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88139" tIns="44070" rIns="88139" bIns="44070" rtlCol="0" anchor="b"/>
          <a:lstStyle>
            <a:lvl1pPr algn="r">
              <a:defRPr sz="1200"/>
            </a:lvl1pPr>
          </a:lstStyle>
          <a:p>
            <a:fld id="{C614E674-1215-4784-BE8D-CAF5A61E5D07}" type="slidenum">
              <a:rPr lang="lv-LV" smtClean="0"/>
              <a:t>‹#›</a:t>
            </a:fld>
            <a:endParaRPr lang="lv-LV"/>
          </a:p>
        </p:txBody>
      </p:sp>
    </p:spTree>
    <p:extLst>
      <p:ext uri="{BB962C8B-B14F-4D97-AF65-F5344CB8AC3E}">
        <p14:creationId xmlns:p14="http://schemas.microsoft.com/office/powerpoint/2010/main" val="407323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614E674-1215-4784-BE8D-CAF5A61E5D07}" type="slidenum">
              <a:rPr lang="lv-LV" smtClean="0"/>
              <a:t>20</a:t>
            </a:fld>
            <a:endParaRPr lang="lv-LV"/>
          </a:p>
        </p:txBody>
      </p:sp>
    </p:spTree>
    <p:extLst>
      <p:ext uri="{BB962C8B-B14F-4D97-AF65-F5344CB8AC3E}">
        <p14:creationId xmlns:p14="http://schemas.microsoft.com/office/powerpoint/2010/main" val="178803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343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175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3494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020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197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72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566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03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99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996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91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5/18/2023</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64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5/18/2023</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96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196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3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125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5/18/2023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808190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6B57-8838-EB29-2482-2627B1DB1300}"/>
              </a:ext>
            </a:extLst>
          </p:cNvPr>
          <p:cNvSpPr>
            <a:spLocks noGrp="1"/>
          </p:cNvSpPr>
          <p:nvPr>
            <p:ph type="title"/>
          </p:nvPr>
        </p:nvSpPr>
        <p:spPr/>
        <p:txBody>
          <a:bodyPr>
            <a:normAutofit fontScale="90000"/>
          </a:bodyPr>
          <a:lstStyle/>
          <a:p>
            <a:pPr algn="ctr"/>
            <a:r>
              <a:rPr lang="lv-LV" dirty="0"/>
              <a:t>BIOLOĢISKI NOĀRDĀMO ATKRITUMU APSAIMNIEKOŠANA ĀDAŽU PILSĒTĀ UN ĀDAŽU PAGASTĀ</a:t>
            </a:r>
          </a:p>
        </p:txBody>
      </p:sp>
      <p:sp>
        <p:nvSpPr>
          <p:cNvPr id="3" name="Text Placeholder 2">
            <a:extLst>
              <a:ext uri="{FF2B5EF4-FFF2-40B4-BE49-F238E27FC236}">
                <a16:creationId xmlns:a16="http://schemas.microsoft.com/office/drawing/2014/main" id="{F57E7F0E-CFA9-6B5F-458B-113DEC046592}"/>
              </a:ext>
            </a:extLst>
          </p:cNvPr>
          <p:cNvSpPr>
            <a:spLocks noGrp="1"/>
          </p:cNvSpPr>
          <p:nvPr>
            <p:ph type="body" idx="1"/>
          </p:nvPr>
        </p:nvSpPr>
        <p:spPr>
          <a:xfrm>
            <a:off x="2362200" y="5715000"/>
            <a:ext cx="6591985" cy="860400"/>
          </a:xfrm>
        </p:spPr>
        <p:txBody>
          <a:bodyPr/>
          <a:lstStyle/>
          <a:p>
            <a:pPr algn="r"/>
            <a:r>
              <a:rPr lang="lv-LV" dirty="0"/>
              <a:t>Sagatavotājs: vides inženiere Dace </a:t>
            </a:r>
            <a:r>
              <a:rPr lang="lv-LV" dirty="0" err="1"/>
              <a:t>Birnbauma</a:t>
            </a:r>
            <a:endParaRPr lang="lv-LV" dirty="0"/>
          </a:p>
          <a:p>
            <a:pPr algn="r"/>
            <a:r>
              <a:rPr lang="lv-LV" dirty="0"/>
              <a:t>2023</a:t>
            </a:r>
          </a:p>
        </p:txBody>
      </p:sp>
    </p:spTree>
    <p:extLst>
      <p:ext uri="{BB962C8B-B14F-4D97-AF65-F5344CB8AC3E}">
        <p14:creationId xmlns:p14="http://schemas.microsoft.com/office/powerpoint/2010/main" val="15331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1CE73-5E78-8B16-78E2-CA06449A978A}"/>
              </a:ext>
            </a:extLst>
          </p:cNvPr>
          <p:cNvSpPr txBox="1"/>
          <p:nvPr/>
        </p:nvSpPr>
        <p:spPr>
          <a:xfrm>
            <a:off x="1676400" y="304800"/>
            <a:ext cx="6781800" cy="5632311"/>
          </a:xfrm>
          <a:prstGeom prst="rect">
            <a:avLst/>
          </a:prstGeom>
          <a:noFill/>
        </p:spPr>
        <p:txBody>
          <a:bodyPr wrap="square" rtlCol="0">
            <a:spAutoFit/>
          </a:bodyPr>
          <a:lstStyle/>
          <a:p>
            <a:r>
              <a:rPr lang="lv-LV" sz="2400" dirty="0"/>
              <a:t>03.06.2019. Iepirkuma līgumā Nr. JUR 2019-06/488 par sadzīves atkritumu apsaimniekošanu Ādažu novadā, sadaļā par </a:t>
            </a:r>
            <a:r>
              <a:rPr lang="lv-LV" sz="2400" dirty="0" err="1"/>
              <a:t>Kadagas</a:t>
            </a:r>
            <a:r>
              <a:rPr lang="lv-LV" sz="2400" dirty="0"/>
              <a:t> šķiroto atkritumu pieņemšanas laukumu ir sekojošs punkts:</a:t>
            </a:r>
          </a:p>
          <a:p>
            <a:pPr algn="ctr"/>
            <a:r>
              <a:rPr lang="lv-LV" sz="2400" b="1" dirty="0"/>
              <a:t>Pasūtītājs ir tiesīgs līguma darbības laikā pieprasīt </a:t>
            </a:r>
            <a:r>
              <a:rPr lang="lv-LV" sz="2400" b="1" dirty="0" err="1"/>
              <a:t>Apsaimniekotājam</a:t>
            </a:r>
            <a:r>
              <a:rPr lang="lv-LV" sz="2400" b="1" dirty="0"/>
              <a:t> veikt izmaiņas Laukuma savācamo atkritumu klāstā.</a:t>
            </a:r>
          </a:p>
          <a:p>
            <a:endParaRPr lang="lv-LV" sz="2400" dirty="0"/>
          </a:p>
          <a:p>
            <a:r>
              <a:rPr lang="lv-LV" sz="2400" dirty="0"/>
              <a:t>Secinājums – mēs varam uzstādīt bioloģisko atkritumu konteinerus </a:t>
            </a:r>
            <a:r>
              <a:rPr lang="lv-LV" sz="2400" dirty="0" err="1"/>
              <a:t>Kadagas</a:t>
            </a:r>
            <a:r>
              <a:rPr lang="lv-LV" sz="2400" dirty="0"/>
              <a:t> šķiroto atkritumu pieņemšanas laukumā.</a:t>
            </a:r>
          </a:p>
          <a:p>
            <a:endParaRPr lang="lv-LV" sz="2400" dirty="0"/>
          </a:p>
          <a:p>
            <a:r>
              <a:rPr lang="lv-LV" sz="2400" dirty="0"/>
              <a:t>Jārēķinās, ka šis pakalpojums būs pieejams piemērojot bioloģisko atkritumu tarifu. </a:t>
            </a:r>
          </a:p>
        </p:txBody>
      </p:sp>
    </p:spTree>
    <p:extLst>
      <p:ext uri="{BB962C8B-B14F-4D97-AF65-F5344CB8AC3E}">
        <p14:creationId xmlns:p14="http://schemas.microsoft.com/office/powerpoint/2010/main" val="413788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EF998-DF69-645B-D89F-A851CECCFC6B}"/>
              </a:ext>
            </a:extLst>
          </p:cNvPr>
          <p:cNvSpPr txBox="1"/>
          <p:nvPr/>
        </p:nvSpPr>
        <p:spPr>
          <a:xfrm>
            <a:off x="1676400" y="685800"/>
            <a:ext cx="6477000" cy="5262979"/>
          </a:xfrm>
          <a:prstGeom prst="rect">
            <a:avLst/>
          </a:prstGeom>
          <a:noFill/>
        </p:spPr>
        <p:txBody>
          <a:bodyPr wrap="square" rtlCol="0">
            <a:spAutoFit/>
          </a:bodyPr>
          <a:lstStyle/>
          <a:p>
            <a:r>
              <a:rPr lang="lv-LV" sz="2400" b="1" dirty="0"/>
              <a:t>IESPĒJAMAIS RISINĀJUMS 2.PROBLĒMJAUTĀJUMAM – JA SAGLABĀJAM </a:t>
            </a:r>
          </a:p>
          <a:p>
            <a:endParaRPr lang="lv-LV" sz="2400" dirty="0"/>
          </a:p>
          <a:p>
            <a:pPr marL="342900" indent="-342900">
              <a:buFont typeface="+mj-lt"/>
              <a:buAutoNum type="arabicPeriod"/>
            </a:pPr>
            <a:r>
              <a:rPr lang="lv-LV" sz="2400" dirty="0"/>
              <a:t>Turpināsim izglītot bioloģisko atkritumu šķirotājus interneta vidē gan Ādažu novada mājaslapā, gan p/a «Carnikavas </a:t>
            </a:r>
            <a:r>
              <a:rPr lang="lv-LV" sz="2400" dirty="0" err="1"/>
              <a:t>komunālserviss</a:t>
            </a:r>
            <a:r>
              <a:rPr lang="lv-LV" sz="2400" dirty="0"/>
              <a:t>» mājaslapā un </a:t>
            </a:r>
            <a:r>
              <a:rPr lang="lv-LV" sz="2400" dirty="0" err="1"/>
              <a:t>Facebook</a:t>
            </a:r>
            <a:r>
              <a:rPr lang="lv-LV" sz="2400" dirty="0"/>
              <a:t> lapā;</a:t>
            </a:r>
          </a:p>
          <a:p>
            <a:pPr marL="342900" indent="-342900">
              <a:buFont typeface="+mj-lt"/>
              <a:buAutoNum type="arabicPeriod"/>
            </a:pPr>
            <a:r>
              <a:rPr lang="lv-LV" sz="2400" dirty="0"/>
              <a:t>Papildināsim uz </a:t>
            </a:r>
            <a:r>
              <a:rPr lang="lv-LV" sz="2400" dirty="0" err="1"/>
              <a:t>bio</a:t>
            </a:r>
            <a:r>
              <a:rPr lang="lv-LV" sz="2400" dirty="0"/>
              <a:t>-konteineriem esošo informāciju, izvietojot papildus plakātus pie publiskajiem bioloģisko atkritumu  konteineriem, kuru sagataves ir pieejamas SIA «Eco </a:t>
            </a:r>
            <a:r>
              <a:rPr lang="lv-LV" sz="2400" dirty="0" err="1"/>
              <a:t>Baltia</a:t>
            </a:r>
            <a:r>
              <a:rPr lang="lv-LV" sz="2400" dirty="0"/>
              <a:t> vide».</a:t>
            </a:r>
          </a:p>
        </p:txBody>
      </p:sp>
    </p:spTree>
    <p:extLst>
      <p:ext uri="{BB962C8B-B14F-4D97-AF65-F5344CB8AC3E}">
        <p14:creationId xmlns:p14="http://schemas.microsoft.com/office/powerpoint/2010/main" val="280581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D23ACF-B0D4-7A5E-8736-05D2C2F46D58}"/>
              </a:ext>
            </a:extLst>
          </p:cNvPr>
          <p:cNvSpPr txBox="1"/>
          <p:nvPr/>
        </p:nvSpPr>
        <p:spPr>
          <a:xfrm>
            <a:off x="2438400" y="609600"/>
            <a:ext cx="5638800" cy="461665"/>
          </a:xfrm>
          <a:prstGeom prst="rect">
            <a:avLst/>
          </a:prstGeom>
          <a:noFill/>
        </p:spPr>
        <p:txBody>
          <a:bodyPr wrap="square" rtlCol="0">
            <a:spAutoFit/>
          </a:bodyPr>
          <a:lstStyle/>
          <a:p>
            <a:r>
              <a:rPr lang="lv-LV" sz="2400" b="1" dirty="0"/>
              <a:t>EBV INFORMATĪVĀ ZĪME</a:t>
            </a:r>
          </a:p>
        </p:txBody>
      </p:sp>
      <p:pic>
        <p:nvPicPr>
          <p:cNvPr id="4" name="Picture 3">
            <a:extLst>
              <a:ext uri="{FF2B5EF4-FFF2-40B4-BE49-F238E27FC236}">
                <a16:creationId xmlns:a16="http://schemas.microsoft.com/office/drawing/2014/main" id="{10C239F0-5AEC-1FBA-49A8-081474BEC7B6}"/>
              </a:ext>
            </a:extLst>
          </p:cNvPr>
          <p:cNvPicPr>
            <a:picLocks noChangeAspect="1"/>
          </p:cNvPicPr>
          <p:nvPr/>
        </p:nvPicPr>
        <p:blipFill>
          <a:blip r:embed="rId2"/>
          <a:stretch>
            <a:fillRect/>
          </a:stretch>
        </p:blipFill>
        <p:spPr>
          <a:xfrm>
            <a:off x="2438400" y="1223665"/>
            <a:ext cx="3814533" cy="5410200"/>
          </a:xfrm>
          <a:prstGeom prst="rect">
            <a:avLst/>
          </a:prstGeom>
        </p:spPr>
      </p:pic>
    </p:spTree>
    <p:extLst>
      <p:ext uri="{BB962C8B-B14F-4D97-AF65-F5344CB8AC3E}">
        <p14:creationId xmlns:p14="http://schemas.microsoft.com/office/powerpoint/2010/main" val="2645969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2ADC2-28AA-4253-C001-33A3D6307380}"/>
              </a:ext>
            </a:extLst>
          </p:cNvPr>
          <p:cNvSpPr txBox="1"/>
          <p:nvPr/>
        </p:nvSpPr>
        <p:spPr>
          <a:xfrm>
            <a:off x="1828800" y="1676400"/>
            <a:ext cx="5791200" cy="3785652"/>
          </a:xfrm>
          <a:prstGeom prst="rect">
            <a:avLst/>
          </a:prstGeom>
          <a:noFill/>
        </p:spPr>
        <p:txBody>
          <a:bodyPr wrap="square" rtlCol="0">
            <a:spAutoFit/>
          </a:bodyPr>
          <a:lstStyle/>
          <a:p>
            <a:r>
              <a:rPr lang="lv-LV" sz="2400" dirty="0"/>
              <a:t>3. Izvērtējot līdzšinējo pieredzi, ir iespēja atstāt tikai daļu no esošajiem publiskajiem bioloģisko atkritumu pieņemšanas punktiem, atsakoties no tiem punktiem, kuros, atbilstoši EBV statistikas datiem, ir regulāri konstatēts neatbilstošs bioloģisko atkritumu saturs.</a:t>
            </a:r>
          </a:p>
          <a:p>
            <a:endParaRPr lang="lv-LV" sz="2400" dirty="0"/>
          </a:p>
          <a:p>
            <a:r>
              <a:rPr lang="lv-LV" sz="2400" dirty="0"/>
              <a:t>Šādi punkti ir 18 adresēs.</a:t>
            </a:r>
          </a:p>
        </p:txBody>
      </p:sp>
    </p:spTree>
    <p:extLst>
      <p:ext uri="{BB962C8B-B14F-4D97-AF65-F5344CB8AC3E}">
        <p14:creationId xmlns:p14="http://schemas.microsoft.com/office/powerpoint/2010/main" val="178625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81619-7082-C76B-A66C-33D45F4D4D2E}"/>
              </a:ext>
            </a:extLst>
          </p:cNvPr>
          <p:cNvPicPr>
            <a:picLocks noChangeAspect="1"/>
          </p:cNvPicPr>
          <p:nvPr/>
        </p:nvPicPr>
        <p:blipFill>
          <a:blip r:embed="rId2"/>
          <a:stretch>
            <a:fillRect/>
          </a:stretch>
        </p:blipFill>
        <p:spPr>
          <a:xfrm>
            <a:off x="1371600" y="1143000"/>
            <a:ext cx="6972300" cy="5534025"/>
          </a:xfrm>
          <a:prstGeom prst="rect">
            <a:avLst/>
          </a:prstGeom>
        </p:spPr>
      </p:pic>
      <p:sp>
        <p:nvSpPr>
          <p:cNvPr id="4" name="TextBox 3">
            <a:extLst>
              <a:ext uri="{FF2B5EF4-FFF2-40B4-BE49-F238E27FC236}">
                <a16:creationId xmlns:a16="http://schemas.microsoft.com/office/drawing/2014/main" id="{28CB43FA-29B8-AEDF-43CE-1FDBD06C7F7B}"/>
              </a:ext>
            </a:extLst>
          </p:cNvPr>
          <p:cNvSpPr txBox="1"/>
          <p:nvPr/>
        </p:nvSpPr>
        <p:spPr>
          <a:xfrm>
            <a:off x="1371600" y="647700"/>
            <a:ext cx="5715000" cy="461665"/>
          </a:xfrm>
          <a:prstGeom prst="rect">
            <a:avLst/>
          </a:prstGeom>
          <a:noFill/>
        </p:spPr>
        <p:txBody>
          <a:bodyPr wrap="square" rtlCol="0">
            <a:spAutoFit/>
          </a:bodyPr>
          <a:lstStyle/>
          <a:p>
            <a:r>
              <a:rPr lang="lv-LV" sz="2400" b="1" dirty="0"/>
              <a:t>PROBLĒMPUNKTI</a:t>
            </a:r>
          </a:p>
        </p:txBody>
      </p:sp>
    </p:spTree>
    <p:extLst>
      <p:ext uri="{BB962C8B-B14F-4D97-AF65-F5344CB8AC3E}">
        <p14:creationId xmlns:p14="http://schemas.microsoft.com/office/powerpoint/2010/main" val="27639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0F317-B431-3204-1E24-28FC38B61F54}"/>
              </a:ext>
            </a:extLst>
          </p:cNvPr>
          <p:cNvSpPr txBox="1"/>
          <p:nvPr/>
        </p:nvSpPr>
        <p:spPr>
          <a:xfrm>
            <a:off x="1525480" y="685800"/>
            <a:ext cx="6477000" cy="461665"/>
          </a:xfrm>
          <a:prstGeom prst="rect">
            <a:avLst/>
          </a:prstGeom>
          <a:noFill/>
        </p:spPr>
        <p:txBody>
          <a:bodyPr wrap="square" rtlCol="0">
            <a:spAutoFit/>
          </a:bodyPr>
          <a:lstStyle/>
          <a:p>
            <a:r>
              <a:rPr lang="lv-LV" sz="2400" b="1" dirty="0"/>
              <a:t>PIEMĒRS</a:t>
            </a:r>
          </a:p>
        </p:txBody>
      </p:sp>
      <p:pic>
        <p:nvPicPr>
          <p:cNvPr id="4" name="Picture 3">
            <a:extLst>
              <a:ext uri="{FF2B5EF4-FFF2-40B4-BE49-F238E27FC236}">
                <a16:creationId xmlns:a16="http://schemas.microsoft.com/office/drawing/2014/main" id="{8E3CFA78-12CE-BD89-3020-31D547895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480" y="1219200"/>
            <a:ext cx="4265720" cy="4265720"/>
          </a:xfrm>
          <a:prstGeom prst="rect">
            <a:avLst/>
          </a:prstGeom>
        </p:spPr>
      </p:pic>
      <p:sp>
        <p:nvSpPr>
          <p:cNvPr id="5" name="TextBox 4">
            <a:extLst>
              <a:ext uri="{FF2B5EF4-FFF2-40B4-BE49-F238E27FC236}">
                <a16:creationId xmlns:a16="http://schemas.microsoft.com/office/drawing/2014/main" id="{880F3563-E9FF-1BD6-E113-50C549980062}"/>
              </a:ext>
            </a:extLst>
          </p:cNvPr>
          <p:cNvSpPr txBox="1"/>
          <p:nvPr/>
        </p:nvSpPr>
        <p:spPr>
          <a:xfrm>
            <a:off x="1525480" y="5715000"/>
            <a:ext cx="7161320" cy="461665"/>
          </a:xfrm>
          <a:prstGeom prst="rect">
            <a:avLst/>
          </a:prstGeom>
          <a:noFill/>
        </p:spPr>
        <p:txBody>
          <a:bodyPr wrap="square" rtlCol="0">
            <a:spAutoFit/>
          </a:bodyPr>
          <a:lstStyle/>
          <a:p>
            <a:r>
              <a:rPr lang="lv-LV" sz="2400" dirty="0"/>
              <a:t>Adrese: Gaujas un Priežu ielas krustojums, Ādaži</a:t>
            </a:r>
          </a:p>
        </p:txBody>
      </p:sp>
    </p:spTree>
    <p:extLst>
      <p:ext uri="{BB962C8B-B14F-4D97-AF65-F5344CB8AC3E}">
        <p14:creationId xmlns:p14="http://schemas.microsoft.com/office/powerpoint/2010/main" val="51173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479728-5AAD-0C92-48B9-BDFC898C53A5}"/>
              </a:ext>
            </a:extLst>
          </p:cNvPr>
          <p:cNvSpPr txBox="1"/>
          <p:nvPr/>
        </p:nvSpPr>
        <p:spPr>
          <a:xfrm>
            <a:off x="1371600" y="685800"/>
            <a:ext cx="7467600" cy="6001643"/>
          </a:xfrm>
          <a:prstGeom prst="rect">
            <a:avLst/>
          </a:prstGeom>
          <a:noFill/>
        </p:spPr>
        <p:txBody>
          <a:bodyPr wrap="square" rtlCol="0">
            <a:spAutoFit/>
          </a:bodyPr>
          <a:lstStyle/>
          <a:p>
            <a:r>
              <a:rPr lang="lv-LV" sz="2400" b="1" dirty="0"/>
              <a:t>APRĒĶINĀTAIS NEPIECIEŠAMAIS FINANSĒJUMS</a:t>
            </a:r>
          </a:p>
          <a:p>
            <a:endParaRPr lang="lv-LV" sz="2400" dirty="0"/>
          </a:p>
          <a:p>
            <a:r>
              <a:rPr lang="lv-LV" sz="2400" dirty="0" err="1"/>
              <a:t>Bio</a:t>
            </a:r>
            <a:r>
              <a:rPr lang="lv-LV" sz="2400" dirty="0"/>
              <a:t>-atkritumu spēkā esošais tarifs: </a:t>
            </a:r>
            <a:r>
              <a:rPr lang="lv-LV" sz="2400" b="1" dirty="0"/>
              <a:t>26,33 eiro ar PVN/m3</a:t>
            </a:r>
          </a:p>
          <a:p>
            <a:r>
              <a:rPr lang="lv-LV" sz="2400" u="sng" dirty="0"/>
              <a:t>Vienā nedēļā </a:t>
            </a:r>
            <a:r>
              <a:rPr lang="lv-LV" sz="2400" dirty="0"/>
              <a:t>visu Ādažu pilsētas un Ādažu pagasta bioloģisko atkritumu apsaimniekošanai, kuri savākti 35 bioloģisko atkritumu novietnēs ir:</a:t>
            </a:r>
          </a:p>
          <a:p>
            <a:r>
              <a:rPr lang="lv-LV" sz="2400" dirty="0"/>
              <a:t>41,58 m3 = </a:t>
            </a:r>
            <a:r>
              <a:rPr lang="lv-LV" sz="2400" b="1" dirty="0"/>
              <a:t>1094,78 eiro ar PVN</a:t>
            </a:r>
          </a:p>
          <a:p>
            <a:endParaRPr lang="lv-LV" sz="2400" dirty="0"/>
          </a:p>
          <a:p>
            <a:r>
              <a:rPr lang="lv-LV" sz="2400" dirty="0"/>
              <a:t>Aprēķinot izmaksas laika posmam </a:t>
            </a:r>
            <a:r>
              <a:rPr lang="lv-LV" sz="2400" u="sng" dirty="0"/>
              <a:t>01.05.2023.-31.12.2023.:</a:t>
            </a:r>
          </a:p>
          <a:p>
            <a:r>
              <a:rPr lang="lv-LV" sz="2400" dirty="0"/>
              <a:t>35 nedēļas x 1097,78 eiro = </a:t>
            </a:r>
            <a:r>
              <a:rPr lang="lv-LV" sz="2400" b="1" dirty="0"/>
              <a:t>38 422,30 eiro ar PVN</a:t>
            </a:r>
          </a:p>
          <a:p>
            <a:endParaRPr lang="lv-LV" sz="2400" b="1" dirty="0"/>
          </a:p>
          <a:p>
            <a:r>
              <a:rPr lang="lv-LV" sz="2400" dirty="0"/>
              <a:t>Jāņem vērā, ka aprēķins ir aptuvens, jo rudens mēnešos </a:t>
            </a:r>
            <a:r>
              <a:rPr lang="lv-LV" sz="2400" dirty="0" err="1"/>
              <a:t>bio</a:t>
            </a:r>
            <a:r>
              <a:rPr lang="lv-LV" sz="2400" dirty="0"/>
              <a:t>-atkritumu apjoms var pieaugt, bet gada nogalē samazināties.</a:t>
            </a:r>
          </a:p>
        </p:txBody>
      </p:sp>
    </p:spTree>
    <p:extLst>
      <p:ext uri="{BB962C8B-B14F-4D97-AF65-F5344CB8AC3E}">
        <p14:creationId xmlns:p14="http://schemas.microsoft.com/office/powerpoint/2010/main" val="1465513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7C22A3-518C-5E5A-8FB7-851BA727748E}"/>
              </a:ext>
            </a:extLst>
          </p:cNvPr>
          <p:cNvSpPr txBox="1"/>
          <p:nvPr/>
        </p:nvSpPr>
        <p:spPr>
          <a:xfrm>
            <a:off x="1384176" y="606641"/>
            <a:ext cx="7074023" cy="5262979"/>
          </a:xfrm>
          <a:prstGeom prst="rect">
            <a:avLst/>
          </a:prstGeom>
          <a:noFill/>
        </p:spPr>
        <p:txBody>
          <a:bodyPr wrap="square" rtlCol="0">
            <a:spAutoFit/>
          </a:bodyPr>
          <a:lstStyle/>
          <a:p>
            <a:r>
              <a:rPr lang="lv-LV" sz="2400" b="1" dirty="0"/>
              <a:t>IEGUVUMI, JA TURPINĀM BIO ŠĶIROŠANU</a:t>
            </a:r>
          </a:p>
          <a:p>
            <a:endParaRPr lang="lv-LV" sz="2400" dirty="0"/>
          </a:p>
          <a:p>
            <a:pPr indent="-342900">
              <a:buFont typeface="+mj-lt"/>
              <a:buAutoNum type="arabicPeriod"/>
            </a:pPr>
            <a:r>
              <a:rPr lang="lv-LV" sz="2400" dirty="0"/>
              <a:t>Apmierināti Ādažu pilsētas un Ādažu pagasta iedzīvotāji un uzņēmēji, kuri ir izmantojoši bioloģisko atkritumu bezmaksas apsaimniekošanas iespējas;</a:t>
            </a:r>
          </a:p>
          <a:p>
            <a:pPr indent="-342900">
              <a:buFont typeface="+mj-lt"/>
              <a:buAutoNum type="arabicPeriod"/>
            </a:pPr>
            <a:r>
              <a:rPr lang="lv-LV" sz="2400" dirty="0"/>
              <a:t>Ņemot vērā, ka Ādažu novada </a:t>
            </a:r>
            <a:r>
              <a:rPr lang="lv-LV" sz="2400" dirty="0" err="1"/>
              <a:t>pašvadība</a:t>
            </a:r>
            <a:r>
              <a:rPr lang="lv-LV" sz="2400" dirty="0"/>
              <a:t> ir iesaistīta </a:t>
            </a:r>
            <a:r>
              <a:rPr lang="lv-LV" sz="2400" dirty="0" err="1"/>
              <a:t>Viduslatvijas</a:t>
            </a:r>
            <a:r>
              <a:rPr lang="lv-LV" sz="2400" dirty="0"/>
              <a:t> atkritumu apsaimniekošanas reģionālo plānā, tiktu uzlaboti rādītāji atkritumu apsaimniekošanā, samazinot nodoto sadzīves atkritumu apjomu Ādažu novadā un palielinot bioloģiski noārdāmo atkritumu apsaimniekošanas apjomu.</a:t>
            </a:r>
          </a:p>
        </p:txBody>
      </p:sp>
    </p:spTree>
    <p:extLst>
      <p:ext uri="{BB962C8B-B14F-4D97-AF65-F5344CB8AC3E}">
        <p14:creationId xmlns:p14="http://schemas.microsoft.com/office/powerpoint/2010/main" val="263282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8E13EF-7BF8-5858-DD8F-0E3856621D21}"/>
              </a:ext>
            </a:extLst>
          </p:cNvPr>
          <p:cNvSpPr txBox="1"/>
          <p:nvPr/>
        </p:nvSpPr>
        <p:spPr>
          <a:xfrm>
            <a:off x="1371600" y="1219200"/>
            <a:ext cx="6629400" cy="3416320"/>
          </a:xfrm>
          <a:prstGeom prst="rect">
            <a:avLst/>
          </a:prstGeom>
          <a:noFill/>
        </p:spPr>
        <p:txBody>
          <a:bodyPr wrap="square">
            <a:spAutoFit/>
          </a:bodyPr>
          <a:lstStyle/>
          <a:p>
            <a:r>
              <a:rPr lang="lv-LV" sz="2400" dirty="0"/>
              <a:t>3. Tiks ņemti vērā MK 22.01.2021. noteikumi Nr. 45 «Par Atkritumu apsaimniekošanas valsts plānu 2021.-2028.gadam», kuri paredz, ka no esošā sadzīves atkritumu apjoma līdz 2025. gadam ir jānodrošina pārstrāde 55 % sadzīvē saražoto atkritumu.</a:t>
            </a:r>
          </a:p>
          <a:p>
            <a:r>
              <a:rPr lang="lv-LV" sz="2400" dirty="0"/>
              <a:t>4. Samazināsim Ādažu novada mežu un pļavu piegružošanu ar bioloģiskajiem atkritumiem.</a:t>
            </a:r>
          </a:p>
        </p:txBody>
      </p:sp>
    </p:spTree>
    <p:extLst>
      <p:ext uri="{BB962C8B-B14F-4D97-AF65-F5344CB8AC3E}">
        <p14:creationId xmlns:p14="http://schemas.microsoft.com/office/powerpoint/2010/main" val="36917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509B3-A292-3C3F-8339-556D6B5509FD}"/>
              </a:ext>
            </a:extLst>
          </p:cNvPr>
          <p:cNvSpPr txBox="1"/>
          <p:nvPr/>
        </p:nvSpPr>
        <p:spPr>
          <a:xfrm>
            <a:off x="1828800" y="762000"/>
            <a:ext cx="6096000" cy="5632311"/>
          </a:xfrm>
          <a:prstGeom prst="rect">
            <a:avLst/>
          </a:prstGeom>
          <a:noFill/>
        </p:spPr>
        <p:txBody>
          <a:bodyPr wrap="square" rtlCol="0">
            <a:spAutoFit/>
          </a:bodyPr>
          <a:lstStyle/>
          <a:p>
            <a:r>
              <a:rPr lang="lv-LV" sz="2400" b="1" dirty="0"/>
              <a:t>PAPILDUS INFORMĀCIJAI</a:t>
            </a:r>
          </a:p>
          <a:p>
            <a:endParaRPr lang="lv-LV" sz="2400" dirty="0"/>
          </a:p>
          <a:p>
            <a:r>
              <a:rPr lang="lv-LV" sz="2400" dirty="0"/>
              <a:t>Šķiroto atkritumu pieņemšanas laukumā «</a:t>
            </a:r>
            <a:r>
              <a:rPr lang="lv-LV" sz="2400" dirty="0" err="1"/>
              <a:t>Kadagas</a:t>
            </a:r>
            <a:r>
              <a:rPr lang="lv-LV" sz="2400" dirty="0"/>
              <a:t> attīrīšanas ietaises», </a:t>
            </a:r>
            <a:r>
              <a:rPr lang="lv-LV" sz="2400" dirty="0" err="1"/>
              <a:t>Kadagā</a:t>
            </a:r>
            <a:r>
              <a:rPr lang="lv-LV" sz="2400" dirty="0"/>
              <a:t>, bioloģiskie atkritumi uz šo brīdi </a:t>
            </a:r>
            <a:r>
              <a:rPr lang="lv-LV" sz="2400" u="sng" dirty="0"/>
              <a:t>netiek pieņemti</a:t>
            </a:r>
            <a:r>
              <a:rPr lang="lv-LV" sz="2400" dirty="0"/>
              <a:t>.</a:t>
            </a:r>
          </a:p>
          <a:p>
            <a:endParaRPr lang="lv-LV" sz="2400" dirty="0"/>
          </a:p>
          <a:p>
            <a:r>
              <a:rPr lang="lv-LV" sz="2400" dirty="0"/>
              <a:t>Ar 2024. gada 1. janvāri tiks mainīts bioloģisko atkritumu apsaimniekošanas tarifs: </a:t>
            </a:r>
            <a:r>
              <a:rPr lang="lv-LV" sz="2400" b="1" dirty="0"/>
              <a:t>21,14 eiro ar PVN</a:t>
            </a:r>
          </a:p>
          <a:p>
            <a:endParaRPr lang="lv-LV" sz="2400" dirty="0"/>
          </a:p>
          <a:p>
            <a:r>
              <a:rPr lang="lv-LV" sz="2400" dirty="0"/>
              <a:t>Paredzama tarifa samazināšanās 2024. gadā par </a:t>
            </a:r>
            <a:r>
              <a:rPr lang="lv-LV" sz="2400" b="1" dirty="0"/>
              <a:t>5,19 eiro ar PVN/m3</a:t>
            </a:r>
            <a:r>
              <a:rPr lang="lv-LV" sz="2400" dirty="0"/>
              <a:t>, atbilstoši Atkritumu apsaimniekošanas likuma grozījumiem.</a:t>
            </a:r>
          </a:p>
        </p:txBody>
      </p:sp>
    </p:spTree>
    <p:extLst>
      <p:ext uri="{BB962C8B-B14F-4D97-AF65-F5344CB8AC3E}">
        <p14:creationId xmlns:p14="http://schemas.microsoft.com/office/powerpoint/2010/main" val="345152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3362FF-1369-7382-CD11-6B22593A2471}"/>
              </a:ext>
            </a:extLst>
          </p:cNvPr>
          <p:cNvSpPr txBox="1"/>
          <p:nvPr/>
        </p:nvSpPr>
        <p:spPr>
          <a:xfrm>
            <a:off x="1828800" y="914400"/>
            <a:ext cx="6629400" cy="5632311"/>
          </a:xfrm>
          <a:prstGeom prst="rect">
            <a:avLst/>
          </a:prstGeom>
          <a:noFill/>
        </p:spPr>
        <p:txBody>
          <a:bodyPr wrap="square" rtlCol="0">
            <a:spAutoFit/>
          </a:bodyPr>
          <a:lstStyle/>
          <a:p>
            <a:r>
              <a:rPr lang="lv-LV" sz="2400" b="1" dirty="0"/>
              <a:t>SITUĀCIJAS APRAKSTS</a:t>
            </a:r>
          </a:p>
          <a:p>
            <a:endParaRPr lang="lv-LV" sz="2400" dirty="0"/>
          </a:p>
          <a:p>
            <a:r>
              <a:rPr lang="lv-LV" sz="2400" dirty="0"/>
              <a:t>2023. gada 21. aprīlī tika saņemta SIA «Eco </a:t>
            </a:r>
            <a:r>
              <a:rPr lang="lv-LV" sz="2400" dirty="0" err="1"/>
              <a:t>Baltia</a:t>
            </a:r>
            <a:r>
              <a:rPr lang="lv-LV" sz="2400" dirty="0"/>
              <a:t> vide» (turpmāk – EBV) vēstule ar informāciju, ka noslēdzas Eiropas Savienības struktūrfondu projekts «Par atkritumu dalītās savākšanas punktu izveidi un pilnveidi Ādažu novadā» (turpmāk – Projekts), kurš bija spēkā no 2017. gada rudens līdz šā gada maija mēnesim.</a:t>
            </a:r>
          </a:p>
          <a:p>
            <a:endParaRPr lang="lv-LV" sz="2400" dirty="0"/>
          </a:p>
          <a:p>
            <a:r>
              <a:rPr lang="lv-LV" sz="2400" dirty="0"/>
              <a:t>Projekta ietvaros EBV 35 adresēs Ādažu pilsētā un Ādažu pagastā tika nodrošināta bezmaksas bioloģisko atkritumu apsaimniekošana.</a:t>
            </a:r>
          </a:p>
        </p:txBody>
      </p:sp>
    </p:spTree>
    <p:extLst>
      <p:ext uri="{BB962C8B-B14F-4D97-AF65-F5344CB8AC3E}">
        <p14:creationId xmlns:p14="http://schemas.microsoft.com/office/powerpoint/2010/main" val="19494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13282"/>
            <a:ext cx="7162800" cy="2185214"/>
          </a:xfrm>
          <a:prstGeom prst="rect">
            <a:avLst/>
          </a:prstGeom>
        </p:spPr>
        <p:txBody>
          <a:bodyPr wrap="square">
            <a:spAutoFit/>
          </a:bodyPr>
          <a:lstStyle/>
          <a:p>
            <a:pPr algn="ctr"/>
            <a:endParaRPr lang="lv-LV" sz="4000" b="1" dirty="0">
              <a:solidFill>
                <a:schemeClr val="accent5">
                  <a:lumMod val="50000"/>
                </a:schemeClr>
              </a:solidFill>
            </a:endParaRPr>
          </a:p>
          <a:p>
            <a:pPr algn="ctr"/>
            <a:r>
              <a:rPr lang="lv-LV" sz="2400" b="1" dirty="0">
                <a:solidFill>
                  <a:schemeClr val="tx2"/>
                </a:solidFill>
                <a:latin typeface="Arial" panose="020B0604020202020204" pitchFamily="34" charset="0"/>
                <a:cs typeface="Arial" panose="020B0604020202020204" pitchFamily="34" charset="0"/>
              </a:rPr>
              <a:t>PALDIES PAR UZMANĪBU!</a:t>
            </a:r>
            <a:br>
              <a:rPr lang="lv-LV" sz="4000" b="1" dirty="0">
                <a:solidFill>
                  <a:schemeClr val="tx2"/>
                </a:solidFill>
                <a:latin typeface="Arial" panose="020B0604020202020204" pitchFamily="34" charset="0"/>
                <a:cs typeface="Arial" panose="020B0604020202020204" pitchFamily="34" charset="0"/>
              </a:rPr>
            </a:br>
            <a:endParaRPr lang="lv-LV" sz="1600" b="1" dirty="0">
              <a:solidFill>
                <a:schemeClr val="tx2"/>
              </a:solidFill>
              <a:latin typeface="Arial" panose="020B0604020202020204" pitchFamily="34" charset="0"/>
              <a:cs typeface="Arial" panose="020B0604020202020204" pitchFamily="34" charset="0"/>
            </a:endParaRPr>
          </a:p>
          <a:p>
            <a:pPr algn="ctr">
              <a:defRPr/>
            </a:pPr>
            <a:endParaRPr lang="lv-LV" sz="1600" dirty="0">
              <a:solidFill>
                <a:schemeClr val="accent5">
                  <a:lumMod val="50000"/>
                </a:schemeClr>
              </a:solidFill>
            </a:endParaRPr>
          </a:p>
          <a:p>
            <a:endParaRPr lang="lv-LV" sz="4000" dirty="0">
              <a:solidFill>
                <a:schemeClr val="accent5">
                  <a:lumMod val="50000"/>
                </a:schemeClr>
              </a:solidFill>
            </a:endParaRPr>
          </a:p>
        </p:txBody>
      </p:sp>
    </p:spTree>
    <p:extLst>
      <p:ext uri="{BB962C8B-B14F-4D97-AF65-F5344CB8AC3E}">
        <p14:creationId xmlns:p14="http://schemas.microsoft.com/office/powerpoint/2010/main" val="284527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982551-3818-FC9B-3E51-7CD0728BFB82}"/>
              </a:ext>
            </a:extLst>
          </p:cNvPr>
          <p:cNvSpPr txBox="1"/>
          <p:nvPr/>
        </p:nvSpPr>
        <p:spPr>
          <a:xfrm>
            <a:off x="1752600" y="762000"/>
            <a:ext cx="6400800" cy="2492990"/>
          </a:xfrm>
          <a:prstGeom prst="rect">
            <a:avLst/>
          </a:prstGeom>
          <a:noFill/>
        </p:spPr>
        <p:txBody>
          <a:bodyPr wrap="square" rtlCol="0">
            <a:spAutoFit/>
          </a:bodyPr>
          <a:lstStyle/>
          <a:p>
            <a:r>
              <a:rPr lang="lv-LV" sz="2400" dirty="0"/>
              <a:t>Ņemot vērā, ka Projekts ir noslēdzies, EBV plāno pakāpeniski noņemt visus uzstādītos bezmaksas bioloģisko atkritumu savākšanas konteinerus šā gada maija mēnesī.</a:t>
            </a:r>
          </a:p>
          <a:p>
            <a:endParaRPr lang="lv-LV" dirty="0"/>
          </a:p>
          <a:p>
            <a:endParaRPr lang="lv-LV" dirty="0"/>
          </a:p>
        </p:txBody>
      </p:sp>
      <p:pic>
        <p:nvPicPr>
          <p:cNvPr id="4" name="Picture 3">
            <a:extLst>
              <a:ext uri="{FF2B5EF4-FFF2-40B4-BE49-F238E27FC236}">
                <a16:creationId xmlns:a16="http://schemas.microsoft.com/office/drawing/2014/main" id="{12AAB651-7972-37C8-6B18-6C700610027A}"/>
              </a:ext>
            </a:extLst>
          </p:cNvPr>
          <p:cNvPicPr>
            <a:picLocks noChangeAspect="1"/>
          </p:cNvPicPr>
          <p:nvPr/>
        </p:nvPicPr>
        <p:blipFill>
          <a:blip r:embed="rId2"/>
          <a:stretch>
            <a:fillRect/>
          </a:stretch>
        </p:blipFill>
        <p:spPr>
          <a:xfrm>
            <a:off x="1828800" y="2667000"/>
            <a:ext cx="5662472" cy="3733800"/>
          </a:xfrm>
          <a:prstGeom prst="rect">
            <a:avLst/>
          </a:prstGeom>
        </p:spPr>
      </p:pic>
    </p:spTree>
    <p:extLst>
      <p:ext uri="{BB962C8B-B14F-4D97-AF65-F5344CB8AC3E}">
        <p14:creationId xmlns:p14="http://schemas.microsoft.com/office/powerpoint/2010/main" val="33668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963919-120F-CCE4-089B-726A174E39E8}"/>
              </a:ext>
            </a:extLst>
          </p:cNvPr>
          <p:cNvSpPr txBox="1"/>
          <p:nvPr/>
        </p:nvSpPr>
        <p:spPr>
          <a:xfrm>
            <a:off x="1925715" y="1066800"/>
            <a:ext cx="5943600" cy="4154984"/>
          </a:xfrm>
          <a:prstGeom prst="rect">
            <a:avLst/>
          </a:prstGeom>
          <a:noFill/>
        </p:spPr>
        <p:txBody>
          <a:bodyPr wrap="square" rtlCol="0">
            <a:spAutoFit/>
          </a:bodyPr>
          <a:lstStyle/>
          <a:p>
            <a:r>
              <a:rPr lang="lv-LV" sz="2400" b="1" dirty="0"/>
              <a:t>EBV PIEDĀVĀTAIS RISINĀJUMS</a:t>
            </a:r>
          </a:p>
          <a:p>
            <a:endParaRPr lang="lv-LV" sz="2400" dirty="0"/>
          </a:p>
          <a:p>
            <a:r>
              <a:rPr lang="lv-LV" sz="2400" dirty="0"/>
              <a:t>EBV piedāvā iedzīvotājiem un uzņēmējiem iegādāties:</a:t>
            </a:r>
          </a:p>
          <a:p>
            <a:pPr marL="285750" indent="-285750">
              <a:buFont typeface="Arial" panose="020B0604020202020204" pitchFamily="34" charset="0"/>
              <a:buChar char="•"/>
            </a:pPr>
            <a:r>
              <a:rPr lang="lv-LV" sz="2400" dirty="0"/>
              <a:t> </a:t>
            </a:r>
            <a:r>
              <a:rPr lang="lv-LV" sz="2400" u="sng" dirty="0"/>
              <a:t>speciālos bioloģisko atkritumu šķirošanas maisus</a:t>
            </a:r>
            <a:r>
              <a:rPr lang="lv-LV" sz="2400" dirty="0"/>
              <a:t> ar tilpumu 120 l (kurus iespējams iegādāties vienā vietā – SIA «Puķu Elvis» veikalā, Rīgas gatvē 51, Ādažos);</a:t>
            </a:r>
          </a:p>
          <a:p>
            <a:pPr marL="285750" indent="-285750">
              <a:buFont typeface="Arial" panose="020B0604020202020204" pitchFamily="34" charset="0"/>
              <a:buChar char="•"/>
            </a:pPr>
            <a:r>
              <a:rPr lang="lv-LV" sz="2400" u="sng" dirty="0"/>
              <a:t>dažāda tilpuma konteinerus </a:t>
            </a:r>
            <a:r>
              <a:rPr lang="lv-LV" sz="2400" dirty="0"/>
              <a:t>(0,12 m3; 0,24 m3; 0,66 m3).</a:t>
            </a:r>
          </a:p>
        </p:txBody>
      </p:sp>
    </p:spTree>
    <p:extLst>
      <p:ext uri="{BB962C8B-B14F-4D97-AF65-F5344CB8AC3E}">
        <p14:creationId xmlns:p14="http://schemas.microsoft.com/office/powerpoint/2010/main" val="72269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5FEB6-BC72-BEC5-5506-4557F3BB6DC7}"/>
              </a:ext>
            </a:extLst>
          </p:cNvPr>
          <p:cNvPicPr>
            <a:picLocks noChangeAspect="1"/>
          </p:cNvPicPr>
          <p:nvPr/>
        </p:nvPicPr>
        <p:blipFill>
          <a:blip r:embed="rId2"/>
          <a:stretch>
            <a:fillRect/>
          </a:stretch>
        </p:blipFill>
        <p:spPr>
          <a:xfrm>
            <a:off x="533400" y="1524000"/>
            <a:ext cx="8286750" cy="3971925"/>
          </a:xfrm>
          <a:prstGeom prst="rect">
            <a:avLst/>
          </a:prstGeom>
        </p:spPr>
      </p:pic>
      <p:sp>
        <p:nvSpPr>
          <p:cNvPr id="5" name="TextBox 4">
            <a:extLst>
              <a:ext uri="{FF2B5EF4-FFF2-40B4-BE49-F238E27FC236}">
                <a16:creationId xmlns:a16="http://schemas.microsoft.com/office/drawing/2014/main" id="{8AB972C1-6CFD-3CD6-57E8-A84E7DB13D9B}"/>
              </a:ext>
            </a:extLst>
          </p:cNvPr>
          <p:cNvSpPr txBox="1"/>
          <p:nvPr/>
        </p:nvSpPr>
        <p:spPr>
          <a:xfrm>
            <a:off x="4114800" y="5562600"/>
            <a:ext cx="4267200" cy="381000"/>
          </a:xfrm>
          <a:prstGeom prst="rect">
            <a:avLst/>
          </a:prstGeom>
          <a:noFill/>
        </p:spPr>
        <p:txBody>
          <a:bodyPr wrap="square" rtlCol="0">
            <a:spAutoFit/>
          </a:bodyPr>
          <a:lstStyle/>
          <a:p>
            <a:pPr algn="r"/>
            <a:r>
              <a:rPr lang="lv-LV" dirty="0"/>
              <a:t>Materiāls  no EBV mājaslapas</a:t>
            </a:r>
          </a:p>
        </p:txBody>
      </p:sp>
    </p:spTree>
    <p:extLst>
      <p:ext uri="{BB962C8B-B14F-4D97-AF65-F5344CB8AC3E}">
        <p14:creationId xmlns:p14="http://schemas.microsoft.com/office/powerpoint/2010/main" val="349518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1AB95-FE48-1FAB-4210-A91FCE71D4F5}"/>
              </a:ext>
            </a:extLst>
          </p:cNvPr>
          <p:cNvSpPr txBox="1"/>
          <p:nvPr/>
        </p:nvSpPr>
        <p:spPr>
          <a:xfrm>
            <a:off x="1485900" y="457200"/>
            <a:ext cx="7124700" cy="6370975"/>
          </a:xfrm>
          <a:prstGeom prst="rect">
            <a:avLst/>
          </a:prstGeom>
          <a:noFill/>
        </p:spPr>
        <p:txBody>
          <a:bodyPr wrap="square" rtlCol="0">
            <a:spAutoFit/>
          </a:bodyPr>
          <a:lstStyle/>
          <a:p>
            <a:r>
              <a:rPr lang="lv-LV" sz="2400" b="1" dirty="0"/>
              <a:t>PROBLĒMJAUTĀJUMI</a:t>
            </a:r>
          </a:p>
          <a:p>
            <a:endParaRPr lang="lv-LV" sz="2400" dirty="0"/>
          </a:p>
          <a:p>
            <a:pPr indent="-342900">
              <a:buFont typeface="+mj-lt"/>
              <a:buAutoNum type="arabicPeriod"/>
            </a:pPr>
            <a:r>
              <a:rPr lang="lv-LV" sz="2400" u="sng" dirty="0"/>
              <a:t>Ja tiks nolemts atteikties</a:t>
            </a:r>
            <a:r>
              <a:rPr lang="lv-LV" sz="2400" dirty="0"/>
              <a:t> no turpmākas bioloģisko atkritumu apsaimniekošanas publiskajos šķiroto atkritumu punktos Ādažu pilsētā un Ādažu pagastā, jārēķinās, ka iedzīvotāji ir pieradināti pie šīs iespējas. Rezultātā var periodiski krāties atkritumu maisi, kuru apsaimniekošanai jebkurā gadījumā būs jārod risinājums, papildus var tikt piegružoti tuvākie meži.</a:t>
            </a:r>
          </a:p>
          <a:p>
            <a:pPr indent="-342900">
              <a:buFont typeface="+mj-lt"/>
              <a:buAutoNum type="arabicPeriod"/>
            </a:pPr>
            <a:r>
              <a:rPr lang="lv-LV" sz="2400" u="sng" dirty="0"/>
              <a:t>Ja tiks pieņemts lēmums turpināt </a:t>
            </a:r>
            <a:r>
              <a:rPr lang="lv-LV" sz="2400" dirty="0"/>
              <a:t>bioloģisko atkritumu apsaimniekošanu publiskajos šķiroto atkritumu punktos, joprojām iedzīvotājiem nav izpratne par atkritumu šķirošanas prasībām, Rezultātā – atkritumus, kuri neatbilst bioloģisko atkritumu raksturam, EBV nesavāks un atstās.</a:t>
            </a:r>
          </a:p>
        </p:txBody>
      </p:sp>
    </p:spTree>
    <p:extLst>
      <p:ext uri="{BB962C8B-B14F-4D97-AF65-F5344CB8AC3E}">
        <p14:creationId xmlns:p14="http://schemas.microsoft.com/office/powerpoint/2010/main" val="418904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643ED-0EC0-61AD-7B4C-20D78C99C3C2}"/>
              </a:ext>
            </a:extLst>
          </p:cNvPr>
          <p:cNvSpPr txBox="1"/>
          <p:nvPr/>
        </p:nvSpPr>
        <p:spPr>
          <a:xfrm>
            <a:off x="1409700" y="457200"/>
            <a:ext cx="7353300" cy="5632311"/>
          </a:xfrm>
          <a:prstGeom prst="rect">
            <a:avLst/>
          </a:prstGeom>
          <a:noFill/>
        </p:spPr>
        <p:txBody>
          <a:bodyPr wrap="square" rtlCol="0">
            <a:spAutoFit/>
          </a:bodyPr>
          <a:lstStyle/>
          <a:p>
            <a:r>
              <a:rPr lang="lv-LV" sz="2400" b="1" dirty="0"/>
              <a:t>IESPĒJAMAIS RISINĀJUMS 1. PROBLĒMJAUTĀJUMAM – JA ATSAKĀMIES</a:t>
            </a:r>
          </a:p>
          <a:p>
            <a:endParaRPr lang="lv-LV" sz="2400" dirty="0"/>
          </a:p>
          <a:p>
            <a:r>
              <a:rPr lang="lv-LV" sz="2400" dirty="0"/>
              <a:t>Ja bijušo publisko bioloģisko atkritumu savākšanas punktos krāsies ieraduma rezultātā savesti atkritumu maisi, risinājums skars Ādažu novada pašvaldības budžetu.</a:t>
            </a:r>
          </a:p>
          <a:p>
            <a:endParaRPr lang="lv-LV" sz="2400" dirty="0"/>
          </a:p>
          <a:p>
            <a:r>
              <a:rPr lang="lv-LV" sz="2400" dirty="0"/>
              <a:t>Ādažu labiekārtošanas nodaļa var savākt iepriekš minētos atkritumus, bet tālāk tie tiks nodoti kā Ādažu novada pašvaldības atkritumi.</a:t>
            </a:r>
          </a:p>
          <a:p>
            <a:endParaRPr lang="lv-LV" sz="2400" dirty="0"/>
          </a:p>
          <a:p>
            <a:r>
              <a:rPr lang="lv-LV" sz="2400" dirty="0"/>
              <a:t>Papildus jārēķinās, ka Ādažu labiekārtošanas nodaļas iespējas šādi rīkoties ir ierobežotas, tādejādi šis risinājums nebūtu vēlams.</a:t>
            </a:r>
          </a:p>
        </p:txBody>
      </p:sp>
    </p:spTree>
    <p:extLst>
      <p:ext uri="{BB962C8B-B14F-4D97-AF65-F5344CB8AC3E}">
        <p14:creationId xmlns:p14="http://schemas.microsoft.com/office/powerpoint/2010/main" val="398531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F5EFD-9EA2-9CEA-2343-3C34BE363DC2}"/>
              </a:ext>
            </a:extLst>
          </p:cNvPr>
          <p:cNvSpPr txBox="1"/>
          <p:nvPr/>
        </p:nvSpPr>
        <p:spPr>
          <a:xfrm>
            <a:off x="1828800" y="685800"/>
            <a:ext cx="6477000" cy="6001643"/>
          </a:xfrm>
          <a:prstGeom prst="rect">
            <a:avLst/>
          </a:prstGeom>
          <a:noFill/>
        </p:spPr>
        <p:txBody>
          <a:bodyPr wrap="square" rtlCol="0">
            <a:spAutoFit/>
          </a:bodyPr>
          <a:lstStyle/>
          <a:p>
            <a:r>
              <a:rPr lang="lv-LV" sz="2400" dirty="0"/>
              <a:t>Ādažu novada domes 22.06.2022. saistošo noteikumu Nr. 58/2022 «Par sadzīves atkritumu apsaimniekošanu Ādažu novadā» 13.1.6. apakšpunkts nosaka:</a:t>
            </a:r>
          </a:p>
          <a:p>
            <a:pPr algn="ctr"/>
            <a:r>
              <a:rPr lang="lv-LV" sz="2400" b="1" dirty="0"/>
              <a:t>bioloģiski noārdāmos atkritumus fiziskas personas var kompostēt savas mājsaimniecības teritorijā, nodrošinot, ka netiek radīts kaitējums videi, apdraudējums cilvēku dzīvībai un veselībai vai citu personu mantai.</a:t>
            </a:r>
          </a:p>
          <a:p>
            <a:pPr algn="ctr"/>
            <a:endParaRPr lang="lv-LV" sz="2400" dirty="0"/>
          </a:p>
          <a:p>
            <a:pPr algn="just"/>
            <a:r>
              <a:rPr lang="lv-LV" sz="2400" dirty="0"/>
              <a:t>Šis risinājums daļēji uzskatāms par risinājumu, jo ne visiem iedzīvotājiem ir pieejama mājsaimniecība ar teritoriju, kurā veidot bioloģisko atkritumu komposta kaudzi vai arī nav vēlme kompostēt.</a:t>
            </a:r>
          </a:p>
        </p:txBody>
      </p:sp>
    </p:spTree>
    <p:extLst>
      <p:ext uri="{BB962C8B-B14F-4D97-AF65-F5344CB8AC3E}">
        <p14:creationId xmlns:p14="http://schemas.microsoft.com/office/powerpoint/2010/main" val="336970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713561-ADF8-7937-6106-D95E9BACB884}"/>
              </a:ext>
            </a:extLst>
          </p:cNvPr>
          <p:cNvSpPr txBox="1"/>
          <p:nvPr/>
        </p:nvSpPr>
        <p:spPr>
          <a:xfrm>
            <a:off x="1828800" y="914400"/>
            <a:ext cx="6248400" cy="4893647"/>
          </a:xfrm>
          <a:prstGeom prst="rect">
            <a:avLst/>
          </a:prstGeom>
          <a:noFill/>
        </p:spPr>
        <p:txBody>
          <a:bodyPr wrap="square">
            <a:spAutoFit/>
          </a:bodyPr>
          <a:lstStyle/>
          <a:p>
            <a:r>
              <a:rPr lang="lv-LV" sz="2400" dirty="0"/>
              <a:t>Ādažu novada domes 22.06.2022. saistošo noteikumu Nr. 58/2022 «Par sadzīves atkritumu apsaimniekošanu Ādažu novadā» 17. punkts paredz:</a:t>
            </a:r>
          </a:p>
          <a:p>
            <a:pPr algn="ctr"/>
            <a:r>
              <a:rPr lang="lv-LV" sz="2400" b="1" dirty="0"/>
              <a:t>Personām ir atļauts dedzināt ugunskuros sausu zāli, sausas lapas un zarus un citas augu daļas sava īpašuma teritorijā, ievērojot normatīvajos aktos noteiktos drošības pasākumus un neradot traucējumu apkārtējiem.</a:t>
            </a:r>
          </a:p>
          <a:p>
            <a:endParaRPr lang="lv-LV" sz="2400" dirty="0"/>
          </a:p>
          <a:p>
            <a:r>
              <a:rPr lang="lv-LV" sz="2400" dirty="0"/>
              <a:t>Šis arī ir daļējs risinājums, jo saņemsim iedzīvotāju sūdzības par dūmiem.</a:t>
            </a:r>
          </a:p>
        </p:txBody>
      </p:sp>
    </p:spTree>
    <p:extLst>
      <p:ext uri="{BB962C8B-B14F-4D97-AF65-F5344CB8AC3E}">
        <p14:creationId xmlns:p14="http://schemas.microsoft.com/office/powerpoint/2010/main" val="50624209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9764</TotalTime>
  <Words>931</Words>
  <Application>Microsoft Office PowerPoint</Application>
  <PresentationFormat>On-screen Show (4:3)</PresentationFormat>
  <Paragraphs>77</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Wisp</vt:lpstr>
      <vt:lpstr>BIOLOĢISKI NOĀRDĀMO ATKRITUMU APSAIMNIEKOŠANA ĀDAŽU PILSĒTĀ UN ĀDAŽU PAGASTĀ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‘Upmalu’ aizsargdambja rekonstrukcija</dc:title>
  <dc:creator>Karīna Miķelsone</dc:creator>
  <cp:lastModifiedBy>Jevgēnija Sviridenkova</cp:lastModifiedBy>
  <cp:revision>607</cp:revision>
  <cp:lastPrinted>2023-03-08T06:22:07Z</cp:lastPrinted>
  <dcterms:created xsi:type="dcterms:W3CDTF">2006-08-16T00:00:00Z</dcterms:created>
  <dcterms:modified xsi:type="dcterms:W3CDTF">2023-05-18T13:03:50Z</dcterms:modified>
</cp:coreProperties>
</file>