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90" r:id="rId1"/>
  </p:sldMasterIdLst>
  <p:notesMasterIdLst>
    <p:notesMasterId r:id="rId8"/>
  </p:notesMasterIdLst>
  <p:sldIdLst>
    <p:sldId id="271" r:id="rId2"/>
    <p:sldId id="281" r:id="rId3"/>
    <p:sldId id="297" r:id="rId4"/>
    <p:sldId id="298" r:id="rId5"/>
    <p:sldId id="287" r:id="rId6"/>
    <p:sldId id="263" r:id="rId7"/>
  </p:sldIdLst>
  <p:sldSz cx="9144000" cy="6858000" type="screen4x3"/>
  <p:notesSz cx="6797675" cy="9926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Untitled Section" id="{C9A407A5-C453-41FB-960E-80E30F067316}">
          <p14:sldIdLst>
            <p14:sldId id="271"/>
            <p14:sldId id="281"/>
            <p14:sldId id="297"/>
            <p14:sldId id="298"/>
            <p14:sldId id="287"/>
            <p14:sldId id="263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Lauris Bernāns" initials="LB" lastIdx="7" clrIdx="0">
    <p:extLst>
      <p:ext uri="{19B8F6BF-5375-455C-9EA6-DF929625EA0E}">
        <p15:presenceInfo xmlns:p15="http://schemas.microsoft.com/office/powerpoint/2012/main" userId="S::lauris.bernans@Adazi.lv::1288dd23-a67f-482e-bf6a-f8779b442a91" providerId="AD"/>
      </p:ext>
    </p:extLst>
  </p:cmAuthor>
  <p:cmAuthor id="2" name="Lelde Balode" initials="LB" lastIdx="1" clrIdx="1">
    <p:extLst>
      <p:ext uri="{19B8F6BF-5375-455C-9EA6-DF929625EA0E}">
        <p15:presenceInfo xmlns:p15="http://schemas.microsoft.com/office/powerpoint/2012/main" userId="f556d28e642cbd43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Vidējs stils 2 - izcēlums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5940675A-B579-460E-94D1-54222C63F5DA}" styleName="Bez stila, režģa tabula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616DA210-FB5B-4158-B5E0-FEB733F419BA}" styleName="Gaišs stils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719" autoAdjust="0"/>
    <p:restoredTop sz="95033" autoAdjust="0"/>
  </p:normalViewPr>
  <p:slideViewPr>
    <p:cSldViewPr>
      <p:cViewPr varScale="1">
        <p:scale>
          <a:sx n="86" d="100"/>
          <a:sy n="86" d="100"/>
        </p:scale>
        <p:origin x="1306" y="5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commentAuthors" Target="commentAuthor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45659" cy="498055"/>
          </a:xfrm>
          <a:prstGeom prst="rect">
            <a:avLst/>
          </a:prstGeom>
        </p:spPr>
        <p:txBody>
          <a:bodyPr vert="horz" lIns="88139" tIns="44070" rIns="88139" bIns="44070" rtlCol="0"/>
          <a:lstStyle>
            <a:lvl1pPr algn="l">
              <a:defRPr sz="1200"/>
            </a:lvl1pPr>
          </a:lstStyle>
          <a:p>
            <a:endParaRPr lang="lv-LV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4" y="1"/>
            <a:ext cx="2945659" cy="498055"/>
          </a:xfrm>
          <a:prstGeom prst="rect">
            <a:avLst/>
          </a:prstGeom>
        </p:spPr>
        <p:txBody>
          <a:bodyPr vert="horz" lIns="88139" tIns="44070" rIns="88139" bIns="44070" rtlCol="0"/>
          <a:lstStyle>
            <a:lvl1pPr algn="r">
              <a:defRPr sz="1200"/>
            </a:lvl1pPr>
          </a:lstStyle>
          <a:p>
            <a:fld id="{9288B1A3-5F11-4C1B-A069-24F8B6B42FFC}" type="datetimeFigureOut">
              <a:rPr lang="lv-LV" smtClean="0"/>
              <a:t>21.04.2023</a:t>
            </a:fld>
            <a:endParaRPr lang="lv-LV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1425"/>
            <a:ext cx="4464050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88139" tIns="44070" rIns="88139" bIns="44070" rtlCol="0" anchor="ctr"/>
          <a:lstStyle/>
          <a:p>
            <a:endParaRPr lang="lv-LV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77195"/>
            <a:ext cx="5438140" cy="3908614"/>
          </a:xfrm>
          <a:prstGeom prst="rect">
            <a:avLst/>
          </a:prstGeom>
        </p:spPr>
        <p:txBody>
          <a:bodyPr vert="horz" lIns="88139" tIns="44070" rIns="88139" bIns="4407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v-LV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4"/>
          </a:xfrm>
          <a:prstGeom prst="rect">
            <a:avLst/>
          </a:prstGeom>
        </p:spPr>
        <p:txBody>
          <a:bodyPr vert="horz" lIns="88139" tIns="44070" rIns="88139" bIns="44070" rtlCol="0" anchor="b"/>
          <a:lstStyle>
            <a:lvl1pPr algn="l">
              <a:defRPr sz="1200"/>
            </a:lvl1pPr>
          </a:lstStyle>
          <a:p>
            <a:endParaRPr lang="lv-LV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4" y="9428584"/>
            <a:ext cx="2945659" cy="498054"/>
          </a:xfrm>
          <a:prstGeom prst="rect">
            <a:avLst/>
          </a:prstGeom>
        </p:spPr>
        <p:txBody>
          <a:bodyPr vert="horz" lIns="88139" tIns="44070" rIns="88139" bIns="44070" rtlCol="0" anchor="b"/>
          <a:lstStyle>
            <a:lvl1pPr algn="r">
              <a:defRPr sz="1200"/>
            </a:lvl1pPr>
          </a:lstStyle>
          <a:p>
            <a:fld id="{C614E674-1215-4784-BE8D-CAF5A61E5D07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40732316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ida attēla vietturi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iezīmju vietturi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v-LV" dirty="0"/>
          </a:p>
        </p:txBody>
      </p:sp>
      <p:sp>
        <p:nvSpPr>
          <p:cNvPr id="4" name="Slaida numura vietturis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614E674-1215-4784-BE8D-CAF5A61E5D07}" type="slidenum">
              <a:rPr lang="lv-LV" smtClean="0"/>
              <a:t>1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71767627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A53010"/>
              </a:buClr>
              <a:buSzTx/>
              <a:buNone/>
              <a:tabLst/>
              <a:defRPr/>
            </a:pPr>
            <a:endParaRPr lang="lv-LV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614E674-1215-4784-BE8D-CAF5A61E5D07}" type="slidenum">
              <a:rPr lang="lv-LV" smtClean="0"/>
              <a:t>2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280503373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v-LV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614E674-1215-4784-BE8D-CAF5A61E5D07}" type="slidenum">
              <a:rPr lang="lv-LV" smtClean="0"/>
              <a:t>3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40614009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v-LV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614E674-1215-4784-BE8D-CAF5A61E5D07}" type="slidenum">
              <a:rPr lang="lv-LV" smtClean="0"/>
              <a:t>4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112426284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v-LV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614E674-1215-4784-BE8D-CAF5A61E5D07}" type="slidenum">
              <a:rPr lang="lv-LV" smtClean="0"/>
              <a:t>5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116142310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ida attēla vietturi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iezīmju vietturi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v-LV" dirty="0"/>
          </a:p>
        </p:txBody>
      </p:sp>
      <p:sp>
        <p:nvSpPr>
          <p:cNvPr id="4" name="Slaida numura vietturis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614E674-1215-4784-BE8D-CAF5A61E5D07}" type="slidenum">
              <a:rPr lang="lv-LV" smtClean="0"/>
              <a:t>6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17880351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42416" y="2514601"/>
            <a:ext cx="6600451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42416" y="4777380"/>
            <a:ext cx="6600451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8"/>
          <p:cNvSpPr/>
          <p:nvPr/>
        </p:nvSpPr>
        <p:spPr bwMode="auto">
          <a:xfrm>
            <a:off x="-31719" y="4321158"/>
            <a:ext cx="1395473" cy="781781"/>
          </a:xfrm>
          <a:custGeom>
            <a:avLst/>
            <a:gdLst/>
            <a:ahLst/>
            <a:cxnLst/>
            <a:rect l="l" t="t" r="r" b="b"/>
            <a:pathLst>
              <a:path w="8042" h="10000">
                <a:moveTo>
                  <a:pt x="5799" y="10000"/>
                </a:moveTo>
                <a:cubicBezTo>
                  <a:pt x="5880" y="10000"/>
                  <a:pt x="5934" y="9940"/>
                  <a:pt x="5961" y="9880"/>
                </a:cubicBezTo>
                <a:cubicBezTo>
                  <a:pt x="5961" y="9820"/>
                  <a:pt x="5988" y="9820"/>
                  <a:pt x="5988" y="9820"/>
                </a:cubicBezTo>
                <a:lnTo>
                  <a:pt x="8042" y="5260"/>
                </a:lnTo>
                <a:cubicBezTo>
                  <a:pt x="8096" y="5140"/>
                  <a:pt x="8096" y="4901"/>
                  <a:pt x="8042" y="4721"/>
                </a:cubicBezTo>
                <a:lnTo>
                  <a:pt x="5988" y="221"/>
                </a:lnTo>
                <a:cubicBezTo>
                  <a:pt x="5988" y="160"/>
                  <a:pt x="5961" y="160"/>
                  <a:pt x="5961" y="160"/>
                </a:cubicBezTo>
                <a:cubicBezTo>
                  <a:pt x="5934" y="101"/>
                  <a:pt x="5880" y="41"/>
                  <a:pt x="5799" y="41"/>
                </a:cubicBezTo>
                <a:lnTo>
                  <a:pt x="18" y="0"/>
                </a:lnTo>
                <a:cubicBezTo>
                  <a:pt x="12" y="3330"/>
                  <a:pt x="6" y="6661"/>
                  <a:pt x="0" y="9991"/>
                </a:cubicBezTo>
                <a:lnTo>
                  <a:pt x="5799" y="100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23334" y="4529541"/>
            <a:ext cx="584978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34347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609600"/>
            <a:ext cx="6591985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4354046"/>
            <a:ext cx="6591985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17558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88123" y="609600"/>
            <a:ext cx="6109587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415972" y="3505200"/>
            <a:ext cx="5653888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4354046"/>
            <a:ext cx="6591985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9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1808316" y="64800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169533" y="290530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77349495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2438401"/>
            <a:ext cx="6591985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591985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020366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2188123" y="609600"/>
            <a:ext cx="6109587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42415" y="4343400"/>
            <a:ext cx="6688292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688292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1808316" y="64800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8169533" y="290530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57197951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6" y="627407"/>
            <a:ext cx="6591984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42415" y="4343400"/>
            <a:ext cx="6591985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591985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572490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566466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78535" y="627406"/>
            <a:ext cx="1656132" cy="5283817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42416" y="627406"/>
            <a:ext cx="4716348" cy="528381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0386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5201" y="624110"/>
            <a:ext cx="6589199" cy="128089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42415" y="2133600"/>
            <a:ext cx="6591985" cy="377762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79955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2074562"/>
            <a:ext cx="6591985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3581400"/>
            <a:ext cx="659198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99602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42416" y="2136706"/>
            <a:ext cx="3197531" cy="376739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37307" y="2136706"/>
            <a:ext cx="3197093" cy="376739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787783"/>
            <a:ext cx="584978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91127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65352" y="2226626"/>
            <a:ext cx="287459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942415" y="2802888"/>
            <a:ext cx="3197532" cy="3105703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6154" y="2223398"/>
            <a:ext cx="28732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333715" y="2799660"/>
            <a:ext cx="3195680" cy="3105703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4/21/2023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787783"/>
            <a:ext cx="584978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56489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5200" y="624110"/>
            <a:ext cx="6589200" cy="128089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4/21/2023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96865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4/21/2023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19613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446088"/>
            <a:ext cx="2629584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3494" y="446089"/>
            <a:ext cx="3790906" cy="5414963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1598613"/>
            <a:ext cx="2629584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8326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4800600"/>
            <a:ext cx="6591985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942415" y="634965"/>
            <a:ext cx="6591985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367338"/>
            <a:ext cx="6591985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12514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" name="Group 35"/>
          <p:cNvGrpSpPr/>
          <p:nvPr/>
        </p:nvGrpSpPr>
        <p:grpSpPr>
          <a:xfrm>
            <a:off x="1" y="228600"/>
            <a:ext cx="1981200" cy="6638628"/>
            <a:chOff x="2487613" y="285750"/>
            <a:chExt cx="2428875" cy="5654676"/>
          </a:xfrm>
        </p:grpSpPr>
        <p:sp>
          <p:nvSpPr>
            <p:cNvPr id="37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8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9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0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1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2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3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4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5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6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7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8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49" name="Group 48"/>
          <p:cNvGrpSpPr/>
          <p:nvPr/>
        </p:nvGrpSpPr>
        <p:grpSpPr>
          <a:xfrm>
            <a:off x="20421" y="285"/>
            <a:ext cx="1952272" cy="6852968"/>
            <a:chOff x="6627813" y="195717"/>
            <a:chExt cx="1952625" cy="5678034"/>
          </a:xfrm>
        </p:grpSpPr>
        <p:sp>
          <p:nvSpPr>
            <p:cNvPr id="50" name="Freeform 27"/>
            <p:cNvSpPr/>
            <p:nvPr/>
          </p:nvSpPr>
          <p:spPr bwMode="auto">
            <a:xfrm>
              <a:off x="6627813" y="195717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1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2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3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4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5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6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7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8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9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60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61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62" name="Rectangle 61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945200" y="624110"/>
            <a:ext cx="6589200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2133600"/>
            <a:ext cx="6591985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772400" y="6135089"/>
            <a:ext cx="766380" cy="3701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4/21/2023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42415" y="6135809"/>
            <a:ext cx="57164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11228" y="787783"/>
            <a:ext cx="58497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08190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  <p:sldLayoutId id="2147483696" r:id="rId6"/>
    <p:sldLayoutId id="2147483697" r:id="rId7"/>
    <p:sldLayoutId id="2147483698" r:id="rId8"/>
    <p:sldLayoutId id="2147483699" r:id="rId9"/>
    <p:sldLayoutId id="2147483700" r:id="rId10"/>
    <p:sldLayoutId id="2147483701" r:id="rId11"/>
    <p:sldLayoutId id="2147483702" r:id="rId12"/>
    <p:sldLayoutId id="2147483703" r:id="rId13"/>
    <p:sldLayoutId id="2147483704" r:id="rId14"/>
    <p:sldLayoutId id="2147483705" r:id="rId15"/>
    <p:sldLayoutId id="214748370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Attēls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05" y="5624993"/>
            <a:ext cx="8964488" cy="1462716"/>
          </a:xfrm>
          <a:prstGeom prst="rect">
            <a:avLst/>
          </a:prstGeom>
          <a:effectLst>
            <a:softEdge rad="317500"/>
          </a:effectLst>
        </p:spPr>
      </p:pic>
      <p:sp>
        <p:nvSpPr>
          <p:cNvPr id="3075" name="Slaida numura vietturis 1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fld id="{E0A632AF-3683-4C24-9AD0-A28E79F4CCD8}" type="slidenum">
              <a:rPr lang="lv-LV" altLang="lv-LV">
                <a:solidFill>
                  <a:srgbClr val="898989"/>
                </a:solidFill>
              </a:rPr>
              <a:pPr/>
              <a:t>1</a:t>
            </a:fld>
            <a:endParaRPr lang="lv-LV" altLang="lv-LV">
              <a:solidFill>
                <a:srgbClr val="898989"/>
              </a:solidFill>
            </a:endParaRPr>
          </a:p>
        </p:txBody>
      </p:sp>
      <p:pic>
        <p:nvPicPr>
          <p:cNvPr id="3" name="Attēls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416" y="-13610"/>
            <a:ext cx="9010837" cy="5995950"/>
          </a:xfrm>
          <a:prstGeom prst="rect">
            <a:avLst/>
          </a:prstGeom>
          <a:effectLst>
            <a:softEdge rad="317500"/>
          </a:effectLst>
        </p:spPr>
      </p:pic>
      <p:sp>
        <p:nvSpPr>
          <p:cNvPr id="3077" name="TextBox 3"/>
          <p:cNvSpPr txBox="1">
            <a:spLocks noChangeArrowheads="1"/>
          </p:cNvSpPr>
          <p:nvPr/>
        </p:nvSpPr>
        <p:spPr bwMode="auto">
          <a:xfrm>
            <a:off x="294534" y="685800"/>
            <a:ext cx="8610600" cy="33547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lv-LV" altLang="lv-LV" sz="4400" b="1" i="1" dirty="0">
                <a:solidFill>
                  <a:schemeClr val="bg1"/>
                </a:solidFill>
                <a:latin typeface="Century Gothic" panose="020B0502020202020204" pitchFamily="34" charset="0"/>
              </a:rPr>
              <a:t>Turpmākas darbības </a:t>
            </a:r>
            <a:r>
              <a:rPr lang="lv-LV" altLang="lv-LV" sz="4400" b="1" i="1" dirty="0" err="1">
                <a:solidFill>
                  <a:schemeClr val="bg1"/>
                </a:solidFill>
                <a:latin typeface="Century Gothic" panose="020B0502020202020204" pitchFamily="34" charset="0"/>
              </a:rPr>
              <a:t>Nūrnieku</a:t>
            </a:r>
            <a:r>
              <a:rPr lang="lv-LV" altLang="lv-LV" sz="4400" b="1" i="1" dirty="0">
                <a:solidFill>
                  <a:schemeClr val="bg1"/>
                </a:solidFill>
                <a:latin typeface="Century Gothic" panose="020B0502020202020204" pitchFamily="34" charset="0"/>
              </a:rPr>
              <a:t> ielas apkārtnes pasargāšanai no plūdiem</a:t>
            </a:r>
          </a:p>
          <a:p>
            <a:pPr algn="ctr"/>
            <a:endParaRPr lang="lv-LV" altLang="lv-LV" sz="4400" b="1" i="1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algn="ctr"/>
            <a:r>
              <a:rPr lang="lv-LV" altLang="lv-LV" sz="3600" b="1" i="1" dirty="0">
                <a:solidFill>
                  <a:schemeClr val="bg1"/>
                </a:solidFill>
                <a:latin typeface="Century Gothic" panose="020B0502020202020204" pitchFamily="34" charset="0"/>
              </a:rPr>
              <a:t>(Informatīvs ziņojums)</a:t>
            </a:r>
          </a:p>
        </p:txBody>
      </p:sp>
    </p:spTree>
    <p:extLst>
      <p:ext uri="{BB962C8B-B14F-4D97-AF65-F5344CB8AC3E}">
        <p14:creationId xmlns:p14="http://schemas.microsoft.com/office/powerpoint/2010/main" val="15421268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atura vietturis 2">
            <a:extLst>
              <a:ext uri="{FF2B5EF4-FFF2-40B4-BE49-F238E27FC236}">
                <a16:creationId xmlns:a16="http://schemas.microsoft.com/office/drawing/2014/main" id="{0C32836E-597F-43E0-B1DC-75A36D6B15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2209800"/>
            <a:ext cx="8458200" cy="2971800"/>
          </a:xfrm>
        </p:spPr>
        <p:txBody>
          <a:bodyPr>
            <a:norm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A53010"/>
              </a:buClr>
              <a:buSzTx/>
              <a:buNone/>
              <a:tabLst/>
              <a:defRPr/>
            </a:pPr>
            <a:r>
              <a:rPr kumimoji="0" lang="lv-LV" sz="2400" b="0" i="0" u="none" strike="noStrike" kern="1200" cap="none" spc="0" normalizeH="0" baseline="0" noProof="0" dirty="0">
                <a:ln>
                  <a:noFill/>
                </a:ln>
                <a:solidFill>
                  <a:srgbClr val="766F54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Saskaņā ar š.g. </a:t>
            </a:r>
            <a:r>
              <a:rPr lang="lv-LV" sz="2400" dirty="0">
                <a:solidFill>
                  <a:srgbClr val="766F5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27</a:t>
            </a:r>
            <a:r>
              <a:rPr kumimoji="0" lang="lv-LV" sz="2400" b="0" i="0" u="none" strike="noStrike" kern="1200" cap="none" spc="0" normalizeH="0" baseline="0" noProof="0" dirty="0">
                <a:ln>
                  <a:noFill/>
                </a:ln>
                <a:solidFill>
                  <a:srgbClr val="766F54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 </a:t>
            </a:r>
            <a:r>
              <a:rPr lang="lv-LV" sz="2400" dirty="0">
                <a:solidFill>
                  <a:srgbClr val="766F5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marta</a:t>
            </a:r>
            <a:r>
              <a:rPr kumimoji="0" lang="lv-LV" sz="2400" b="0" i="0" u="none" strike="noStrike" kern="1200" cap="none" spc="0" normalizeH="0" baseline="0" noProof="0" dirty="0">
                <a:ln>
                  <a:noFill/>
                </a:ln>
                <a:solidFill>
                  <a:srgbClr val="766F54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Projekta uzraudzības komisijas (PUK) lēmumu un saņemto </a:t>
            </a:r>
            <a:r>
              <a:rPr kumimoji="0" lang="lv-LV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766F54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Nūrnieku</a:t>
            </a:r>
            <a:r>
              <a:rPr kumimoji="0" lang="lv-LV" sz="2400" b="0" i="0" u="none" strike="noStrike" kern="1200" cap="none" spc="0" normalizeH="0" baseline="0" noProof="0" dirty="0">
                <a:ln>
                  <a:noFill/>
                </a:ln>
                <a:solidFill>
                  <a:srgbClr val="766F54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, Krūkļu un Čiekuru ielas iedzīvotāju iesniegumu par neatliekamu </a:t>
            </a:r>
            <a:r>
              <a:rPr kumimoji="0" lang="lv-LV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766F54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pretplūdu</a:t>
            </a:r>
            <a:r>
              <a:rPr kumimoji="0" lang="lv-LV" sz="2400" b="0" i="0" u="none" strike="noStrike" kern="1200" cap="none" spc="0" normalizeH="0" baseline="0" noProof="0" dirty="0">
                <a:ln>
                  <a:noFill/>
                </a:ln>
                <a:solidFill>
                  <a:srgbClr val="766F54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pasākumu veikšanu ir sagatavots informatīvs ziņojums par turpmākajam darbībām.</a:t>
            </a:r>
            <a:endParaRPr lang="lv-LV" dirty="0">
              <a:solidFill>
                <a:srgbClr val="00B050"/>
              </a:solidFill>
            </a:endParaRPr>
          </a:p>
        </p:txBody>
      </p:sp>
      <p:sp>
        <p:nvSpPr>
          <p:cNvPr id="4" name="Satura vietturis 2">
            <a:extLst>
              <a:ext uri="{FF2B5EF4-FFF2-40B4-BE49-F238E27FC236}">
                <a16:creationId xmlns:a16="http://schemas.microsoft.com/office/drawing/2014/main" id="{DC3CE042-DCC9-49F7-174D-DCCC5189C68C}"/>
              </a:ext>
            </a:extLst>
          </p:cNvPr>
          <p:cNvSpPr txBox="1">
            <a:spLocks/>
          </p:cNvSpPr>
          <p:nvPr/>
        </p:nvSpPr>
        <p:spPr>
          <a:xfrm>
            <a:off x="3505200" y="762000"/>
            <a:ext cx="3200400" cy="609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 3" charset="2"/>
              <a:buNone/>
            </a:pPr>
            <a:endParaRPr lang="lv-LV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Font typeface="Wingdings 3" charset="2"/>
              <a:buNone/>
            </a:pPr>
            <a:endParaRPr lang="lv-LV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40492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atura vietturis 2">
            <a:extLst>
              <a:ext uri="{FF2B5EF4-FFF2-40B4-BE49-F238E27FC236}">
                <a16:creationId xmlns:a16="http://schemas.microsoft.com/office/drawing/2014/main" id="{0C32836E-597F-43E0-B1DC-75A36D6B15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80942" y="513404"/>
            <a:ext cx="7985449" cy="497192"/>
          </a:xfrm>
        </p:spPr>
        <p:txBody>
          <a:bodyPr>
            <a:norm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A53010"/>
              </a:buClr>
              <a:buSzTx/>
              <a:buNone/>
              <a:tabLst/>
              <a:defRPr/>
            </a:pPr>
            <a:r>
              <a:rPr lang="lv-LV" sz="2400" dirty="0">
                <a:solidFill>
                  <a:srgbClr val="766F5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Shēma</a:t>
            </a:r>
            <a:endParaRPr lang="lv-LV" sz="2000" dirty="0">
              <a:solidFill>
                <a:srgbClr val="766F5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atura vietturis 2">
            <a:extLst>
              <a:ext uri="{FF2B5EF4-FFF2-40B4-BE49-F238E27FC236}">
                <a16:creationId xmlns:a16="http://schemas.microsoft.com/office/drawing/2014/main" id="{DC3CE042-DCC9-49F7-174D-DCCC5189C68C}"/>
              </a:ext>
            </a:extLst>
          </p:cNvPr>
          <p:cNvSpPr txBox="1">
            <a:spLocks/>
          </p:cNvSpPr>
          <p:nvPr/>
        </p:nvSpPr>
        <p:spPr>
          <a:xfrm>
            <a:off x="3505200" y="762000"/>
            <a:ext cx="3200400" cy="609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 3" charset="2"/>
              <a:buNone/>
            </a:pPr>
            <a:endParaRPr lang="lv-LV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Font typeface="Wingdings 3" charset="2"/>
              <a:buNone/>
            </a:pPr>
            <a:endParaRPr lang="lv-LV" dirty="0">
              <a:solidFill>
                <a:srgbClr val="00B050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90F8278-22E5-B4E8-C259-076AB086439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31" t="1377" r="1066" b="2914"/>
          <a:stretch/>
        </p:blipFill>
        <p:spPr>
          <a:xfrm>
            <a:off x="609600" y="1309395"/>
            <a:ext cx="8227244" cy="53962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0456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2300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atura vietturis 2">
            <a:extLst>
              <a:ext uri="{FF2B5EF4-FFF2-40B4-BE49-F238E27FC236}">
                <a16:creationId xmlns:a16="http://schemas.microsoft.com/office/drawing/2014/main" id="{0C32836E-597F-43E0-B1DC-75A36D6B15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50641" y="264808"/>
            <a:ext cx="7985449" cy="954391"/>
          </a:xfrm>
        </p:spPr>
        <p:txBody>
          <a:bodyPr>
            <a:norm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A53010"/>
              </a:buClr>
              <a:buSzTx/>
              <a:buNone/>
              <a:tabLst/>
              <a:defRPr/>
            </a:pPr>
            <a:r>
              <a:rPr lang="lv-LV" sz="2400" dirty="0">
                <a:solidFill>
                  <a:srgbClr val="766F5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Attēli </a:t>
            </a:r>
            <a:r>
              <a:rPr lang="lv-LV" sz="2400" dirty="0" err="1">
                <a:solidFill>
                  <a:srgbClr val="766F5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Nūrnieku</a:t>
            </a:r>
            <a:r>
              <a:rPr lang="lv-LV" sz="2400" dirty="0">
                <a:solidFill>
                  <a:srgbClr val="766F5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ielas apkārtne (‘’tanku’’ ceļš) 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A53010"/>
              </a:buClr>
              <a:buSzTx/>
              <a:buNone/>
              <a:tabLst/>
              <a:defRPr/>
            </a:pPr>
            <a:r>
              <a:rPr lang="lv-LV" dirty="0">
                <a:solidFill>
                  <a:srgbClr val="766F5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25.03.2023</a:t>
            </a:r>
            <a:endParaRPr lang="lv-LV" sz="16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atura vietturis 2">
            <a:extLst>
              <a:ext uri="{FF2B5EF4-FFF2-40B4-BE49-F238E27FC236}">
                <a16:creationId xmlns:a16="http://schemas.microsoft.com/office/drawing/2014/main" id="{DC3CE042-DCC9-49F7-174D-DCCC5189C68C}"/>
              </a:ext>
            </a:extLst>
          </p:cNvPr>
          <p:cNvSpPr txBox="1">
            <a:spLocks/>
          </p:cNvSpPr>
          <p:nvPr/>
        </p:nvSpPr>
        <p:spPr>
          <a:xfrm>
            <a:off x="3505200" y="762000"/>
            <a:ext cx="3200400" cy="609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 3" charset="2"/>
              <a:buNone/>
            </a:pPr>
            <a:endParaRPr lang="lv-LV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Font typeface="Wingdings 3" charset="2"/>
              <a:buNone/>
            </a:pPr>
            <a:endParaRPr lang="lv-LV" dirty="0">
              <a:solidFill>
                <a:srgbClr val="00B050"/>
              </a:solidFill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F77BC140-E114-F4FD-36DD-ECDF6DE1F044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122"/>
          <a:stretch/>
        </p:blipFill>
        <p:spPr>
          <a:xfrm>
            <a:off x="5116286" y="3448775"/>
            <a:ext cx="3960068" cy="3197785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366CAC6B-076E-49C9-A9EF-648617C31FA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000" y="1716391"/>
            <a:ext cx="4978400" cy="3733800"/>
          </a:xfrm>
          <a:prstGeom prst="rect">
            <a:avLst/>
          </a:prstGeom>
        </p:spPr>
      </p:pic>
      <p:sp>
        <p:nvSpPr>
          <p:cNvPr id="13" name="Arrow: Down 12">
            <a:extLst>
              <a:ext uri="{FF2B5EF4-FFF2-40B4-BE49-F238E27FC236}">
                <a16:creationId xmlns:a16="http://schemas.microsoft.com/office/drawing/2014/main" id="{B66A99A4-F288-D10F-A0D3-34D2349F9ADD}"/>
              </a:ext>
            </a:extLst>
          </p:cNvPr>
          <p:cNvSpPr/>
          <p:nvPr/>
        </p:nvSpPr>
        <p:spPr>
          <a:xfrm>
            <a:off x="3048000" y="2286000"/>
            <a:ext cx="457200" cy="838201"/>
          </a:xfrm>
          <a:prstGeom prst="downArrow">
            <a:avLst/>
          </a:prstGeom>
          <a:solidFill>
            <a:schemeClr val="accent5">
              <a:lumMod val="40000"/>
              <a:lumOff val="60000"/>
              <a:alpha val="50000"/>
            </a:schemeClr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85CE4B1A-F92E-453C-509C-4DA49E6114EE}"/>
              </a:ext>
            </a:extLst>
          </p:cNvPr>
          <p:cNvSpPr/>
          <p:nvPr/>
        </p:nvSpPr>
        <p:spPr>
          <a:xfrm>
            <a:off x="2374227" y="1770363"/>
            <a:ext cx="1824411" cy="461665"/>
          </a:xfrm>
          <a:prstGeom prst="rect">
            <a:avLst/>
          </a:prstGeom>
          <a:solidFill>
            <a:schemeClr val="lt1">
              <a:alpha val="50000"/>
            </a:schemeClr>
          </a:solidFill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lv-LV" sz="2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‘’tanku’’ ceļš</a:t>
            </a:r>
            <a:endParaRPr lang="en-US" sz="2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4378983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atura vietturis 2">
            <a:extLst>
              <a:ext uri="{FF2B5EF4-FFF2-40B4-BE49-F238E27FC236}">
                <a16:creationId xmlns:a16="http://schemas.microsoft.com/office/drawing/2014/main" id="{BBC8DA93-1A99-2ED9-10F3-4724D3D28A9B}"/>
              </a:ext>
            </a:extLst>
          </p:cNvPr>
          <p:cNvSpPr txBox="1">
            <a:spLocks/>
          </p:cNvSpPr>
          <p:nvPr/>
        </p:nvSpPr>
        <p:spPr>
          <a:xfrm>
            <a:off x="1447800" y="357673"/>
            <a:ext cx="6934200" cy="4572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Wingdings 3" charset="2"/>
              <a:buNone/>
            </a:pPr>
            <a:r>
              <a:rPr lang="lv-LV" sz="2000" dirty="0"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Ierosinājumi/tālākās darbības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04402D1-5CFE-0BDB-A77B-DAE5E3F82B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90601" y="1295400"/>
            <a:ext cx="7391399" cy="5334000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lv-LV" dirty="0"/>
              <a:t> </a:t>
            </a:r>
            <a:r>
              <a:rPr lang="lv-LV" dirty="0">
                <a:latin typeface="Arial" panose="020B0604020202020204" pitchFamily="34" charset="0"/>
                <a:cs typeface="Arial" panose="020B0604020202020204" pitchFamily="34" charset="0"/>
              </a:rPr>
              <a:t>Nepieciešams veikt </a:t>
            </a:r>
            <a:r>
              <a:rPr lang="lv-LV" dirty="0" err="1">
                <a:latin typeface="Arial" panose="020B0604020202020204" pitchFamily="34" charset="0"/>
                <a:cs typeface="Arial" panose="020B0604020202020204" pitchFamily="34" charset="0"/>
              </a:rPr>
              <a:t>priekšizpēti</a:t>
            </a:r>
            <a:r>
              <a:rPr lang="lv-LV" dirty="0">
                <a:latin typeface="Arial" panose="020B0604020202020204" pitchFamily="34" charset="0"/>
                <a:cs typeface="Arial" panose="020B0604020202020204" pitchFamily="34" charset="0"/>
              </a:rPr>
              <a:t> (t.sk. </a:t>
            </a:r>
            <a:r>
              <a:rPr lang="lv-LV" dirty="0" err="1">
                <a:latin typeface="Arial" panose="020B0604020202020204" pitchFamily="34" charset="0"/>
                <a:cs typeface="Arial" panose="020B0604020202020204" pitchFamily="34" charset="0"/>
              </a:rPr>
              <a:t>hidromodelis</a:t>
            </a:r>
            <a:r>
              <a:rPr lang="lv-LV" dirty="0">
                <a:latin typeface="Arial" panose="020B0604020202020204" pitchFamily="34" charset="0"/>
                <a:cs typeface="Arial" panose="020B0604020202020204" pitchFamily="34" charset="0"/>
              </a:rPr>
              <a:t>), lai noskaidrotu kā aizsargdambja būvniecība ietekmētu Gaujas upes labo krastu un augšteci (Garkalne) (~30 000 </a:t>
            </a:r>
            <a:r>
              <a:rPr lang="lv-LV" dirty="0" err="1">
                <a:latin typeface="Arial" panose="020B0604020202020204" pitchFamily="34" charset="0"/>
                <a:cs typeface="Arial" panose="020B0604020202020204" pitchFamily="34" charset="0"/>
              </a:rPr>
              <a:t>eur</a:t>
            </a:r>
            <a:r>
              <a:rPr lang="lv-LV" dirty="0">
                <a:latin typeface="Arial" panose="020B0604020202020204" pitchFamily="34" charset="0"/>
                <a:cs typeface="Arial" panose="020B0604020202020204" pitchFamily="34" charset="0"/>
              </a:rPr>
              <a:t> bez PVN).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lv-LV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Jāveic IVN, jo aizsargdambja trase iet pa ĪA biotopu.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lv-LV" sz="1800" dirty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Jāuzsāk atkārtota zemju īpašnieku informēšana par plānoto ieceri un jāslēdz vienošanās ar privāto zemju īpašniekiem (25 īpašumi) vai zemes atsavināšanas process.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A53010"/>
              </a:buClr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lv-LV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Aptuvenās izmaksas atsavinot zemes īpašumus pēc kadastrālās vērtības ~ 12 tūkst.</a:t>
            </a:r>
            <a:endParaRPr lang="lv-LV" sz="1800" dirty="0">
              <a:solidFill>
                <a:schemeClr val="tx1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lv-LV" dirty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Paralēli veikt Būvprojekta izstrādi.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lv-LV" dirty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Izpildes termiņš līdz aizsargdambja būvniecībai vismaz 3.gadi.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lv-LV" dirty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Provizoriskās izmaksas ~ 4milj bez PVN. </a:t>
            </a:r>
          </a:p>
        </p:txBody>
      </p:sp>
    </p:spTree>
    <p:extLst>
      <p:ext uri="{BB962C8B-B14F-4D97-AF65-F5344CB8AC3E}">
        <p14:creationId xmlns:p14="http://schemas.microsoft.com/office/powerpoint/2010/main" val="63776991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295400" y="2213282"/>
            <a:ext cx="7162800" cy="24314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lv-LV" sz="4000" b="1" dirty="0">
              <a:solidFill>
                <a:schemeClr val="accent5">
                  <a:lumMod val="50000"/>
                </a:schemeClr>
              </a:solidFill>
            </a:endParaRPr>
          </a:p>
          <a:p>
            <a:pPr algn="ctr"/>
            <a:r>
              <a:rPr lang="lv-LV" sz="40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Paldies par uzmanību!</a:t>
            </a:r>
            <a:br>
              <a:rPr lang="lv-LV" sz="40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lv-LV" sz="1600" b="1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defRPr/>
            </a:pPr>
            <a:endParaRPr lang="lv-LV" sz="1600" dirty="0">
              <a:solidFill>
                <a:schemeClr val="accent5">
                  <a:lumMod val="50000"/>
                </a:schemeClr>
              </a:solidFill>
            </a:endParaRPr>
          </a:p>
          <a:p>
            <a:endParaRPr lang="lv-LV" sz="4000" dirty="0">
              <a:solidFill>
                <a:schemeClr val="accent5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5275763"/>
      </p:ext>
    </p:extLst>
  </p:cSld>
  <p:clrMapOvr>
    <a:masterClrMapping/>
  </p:clrMapOvr>
</p:sld>
</file>

<file path=ppt/theme/theme1.xml><?xml version="1.0" encoding="utf-8"?>
<a:theme xmlns:a="http://schemas.openxmlformats.org/drawingml/2006/main" name="Wisp">
  <a:themeElements>
    <a:clrScheme name="Wisp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Wisp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9536</TotalTime>
  <Words>184</Words>
  <Application>Microsoft Office PowerPoint</Application>
  <PresentationFormat>On-screen Show (4:3)</PresentationFormat>
  <Paragraphs>25</Paragraphs>
  <Slides>6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2" baseType="lpstr">
      <vt:lpstr>Arial</vt:lpstr>
      <vt:lpstr>Calibri</vt:lpstr>
      <vt:lpstr>Century Gothic</vt:lpstr>
      <vt:lpstr>Wingdings</vt:lpstr>
      <vt:lpstr>Wingdings 3</vt:lpstr>
      <vt:lpstr>Wisp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‘Upmalu’ aizsargdambja rekonstrukcija</dc:title>
  <dc:creator>Karīna Miķelsone</dc:creator>
  <cp:lastModifiedBy>Sintija Tenisa</cp:lastModifiedBy>
  <cp:revision>589</cp:revision>
  <cp:lastPrinted>2023-03-08T06:22:07Z</cp:lastPrinted>
  <dcterms:created xsi:type="dcterms:W3CDTF">2006-08-16T00:00:00Z</dcterms:created>
  <dcterms:modified xsi:type="dcterms:W3CDTF">2023-04-21T05:23:19Z</dcterms:modified>
</cp:coreProperties>
</file>