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7"/>
  </p:notesMasterIdLst>
  <p:sldIdLst>
    <p:sldId id="271" r:id="rId2"/>
    <p:sldId id="289" r:id="rId3"/>
    <p:sldId id="295" r:id="rId4"/>
    <p:sldId id="296" r:id="rId5"/>
    <p:sldId id="263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9A407A5-C453-41FB-960E-80E30F067316}">
          <p14:sldIdLst>
            <p14:sldId id="271"/>
            <p14:sldId id="289"/>
            <p14:sldId id="295"/>
            <p14:sldId id="296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Gaišs stil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5256" autoAdjust="0"/>
  </p:normalViewPr>
  <p:slideViewPr>
    <p:cSldViewPr>
      <p:cViewPr varScale="1">
        <p:scale>
          <a:sx n="114" d="100"/>
          <a:sy n="114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288B1A3-5F11-4C1B-A069-24F8B6B42FFC}" type="datetimeFigureOut">
              <a:rPr lang="lv-LV" smtClean="0"/>
              <a:t>13.09.2022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C614E674-1215-4784-BE8D-CAF5A61E5D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323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Sākšu sākumā ar prezentāciju pirms lēmuma projekta rādīšanas!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767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1. Lūdzu atbalstīt sagatavoto lēmuma projektu un virzīt tālāk uz domes sēdi.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803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ttēls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5" y="5624993"/>
            <a:ext cx="8964488" cy="14627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075" name="Slaida numura vietturis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0A632AF-3683-4C24-9AD0-A28E79F4CCD8}" type="slidenum">
              <a:rPr lang="lv-LV" altLang="lv-LV">
                <a:solidFill>
                  <a:srgbClr val="898989"/>
                </a:solidFill>
              </a:rPr>
              <a:pPr/>
              <a:t>1</a:t>
            </a:fld>
            <a:endParaRPr lang="lv-LV" altLang="lv-LV">
              <a:solidFill>
                <a:srgbClr val="898989"/>
              </a:solidFill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" y="0"/>
            <a:ext cx="9010837" cy="59959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381000" y="304800"/>
            <a:ext cx="807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lv-LV" sz="4400" b="1" dirty="0">
                <a:solidFill>
                  <a:schemeClr val="bg1"/>
                </a:solidFill>
              </a:rPr>
              <a:t>Plūdu un krasta risku apdraudējumu novēršana Ādažu novadā, </a:t>
            </a:r>
          </a:p>
          <a:p>
            <a:pPr algn="ctr"/>
            <a:r>
              <a:rPr lang="lv-LV" sz="4400" b="1" dirty="0">
                <a:solidFill>
                  <a:schemeClr val="bg1"/>
                </a:solidFill>
              </a:rPr>
              <a:t>2.kārta, ‘’Gaujas kreisā krasta nostiprinājuma izbūve’’</a:t>
            </a:r>
          </a:p>
          <a:p>
            <a:pPr algn="ctr"/>
            <a:endParaRPr lang="lv-LV" altLang="lv-LV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2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AB7E5EF2-AD1D-8F43-1AEA-727541B0DA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t="7933" r="3620" b="4813"/>
          <a:stretch/>
        </p:blipFill>
        <p:spPr>
          <a:xfrm>
            <a:off x="1524000" y="941293"/>
            <a:ext cx="6096000" cy="5916707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36AA746-7AF5-4642-6427-9928E088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lv-LV" dirty="0" err="1">
                <a:solidFill>
                  <a:srgbClr val="00B050"/>
                </a:solidFill>
              </a:rPr>
              <a:t>Rievsienu</a:t>
            </a:r>
            <a:r>
              <a:rPr lang="lv-LV" dirty="0">
                <a:solidFill>
                  <a:srgbClr val="00B050"/>
                </a:solidFill>
              </a:rPr>
              <a:t> novietojums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6DD679-7E95-653A-A2F2-C3EE64549529}"/>
              </a:ext>
            </a:extLst>
          </p:cNvPr>
          <p:cNvSpPr txBox="1"/>
          <p:nvPr/>
        </p:nvSpPr>
        <p:spPr>
          <a:xfrm>
            <a:off x="3200400" y="6096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Izbūve pabeigta!</a:t>
            </a:r>
          </a:p>
          <a:p>
            <a:r>
              <a:rPr lang="lv-LV" dirty="0"/>
              <a:t>Labiekārtošana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08AA1-07A4-3531-05A3-9BDD5F407910}"/>
              </a:ext>
            </a:extLst>
          </p:cNvPr>
          <p:cNvSpPr txBox="1"/>
          <p:nvPr/>
        </p:nvSpPr>
        <p:spPr>
          <a:xfrm>
            <a:off x="2819400" y="1407519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Aktīvi notiek būvdarbi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393A0-28F8-F377-160A-7F699271592F}"/>
              </a:ext>
            </a:extLst>
          </p:cNvPr>
          <p:cNvSpPr txBox="1"/>
          <p:nvPr/>
        </p:nvSpPr>
        <p:spPr>
          <a:xfrm>
            <a:off x="1905000" y="467403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Šonedēļ jāuzsāk</a:t>
            </a:r>
          </a:p>
          <a:p>
            <a:r>
              <a:rPr lang="lv-LV" dirty="0"/>
              <a:t>darbi!</a:t>
            </a:r>
          </a:p>
        </p:txBody>
      </p:sp>
    </p:spTree>
    <p:extLst>
      <p:ext uri="{BB962C8B-B14F-4D97-AF65-F5344CB8AC3E}">
        <p14:creationId xmlns:p14="http://schemas.microsoft.com/office/powerpoint/2010/main" val="343494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789215F7-7A71-0542-256D-13C361C34303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lv-LV" sz="4400" dirty="0">
                <a:solidFill>
                  <a:srgbClr val="00B050"/>
                </a:solidFill>
              </a:rPr>
              <a:t>FINANSES</a:t>
            </a: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36056F0C-F18C-03A6-868C-FEFC070C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96895"/>
            <a:ext cx="8839200" cy="14231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1700" dirty="0">
                <a:solidFill>
                  <a:srgbClr val="00B050"/>
                </a:solidFill>
              </a:rPr>
              <a:t>Aktuālā Līgumcena 2.kārtai </a:t>
            </a:r>
            <a:r>
              <a:rPr lang="lv-LV" sz="1700" b="1" dirty="0">
                <a:solidFill>
                  <a:srgbClr val="00B050"/>
                </a:solidFill>
              </a:rPr>
              <a:t>1 816 034,43€ </a:t>
            </a:r>
            <a:r>
              <a:rPr lang="lv-LV" sz="1700" dirty="0">
                <a:solidFill>
                  <a:srgbClr val="00B050"/>
                </a:solidFill>
              </a:rPr>
              <a:t>(ieskaitot 15.06.2022. vienošanos)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sz="1500" dirty="0">
                <a:solidFill>
                  <a:srgbClr val="00B050"/>
                </a:solidFill>
              </a:rPr>
              <a:t>T.sk. neizmantotā finanšu rezerve 74 565,99 €</a:t>
            </a:r>
          </a:p>
          <a:p>
            <a:pPr marL="914400" lvl="2" indent="0">
              <a:buNone/>
            </a:pPr>
            <a:endParaRPr lang="lv-LV" dirty="0">
              <a:solidFill>
                <a:srgbClr val="00B050"/>
              </a:solidFill>
            </a:endParaRPr>
          </a:p>
        </p:txBody>
      </p:sp>
      <p:graphicFrame>
        <p:nvGraphicFramePr>
          <p:cNvPr id="2" name="Tabula 2">
            <a:extLst>
              <a:ext uri="{FF2B5EF4-FFF2-40B4-BE49-F238E27FC236}">
                <a16:creationId xmlns:a16="http://schemas.microsoft.com/office/drawing/2014/main" id="{9D70E1EB-3B38-3499-EEDA-8BF6056A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48440"/>
              </p:ext>
            </p:extLst>
          </p:nvPr>
        </p:nvGraphicFramePr>
        <p:xfrm>
          <a:off x="394251" y="1808480"/>
          <a:ext cx="8280000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749">
                  <a:extLst>
                    <a:ext uri="{9D8B030D-6E8A-4147-A177-3AD203B41FA5}">
                      <a16:colId xmlns:a16="http://schemas.microsoft.com/office/drawing/2014/main" val="176517506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679047752"/>
                    </a:ext>
                  </a:extLst>
                </a:gridCol>
                <a:gridCol w="2883051">
                  <a:extLst>
                    <a:ext uri="{9D8B030D-6E8A-4147-A177-3AD203B41FA5}">
                      <a16:colId xmlns:a16="http://schemas.microsoft.com/office/drawing/2014/main" val="5102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Pozīcija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Sadārdzinājuma summa,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Precizētā</a:t>
                      </a:r>
                      <a:r>
                        <a:rPr lang="lv-LV" baseline="0" dirty="0">
                          <a:solidFill>
                            <a:srgbClr val="FF0000"/>
                          </a:solidFill>
                        </a:rPr>
                        <a:t> sadārdzinājuma</a:t>
                      </a:r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 summa uz 02.09.22,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87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15.06.2022. vienošanās (RS-2, RS-3)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112 040,15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55 421,82 </a:t>
                      </a:r>
                      <a:r>
                        <a:rPr lang="lv-LV" sz="1400" dirty="0">
                          <a:solidFill>
                            <a:srgbClr val="FF0000"/>
                          </a:solidFill>
                        </a:rPr>
                        <a:t>(67 060,40 ar PVN)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6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RS-2 papildus darbi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68 356,78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63 711,38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71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RS-3 papildus darbi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i="1" dirty="0"/>
                        <a:t>-20 103,52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-20 103,52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321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RS-2 un RS-3 izmaiņas kopā</a:t>
                      </a:r>
                      <a:r>
                        <a:rPr lang="lv-LV" baseline="0" dirty="0"/>
                        <a:t>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43 607,86 </a:t>
                      </a:r>
                      <a:r>
                        <a:rPr lang="lv-LV" sz="1400" dirty="0">
                          <a:solidFill>
                            <a:srgbClr val="FF0000"/>
                          </a:solidFill>
                        </a:rPr>
                        <a:t>(52 765,51 ar PVN)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RS-1 sadārdzinājums </a:t>
                      </a:r>
                      <a:r>
                        <a:rPr lang="lv-LV" sz="1400" dirty="0"/>
                        <a:t>(t.sk. papildus darbi)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292 164,45*</a:t>
                      </a:r>
                    </a:p>
                    <a:p>
                      <a:pPr algn="ctr"/>
                      <a:r>
                        <a:rPr lang="lv-LV" sz="1400" dirty="0"/>
                        <a:t>(103 302,74)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214 693,35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</a:rPr>
                        <a:t>(103 302,74)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95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dirty="0"/>
                        <a:t>Kopā līguma sadārdzinājums: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340 417,71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rgbClr val="FF0000"/>
                          </a:solidFill>
                        </a:rPr>
                        <a:t>201 682,88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8911373"/>
                  </a:ext>
                </a:extLst>
              </a:tr>
            </a:tbl>
          </a:graphicData>
        </a:graphic>
      </p:graphicFrame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1DF9575-3B59-65D9-6003-19B263A25BAD}"/>
              </a:ext>
            </a:extLst>
          </p:cNvPr>
          <p:cNvSpPr txBox="1">
            <a:spLocks/>
          </p:cNvSpPr>
          <p:nvPr/>
        </p:nvSpPr>
        <p:spPr>
          <a:xfrm>
            <a:off x="304800" y="5436836"/>
            <a:ext cx="8839200" cy="1082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400" b="1" dirty="0">
                <a:solidFill>
                  <a:schemeClr val="tx1"/>
                </a:solidFill>
              </a:rPr>
              <a:t>   </a:t>
            </a:r>
            <a:r>
              <a:rPr lang="lv-LV" sz="1400" dirty="0">
                <a:solidFill>
                  <a:schemeClr val="tx1"/>
                </a:solidFill>
              </a:rPr>
              <a:t>*Summa bez peļņas un </a:t>
            </a:r>
            <a:r>
              <a:rPr lang="lv-LV" sz="1400" dirty="0" err="1">
                <a:solidFill>
                  <a:schemeClr val="tx1"/>
                </a:solidFill>
              </a:rPr>
              <a:t>virsizdevumiem</a:t>
            </a:r>
            <a:r>
              <a:rPr lang="lv-LV" sz="1400" dirty="0">
                <a:solidFill>
                  <a:schemeClr val="tx1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700" dirty="0">
                <a:solidFill>
                  <a:srgbClr val="00B050"/>
                </a:solidFill>
              </a:rPr>
              <a:t>Sadārdzinājuma daļu segsim izmantojot finanšu rezervi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700" dirty="0">
                <a:solidFill>
                  <a:srgbClr val="00B050"/>
                </a:solidFill>
              </a:rPr>
              <a:t>Nepieciešams palielināt kopējo Līgumcenu par </a:t>
            </a:r>
            <a:r>
              <a:rPr lang="lv-LV" sz="1700" b="1" dirty="0">
                <a:solidFill>
                  <a:srgbClr val="00B050"/>
                </a:solidFill>
              </a:rPr>
              <a:t>127 116,89 € (153 811 ar PVN)</a:t>
            </a:r>
          </a:p>
        </p:txBody>
      </p:sp>
    </p:spTree>
    <p:extLst>
      <p:ext uri="{BB962C8B-B14F-4D97-AF65-F5344CB8AC3E}">
        <p14:creationId xmlns:p14="http://schemas.microsoft.com/office/powerpoint/2010/main" val="287146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42C68611-FD2D-9BF1-3BFA-DBBD4B780AE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lv-LV" sz="4400" dirty="0">
              <a:solidFill>
                <a:srgbClr val="00B050"/>
              </a:solidFill>
            </a:endParaRP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90610A1A-1A0B-39D7-1F34-314FC68D1493}"/>
              </a:ext>
            </a:extLst>
          </p:cNvPr>
          <p:cNvSpPr txBox="1">
            <a:spLocks/>
          </p:cNvSpPr>
          <p:nvPr/>
        </p:nvSpPr>
        <p:spPr>
          <a:xfrm>
            <a:off x="152400" y="842828"/>
            <a:ext cx="6540034" cy="5151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lv-LV" sz="1800" dirty="0">
                <a:solidFill>
                  <a:srgbClr val="00B050"/>
                </a:solidFill>
              </a:rPr>
              <a:t>Projekts daļēji tiek segts no aizņēmuma.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>
                <a:solidFill>
                  <a:srgbClr val="00B050"/>
                </a:solidFill>
              </a:rPr>
              <a:t>Aizņēmuma apmērs uz šodienu: 1 230 506 € (+ 164 133 €)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 err="1">
                <a:solidFill>
                  <a:srgbClr val="00B050"/>
                </a:solidFill>
              </a:rPr>
              <a:t>Max</a:t>
            </a:r>
            <a:r>
              <a:rPr lang="lv-LV" dirty="0">
                <a:solidFill>
                  <a:srgbClr val="00B050"/>
                </a:solidFill>
              </a:rPr>
              <a:t> aizņēmuma summa: 2 245 612,34 €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16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1800" dirty="0">
                <a:solidFill>
                  <a:srgbClr val="00B050"/>
                </a:solidFill>
              </a:rPr>
              <a:t>Būvdarbu līguma summas pieaugums nedrīkst pārsniegt 65% no sākotnējās  Līgumcenas: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>
                <a:solidFill>
                  <a:srgbClr val="00B050"/>
                </a:solidFill>
              </a:rPr>
              <a:t>Šobrīd līguma sadārdzinājums – 35%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b="1" dirty="0">
                <a:solidFill>
                  <a:srgbClr val="00B050"/>
                </a:solidFill>
              </a:rPr>
              <a:t>Kopā ar precizēto sadārdzinājumu – 42%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1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1800" dirty="0">
                <a:solidFill>
                  <a:srgbClr val="00B050"/>
                </a:solidFill>
              </a:rPr>
              <a:t>Iesniegts Projekta realizācijas pagarinājums CFLA, bet VARAM pieprasījis papildu informāciju, t.sk. neatkarīga eksperta slēdzienu: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lv-LV" dirty="0">
                <a:solidFill>
                  <a:srgbClr val="00B050"/>
                </a:solidFill>
              </a:rPr>
              <a:t>Slēdziens ir saņemts 07.09.2022, tiks nosūtīts CFLA.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1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sz="1800" dirty="0">
                <a:solidFill>
                  <a:srgbClr val="00B050"/>
                </a:solidFill>
              </a:rPr>
              <a:t>Ņemot vērā līguma izpildes termiņu, nepieciešams pēc iespējas ātrāk noslēgt vienošanos par RS-1.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sz="1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sz="1800" dirty="0">
              <a:solidFill>
                <a:srgbClr val="00B050"/>
              </a:solidFill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3420F19B-02FD-F586-5D57-E131E505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34" y="807874"/>
            <a:ext cx="2197566" cy="226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B501A235-B54B-0854-764E-92475D1C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52" y="3352800"/>
            <a:ext cx="2252448" cy="264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8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362200"/>
            <a:ext cx="7162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lv-LV" sz="4000" b="1" dirty="0">
                <a:solidFill>
                  <a:schemeClr val="accent5">
                    <a:lumMod val="50000"/>
                  </a:schemeClr>
                </a:solidFill>
              </a:rPr>
              <a:t>Paldies par uzmanību!</a:t>
            </a:r>
            <a:br>
              <a:rPr lang="lv-LV" sz="40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lv-LV" sz="1600" b="1" dirty="0"/>
          </a:p>
          <a:p>
            <a:endParaRPr lang="lv-LV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75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5734</TotalTime>
  <Words>306</Words>
  <Application>Microsoft Office PowerPoint</Application>
  <PresentationFormat>On-screen Show (4:3)</PresentationFormat>
  <Paragraphs>55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Courier New</vt:lpstr>
      <vt:lpstr>Palatino Linotype</vt:lpstr>
      <vt:lpstr>Wingdings</vt:lpstr>
      <vt:lpstr>Executive</vt:lpstr>
      <vt:lpstr>PowerPoint Presentation</vt:lpstr>
      <vt:lpstr>Rievsienu novietojums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‘Upmalu’ aizsargdambja rekonstrukcija</dc:title>
  <dc:creator>Karīna Miķelsone</dc:creator>
  <cp:lastModifiedBy>Jevgēnija Sviridenkova</cp:lastModifiedBy>
  <cp:revision>471</cp:revision>
  <cp:lastPrinted>2022-08-01T08:15:54Z</cp:lastPrinted>
  <dcterms:created xsi:type="dcterms:W3CDTF">2006-08-16T00:00:00Z</dcterms:created>
  <dcterms:modified xsi:type="dcterms:W3CDTF">2022-09-13T08:24:24Z</dcterms:modified>
</cp:coreProperties>
</file>