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7"/>
  </p:notesMasterIdLst>
  <p:handoutMasterIdLst>
    <p:handoutMasterId r:id="rId8"/>
  </p:handoutMasterIdLst>
  <p:sldIdLst>
    <p:sldId id="256" r:id="rId3"/>
    <p:sldId id="336" r:id="rId4"/>
    <p:sldId id="337" r:id="rId5"/>
    <p:sldId id="338" r:id="rId6"/>
  </p:sldIdLst>
  <p:sldSz cx="12192000" cy="6858000"/>
  <p:notesSz cx="6797675" cy="9926638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8284"/>
    <a:srgbClr val="58585B"/>
    <a:srgbClr val="7395AD"/>
    <a:srgbClr val="828847"/>
    <a:srgbClr val="C95B46"/>
    <a:srgbClr val="595959"/>
    <a:srgbClr val="F2F2F2"/>
    <a:srgbClr val="ECD9C8"/>
    <a:srgbClr val="FFFFFF"/>
    <a:srgbClr val="4040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4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5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87FE425-CD97-415C-B960-0AD0C6C699D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4DE3AB-AD9C-4020-BC6D-E7FBDCC4A69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C5B82E-1D18-45C3-8431-1C4B6CFC49C4}" type="datetimeFigureOut">
              <a:rPr lang="lv-LV" smtClean="0"/>
              <a:t>29.11.2022</a:t>
            </a:fld>
            <a:endParaRPr lang="lv-LV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EE0C3C8-6994-4AC0-898F-ED06E5E8448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4EDEAD-A9FB-4CA3-91E2-BEED1A32EEE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F13B4A-0BEE-432F-879B-7BC0D40B64EE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41775335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A472E0-ECD0-43BE-88B0-74F6AA3BC271}" type="datetimeFigureOut">
              <a:rPr lang="lv-LV" smtClean="0"/>
              <a:t>29.11.2022</a:t>
            </a:fld>
            <a:endParaRPr lang="lv-LV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E956E0-E0BC-4A91-B5C9-9C2726B1534D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55540818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7868BE-471D-4BD1-B490-1B7298241F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C0E50E-2379-4DA8-AE8F-50B961D59E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8657DC-D36E-4C2B-B37B-701A0063A1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DD32C-B890-4E08-92AF-A17028689865}" type="datetime1">
              <a:rPr lang="lv-LV" smtClean="0"/>
              <a:t>29.11.2022</a:t>
            </a:fld>
            <a:endParaRPr lang="lv-LV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0FAC51-4BDE-45ED-8737-DF2283DF5D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CARNIKAVAS KOMUNĀLSERVISS  |  01.2022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F664C3-30F9-4518-A2CB-D1D8230BCC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79D01-54CD-477B-97F1-F4C3C228E838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475482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8325B5-2D3D-4A62-AAC8-37F46DB4B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BBBCBB-F4FE-48BF-8970-47BACADE1A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05CF36-ACF8-43C7-AAE4-75ADC0E2B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5DA8F-D63C-49DB-924D-5FDF0698992A}" type="datetime1">
              <a:rPr lang="lv-LV" smtClean="0"/>
              <a:t>29.11.2022</a:t>
            </a:fld>
            <a:endParaRPr lang="lv-LV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C130DC-49F8-4C09-9587-F7C0552EF5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CARNIKAVAS KOMUNĀLSERVISS  |  01.2022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D94B49-F709-413C-A371-179B0CBEF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79D01-54CD-477B-97F1-F4C3C228E838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879269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946C43E-5F95-4601-9B8A-923C4C97CE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DB442-3310-4637-AA00-200FB16011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9E76EF-3EAD-4FED-B426-AC02F9B95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E7D58-2836-442B-BFF2-9C3FF439A5F5}" type="datetime1">
              <a:rPr lang="lv-LV" smtClean="0"/>
              <a:t>29.11.2022</a:t>
            </a:fld>
            <a:endParaRPr lang="lv-LV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DBBC75-BAD3-4EDE-BC61-606C0BE5A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CARNIKAVAS KOMUNĀLSERVISS  |  01.2022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D4D3E6-9FE2-4AE3-8BE5-CD3C6467A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79D01-54CD-477B-97F1-F4C3C228E838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442407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DD32C-B890-4E08-92AF-A17028689865}" type="datetime1">
              <a:rPr lang="lv-LV" smtClean="0"/>
              <a:t>29.11.2022</a:t>
            </a:fld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/>
              <a:t>CARNIKAVAS KOMUNĀLSERVISS  |  01.2022</a:t>
            </a:r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79D01-54CD-477B-97F1-F4C3C228E838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4594644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6A87C-79CC-42A1-9D0F-C3E36E1D9440}" type="datetime1">
              <a:rPr lang="lv-LV" smtClean="0"/>
              <a:t>29.11.2022</a:t>
            </a:fld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/>
              <a:t>CARNIKAVAS KOMUNĀLSERVISS  |  01.2022</a:t>
            </a:r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79D01-54CD-477B-97F1-F4C3C228E838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3666864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81A2A-CE6B-4FFE-96E6-4C74430ACD2F}" type="datetime1">
              <a:rPr lang="lv-LV" smtClean="0"/>
              <a:t>29.11.2022</a:t>
            </a:fld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/>
              <a:t>CARNIKAVAS KOMUNĀLSERVISS  |  01.2022</a:t>
            </a:r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79D01-54CD-477B-97F1-F4C3C228E838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2375129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82DA4-C475-45AD-AB2F-56DBE5742147}" type="datetime1">
              <a:rPr lang="lv-LV" smtClean="0"/>
              <a:t>29.11.2022</a:t>
            </a:fld>
            <a:endParaRPr lang="lv-LV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/>
              <a:t>CARNIKAVAS KOMUNĀLSERVISS  |  01.2022</a:t>
            </a:r>
            <a:endParaRPr lang="lv-LV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79D01-54CD-477B-97F1-F4C3C228E838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9198341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B47F3-DD01-446B-97B8-ED276D0CB00A}" type="datetime1">
              <a:rPr lang="lv-LV" smtClean="0"/>
              <a:t>29.11.2022</a:t>
            </a:fld>
            <a:endParaRPr lang="lv-LV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/>
              <a:t>CARNIKAVAS KOMUNĀLSERVISS  |  01.2022</a:t>
            </a:r>
            <a:endParaRPr lang="lv-LV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79D01-54CD-477B-97F1-F4C3C228E838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406829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7A276-21FB-48EA-B440-561D9AB97740}" type="datetime1">
              <a:rPr lang="lv-LV" smtClean="0"/>
              <a:t>29.11.2022</a:t>
            </a:fld>
            <a:endParaRPr lang="lv-LV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/>
              <a:t>CARNIKAVAS KOMUNĀLSERVISS  |  01.2022</a:t>
            </a:r>
            <a:endParaRPr lang="lv-LV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79D01-54CD-477B-97F1-F4C3C228E838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3389669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AAA6F-B5A9-41B1-9A1F-2F30CA4B7441}" type="datetime1">
              <a:rPr lang="lv-LV" smtClean="0"/>
              <a:t>29.11.2022</a:t>
            </a:fld>
            <a:endParaRPr lang="lv-LV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/>
              <a:t>CARNIKAVAS KOMUNĀLSERVISS  |  01.2022</a:t>
            </a:r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79D01-54CD-477B-97F1-F4C3C228E838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426587305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22195-6EA6-4018-8AB5-1B06D2B4636E}" type="datetime1">
              <a:rPr lang="lv-LV" smtClean="0"/>
              <a:t>29.11.2022</a:t>
            </a:fld>
            <a:endParaRPr lang="lv-LV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/>
              <a:t>CARNIKAVAS KOMUNĀLSERVISS  |  01.2022</a:t>
            </a:r>
            <a:endParaRPr lang="lv-LV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79D01-54CD-477B-97F1-F4C3C228E838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585501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CB3F12-8D78-44C4-A26D-F296744670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4D318B-9077-41A8-B36F-9CC6B93A54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9080FE-5E04-426C-A2A8-1280F57AED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6A87C-79CC-42A1-9D0F-C3E36E1D9440}" type="datetime1">
              <a:rPr lang="lv-LV" smtClean="0"/>
              <a:t>29.11.2022</a:t>
            </a:fld>
            <a:endParaRPr lang="lv-LV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5FE399-04B3-4F4C-9806-0D37DB77A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CARNIKAVAS KOMUNĀLSERVISS  |  01.2022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D14904-0E0B-485A-BA3F-85FF9D84C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79D01-54CD-477B-97F1-F4C3C228E838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45788009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FEA0C-6D84-4017-835E-48E5D4942C86}" type="datetime1">
              <a:rPr lang="lv-LV" smtClean="0"/>
              <a:t>29.11.2022</a:t>
            </a:fld>
            <a:endParaRPr lang="lv-LV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/>
              <a:t>CARNIKAVAS KOMUNĀLSERVISS  |  01.2022</a:t>
            </a:r>
            <a:endParaRPr lang="lv-LV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79D01-54CD-477B-97F1-F4C3C228E838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36101551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5DA8F-D63C-49DB-924D-5FDF0698992A}" type="datetime1">
              <a:rPr lang="lv-LV" smtClean="0"/>
              <a:t>29.11.2022</a:t>
            </a:fld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/>
              <a:t>CARNIKAVAS KOMUNĀLSERVISS  |  01.2022</a:t>
            </a:r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79D01-54CD-477B-97F1-F4C3C228E838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49985628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E7D58-2836-442B-BFF2-9C3FF439A5F5}" type="datetime1">
              <a:rPr lang="lv-LV" smtClean="0"/>
              <a:t>29.11.2022</a:t>
            </a:fld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/>
              <a:t>CARNIKAVAS KOMUNĀLSERVISS  |  01.2022</a:t>
            </a:r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79D01-54CD-477B-97F1-F4C3C228E838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005267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7FA441-005A-44B0-814A-EA1A9F7BF6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B843F9-4E65-4083-8F1C-D7836366C0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25BC84-A6B5-4E1A-B023-15407CC4A6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81A2A-CE6B-4FFE-96E6-4C74430ACD2F}" type="datetime1">
              <a:rPr lang="lv-LV" smtClean="0"/>
              <a:t>29.11.2022</a:t>
            </a:fld>
            <a:endParaRPr lang="lv-LV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A93916-F9CF-4FD4-8729-C2960E438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CARNIKAVAS KOMUNĀLSERVISS  |  01.2022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016291-8F15-406A-B8F6-E07D6251B0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79D01-54CD-477B-97F1-F4C3C228E838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329951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CB98D-9705-4881-8EF6-A41FD7BDE6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95C7F7-89E4-42BC-BEA5-D8E000DAC7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EC82E1-713D-4C00-8D6E-35BEA88D7E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7FEF09-82EB-4CD9-AECE-1C3444613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82DA4-C475-45AD-AB2F-56DBE5742147}" type="datetime1">
              <a:rPr lang="lv-LV" smtClean="0"/>
              <a:t>29.11.2022</a:t>
            </a:fld>
            <a:endParaRPr lang="lv-LV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6573D5-38BC-4DD6-883A-73D8E03071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CARNIKAVAS KOMUNĀLSERVISS  |  01.2022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17C8EB-E9DE-494A-897D-10CEDF11FA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79D01-54CD-477B-97F1-F4C3C228E838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023350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47A803-0E47-475F-8194-975E1B3628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D78731-67DC-4362-83E5-A4DA0040E3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6E3938-E331-485C-88BC-95F6B2B37A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8F743D3-5093-42B3-A5C0-7E46B7DA94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7B28C0E-C951-420E-B483-E717292CA7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32E0EE-DC1B-442F-A528-25AA72540E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B47F3-DD01-446B-97B8-ED276D0CB00A}" type="datetime1">
              <a:rPr lang="lv-LV" smtClean="0"/>
              <a:t>29.11.2022</a:t>
            </a:fld>
            <a:endParaRPr lang="lv-LV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093D9E3-4C81-4A44-8C29-50B64DBEE4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CARNIKAVAS KOMUNĀLSERVISS  |  01.2022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5933EF3-A788-49D0-A9DE-247EFE886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79D01-54CD-477B-97F1-F4C3C228E838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995933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558852-272C-4155-892B-E4940A2C46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0014C24-C003-420B-A783-AC179DEF65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7A276-21FB-48EA-B440-561D9AB97740}" type="datetime1">
              <a:rPr lang="lv-LV" smtClean="0"/>
              <a:t>29.11.2022</a:t>
            </a:fld>
            <a:endParaRPr lang="lv-LV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13EFF6-5444-49CA-A90D-43751E40D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CARNIKAVAS KOMUNĀLSERVISS  |  01.2022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7C12B3-FE04-4A3F-ACE8-EA166D6A85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79D01-54CD-477B-97F1-F4C3C228E838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077376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541F3B-ABF0-4E14-8910-EADAF4A7BC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AAA6F-B5A9-41B1-9A1F-2F30CA4B7441}" type="datetime1">
              <a:rPr lang="lv-LV" smtClean="0"/>
              <a:t>29.11.2022</a:t>
            </a:fld>
            <a:endParaRPr lang="lv-LV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7EAD972-9D2A-4C7F-BCAD-72F9C4C259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CARNIKAVAS KOMUNĀLSERVISS  |  01.2022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92FBD3-CDA2-4B3B-91F3-E578561C4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79D01-54CD-477B-97F1-F4C3C228E838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4148493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9CF99A-2FE9-47EE-A93C-3A49E0EE0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7562C1-1DA4-4AD1-97CE-D5D90C6FFC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FCABE0-44D0-4B81-A760-84F055D46E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1A4DEF-D3FF-49E8-94A2-CA1208E20C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22195-6EA6-4018-8AB5-1B06D2B4636E}" type="datetime1">
              <a:rPr lang="lv-LV" smtClean="0"/>
              <a:t>29.11.2022</a:t>
            </a:fld>
            <a:endParaRPr lang="lv-LV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3CC5D0-92FA-47C8-89FF-6BB58827D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CARNIKAVAS KOMUNĀLSERVISS  |  01.2022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AE5258-1B56-4D96-BA5E-42D9889F3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79D01-54CD-477B-97F1-F4C3C228E838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711361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DE67FB-0B1F-4CD7-B92C-FECA681F5B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97F0E1C-212D-4878-932B-4A16BF9133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2F6163-C465-4282-A86C-7240F4AE47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C1F3CB-27B5-4DC9-ACC9-74A1B7E47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FEA0C-6D84-4017-835E-48E5D4942C86}" type="datetime1">
              <a:rPr lang="lv-LV" smtClean="0"/>
              <a:t>29.11.2022</a:t>
            </a:fld>
            <a:endParaRPr lang="lv-LV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D0FBB2-EB3C-465C-AD68-8B3B56325A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CARNIKAVAS KOMUNĀLSERVISS  |  01.2022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E4E09B-E482-4C05-9885-16A4B7A0E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79D01-54CD-477B-97F1-F4C3C228E838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896852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040D780-3926-429F-9A5A-2B99556C7F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93B4AB-5FDD-4253-B393-9B4FDA5658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A09BFE-FA7F-4B4E-B610-3CA71AC240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0A7E73-7DEE-465E-BA19-0413B5F8F182}" type="datetime1">
              <a:rPr lang="lv-LV" smtClean="0"/>
              <a:t>29.11.2022</a:t>
            </a:fld>
            <a:endParaRPr lang="lv-LV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1E9D70-B8A9-4A5C-9F81-EC2CDD8A72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lv-LV" dirty="0"/>
              <a:t>CARNIKAVAS KOMUNĀLSERVISS  |  01.2022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66C027-8C89-4B10-A3FD-65903D7A2E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379D01-54CD-477B-97F1-F4C3C228E838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987108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0A7E73-7DEE-465E-BA19-0413B5F8F182}" type="datetime1">
              <a:rPr lang="lv-LV" smtClean="0"/>
              <a:t>29.11.2022</a:t>
            </a:fld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lv-LV"/>
              <a:t>CARNIKAVAS KOMUNĀLSERVISS  |  01.2022</a:t>
            </a:r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379D01-54CD-477B-97F1-F4C3C228E838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85614336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B9F468-7E80-4807-A857-854552DEBD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57438"/>
            <a:ext cx="9144000" cy="1261475"/>
          </a:xfrm>
          <a:effectLst/>
        </p:spPr>
        <p:txBody>
          <a:bodyPr>
            <a:no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tabLst/>
            </a:pPr>
            <a:r>
              <a:rPr kumimoji="0" lang="lv-LV" altLang="lv-LV" sz="2800" b="1" i="0" u="none" strike="noStrike" cap="none" normalizeH="0" baseline="0" dirty="0">
                <a:ln>
                  <a:noFill/>
                </a:ln>
                <a:solidFill>
                  <a:srgbClr val="375E72"/>
                </a:solidFill>
                <a:effectLst/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lv-LV" sz="2400" b="1" i="0" u="none" strike="noStrike" cap="none" normalizeH="0" baseline="0" dirty="0">
                <a:ln>
                  <a:noFill/>
                </a:ln>
                <a:solidFill>
                  <a:srgbClr val="808284"/>
                </a:solidFill>
                <a:effectLst/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PAŠVALDĪBAS AĢENTŪRAS </a:t>
            </a:r>
            <a:br>
              <a:rPr kumimoji="0" lang="lv-LV" altLang="lv-LV" sz="2400" b="1" i="0" u="none" strike="noStrike" cap="none" normalizeH="0" baseline="0" dirty="0">
                <a:ln>
                  <a:noFill/>
                </a:ln>
                <a:solidFill>
                  <a:srgbClr val="808284"/>
                </a:solidFill>
                <a:effectLst/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en-US" altLang="lv-LV" sz="2400" b="1" i="0" u="none" strike="noStrike" cap="none" normalizeH="0" baseline="0" dirty="0">
                <a:ln>
                  <a:noFill/>
                </a:ln>
                <a:solidFill>
                  <a:srgbClr val="808284"/>
                </a:solidFill>
                <a:effectLst/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“CARNIKAVAS KOMUNĀLSERVISS”</a:t>
            </a:r>
            <a:endParaRPr lang="lv-LV" sz="2800" dirty="0">
              <a:solidFill>
                <a:srgbClr val="808284"/>
              </a:solidFill>
              <a:latin typeface="Montserrat" panose="00000500000000000000" pitchFamily="2" charset="-7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90258E-CEC9-460A-B042-D06D84F021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168646"/>
            <a:ext cx="9144000" cy="3046958"/>
          </a:xfrm>
        </p:spPr>
        <p:txBody>
          <a:bodyPr>
            <a:normAutofit fontScale="85000" lnSpcReduction="10000"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lv-LV" altLang="lv-LV" sz="3200" b="1" i="0" u="none" strike="noStrike" cap="all" normalizeH="0" baseline="0" dirty="0">
                <a:ln>
                  <a:noFill/>
                </a:ln>
                <a:solidFill>
                  <a:srgbClr val="375E72"/>
                </a:solidFill>
                <a:effectLst/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ZIŅOJUMS</a:t>
            </a:r>
            <a:r>
              <a:rPr kumimoji="0" lang="lv-LV" altLang="lv-LV" sz="3200" b="1" i="0" u="none" strike="noStrike" cap="all" normalizeH="0" dirty="0">
                <a:ln>
                  <a:noFill/>
                </a:ln>
                <a:solidFill>
                  <a:srgbClr val="375E72"/>
                </a:solidFill>
                <a:effectLst/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 PAR ENERGO RESURSU IZMANTOŠANAS REZULTĀTIEM ĀDAŽU NOVADA PAŠVALDĪBĀ 2022. GADA </a:t>
            </a:r>
            <a:r>
              <a:rPr lang="lv-LV" altLang="lv-LV" sz="3200" b="1" cap="all" dirty="0">
                <a:solidFill>
                  <a:srgbClr val="375E72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OKTO</a:t>
            </a:r>
            <a:r>
              <a:rPr kumimoji="0" lang="lv-LV" altLang="lv-LV" sz="3200" b="1" i="0" u="none" strike="noStrike" cap="all" normalizeH="0" dirty="0">
                <a:ln>
                  <a:noFill/>
                </a:ln>
                <a:solidFill>
                  <a:srgbClr val="375E72"/>
                </a:solidFill>
                <a:effectLst/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BRĪ</a:t>
            </a:r>
            <a:endParaRPr lang="lv-LV" altLang="lv-LV" sz="3200" b="1" cap="all" dirty="0">
              <a:solidFill>
                <a:srgbClr val="375E72"/>
              </a:solidFill>
              <a:latin typeface="Montserrat" panose="00000500000000000000" pitchFamily="2" charset="-7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lv-LV" altLang="lv-LV" sz="2400" b="0" i="0" u="none" strike="noStrike" cap="none" normalizeH="0" baseline="0" dirty="0">
              <a:ln>
                <a:noFill/>
              </a:ln>
              <a:solidFill>
                <a:srgbClr val="375E72"/>
              </a:solidFill>
              <a:effectLst/>
              <a:latin typeface="Montserrat" panose="00000500000000000000" pitchFamily="2" charset="-7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lv-LV" altLang="lv-LV" sz="2400" b="0" i="0" u="none" strike="noStrike" cap="none" normalizeH="0" baseline="0" dirty="0">
              <a:ln>
                <a:noFill/>
              </a:ln>
              <a:solidFill>
                <a:srgbClr val="375E72"/>
              </a:solidFill>
              <a:effectLst/>
              <a:latin typeface="Montserrat" panose="00000500000000000000" pitchFamily="2" charset="-7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lv-LV" altLang="lv-LV" dirty="0">
              <a:solidFill>
                <a:srgbClr val="375E72"/>
              </a:solidFill>
              <a:latin typeface="Montserrat" panose="00000500000000000000" pitchFamily="2" charset="-7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lv-LV" altLang="lv-LV" sz="2400" b="0" i="0" u="none" strike="noStrike" cap="none" normalizeH="0" baseline="0" dirty="0">
              <a:ln>
                <a:noFill/>
              </a:ln>
              <a:solidFill>
                <a:srgbClr val="375E72"/>
              </a:solidFill>
              <a:effectLst/>
              <a:latin typeface="Montserrat" panose="00000500000000000000" pitchFamily="2" charset="-7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lv-LV" altLang="lv-LV" dirty="0">
              <a:solidFill>
                <a:srgbClr val="375E72"/>
              </a:solidFill>
              <a:latin typeface="Montserrat" panose="00000500000000000000" pitchFamily="2" charset="-7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lv-LV" altLang="lv-LV" sz="1800" b="0" i="0" u="none" strike="noStrike" cap="none" normalizeH="0" baseline="0" dirty="0">
                <a:ln>
                  <a:noFill/>
                </a:ln>
                <a:solidFill>
                  <a:srgbClr val="375E72"/>
                </a:solidFill>
                <a:effectLst/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2022</a:t>
            </a:r>
            <a:endParaRPr kumimoji="0" lang="lv-LV" altLang="lv-LV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Montserrat" panose="00000500000000000000" pitchFamily="2" charset="-7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927F33B-8AD7-46F8-8083-4FFE637A2BB8}"/>
              </a:ext>
            </a:extLst>
          </p:cNvPr>
          <p:cNvCxnSpPr>
            <a:cxnSpLocks/>
          </p:cNvCxnSpPr>
          <p:nvPr/>
        </p:nvCxnSpPr>
        <p:spPr>
          <a:xfrm>
            <a:off x="0" y="6215605"/>
            <a:ext cx="12192000" cy="0"/>
          </a:xfrm>
          <a:prstGeom prst="line">
            <a:avLst/>
          </a:prstGeom>
          <a:ln>
            <a:solidFill>
              <a:srgbClr val="8082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3A4DD4D5-C4A0-4A7D-A80D-7EFE64AAEE85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61035" y="409575"/>
            <a:ext cx="1269930" cy="1357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09053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378942" y="126229"/>
            <a:ext cx="11335264" cy="681080"/>
          </a:xfrm>
        </p:spPr>
        <p:txBody>
          <a:bodyPr>
            <a:normAutofit/>
          </a:bodyPr>
          <a:lstStyle/>
          <a:p>
            <a:pPr algn="ctr"/>
            <a:r>
              <a:rPr lang="lv-LV" altLang="lv-LV" sz="2000" b="1" cap="all" dirty="0">
                <a:solidFill>
                  <a:srgbClr val="375E72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Ādažu pagasta sabiedrisko ēku un ielu apgaismojuma enerģijas patēriņi 2022. gada Oktobrī/2021. GADA OKTOBRĪ</a:t>
            </a:r>
            <a:endParaRPr lang="lv-LV" sz="2000" dirty="0"/>
          </a:p>
        </p:txBody>
      </p:sp>
      <p:sp>
        <p:nvSpPr>
          <p:cNvPr id="4" name="Kājenes vietturi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CARNIKAVAS KOMUNĀLSERVISS  |  23.11.2022</a:t>
            </a:r>
          </a:p>
        </p:txBody>
      </p:sp>
      <p:sp>
        <p:nvSpPr>
          <p:cNvPr id="5" name="Slaida numura vietturi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79D01-54CD-477B-97F1-F4C3C228E838}" type="slidenum">
              <a:rPr lang="lv-LV" smtClean="0"/>
              <a:t>2</a:t>
            </a:fld>
            <a:endParaRPr lang="lv-LV" dirty="0"/>
          </a:p>
        </p:txBody>
      </p:sp>
      <p:graphicFrame>
        <p:nvGraphicFramePr>
          <p:cNvPr id="8" name="Tabu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1145403"/>
              </p:ext>
            </p:extLst>
          </p:nvPr>
        </p:nvGraphicFramePr>
        <p:xfrm>
          <a:off x="854847" y="973559"/>
          <a:ext cx="2641600" cy="2545080"/>
        </p:xfrm>
        <a:graphic>
          <a:graphicData uri="http://schemas.openxmlformats.org/drawingml/2006/table">
            <a:tbl>
              <a:tblPr/>
              <a:tblGrid>
                <a:gridCol w="5327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73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32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200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812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0025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Siltumenerģija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Oktobris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Ekon.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0025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depo 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4697,4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4026,5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671,0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0025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Gaujas 30 (vidussk)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181741,5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92675,4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89066,1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0025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Gaujas 33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84320,0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31509,8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52810,2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0025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Mažavēji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54341,1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23693,2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30647,9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0025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ĀPII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83912,4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55189,6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28722,8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0025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Pirmā iela 42A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1841,0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-1841,0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0025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Attekas 16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39000,0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17000,0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22000,0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00025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lv-LV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kopā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448012,5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225935,5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222077,0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00025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Temperatūra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00025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lv-LV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49,57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graphicFrame>
        <p:nvGraphicFramePr>
          <p:cNvPr id="9" name="Tabu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2473827"/>
              </p:ext>
            </p:extLst>
          </p:nvPr>
        </p:nvGraphicFramePr>
        <p:xfrm>
          <a:off x="3502798" y="2932181"/>
          <a:ext cx="4038600" cy="800100"/>
        </p:xfrm>
        <a:graphic>
          <a:graphicData uri="http://schemas.openxmlformats.org/drawingml/2006/table">
            <a:tbl>
              <a:tblPr/>
              <a:tblGrid>
                <a:gridCol w="7518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1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45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912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248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912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kWh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r" fontAlgn="b"/>
                      <a:r>
                        <a:rPr lang="lv-LV" sz="11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58353,01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€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282,04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Silt.en.cena 2022. oktt.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€/MWH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0025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lv-LV" sz="11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Enerģijas ekon. Ādažu pagastā kopā 10.2022.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lv-LV" sz="10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   75 847,43 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€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000" b="1" i="0" u="none" strike="noStrike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000" b="1" i="0" u="none" strike="noStrike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2" name="Tabul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6596948"/>
              </p:ext>
            </p:extLst>
          </p:nvPr>
        </p:nvGraphicFramePr>
        <p:xfrm>
          <a:off x="677048" y="3817813"/>
          <a:ext cx="2819399" cy="2430780"/>
        </p:xfrm>
        <a:graphic>
          <a:graphicData uri="http://schemas.openxmlformats.org/drawingml/2006/table">
            <a:tbl>
              <a:tblPr/>
              <a:tblGrid>
                <a:gridCol w="6977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89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74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753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Oktobris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Ekonomija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El.en patēriņš (kWh)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ĀPII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11941,23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6579,15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5362,08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KPII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11707,33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6351,15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5356,18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Depo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1206,12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1154,12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Gaujas 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2129,49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2453,95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-324,46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Gaujas 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22233,37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17531,58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4701,79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Gaujas 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39217,11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25213,79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14003,32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Attekas 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19180,04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5730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13450,04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Pirmā iela 42A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2507,4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4160,61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-1653,21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110122,09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69174,35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40947,74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graphicFrame>
        <p:nvGraphicFramePr>
          <p:cNvPr id="13" name="Tabul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2887091"/>
              </p:ext>
            </p:extLst>
          </p:nvPr>
        </p:nvGraphicFramePr>
        <p:xfrm>
          <a:off x="3496447" y="5666440"/>
          <a:ext cx="3785801" cy="600075"/>
        </p:xfrm>
        <a:graphic>
          <a:graphicData uri="http://schemas.openxmlformats.org/drawingml/2006/table">
            <a:tbl>
              <a:tblPr/>
              <a:tblGrid>
                <a:gridCol w="6922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74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69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7482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343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00025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El. Enerģijas cena (</a:t>
                      </a:r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€</a:t>
                      </a:r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/MWH)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289,93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37,18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11872,03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€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El.En. Ekon. 2022. okt.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17494,42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€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5" name="Tabula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1449169"/>
              </p:ext>
            </p:extLst>
          </p:nvPr>
        </p:nvGraphicFramePr>
        <p:xfrm>
          <a:off x="7735329" y="1045949"/>
          <a:ext cx="2438400" cy="1200150"/>
        </p:xfrm>
        <a:graphic>
          <a:graphicData uri="http://schemas.openxmlformats.org/drawingml/2006/table">
            <a:tbl>
              <a:tblPr/>
              <a:tblGrid>
                <a:gridCol w="60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00025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IA (kWh)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2021.okt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2022.okt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Ekon.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 algn="r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43409,12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24016,97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19392,15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kWh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44,7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5622,39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€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29796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838200" y="216844"/>
            <a:ext cx="10515600" cy="755221"/>
          </a:xfrm>
        </p:spPr>
        <p:txBody>
          <a:bodyPr>
            <a:normAutofit/>
          </a:bodyPr>
          <a:lstStyle/>
          <a:p>
            <a:r>
              <a:rPr lang="lv-LV" altLang="lv-LV" sz="2000" b="1" cap="all" dirty="0">
                <a:solidFill>
                  <a:srgbClr val="375E72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Carnikavas pagasta sabiedrisko ēku un ielu apgaismojuma enerģijas patēriņi 2022. gada Oktobrī/2021. GADA OKTOBRĪ</a:t>
            </a:r>
            <a:endParaRPr lang="lv-LV" sz="2000" dirty="0"/>
          </a:p>
        </p:txBody>
      </p:sp>
      <p:sp>
        <p:nvSpPr>
          <p:cNvPr id="4" name="Kājenes vietturi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CARNIKAVAS KOMUNĀLSERVISS  23.11.2022</a:t>
            </a:r>
          </a:p>
        </p:txBody>
      </p:sp>
      <p:sp>
        <p:nvSpPr>
          <p:cNvPr id="5" name="Slaida numura vietturi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79D01-54CD-477B-97F1-F4C3C228E838}" type="slidenum">
              <a:rPr lang="lv-LV" smtClean="0"/>
              <a:t>3</a:t>
            </a:fld>
            <a:endParaRPr lang="lv-LV" dirty="0"/>
          </a:p>
        </p:txBody>
      </p:sp>
      <p:graphicFrame>
        <p:nvGraphicFramePr>
          <p:cNvPr id="8" name="Tabu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7960565"/>
              </p:ext>
            </p:extLst>
          </p:nvPr>
        </p:nvGraphicFramePr>
        <p:xfrm>
          <a:off x="387178" y="3350762"/>
          <a:ext cx="5486400" cy="2800350"/>
        </p:xfrm>
        <a:graphic>
          <a:graphicData uri="http://schemas.openxmlformats.org/drawingml/2006/table">
            <a:tbl>
              <a:tblPr/>
              <a:tblGrid>
                <a:gridCol w="6106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594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106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293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7286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91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7745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5799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00025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Elektroenerģijas patēriņš (kWh)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0025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2021.okt.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2022.okt.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0025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CARNIKAVAS NOVADA DOMES ĒKA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4590,63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3962,11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0025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KULTŪRAS NAMS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1557,25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1540,26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0025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NOVADPĒTNIECĪBAS MUZEJS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1819,63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979,9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0025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MŪZIKAS UN MĀKSLAS SKOLA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251,68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94,35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0025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BRĪVĀ LAIKA PAVADĪŠANAS CENTRS KADIĶIS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265,7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273,88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0025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MĀCĪBU IESTĀDE garā iela 20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688,11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0025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MĀCĪBU TELPAS siguļi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10351,82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8187,41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00025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CARNIKAVAS 9.GADĪGĀ SKOLA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16874,76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18702,82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00025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BĒRNUDĀRZS Riekstiņs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9705,68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6984,02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28542,39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22021,93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1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6520,46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kWh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1890,48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€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graphicFrame>
        <p:nvGraphicFramePr>
          <p:cNvPr id="9" name="Tabu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2614146"/>
              </p:ext>
            </p:extLst>
          </p:nvPr>
        </p:nvGraphicFramePr>
        <p:xfrm>
          <a:off x="7865762" y="1317605"/>
          <a:ext cx="2540000" cy="1000125"/>
        </p:xfrm>
        <a:graphic>
          <a:graphicData uri="http://schemas.openxmlformats.org/drawingml/2006/table">
            <a:tbl>
              <a:tblPr/>
              <a:tblGrid>
                <a:gridCol w="635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5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5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5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00025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IA (kWh)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2021.okt.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2022.okt.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71737,6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33579,4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38158,2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kWh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53,2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11063,2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€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1" name="Tabu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8305872"/>
              </p:ext>
            </p:extLst>
          </p:nvPr>
        </p:nvGraphicFramePr>
        <p:xfrm>
          <a:off x="2874664" y="1248955"/>
          <a:ext cx="6261098" cy="3000375"/>
        </p:xfrm>
        <a:graphic>
          <a:graphicData uri="http://schemas.openxmlformats.org/drawingml/2006/table">
            <a:tbl>
              <a:tblPr/>
              <a:tblGrid>
                <a:gridCol w="6099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9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99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96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99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99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6238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0990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0990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0990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0978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00025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Siltumerģijas patēriņš (kWh)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0025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2021.okt.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2022.okt.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0025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PII Riekstiņš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51567,2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20100,12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0025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Dome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9269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4600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0025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TN Ozolaine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6030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7310,11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0025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Nākotnes 1 (Skola)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14613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15925,5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0025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Jūras 4 (Mūz. sk.)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4446,35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0025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Cīruļu iela 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1443,76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860,48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0025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Garā iela 20A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16506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1239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00025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PII Piejūra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22800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14700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00025">
                <a:tc gridSpan="4">
                  <a:txBody>
                    <a:bodyPr/>
                    <a:lstStyle/>
                    <a:p>
                      <a:pPr algn="ctr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126675,3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64735,21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61940,1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kWh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48,9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17469,59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€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lv-LV" sz="11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Enerģijas ekon. Ādažu pagastā kopā 10.2022.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   30 423,27 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€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000" b="1" i="0" u="none" strike="noStrike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000" b="1" i="0" u="none" strike="noStrike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381540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lv-LV" altLang="lv-LV" sz="2400" b="1" cap="all" dirty="0">
                <a:solidFill>
                  <a:srgbClr val="375E72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Ādažu NOVADA PAŠVALDĪBAS sabiedrisko ēku un ielu apgaismojuma enerģijas patēriņi 2022. gada Oktobrī/2021.GADA OKTOBRĪ</a:t>
            </a:r>
            <a:endParaRPr lang="lv-LV" sz="2400" dirty="0"/>
          </a:p>
        </p:txBody>
      </p:sp>
      <p:sp>
        <p:nvSpPr>
          <p:cNvPr id="4" name="Kājenes vietturi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CARNIKAVAS KOMUNĀLSERVISS  23.11.2022.</a:t>
            </a:r>
          </a:p>
        </p:txBody>
      </p:sp>
      <p:sp>
        <p:nvSpPr>
          <p:cNvPr id="5" name="Slaida numura vietturi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79D01-54CD-477B-97F1-F4C3C228E838}" type="slidenum">
              <a:rPr lang="lv-LV" smtClean="0"/>
              <a:t>4</a:t>
            </a:fld>
            <a:endParaRPr lang="lv-LV" dirty="0"/>
          </a:p>
        </p:txBody>
      </p:sp>
      <p:graphicFrame>
        <p:nvGraphicFramePr>
          <p:cNvPr id="8" name="Tabu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1240381"/>
              </p:ext>
            </p:extLst>
          </p:nvPr>
        </p:nvGraphicFramePr>
        <p:xfrm>
          <a:off x="2314831" y="2372496"/>
          <a:ext cx="7026876" cy="2328886"/>
        </p:xfrm>
        <a:graphic>
          <a:graphicData uri="http://schemas.openxmlformats.org/drawingml/2006/table">
            <a:tbl>
              <a:tblPr/>
              <a:tblGrid>
                <a:gridCol w="8917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774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03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917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21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917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9171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32698"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2698">
                <a:tc>
                  <a:txBody>
                    <a:bodyPr/>
                    <a:lstStyle/>
                    <a:p>
                      <a:pPr algn="ctr" fontAlgn="ctr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2698">
                <a:tc>
                  <a:txBody>
                    <a:bodyPr/>
                    <a:lstStyle/>
                    <a:p>
                      <a:pPr algn="ctr" fontAlgn="ctr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Oktobris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Ekon.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2698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Siltumenerģija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574687,8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290670,7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284017,1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49,4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2698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Elektroenerģija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138664,5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91196,3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47468,2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34,2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2698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Ielu apgaismojums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115146,7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57596,3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57550,4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2698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Kopā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828498,9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439463,3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389035,6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47,0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9" name="Tabu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7919295"/>
              </p:ext>
            </p:extLst>
          </p:nvPr>
        </p:nvGraphicFramePr>
        <p:xfrm>
          <a:off x="5194300" y="5036301"/>
          <a:ext cx="4787900" cy="714375"/>
        </p:xfrm>
        <a:graphic>
          <a:graphicData uri="http://schemas.openxmlformats.org/drawingml/2006/table">
            <a:tbl>
              <a:tblPr/>
              <a:tblGrid>
                <a:gridCol w="6091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81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91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91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6149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6149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919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0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   106 270,70 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lv-LV" sz="10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 Enerģijas ekonomija ĀNP 2022. okt.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€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42432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3E4F19A7-A959-40BB-972C-4880BAF8EB09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54613</TotalTime>
  <Words>479</Words>
  <Application>Microsoft Office PowerPoint</Application>
  <PresentationFormat>Widescreen</PresentationFormat>
  <Paragraphs>247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Calibri</vt:lpstr>
      <vt:lpstr>Calibri Light</vt:lpstr>
      <vt:lpstr>Montserrat</vt:lpstr>
      <vt:lpstr>Times New Roman</vt:lpstr>
      <vt:lpstr>Office Theme</vt:lpstr>
      <vt:lpstr>1_Office Theme</vt:lpstr>
      <vt:lpstr> PAŠVALDĪBAS AĢENTŪRAS  “CARNIKAVAS KOMUNĀLSERVISS”</vt:lpstr>
      <vt:lpstr>Ādažu pagasta sabiedrisko ēku un ielu apgaismojuma enerģijas patēriņi 2022. gada Oktobrī/2021. GADA OKTOBRĪ</vt:lpstr>
      <vt:lpstr>Carnikavas pagasta sabiedrisko ēku un ielu apgaismojuma enerģijas patēriņi 2022. gada Oktobrī/2021. GADA OKTOBRĪ</vt:lpstr>
      <vt:lpstr>Ādažu NOVADA PAŠVALDĪBAS sabiedrisko ēku un ielu apgaismojuma enerģijas patēriņi 2022. gada Oktobrī/2021.GADA OKTOBRĪ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PAŠVALDĪBAS AĢENTŪRAS   “CARNIKAVAS KOMUNĀLSERVISS”</dc:title>
  <dc:creator>Laura</dc:creator>
  <cp:lastModifiedBy>Jevgēnija Sviridenkova</cp:lastModifiedBy>
  <cp:revision>232</cp:revision>
  <cp:lastPrinted>2022-02-04T07:37:53Z</cp:lastPrinted>
  <dcterms:created xsi:type="dcterms:W3CDTF">2022-01-06T13:54:42Z</dcterms:created>
  <dcterms:modified xsi:type="dcterms:W3CDTF">2022-11-29T15:11:59Z</dcterms:modified>
</cp:coreProperties>
</file>