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85"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63D"/>
    <a:srgbClr val="6F8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Vidējs stils 3 - izcēlum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3" autoAdjust="0"/>
    <p:restoredTop sz="94590" autoAdjust="0"/>
  </p:normalViewPr>
  <p:slideViewPr>
    <p:cSldViewPr snapToGrid="0" snapToObjects="1">
      <p:cViewPr varScale="1">
        <p:scale>
          <a:sx n="108" d="100"/>
          <a:sy n="108"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25B2CF-31F3-4A3A-AE50-B70CAD98A4C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7AD9B0-810D-43D0-A495-ADD166AC7549}"/>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4975B08-CC19-44CA-85EB-1585BA64692E}" type="datetimeFigureOut">
              <a:rPr lang="en-US"/>
              <a:pPr>
                <a:defRPr/>
              </a:pPr>
              <a:t>11/29/2022</a:t>
            </a:fld>
            <a:endParaRPr lang="en-US"/>
          </a:p>
        </p:txBody>
      </p:sp>
      <p:sp>
        <p:nvSpPr>
          <p:cNvPr id="4" name="Slide Image Placeholder 3">
            <a:extLst>
              <a:ext uri="{FF2B5EF4-FFF2-40B4-BE49-F238E27FC236}">
                <a16:creationId xmlns:a16="http://schemas.microsoft.com/office/drawing/2014/main" id="{01D974CE-A9F8-4699-9557-9735D6A45D4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A1BA77-E4FD-4DF5-BBF6-05D3A2ECE21E}"/>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5EFE9-9539-4F64-990A-05F7AB0F58EA}"/>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99666E0-8A13-44B8-83C9-D8EDBC7F920F}"/>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AF71F6-6AD3-4F31-97A9-3A34FDDDDAF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3E2A55-88F9-45D4-AF24-8A2F9FE6655D}"/>
              </a:ext>
            </a:extLst>
          </p:cNvPr>
          <p:cNvSpPr>
            <a:spLocks noGrp="1"/>
          </p:cNvSpPr>
          <p:nvPr>
            <p:ph type="dt" sz="half" idx="10"/>
          </p:nvPr>
        </p:nvSpPr>
        <p:spPr/>
        <p:txBody>
          <a:bodyPr/>
          <a:lstStyle>
            <a:lvl1pPr>
              <a:defRPr/>
            </a:lvl1pPr>
          </a:lstStyle>
          <a:p>
            <a:pPr>
              <a:defRPr/>
            </a:pPr>
            <a:fld id="{57FAD4A7-050A-4D03-A38C-0FD17437B608}" type="datetime1">
              <a:rPr lang="en-US"/>
              <a:pPr>
                <a:defRPr/>
              </a:pPr>
              <a:t>11/29/2022</a:t>
            </a:fld>
            <a:endParaRPr lang="en-US"/>
          </a:p>
        </p:txBody>
      </p:sp>
      <p:sp>
        <p:nvSpPr>
          <p:cNvPr id="5" name="Footer Placeholder 4">
            <a:extLst>
              <a:ext uri="{FF2B5EF4-FFF2-40B4-BE49-F238E27FC236}">
                <a16:creationId xmlns:a16="http://schemas.microsoft.com/office/drawing/2014/main" id="{6423FA10-F72E-4701-AEC9-9873B5B0D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EA230C-8371-4E2E-835D-4DFEF32A2854}"/>
              </a:ext>
            </a:extLst>
          </p:cNvPr>
          <p:cNvSpPr>
            <a:spLocks noGrp="1"/>
          </p:cNvSpPr>
          <p:nvPr>
            <p:ph type="sldNum" sz="quarter" idx="12"/>
          </p:nvPr>
        </p:nvSpPr>
        <p:spPr/>
        <p:txBody>
          <a:bodyPr/>
          <a:lstStyle>
            <a:lvl1pPr>
              <a:defRPr/>
            </a:lvl1pPr>
          </a:lstStyle>
          <a:p>
            <a:pPr>
              <a:defRPr/>
            </a:pPr>
            <a:fld id="{CC10E5D4-6E23-4F9D-A249-483F508FD01E}" type="slidenum">
              <a:rPr lang="en-US" altLang="lv-LV"/>
              <a:pPr>
                <a:defRPr/>
              </a:pPr>
              <a:t>‹#›</a:t>
            </a:fld>
            <a:endParaRPr lang="en-US" altLang="lv-LV"/>
          </a:p>
        </p:txBody>
      </p:sp>
    </p:spTree>
    <p:extLst>
      <p:ext uri="{BB962C8B-B14F-4D97-AF65-F5344CB8AC3E}">
        <p14:creationId xmlns:p14="http://schemas.microsoft.com/office/powerpoint/2010/main" val="126589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78791-6627-4D6F-80D0-541D0112EF00}"/>
              </a:ext>
            </a:extLst>
          </p:cNvPr>
          <p:cNvSpPr>
            <a:spLocks noGrp="1"/>
          </p:cNvSpPr>
          <p:nvPr>
            <p:ph type="dt" sz="half" idx="10"/>
          </p:nvPr>
        </p:nvSpPr>
        <p:spPr/>
        <p:txBody>
          <a:bodyPr/>
          <a:lstStyle>
            <a:lvl1pPr>
              <a:defRPr/>
            </a:lvl1pPr>
          </a:lstStyle>
          <a:p>
            <a:pPr>
              <a:defRPr/>
            </a:pPr>
            <a:fld id="{6FA1D809-7D02-4DE1-A864-7AB5B8C7E2C7}" type="datetime1">
              <a:rPr lang="en-US"/>
              <a:pPr>
                <a:defRPr/>
              </a:pPr>
              <a:t>11/29/2022</a:t>
            </a:fld>
            <a:endParaRPr lang="en-US"/>
          </a:p>
        </p:txBody>
      </p:sp>
      <p:sp>
        <p:nvSpPr>
          <p:cNvPr id="5" name="Footer Placeholder 4">
            <a:extLst>
              <a:ext uri="{FF2B5EF4-FFF2-40B4-BE49-F238E27FC236}">
                <a16:creationId xmlns:a16="http://schemas.microsoft.com/office/drawing/2014/main" id="{BDBD45B4-8451-4408-9A54-5403DA72E2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DD74E2-32E0-4515-8608-E7114D317F2C}"/>
              </a:ext>
            </a:extLst>
          </p:cNvPr>
          <p:cNvSpPr>
            <a:spLocks noGrp="1"/>
          </p:cNvSpPr>
          <p:nvPr>
            <p:ph type="sldNum" sz="quarter" idx="12"/>
          </p:nvPr>
        </p:nvSpPr>
        <p:spPr/>
        <p:txBody>
          <a:bodyPr/>
          <a:lstStyle>
            <a:lvl1pPr>
              <a:defRPr/>
            </a:lvl1pPr>
          </a:lstStyle>
          <a:p>
            <a:pPr>
              <a:defRPr/>
            </a:pPr>
            <a:fld id="{852AFC63-18A4-42B0-9DA3-215127049C51}" type="slidenum">
              <a:rPr lang="en-US" altLang="lv-LV"/>
              <a:pPr>
                <a:defRPr/>
              </a:pPr>
              <a:t>‹#›</a:t>
            </a:fld>
            <a:endParaRPr lang="en-US" altLang="lv-LV"/>
          </a:p>
        </p:txBody>
      </p:sp>
    </p:spTree>
    <p:extLst>
      <p:ext uri="{BB962C8B-B14F-4D97-AF65-F5344CB8AC3E}">
        <p14:creationId xmlns:p14="http://schemas.microsoft.com/office/powerpoint/2010/main" val="203141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FFCF2-D335-4469-8B5C-82C5AB45711E}"/>
              </a:ext>
            </a:extLst>
          </p:cNvPr>
          <p:cNvSpPr>
            <a:spLocks noGrp="1"/>
          </p:cNvSpPr>
          <p:nvPr>
            <p:ph type="dt" sz="half" idx="10"/>
          </p:nvPr>
        </p:nvSpPr>
        <p:spPr/>
        <p:txBody>
          <a:bodyPr/>
          <a:lstStyle>
            <a:lvl1pPr>
              <a:defRPr/>
            </a:lvl1pPr>
          </a:lstStyle>
          <a:p>
            <a:pPr>
              <a:defRPr/>
            </a:pPr>
            <a:fld id="{D41B1EBC-0AAF-4F50-9FEE-C0A6E6D6B65E}" type="datetime1">
              <a:rPr lang="en-US"/>
              <a:pPr>
                <a:defRPr/>
              </a:pPr>
              <a:t>11/29/2022</a:t>
            </a:fld>
            <a:endParaRPr lang="en-US"/>
          </a:p>
        </p:txBody>
      </p:sp>
      <p:sp>
        <p:nvSpPr>
          <p:cNvPr id="5" name="Footer Placeholder 4">
            <a:extLst>
              <a:ext uri="{FF2B5EF4-FFF2-40B4-BE49-F238E27FC236}">
                <a16:creationId xmlns:a16="http://schemas.microsoft.com/office/drawing/2014/main" id="{8E004EEA-0A8A-42A0-B694-8EC5CC4E96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43B797-8E3F-4017-8E2B-5B94AE6BB4DE}"/>
              </a:ext>
            </a:extLst>
          </p:cNvPr>
          <p:cNvSpPr>
            <a:spLocks noGrp="1"/>
          </p:cNvSpPr>
          <p:nvPr>
            <p:ph type="sldNum" sz="quarter" idx="12"/>
          </p:nvPr>
        </p:nvSpPr>
        <p:spPr/>
        <p:txBody>
          <a:bodyPr/>
          <a:lstStyle>
            <a:lvl1pPr>
              <a:defRPr/>
            </a:lvl1pPr>
          </a:lstStyle>
          <a:p>
            <a:pPr>
              <a:defRPr/>
            </a:pPr>
            <a:fld id="{2B20EA2C-414C-4312-862D-7269EA8B9E90}" type="slidenum">
              <a:rPr lang="en-US" altLang="lv-LV"/>
              <a:pPr>
                <a:defRPr/>
              </a:pPr>
              <a:t>‹#›</a:t>
            </a:fld>
            <a:endParaRPr lang="en-US" altLang="lv-LV"/>
          </a:p>
        </p:txBody>
      </p:sp>
    </p:spTree>
    <p:extLst>
      <p:ext uri="{BB962C8B-B14F-4D97-AF65-F5344CB8AC3E}">
        <p14:creationId xmlns:p14="http://schemas.microsoft.com/office/powerpoint/2010/main" val="244371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F1222-6ED3-411A-90F0-350260990C55}"/>
              </a:ext>
            </a:extLst>
          </p:cNvPr>
          <p:cNvSpPr>
            <a:spLocks noGrp="1"/>
          </p:cNvSpPr>
          <p:nvPr>
            <p:ph type="dt" sz="half" idx="10"/>
          </p:nvPr>
        </p:nvSpPr>
        <p:spPr/>
        <p:txBody>
          <a:bodyPr/>
          <a:lstStyle>
            <a:lvl1pPr>
              <a:defRPr/>
            </a:lvl1pPr>
          </a:lstStyle>
          <a:p>
            <a:pPr>
              <a:defRPr/>
            </a:pPr>
            <a:fld id="{1C466D6C-3049-4A58-961F-96CF383AE3EC}" type="datetime1">
              <a:rPr lang="en-US"/>
              <a:pPr>
                <a:defRPr/>
              </a:pPr>
              <a:t>11/29/2022</a:t>
            </a:fld>
            <a:endParaRPr lang="en-US"/>
          </a:p>
        </p:txBody>
      </p:sp>
      <p:sp>
        <p:nvSpPr>
          <p:cNvPr id="5" name="Footer Placeholder 4">
            <a:extLst>
              <a:ext uri="{FF2B5EF4-FFF2-40B4-BE49-F238E27FC236}">
                <a16:creationId xmlns:a16="http://schemas.microsoft.com/office/drawing/2014/main" id="{7C0F2D21-B3C7-43CB-9D02-CE45C14858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126173-C021-4D88-AEA3-0EC27E407110}"/>
              </a:ext>
            </a:extLst>
          </p:cNvPr>
          <p:cNvSpPr>
            <a:spLocks noGrp="1"/>
          </p:cNvSpPr>
          <p:nvPr>
            <p:ph type="sldNum" sz="quarter" idx="12"/>
          </p:nvPr>
        </p:nvSpPr>
        <p:spPr/>
        <p:txBody>
          <a:bodyPr/>
          <a:lstStyle>
            <a:lvl1pPr>
              <a:defRPr/>
            </a:lvl1pPr>
          </a:lstStyle>
          <a:p>
            <a:pPr>
              <a:defRPr/>
            </a:pPr>
            <a:fld id="{34A10E14-9AC4-4544-A10C-62F0471382FB}" type="slidenum">
              <a:rPr lang="en-US" altLang="lv-LV"/>
              <a:pPr>
                <a:defRPr/>
              </a:pPr>
              <a:t>‹#›</a:t>
            </a:fld>
            <a:endParaRPr lang="en-US" altLang="lv-LV"/>
          </a:p>
        </p:txBody>
      </p:sp>
    </p:spTree>
    <p:extLst>
      <p:ext uri="{BB962C8B-B14F-4D97-AF65-F5344CB8AC3E}">
        <p14:creationId xmlns:p14="http://schemas.microsoft.com/office/powerpoint/2010/main" val="302049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7269C-F929-40ED-B5DC-5095661E7B5C}"/>
              </a:ext>
            </a:extLst>
          </p:cNvPr>
          <p:cNvSpPr>
            <a:spLocks noGrp="1"/>
          </p:cNvSpPr>
          <p:nvPr>
            <p:ph type="dt" sz="half" idx="10"/>
          </p:nvPr>
        </p:nvSpPr>
        <p:spPr/>
        <p:txBody>
          <a:bodyPr/>
          <a:lstStyle>
            <a:lvl1pPr>
              <a:defRPr/>
            </a:lvl1pPr>
          </a:lstStyle>
          <a:p>
            <a:pPr>
              <a:defRPr/>
            </a:pPr>
            <a:fld id="{0E4D45F5-7739-49BB-8BCF-57473146DED4}" type="datetime1">
              <a:rPr lang="en-US"/>
              <a:pPr>
                <a:defRPr/>
              </a:pPr>
              <a:t>11/29/2022</a:t>
            </a:fld>
            <a:endParaRPr lang="en-US"/>
          </a:p>
        </p:txBody>
      </p:sp>
      <p:sp>
        <p:nvSpPr>
          <p:cNvPr id="5" name="Footer Placeholder 4">
            <a:extLst>
              <a:ext uri="{FF2B5EF4-FFF2-40B4-BE49-F238E27FC236}">
                <a16:creationId xmlns:a16="http://schemas.microsoft.com/office/drawing/2014/main" id="{BD6C7198-522C-4C59-A367-E0CC0E4FD9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439C62-9C19-47C9-95EC-F573AADFF7FA}"/>
              </a:ext>
            </a:extLst>
          </p:cNvPr>
          <p:cNvSpPr>
            <a:spLocks noGrp="1"/>
          </p:cNvSpPr>
          <p:nvPr>
            <p:ph type="sldNum" sz="quarter" idx="12"/>
          </p:nvPr>
        </p:nvSpPr>
        <p:spPr/>
        <p:txBody>
          <a:bodyPr/>
          <a:lstStyle>
            <a:lvl1pPr>
              <a:defRPr/>
            </a:lvl1pPr>
          </a:lstStyle>
          <a:p>
            <a:pPr>
              <a:defRPr/>
            </a:pPr>
            <a:fld id="{E9B19F69-A8D1-47A3-9BC8-FFBA0735F722}" type="slidenum">
              <a:rPr lang="en-US" altLang="lv-LV"/>
              <a:pPr>
                <a:defRPr/>
              </a:pPr>
              <a:t>‹#›</a:t>
            </a:fld>
            <a:endParaRPr lang="en-US" altLang="lv-LV"/>
          </a:p>
        </p:txBody>
      </p:sp>
    </p:spTree>
    <p:extLst>
      <p:ext uri="{BB962C8B-B14F-4D97-AF65-F5344CB8AC3E}">
        <p14:creationId xmlns:p14="http://schemas.microsoft.com/office/powerpoint/2010/main" val="351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18828A8-CF53-4177-91D4-5F0802BB9C4D}"/>
              </a:ext>
            </a:extLst>
          </p:cNvPr>
          <p:cNvSpPr>
            <a:spLocks noGrp="1"/>
          </p:cNvSpPr>
          <p:nvPr>
            <p:ph type="dt" sz="half" idx="10"/>
          </p:nvPr>
        </p:nvSpPr>
        <p:spPr/>
        <p:txBody>
          <a:bodyPr/>
          <a:lstStyle>
            <a:lvl1pPr>
              <a:defRPr/>
            </a:lvl1pPr>
          </a:lstStyle>
          <a:p>
            <a:pPr>
              <a:defRPr/>
            </a:pPr>
            <a:fld id="{323D44F7-CADB-4C9C-8BF7-85B0CEA9BB84}" type="datetime1">
              <a:rPr lang="en-US"/>
              <a:pPr>
                <a:defRPr/>
              </a:pPr>
              <a:t>11/29/2022</a:t>
            </a:fld>
            <a:endParaRPr lang="en-US"/>
          </a:p>
        </p:txBody>
      </p:sp>
      <p:sp>
        <p:nvSpPr>
          <p:cNvPr id="6" name="Footer Placeholder 4">
            <a:extLst>
              <a:ext uri="{FF2B5EF4-FFF2-40B4-BE49-F238E27FC236}">
                <a16:creationId xmlns:a16="http://schemas.microsoft.com/office/drawing/2014/main" id="{59536824-C496-4EA0-9D34-9F08C7529B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B2C35B-1BFF-45A4-8660-878D3F7CBE47}"/>
              </a:ext>
            </a:extLst>
          </p:cNvPr>
          <p:cNvSpPr>
            <a:spLocks noGrp="1"/>
          </p:cNvSpPr>
          <p:nvPr>
            <p:ph type="sldNum" sz="quarter" idx="12"/>
          </p:nvPr>
        </p:nvSpPr>
        <p:spPr/>
        <p:txBody>
          <a:bodyPr/>
          <a:lstStyle>
            <a:lvl1pPr>
              <a:defRPr/>
            </a:lvl1pPr>
          </a:lstStyle>
          <a:p>
            <a:pPr>
              <a:defRPr/>
            </a:pPr>
            <a:fld id="{7404630E-E933-4B46-902F-0D5F93AA49A2}" type="slidenum">
              <a:rPr lang="en-US" altLang="lv-LV"/>
              <a:pPr>
                <a:defRPr/>
              </a:pPr>
              <a:t>‹#›</a:t>
            </a:fld>
            <a:endParaRPr lang="en-US" altLang="lv-LV"/>
          </a:p>
        </p:txBody>
      </p:sp>
    </p:spTree>
    <p:extLst>
      <p:ext uri="{BB962C8B-B14F-4D97-AF65-F5344CB8AC3E}">
        <p14:creationId xmlns:p14="http://schemas.microsoft.com/office/powerpoint/2010/main" val="294973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ABBA2D-3902-453F-8408-8C259850B404}"/>
              </a:ext>
            </a:extLst>
          </p:cNvPr>
          <p:cNvSpPr>
            <a:spLocks noGrp="1"/>
          </p:cNvSpPr>
          <p:nvPr>
            <p:ph type="dt" sz="half" idx="10"/>
          </p:nvPr>
        </p:nvSpPr>
        <p:spPr/>
        <p:txBody>
          <a:bodyPr/>
          <a:lstStyle>
            <a:lvl1pPr>
              <a:defRPr/>
            </a:lvl1pPr>
          </a:lstStyle>
          <a:p>
            <a:pPr>
              <a:defRPr/>
            </a:pPr>
            <a:fld id="{FDFE992E-F9D8-4B3D-AE93-9EEADE225829}" type="datetime1">
              <a:rPr lang="en-US"/>
              <a:pPr>
                <a:defRPr/>
              </a:pPr>
              <a:t>11/29/2022</a:t>
            </a:fld>
            <a:endParaRPr lang="en-US"/>
          </a:p>
        </p:txBody>
      </p:sp>
      <p:sp>
        <p:nvSpPr>
          <p:cNvPr id="8" name="Footer Placeholder 4">
            <a:extLst>
              <a:ext uri="{FF2B5EF4-FFF2-40B4-BE49-F238E27FC236}">
                <a16:creationId xmlns:a16="http://schemas.microsoft.com/office/drawing/2014/main" id="{0ACC5699-4F17-476E-B261-CD8837926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A51D61-FAA7-4BB7-B6A0-7BE42897340D}"/>
              </a:ext>
            </a:extLst>
          </p:cNvPr>
          <p:cNvSpPr>
            <a:spLocks noGrp="1"/>
          </p:cNvSpPr>
          <p:nvPr>
            <p:ph type="sldNum" sz="quarter" idx="12"/>
          </p:nvPr>
        </p:nvSpPr>
        <p:spPr/>
        <p:txBody>
          <a:bodyPr/>
          <a:lstStyle>
            <a:lvl1pPr>
              <a:defRPr/>
            </a:lvl1pPr>
          </a:lstStyle>
          <a:p>
            <a:pPr>
              <a:defRPr/>
            </a:pPr>
            <a:fld id="{5CF9C9D1-400D-4B49-A84F-51ABF26B8257}" type="slidenum">
              <a:rPr lang="en-US" altLang="lv-LV"/>
              <a:pPr>
                <a:defRPr/>
              </a:pPr>
              <a:t>‹#›</a:t>
            </a:fld>
            <a:endParaRPr lang="en-US" altLang="lv-LV"/>
          </a:p>
        </p:txBody>
      </p:sp>
    </p:spTree>
    <p:extLst>
      <p:ext uri="{BB962C8B-B14F-4D97-AF65-F5344CB8AC3E}">
        <p14:creationId xmlns:p14="http://schemas.microsoft.com/office/powerpoint/2010/main" val="34034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152F31-A63A-408F-A9ED-FC2D11BE7889}"/>
              </a:ext>
            </a:extLst>
          </p:cNvPr>
          <p:cNvSpPr>
            <a:spLocks noGrp="1"/>
          </p:cNvSpPr>
          <p:nvPr>
            <p:ph type="dt" sz="half" idx="10"/>
          </p:nvPr>
        </p:nvSpPr>
        <p:spPr/>
        <p:txBody>
          <a:bodyPr/>
          <a:lstStyle>
            <a:lvl1pPr>
              <a:defRPr/>
            </a:lvl1pPr>
          </a:lstStyle>
          <a:p>
            <a:pPr>
              <a:defRPr/>
            </a:pPr>
            <a:fld id="{2F16862A-1682-40C0-BD69-7C88AA2AFE18}" type="datetime1">
              <a:rPr lang="en-US"/>
              <a:pPr>
                <a:defRPr/>
              </a:pPr>
              <a:t>11/29/2022</a:t>
            </a:fld>
            <a:endParaRPr lang="en-US"/>
          </a:p>
        </p:txBody>
      </p:sp>
      <p:sp>
        <p:nvSpPr>
          <p:cNvPr id="4" name="Footer Placeholder 4">
            <a:extLst>
              <a:ext uri="{FF2B5EF4-FFF2-40B4-BE49-F238E27FC236}">
                <a16:creationId xmlns:a16="http://schemas.microsoft.com/office/drawing/2014/main" id="{AFB08992-3A90-4710-A941-BAB7D0943A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2789618-C9E0-449D-84FC-A9AC0E448A75}"/>
              </a:ext>
            </a:extLst>
          </p:cNvPr>
          <p:cNvSpPr>
            <a:spLocks noGrp="1"/>
          </p:cNvSpPr>
          <p:nvPr>
            <p:ph type="sldNum" sz="quarter" idx="12"/>
          </p:nvPr>
        </p:nvSpPr>
        <p:spPr/>
        <p:txBody>
          <a:bodyPr/>
          <a:lstStyle>
            <a:lvl1pPr>
              <a:defRPr/>
            </a:lvl1pPr>
          </a:lstStyle>
          <a:p>
            <a:pPr>
              <a:defRPr/>
            </a:pPr>
            <a:fld id="{3B0EAFD5-7F90-45B9-90EE-A4B891C17341}" type="slidenum">
              <a:rPr lang="en-US" altLang="lv-LV"/>
              <a:pPr>
                <a:defRPr/>
              </a:pPr>
              <a:t>‹#›</a:t>
            </a:fld>
            <a:endParaRPr lang="en-US" altLang="lv-LV"/>
          </a:p>
        </p:txBody>
      </p:sp>
    </p:spTree>
    <p:extLst>
      <p:ext uri="{BB962C8B-B14F-4D97-AF65-F5344CB8AC3E}">
        <p14:creationId xmlns:p14="http://schemas.microsoft.com/office/powerpoint/2010/main" val="409508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4399F7-5BE2-4FAA-BCBD-837BB609AED0}"/>
              </a:ext>
            </a:extLst>
          </p:cNvPr>
          <p:cNvSpPr>
            <a:spLocks noGrp="1"/>
          </p:cNvSpPr>
          <p:nvPr>
            <p:ph type="dt" sz="half" idx="10"/>
          </p:nvPr>
        </p:nvSpPr>
        <p:spPr/>
        <p:txBody>
          <a:bodyPr/>
          <a:lstStyle>
            <a:lvl1pPr>
              <a:defRPr/>
            </a:lvl1pPr>
          </a:lstStyle>
          <a:p>
            <a:pPr>
              <a:defRPr/>
            </a:pPr>
            <a:fld id="{73D0D6AE-8498-4A49-AE93-BA35DACAAECC}" type="datetime1">
              <a:rPr lang="en-US"/>
              <a:pPr>
                <a:defRPr/>
              </a:pPr>
              <a:t>11/29/2022</a:t>
            </a:fld>
            <a:endParaRPr lang="en-US"/>
          </a:p>
        </p:txBody>
      </p:sp>
      <p:sp>
        <p:nvSpPr>
          <p:cNvPr id="3" name="Footer Placeholder 4">
            <a:extLst>
              <a:ext uri="{FF2B5EF4-FFF2-40B4-BE49-F238E27FC236}">
                <a16:creationId xmlns:a16="http://schemas.microsoft.com/office/drawing/2014/main" id="{516EB718-7E50-4713-AD68-7CC16977379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AA3913-A1D1-4980-AC7E-17D5AE9BFC15}"/>
              </a:ext>
            </a:extLst>
          </p:cNvPr>
          <p:cNvSpPr>
            <a:spLocks noGrp="1"/>
          </p:cNvSpPr>
          <p:nvPr>
            <p:ph type="sldNum" sz="quarter" idx="12"/>
          </p:nvPr>
        </p:nvSpPr>
        <p:spPr/>
        <p:txBody>
          <a:bodyPr/>
          <a:lstStyle>
            <a:lvl1pPr>
              <a:defRPr/>
            </a:lvl1pPr>
          </a:lstStyle>
          <a:p>
            <a:pPr>
              <a:defRPr/>
            </a:pPr>
            <a:fld id="{F63757B6-E6A4-464A-A5E2-E5A9D944D0B4}" type="slidenum">
              <a:rPr lang="en-US" altLang="lv-LV"/>
              <a:pPr>
                <a:defRPr/>
              </a:pPr>
              <a:t>‹#›</a:t>
            </a:fld>
            <a:endParaRPr lang="en-US" altLang="lv-LV"/>
          </a:p>
        </p:txBody>
      </p:sp>
    </p:spTree>
    <p:extLst>
      <p:ext uri="{BB962C8B-B14F-4D97-AF65-F5344CB8AC3E}">
        <p14:creationId xmlns:p14="http://schemas.microsoft.com/office/powerpoint/2010/main" val="241422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E7E6063-ECA6-45D5-96C4-8CB3341D0D0D}"/>
              </a:ext>
            </a:extLst>
          </p:cNvPr>
          <p:cNvSpPr>
            <a:spLocks noGrp="1"/>
          </p:cNvSpPr>
          <p:nvPr>
            <p:ph type="dt" sz="half" idx="10"/>
          </p:nvPr>
        </p:nvSpPr>
        <p:spPr/>
        <p:txBody>
          <a:bodyPr/>
          <a:lstStyle>
            <a:lvl1pPr>
              <a:defRPr/>
            </a:lvl1pPr>
          </a:lstStyle>
          <a:p>
            <a:pPr>
              <a:defRPr/>
            </a:pPr>
            <a:fld id="{94FBF287-C716-4132-803E-6CE790D0924D}" type="datetime1">
              <a:rPr lang="en-US"/>
              <a:pPr>
                <a:defRPr/>
              </a:pPr>
              <a:t>11/29/2022</a:t>
            </a:fld>
            <a:endParaRPr lang="en-US"/>
          </a:p>
        </p:txBody>
      </p:sp>
      <p:sp>
        <p:nvSpPr>
          <p:cNvPr id="6" name="Footer Placeholder 4">
            <a:extLst>
              <a:ext uri="{FF2B5EF4-FFF2-40B4-BE49-F238E27FC236}">
                <a16:creationId xmlns:a16="http://schemas.microsoft.com/office/drawing/2014/main" id="{33FFBA22-C9C5-47C8-9001-E8C71BAAD1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2E2F79-C271-460D-A30A-8C66D513D562}"/>
              </a:ext>
            </a:extLst>
          </p:cNvPr>
          <p:cNvSpPr>
            <a:spLocks noGrp="1"/>
          </p:cNvSpPr>
          <p:nvPr>
            <p:ph type="sldNum" sz="quarter" idx="12"/>
          </p:nvPr>
        </p:nvSpPr>
        <p:spPr/>
        <p:txBody>
          <a:bodyPr/>
          <a:lstStyle>
            <a:lvl1pPr>
              <a:defRPr/>
            </a:lvl1pPr>
          </a:lstStyle>
          <a:p>
            <a:pPr>
              <a:defRPr/>
            </a:pPr>
            <a:fld id="{2D4E40D5-174E-4597-855A-9963680D2D73}" type="slidenum">
              <a:rPr lang="en-US" altLang="lv-LV"/>
              <a:pPr>
                <a:defRPr/>
              </a:pPr>
              <a:t>‹#›</a:t>
            </a:fld>
            <a:endParaRPr lang="en-US" altLang="lv-LV"/>
          </a:p>
        </p:txBody>
      </p:sp>
    </p:spTree>
    <p:extLst>
      <p:ext uri="{BB962C8B-B14F-4D97-AF65-F5344CB8AC3E}">
        <p14:creationId xmlns:p14="http://schemas.microsoft.com/office/powerpoint/2010/main" val="297695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46C7292-DCA1-4470-957C-EFDEB9F7CBDB}"/>
              </a:ext>
            </a:extLst>
          </p:cNvPr>
          <p:cNvSpPr>
            <a:spLocks noGrp="1"/>
          </p:cNvSpPr>
          <p:nvPr>
            <p:ph type="dt" sz="half" idx="10"/>
          </p:nvPr>
        </p:nvSpPr>
        <p:spPr/>
        <p:txBody>
          <a:bodyPr/>
          <a:lstStyle>
            <a:lvl1pPr>
              <a:defRPr/>
            </a:lvl1pPr>
          </a:lstStyle>
          <a:p>
            <a:pPr>
              <a:defRPr/>
            </a:pPr>
            <a:fld id="{E9FA5002-A296-47F0-9965-E161EBFD415A}" type="datetime1">
              <a:rPr lang="en-US"/>
              <a:pPr>
                <a:defRPr/>
              </a:pPr>
              <a:t>11/29/2022</a:t>
            </a:fld>
            <a:endParaRPr lang="en-US"/>
          </a:p>
        </p:txBody>
      </p:sp>
      <p:sp>
        <p:nvSpPr>
          <p:cNvPr id="6" name="Footer Placeholder 4">
            <a:extLst>
              <a:ext uri="{FF2B5EF4-FFF2-40B4-BE49-F238E27FC236}">
                <a16:creationId xmlns:a16="http://schemas.microsoft.com/office/drawing/2014/main" id="{6A7330CC-93AA-4F5F-9DD5-F9B94221F0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2C1864-A91F-4806-9097-68E486B42223}"/>
              </a:ext>
            </a:extLst>
          </p:cNvPr>
          <p:cNvSpPr>
            <a:spLocks noGrp="1"/>
          </p:cNvSpPr>
          <p:nvPr>
            <p:ph type="sldNum" sz="quarter" idx="12"/>
          </p:nvPr>
        </p:nvSpPr>
        <p:spPr/>
        <p:txBody>
          <a:bodyPr/>
          <a:lstStyle>
            <a:lvl1pPr>
              <a:defRPr/>
            </a:lvl1pPr>
          </a:lstStyle>
          <a:p>
            <a:pPr>
              <a:defRPr/>
            </a:pPr>
            <a:fld id="{88D88DF7-F671-426B-A6ED-4D450FE3EC55}" type="slidenum">
              <a:rPr lang="en-US" altLang="lv-LV"/>
              <a:pPr>
                <a:defRPr/>
              </a:pPr>
              <a:t>‹#›</a:t>
            </a:fld>
            <a:endParaRPr lang="en-US" altLang="lv-LV"/>
          </a:p>
        </p:txBody>
      </p:sp>
    </p:spTree>
    <p:extLst>
      <p:ext uri="{BB962C8B-B14F-4D97-AF65-F5344CB8AC3E}">
        <p14:creationId xmlns:p14="http://schemas.microsoft.com/office/powerpoint/2010/main" val="409276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14EBE2-1F84-498F-BED0-A549EEF7C78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F606653F-58E1-456F-A100-343354ADDA4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78CA67E1-A1F5-4101-AD94-DEC201E18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807728-2C76-4882-8161-8FDB35A9AF9C}" type="datetime1">
              <a:rPr lang="en-US"/>
              <a:pPr>
                <a:defRPr/>
              </a:pPr>
              <a:t>11/29/2022</a:t>
            </a:fld>
            <a:endParaRPr lang="en-US"/>
          </a:p>
        </p:txBody>
      </p:sp>
      <p:sp>
        <p:nvSpPr>
          <p:cNvPr id="5" name="Footer Placeholder 4">
            <a:extLst>
              <a:ext uri="{FF2B5EF4-FFF2-40B4-BE49-F238E27FC236}">
                <a16:creationId xmlns:a16="http://schemas.microsoft.com/office/drawing/2014/main" id="{E0DD642F-EBA2-499B-AEF9-A8A4B9C48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8DCB7B8-4BEB-4791-B5E8-4634C2AFB92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E66DEE-17D2-4437-A5E0-06C302F6196A}"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A4BE"/>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72CD792-B61E-4A7D-B4B7-A1F35F5F149B}"/>
              </a:ext>
            </a:extLst>
          </p:cNvPr>
          <p:cNvCxnSpPr/>
          <p:nvPr/>
        </p:nvCxnSpPr>
        <p:spPr>
          <a:xfrm>
            <a:off x="0" y="63563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00" name="TextBox 10">
            <a:extLst>
              <a:ext uri="{FF2B5EF4-FFF2-40B4-BE49-F238E27FC236}">
                <a16:creationId xmlns:a16="http://schemas.microsoft.com/office/drawing/2014/main" id="{23A450F0-8DF8-419D-87C1-6253F6B0060D}"/>
              </a:ext>
            </a:extLst>
          </p:cNvPr>
          <p:cNvSpPr txBox="1">
            <a:spLocks noChangeArrowheads="1"/>
          </p:cNvSpPr>
          <p:nvPr/>
        </p:nvSpPr>
        <p:spPr bwMode="auto">
          <a:xfrm>
            <a:off x="404813" y="3491121"/>
            <a:ext cx="1137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4400" b="1" dirty="0">
                <a:solidFill>
                  <a:schemeClr val="bg1"/>
                </a:solidFill>
                <a:latin typeface="Montserrat" panose="00000500000000000000" pitchFamily="50" charset="-70"/>
              </a:rPr>
              <a:t>Efektīvākā pirmsskolas izglītības pakalpojumu sniegšanas modeļa attīstība Ādažu novadā</a:t>
            </a:r>
            <a:endParaRPr lang="en-US" altLang="lv-LV" sz="4400" b="1" dirty="0">
              <a:solidFill>
                <a:schemeClr val="bg1"/>
              </a:solidFill>
              <a:latin typeface="Montserrat" panose="00000500000000000000" pitchFamily="50" charset="-70"/>
            </a:endParaRPr>
          </a:p>
        </p:txBody>
      </p:sp>
      <p:pic>
        <p:nvPicPr>
          <p:cNvPr id="4101" name="Graphic 2">
            <a:extLst>
              <a:ext uri="{FF2B5EF4-FFF2-40B4-BE49-F238E27FC236}">
                <a16:creationId xmlns:a16="http://schemas.microsoft.com/office/drawing/2014/main" id="{91C31C86-7DE1-4512-B30C-73F2CA7EE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532" y="1147762"/>
            <a:ext cx="11477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85723DF0-8B5F-4EDD-BDF9-28A1C722E6EE}"/>
              </a:ext>
            </a:extLst>
          </p:cNvPr>
          <p:cNvSpPr txBox="1">
            <a:spLocks noChangeArrowheads="1"/>
          </p:cNvSpPr>
          <p:nvPr/>
        </p:nvSpPr>
        <p:spPr bwMode="auto">
          <a:xfrm>
            <a:off x="4974432" y="2831410"/>
            <a:ext cx="2239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1600" b="1" dirty="0">
                <a:solidFill>
                  <a:schemeClr val="bg1"/>
                </a:solidFill>
                <a:latin typeface="Montserrat" panose="00000500000000000000" pitchFamily="50" charset="-70"/>
              </a:rPr>
              <a:t>ĀDAŽU NOVADS</a:t>
            </a:r>
            <a:endParaRPr lang="en-US" altLang="lv-LV" sz="1600" b="1" dirty="0">
              <a:solidFill>
                <a:schemeClr val="bg1"/>
              </a:solidFill>
              <a:latin typeface="Montserrat" panose="00000500000000000000" pitchFamily="50" charset="-70"/>
            </a:endParaRPr>
          </a:p>
        </p:txBody>
      </p:sp>
      <p:sp>
        <p:nvSpPr>
          <p:cNvPr id="2" name="Footer Placeholder 5">
            <a:extLst>
              <a:ext uri="{FF2B5EF4-FFF2-40B4-BE49-F238E27FC236}">
                <a16:creationId xmlns:a16="http://schemas.microsoft.com/office/drawing/2014/main" id="{596B6307-F20B-3727-D601-CC4A85A96121}"/>
              </a:ext>
            </a:extLst>
          </p:cNvPr>
          <p:cNvSpPr txBox="1">
            <a:spLocks/>
          </p:cNvSpPr>
          <p:nvPr/>
        </p:nvSpPr>
        <p:spPr>
          <a:xfrm>
            <a:off x="0" y="6356350"/>
            <a:ext cx="1219200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lv-LV" b="1" dirty="0">
                <a:solidFill>
                  <a:schemeClr val="bg1"/>
                </a:solidFill>
                <a:latin typeface="Montserrat" pitchFamily="2" charset="77"/>
              </a:rPr>
              <a:t>Attīstības un projektu nodaļa    </a:t>
            </a:r>
            <a:r>
              <a:rPr lang="en-US" b="1" dirty="0">
                <a:solidFill>
                  <a:schemeClr val="bg1"/>
                </a:solidFill>
                <a:latin typeface="Montserrat" pitchFamily="2" charset="77"/>
              </a:rPr>
              <a:t>|   </a:t>
            </a:r>
            <a:r>
              <a:rPr lang="lv-LV" b="1" dirty="0">
                <a:solidFill>
                  <a:schemeClr val="bg1"/>
                </a:solidFill>
                <a:latin typeface="Montserrat" pitchFamily="2" charset="77"/>
              </a:rPr>
              <a:t>0</a:t>
            </a:r>
            <a:r>
              <a:rPr lang="en-US" b="1" dirty="0">
                <a:solidFill>
                  <a:schemeClr val="bg1"/>
                </a:solidFill>
                <a:latin typeface="Montserrat" pitchFamily="2" charset="77"/>
              </a:rPr>
              <a:t>9.1</a:t>
            </a:r>
            <a:r>
              <a:rPr lang="lv-LV" b="1" dirty="0">
                <a:solidFill>
                  <a:schemeClr val="bg1"/>
                </a:solidFill>
                <a:latin typeface="Montserrat" pitchFamily="2" charset="77"/>
              </a:rPr>
              <a:t>1</a:t>
            </a:r>
            <a:r>
              <a:rPr lang="en-US" b="1" dirty="0">
                <a:solidFill>
                  <a:schemeClr val="bg1"/>
                </a:solidFill>
                <a:latin typeface="Montserrat" pitchFamily="2" charset="77"/>
              </a:rPr>
              <a:t>.20</a:t>
            </a:r>
            <a:r>
              <a:rPr lang="lv-LV" b="1" dirty="0">
                <a:solidFill>
                  <a:schemeClr val="bg1"/>
                </a:solidFill>
                <a:latin typeface="Montserrat" pitchFamily="2" charset="77"/>
              </a:rPr>
              <a:t>22</a:t>
            </a:r>
            <a:r>
              <a:rPr lang="en-US" b="1" dirty="0">
                <a:solidFill>
                  <a:schemeClr val="bg1"/>
                </a:solidFill>
                <a:latin typeface="Montserrat" pitchFamily="2" charset="77"/>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ĀDAŽU NOVADA SVID</a:t>
            </a:r>
            <a:endParaRPr lang="en-US" b="1" dirty="0">
              <a:solidFill>
                <a:schemeClr val="bg2">
                  <a:lumMod val="50000"/>
                </a:schemeClr>
              </a:solidFill>
              <a:latin typeface="Montserrat" pitchFamily="2" charset="77"/>
            </a:endParaRPr>
          </a:p>
        </p:txBody>
      </p:sp>
      <p:pic>
        <p:nvPicPr>
          <p:cNvPr id="4" name="Attēls 3">
            <a:extLst>
              <a:ext uri="{FF2B5EF4-FFF2-40B4-BE49-F238E27FC236}">
                <a16:creationId xmlns:a16="http://schemas.microsoft.com/office/drawing/2014/main" id="{BFDEEF70-9572-5A75-02D9-AEECABD8D2C9}"/>
              </a:ext>
            </a:extLst>
          </p:cNvPr>
          <p:cNvPicPr>
            <a:picLocks noChangeAspect="1"/>
          </p:cNvPicPr>
          <p:nvPr/>
        </p:nvPicPr>
        <p:blipFill rotWithShape="1">
          <a:blip r:embed="rId2"/>
          <a:srcRect l="4645" t="9355" r="2392" b="6865"/>
          <a:stretch/>
        </p:blipFill>
        <p:spPr>
          <a:xfrm>
            <a:off x="1362805" y="1117933"/>
            <a:ext cx="9109664" cy="4622134"/>
          </a:xfrm>
          <a:prstGeom prst="rect">
            <a:avLst/>
          </a:prstGeom>
        </p:spPr>
      </p:pic>
    </p:spTree>
    <p:extLst>
      <p:ext uri="{BB962C8B-B14F-4D97-AF65-F5344CB8AC3E}">
        <p14:creationId xmlns:p14="http://schemas.microsoft.com/office/powerpoint/2010/main" val="192444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VEIKTĀS APTAUJAS REZULTĀTI</a:t>
            </a:r>
            <a:endParaRPr lang="en-US" b="1" dirty="0">
              <a:solidFill>
                <a:schemeClr val="bg2">
                  <a:lumMod val="50000"/>
                </a:schemeClr>
              </a:solidFill>
              <a:latin typeface="Montserrat" pitchFamily="2" charset="77"/>
            </a:endParaRPr>
          </a:p>
        </p:txBody>
      </p:sp>
      <p:pic>
        <p:nvPicPr>
          <p:cNvPr id="2" name="Picture 78">
            <a:extLst>
              <a:ext uri="{FF2B5EF4-FFF2-40B4-BE49-F238E27FC236}">
                <a16:creationId xmlns:a16="http://schemas.microsoft.com/office/drawing/2014/main" id="{6270B0C3-224F-0DEF-CF08-939DE5E5D5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514" y="1233549"/>
            <a:ext cx="9399916" cy="5122799"/>
          </a:xfrm>
          <a:prstGeom prst="rect">
            <a:avLst/>
          </a:prstGeom>
          <a:noFill/>
        </p:spPr>
      </p:pic>
      <p:sp>
        <p:nvSpPr>
          <p:cNvPr id="3" name="TextBox 2">
            <a:extLst>
              <a:ext uri="{FF2B5EF4-FFF2-40B4-BE49-F238E27FC236}">
                <a16:creationId xmlns:a16="http://schemas.microsoft.com/office/drawing/2014/main" id="{1CB5E801-A97D-30E3-0FB5-91DA13E35EFA}"/>
              </a:ext>
            </a:extLst>
          </p:cNvPr>
          <p:cNvSpPr txBox="1"/>
          <p:nvPr/>
        </p:nvSpPr>
        <p:spPr>
          <a:xfrm>
            <a:off x="4914181" y="868425"/>
            <a:ext cx="6090249" cy="400110"/>
          </a:xfrm>
          <a:prstGeom prst="rect">
            <a:avLst/>
          </a:prstGeom>
          <a:noFill/>
        </p:spPr>
        <p:txBody>
          <a:bodyPr wrap="square" rtlCol="0">
            <a:spAutoFit/>
          </a:bodyPr>
          <a:lstStyle/>
          <a:p>
            <a:r>
              <a:rPr lang="lv-LV" sz="2000" b="1" dirty="0">
                <a:solidFill>
                  <a:schemeClr val="accent1">
                    <a:lumMod val="75000"/>
                  </a:schemeClr>
                </a:solidFill>
                <a:latin typeface="Arial Narrow" panose="020B0606020202030204" pitchFamily="34" charset="0"/>
              </a:rPr>
              <a:t>Būtiskākie aspekti, kas noteica vecāku izvēli izvēloties PII</a:t>
            </a:r>
          </a:p>
        </p:txBody>
      </p:sp>
      <p:sp>
        <p:nvSpPr>
          <p:cNvPr id="9" name="TextBox 8">
            <a:extLst>
              <a:ext uri="{FF2B5EF4-FFF2-40B4-BE49-F238E27FC236}">
                <a16:creationId xmlns:a16="http://schemas.microsoft.com/office/drawing/2014/main" id="{D1B550F0-2BFA-D732-F636-FC900188083A}"/>
              </a:ext>
            </a:extLst>
          </p:cNvPr>
          <p:cNvSpPr txBox="1"/>
          <p:nvPr/>
        </p:nvSpPr>
        <p:spPr>
          <a:xfrm>
            <a:off x="406401" y="743311"/>
            <a:ext cx="2716362" cy="723149"/>
          </a:xfrm>
          <a:prstGeom prst="rect">
            <a:avLst/>
          </a:prstGeom>
          <a:noFill/>
        </p:spPr>
        <p:txBody>
          <a:bodyPr wrap="square" rtlCol="0">
            <a:spAutoFit/>
          </a:bodyPr>
          <a:lstStyle/>
          <a:p>
            <a:r>
              <a:rPr lang="lv-LV" sz="2000" b="1" dirty="0">
                <a:latin typeface="+mn-lt"/>
              </a:rPr>
              <a:t>Aptaujā piedalījās 311 personas no 10 PII.</a:t>
            </a:r>
          </a:p>
        </p:txBody>
      </p:sp>
    </p:spTree>
    <p:extLst>
      <p:ext uri="{BB962C8B-B14F-4D97-AF65-F5344CB8AC3E}">
        <p14:creationId xmlns:p14="http://schemas.microsoft.com/office/powerpoint/2010/main" val="106515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VEIKTĀS APTAUJAS REZULTĀTI</a:t>
            </a:r>
            <a:endParaRPr lang="en-US" b="1" dirty="0">
              <a:solidFill>
                <a:schemeClr val="bg2">
                  <a:lumMod val="50000"/>
                </a:schemeClr>
              </a:solidFill>
              <a:latin typeface="Montserrat" pitchFamily="2" charset="77"/>
            </a:endParaRPr>
          </a:p>
        </p:txBody>
      </p:sp>
      <p:sp>
        <p:nvSpPr>
          <p:cNvPr id="3" name="TextBox 2">
            <a:extLst>
              <a:ext uri="{FF2B5EF4-FFF2-40B4-BE49-F238E27FC236}">
                <a16:creationId xmlns:a16="http://schemas.microsoft.com/office/drawing/2014/main" id="{1CB5E801-A97D-30E3-0FB5-91DA13E35EFA}"/>
              </a:ext>
            </a:extLst>
          </p:cNvPr>
          <p:cNvSpPr txBox="1"/>
          <p:nvPr/>
        </p:nvSpPr>
        <p:spPr>
          <a:xfrm>
            <a:off x="4038600" y="1032515"/>
            <a:ext cx="8133211" cy="400110"/>
          </a:xfrm>
          <a:prstGeom prst="rect">
            <a:avLst/>
          </a:prstGeom>
          <a:noFill/>
        </p:spPr>
        <p:txBody>
          <a:bodyPr wrap="square" rtlCol="0">
            <a:spAutoFit/>
          </a:bodyPr>
          <a:lstStyle/>
          <a:p>
            <a:r>
              <a:rPr lang="lv-LV" sz="2000" b="1" dirty="0">
                <a:solidFill>
                  <a:schemeClr val="accent1">
                    <a:lumMod val="75000"/>
                  </a:schemeClr>
                </a:solidFill>
                <a:latin typeface="Arial Narrow" panose="020B0606020202030204" pitchFamily="34" charset="0"/>
              </a:rPr>
              <a:t>Privāto PII apmeklētāji, kas izmantotu iespēju pāriet uz pašvaldības PII</a:t>
            </a:r>
          </a:p>
        </p:txBody>
      </p:sp>
      <p:pic>
        <p:nvPicPr>
          <p:cNvPr id="4" name="Picture 79">
            <a:extLst>
              <a:ext uri="{FF2B5EF4-FFF2-40B4-BE49-F238E27FC236}">
                <a16:creationId xmlns:a16="http://schemas.microsoft.com/office/drawing/2014/main" id="{DA44B6D2-4BD4-7ED9-D2B2-8D37B3EC0D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9367" y="1371282"/>
            <a:ext cx="4369547" cy="1074802"/>
          </a:xfrm>
          <a:prstGeom prst="rect">
            <a:avLst/>
          </a:prstGeom>
          <a:noFill/>
        </p:spPr>
      </p:pic>
      <p:sp>
        <p:nvSpPr>
          <p:cNvPr id="8" name="TextBox 7">
            <a:extLst>
              <a:ext uri="{FF2B5EF4-FFF2-40B4-BE49-F238E27FC236}">
                <a16:creationId xmlns:a16="http://schemas.microsoft.com/office/drawing/2014/main" id="{963BF664-4305-A493-3923-37183444C453}"/>
              </a:ext>
            </a:extLst>
          </p:cNvPr>
          <p:cNvSpPr txBox="1"/>
          <p:nvPr/>
        </p:nvSpPr>
        <p:spPr>
          <a:xfrm>
            <a:off x="406401" y="743311"/>
            <a:ext cx="2716362" cy="723149"/>
          </a:xfrm>
          <a:prstGeom prst="rect">
            <a:avLst/>
          </a:prstGeom>
          <a:noFill/>
        </p:spPr>
        <p:txBody>
          <a:bodyPr wrap="square" rtlCol="0">
            <a:spAutoFit/>
          </a:bodyPr>
          <a:lstStyle/>
          <a:p>
            <a:r>
              <a:rPr lang="lv-LV" sz="2000" b="1" dirty="0">
                <a:latin typeface="+mn-lt"/>
              </a:rPr>
              <a:t>Aptaujā piedalījās 311 personas no 10 PII.</a:t>
            </a:r>
          </a:p>
        </p:txBody>
      </p:sp>
      <p:pic>
        <p:nvPicPr>
          <p:cNvPr id="9" name="Picture 80">
            <a:extLst>
              <a:ext uri="{FF2B5EF4-FFF2-40B4-BE49-F238E27FC236}">
                <a16:creationId xmlns:a16="http://schemas.microsoft.com/office/drawing/2014/main" id="{98765422-8963-1D16-A227-5506D06F56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9367" y="2745797"/>
            <a:ext cx="4369547" cy="1238601"/>
          </a:xfrm>
          <a:prstGeom prst="rect">
            <a:avLst/>
          </a:prstGeom>
          <a:noFill/>
        </p:spPr>
      </p:pic>
      <p:sp>
        <p:nvSpPr>
          <p:cNvPr id="11" name="TextBox 10">
            <a:extLst>
              <a:ext uri="{FF2B5EF4-FFF2-40B4-BE49-F238E27FC236}">
                <a16:creationId xmlns:a16="http://schemas.microsoft.com/office/drawing/2014/main" id="{E7398C99-5886-80FD-A952-E4E794849D08}"/>
              </a:ext>
            </a:extLst>
          </p:cNvPr>
          <p:cNvSpPr txBox="1"/>
          <p:nvPr/>
        </p:nvSpPr>
        <p:spPr>
          <a:xfrm>
            <a:off x="3416061" y="2450938"/>
            <a:ext cx="8369539" cy="400110"/>
          </a:xfrm>
          <a:prstGeom prst="rect">
            <a:avLst/>
          </a:prstGeom>
          <a:noFill/>
        </p:spPr>
        <p:txBody>
          <a:bodyPr wrap="square" rtlCol="0">
            <a:spAutoFit/>
          </a:bodyPr>
          <a:lstStyle/>
          <a:p>
            <a:r>
              <a:rPr lang="lv-LV" sz="2000" b="1" dirty="0">
                <a:solidFill>
                  <a:schemeClr val="accent1">
                    <a:lumMod val="75000"/>
                  </a:schemeClr>
                </a:solidFill>
                <a:latin typeface="Arial Narrow" panose="020B0606020202030204" pitchFamily="34" charset="0"/>
              </a:rPr>
              <a:t>Apmierinātība ar pašvaldības nodrošinātā līdzfinansējuma apmēru PPII un auklēm</a:t>
            </a:r>
          </a:p>
        </p:txBody>
      </p:sp>
      <p:sp>
        <p:nvSpPr>
          <p:cNvPr id="12" name="TextBox 11">
            <a:extLst>
              <a:ext uri="{FF2B5EF4-FFF2-40B4-BE49-F238E27FC236}">
                <a16:creationId xmlns:a16="http://schemas.microsoft.com/office/drawing/2014/main" id="{985CBCD2-075F-21E7-8B8C-B9261BB230F7}"/>
              </a:ext>
            </a:extLst>
          </p:cNvPr>
          <p:cNvSpPr txBox="1"/>
          <p:nvPr/>
        </p:nvSpPr>
        <p:spPr>
          <a:xfrm>
            <a:off x="4293079" y="3966905"/>
            <a:ext cx="8369539" cy="400110"/>
          </a:xfrm>
          <a:prstGeom prst="rect">
            <a:avLst/>
          </a:prstGeom>
          <a:noFill/>
        </p:spPr>
        <p:txBody>
          <a:bodyPr wrap="square" rtlCol="0">
            <a:spAutoFit/>
          </a:bodyPr>
          <a:lstStyle/>
          <a:p>
            <a:r>
              <a:rPr lang="lv-LV" sz="2000" b="1" dirty="0">
                <a:solidFill>
                  <a:schemeClr val="accent1">
                    <a:lumMod val="75000"/>
                  </a:schemeClr>
                </a:solidFill>
                <a:latin typeface="Arial Narrow" panose="020B0606020202030204" pitchFamily="34" charset="0"/>
              </a:rPr>
              <a:t>Apmierinātība ar PII sniegtajiem pakalpojumiem un iespējām</a:t>
            </a:r>
          </a:p>
        </p:txBody>
      </p:sp>
      <p:pic>
        <p:nvPicPr>
          <p:cNvPr id="13" name="Picture 82">
            <a:extLst>
              <a:ext uri="{FF2B5EF4-FFF2-40B4-BE49-F238E27FC236}">
                <a16:creationId xmlns:a16="http://schemas.microsoft.com/office/drawing/2014/main" id="{73ACAC6B-BC62-32D6-348A-7EBE5A6F72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105" y="4299584"/>
            <a:ext cx="5759450" cy="2056765"/>
          </a:xfrm>
          <a:prstGeom prst="rect">
            <a:avLst/>
          </a:prstGeom>
          <a:noFill/>
        </p:spPr>
      </p:pic>
      <p:pic>
        <p:nvPicPr>
          <p:cNvPr id="3074" name="Picture 2" descr="Aptauja par saimniecību darbības efektivitātes palielināšanu | Latvijas  Lauku konsultāciju un izglītības centrs">
            <a:extLst>
              <a:ext uri="{FF2B5EF4-FFF2-40B4-BE49-F238E27FC236}">
                <a16:creationId xmlns:a16="http://schemas.microsoft.com/office/drawing/2014/main" id="{2A440483-76A5-98D1-961C-EEC9EC3D1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39" y="334639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5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VIETAS ĀDAŽU NOVADĀ AR LIELĀKO BĒRNU SKAITU</a:t>
            </a:r>
            <a:endParaRPr lang="en-US" b="1" dirty="0">
              <a:solidFill>
                <a:schemeClr val="bg2">
                  <a:lumMod val="50000"/>
                </a:schemeClr>
              </a:solidFill>
              <a:latin typeface="Montserrat" pitchFamily="2" charset="77"/>
            </a:endParaRPr>
          </a:p>
        </p:txBody>
      </p:sp>
      <p:pic>
        <p:nvPicPr>
          <p:cNvPr id="4" name="Picture 6">
            <a:extLst>
              <a:ext uri="{FF2B5EF4-FFF2-40B4-BE49-F238E27FC236}">
                <a16:creationId xmlns:a16="http://schemas.microsoft.com/office/drawing/2014/main" id="{582436B2-974B-EE02-5338-F9ADF4C295B2}"/>
              </a:ext>
            </a:extLst>
          </p:cNvPr>
          <p:cNvPicPr>
            <a:picLocks noChangeAspect="1"/>
          </p:cNvPicPr>
          <p:nvPr/>
        </p:nvPicPr>
        <p:blipFill>
          <a:blip r:embed="rId2" cstate="print"/>
          <a:srcRect/>
          <a:stretch>
            <a:fillRect/>
          </a:stretch>
        </p:blipFill>
        <p:spPr bwMode="auto">
          <a:xfrm>
            <a:off x="5417389" y="1250933"/>
            <a:ext cx="6435305" cy="4867960"/>
          </a:xfrm>
          <a:prstGeom prst="rect">
            <a:avLst/>
          </a:prstGeom>
          <a:noFill/>
          <a:ln w="9525">
            <a:noFill/>
            <a:miter lim="800000"/>
            <a:headEnd/>
            <a:tailEnd/>
          </a:ln>
        </p:spPr>
      </p:pic>
      <p:sp>
        <p:nvSpPr>
          <p:cNvPr id="8" name="Apakšvirsraksts 6">
            <a:extLst>
              <a:ext uri="{FF2B5EF4-FFF2-40B4-BE49-F238E27FC236}">
                <a16:creationId xmlns:a16="http://schemas.microsoft.com/office/drawing/2014/main" id="{824A332E-986C-8E23-0099-9104ED8005DC}"/>
              </a:ext>
            </a:extLst>
          </p:cNvPr>
          <p:cNvSpPr>
            <a:spLocks noGrp="1"/>
          </p:cNvSpPr>
          <p:nvPr>
            <p:ph type="subTitle" idx="1"/>
          </p:nvPr>
        </p:nvSpPr>
        <p:spPr>
          <a:xfrm>
            <a:off x="776376" y="1114742"/>
            <a:ext cx="4641013" cy="4867960"/>
          </a:xfrm>
        </p:spPr>
        <p:txBody>
          <a:bodyPr/>
          <a:lstStyle/>
          <a:p>
            <a:pPr algn="just"/>
            <a:r>
              <a:rPr lang="lv-LV" b="1" dirty="0"/>
              <a:t>Saskaņā ar VARAM </a:t>
            </a:r>
            <a:r>
              <a:rPr lang="lv-LV" dirty="0"/>
              <a:t>apkopoto informāciju reālais bērnu skaits, kuriem netiek nodrošinātas vietas pašvaldības pirmsskolas izglītības iestādēs uz 01.10.2021. Ādažu novadā ir </a:t>
            </a:r>
            <a:r>
              <a:rPr lang="lv-LV" b="1" dirty="0"/>
              <a:t>273 bērniem</a:t>
            </a:r>
            <a:r>
              <a:rPr lang="lv-LV" dirty="0"/>
              <a:t>, no tiem 244 Ādažu un 29 Carnikavas administratīvajās teritorijās.</a:t>
            </a:r>
          </a:p>
          <a:p>
            <a:pPr algn="just"/>
            <a:endParaRPr lang="lv-LV" dirty="0"/>
          </a:p>
          <a:p>
            <a:pPr algn="just"/>
            <a:r>
              <a:rPr lang="lv-LV" b="1" dirty="0"/>
              <a:t>Saskaņā ar Ādažu novada pašvaldības </a:t>
            </a:r>
            <a:r>
              <a:rPr lang="lv-LV" dirty="0"/>
              <a:t>sniegto aktuālo informāciju uz 21.07.2022. rindā uz bērnudārzu ir </a:t>
            </a:r>
            <a:r>
              <a:rPr lang="lv-LV" b="1" dirty="0"/>
              <a:t>593 bērni</a:t>
            </a:r>
            <a:r>
              <a:rPr lang="lv-LV" dirty="0"/>
              <a:t>, kuri dzimuši sākot no 2018.gada.</a:t>
            </a:r>
          </a:p>
        </p:txBody>
      </p:sp>
    </p:spTree>
    <p:extLst>
      <p:ext uri="{BB962C8B-B14F-4D97-AF65-F5344CB8AC3E}">
        <p14:creationId xmlns:p14="http://schemas.microsoft.com/office/powerpoint/2010/main" val="409021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BĒRNU SKAITA IZMAIŅU PROGNOZE VECUMA GRUPĀ 1-6 GADIEM ĀDAŽU NOVADĀ</a:t>
            </a:r>
            <a:endParaRPr lang="en-US" b="1" dirty="0">
              <a:solidFill>
                <a:schemeClr val="bg2">
                  <a:lumMod val="50000"/>
                </a:schemeClr>
              </a:solidFill>
              <a:latin typeface="Montserrat" pitchFamily="2" charset="77"/>
            </a:endParaRPr>
          </a:p>
        </p:txBody>
      </p:sp>
      <p:pic>
        <p:nvPicPr>
          <p:cNvPr id="2" name="Picture 28">
            <a:extLst>
              <a:ext uri="{FF2B5EF4-FFF2-40B4-BE49-F238E27FC236}">
                <a16:creationId xmlns:a16="http://schemas.microsoft.com/office/drawing/2014/main" id="{B651FC91-8C46-CF2D-7CE0-A0243ADB545B}"/>
              </a:ext>
            </a:extLst>
          </p:cNvPr>
          <p:cNvPicPr>
            <a:picLocks noChangeAspect="1"/>
          </p:cNvPicPr>
          <p:nvPr/>
        </p:nvPicPr>
        <p:blipFill rotWithShape="1">
          <a:blip r:embed="rId2">
            <a:extLst>
              <a:ext uri="{28A0092B-C50C-407E-A947-70E740481C1C}">
                <a14:useLocalDpi xmlns:a14="http://schemas.microsoft.com/office/drawing/2010/main" val="0"/>
              </a:ext>
            </a:extLst>
          </a:blip>
          <a:srcRect l="1538" t="24389"/>
          <a:stretch/>
        </p:blipFill>
        <p:spPr bwMode="auto">
          <a:xfrm>
            <a:off x="1035170" y="1241446"/>
            <a:ext cx="9644332" cy="4910534"/>
          </a:xfrm>
          <a:prstGeom prst="rect">
            <a:avLst/>
          </a:prstGeom>
          <a:noFill/>
          <a:ln>
            <a:noFill/>
          </a:ln>
        </p:spPr>
      </p:pic>
    </p:spTree>
    <p:extLst>
      <p:ext uri="{BB962C8B-B14F-4D97-AF65-F5344CB8AC3E}">
        <p14:creationId xmlns:p14="http://schemas.microsoft.com/office/powerpoint/2010/main" val="157927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TSEP IETVAROS APSEKOTO OBJEKTU VIETAS ĀDAŽU NOVADĀ</a:t>
            </a:r>
            <a:endParaRPr lang="en-US" b="1" dirty="0">
              <a:solidFill>
                <a:schemeClr val="bg2">
                  <a:lumMod val="50000"/>
                </a:schemeClr>
              </a:solidFill>
              <a:latin typeface="Montserrat" pitchFamily="2" charset="77"/>
            </a:endParaRPr>
          </a:p>
        </p:txBody>
      </p:sp>
      <p:pic>
        <p:nvPicPr>
          <p:cNvPr id="3" name="Picture 11">
            <a:extLst>
              <a:ext uri="{FF2B5EF4-FFF2-40B4-BE49-F238E27FC236}">
                <a16:creationId xmlns:a16="http://schemas.microsoft.com/office/drawing/2014/main" id="{BDB97388-EB19-10D4-0D85-EC74DDADF0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7154" y="1359848"/>
            <a:ext cx="6901131" cy="4878099"/>
          </a:xfrm>
          <a:prstGeom prst="rect">
            <a:avLst/>
          </a:prstGeom>
          <a:noFill/>
        </p:spPr>
      </p:pic>
    </p:spTree>
    <p:extLst>
      <p:ext uri="{BB962C8B-B14F-4D97-AF65-F5344CB8AC3E}">
        <p14:creationId xmlns:p14="http://schemas.microsoft.com/office/powerpoint/2010/main" val="293996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KOPSAVILKUMS PAR PAPLAŠINĀŠANĀS IESPĒJĀM PAŠVALDĪBAS UN PRIVĀTĀS PII</a:t>
            </a:r>
            <a:endParaRPr lang="en-US" b="1" dirty="0">
              <a:solidFill>
                <a:schemeClr val="bg2">
                  <a:lumMod val="50000"/>
                </a:schemeClr>
              </a:solidFill>
              <a:latin typeface="Montserrat" pitchFamily="2" charset="77"/>
            </a:endParaRPr>
          </a:p>
        </p:txBody>
      </p:sp>
      <p:pic>
        <p:nvPicPr>
          <p:cNvPr id="2" name="Attēls 1">
            <a:extLst>
              <a:ext uri="{FF2B5EF4-FFF2-40B4-BE49-F238E27FC236}">
                <a16:creationId xmlns:a16="http://schemas.microsoft.com/office/drawing/2014/main" id="{7EC4554E-C22F-E95C-4A9B-9C9F2CD589BC}"/>
              </a:ext>
            </a:extLst>
          </p:cNvPr>
          <p:cNvPicPr>
            <a:picLocks noChangeAspect="1"/>
          </p:cNvPicPr>
          <p:nvPr/>
        </p:nvPicPr>
        <p:blipFill rotWithShape="1">
          <a:blip r:embed="rId2"/>
          <a:srcRect b="7142"/>
          <a:stretch/>
        </p:blipFill>
        <p:spPr>
          <a:xfrm>
            <a:off x="1731134" y="1462516"/>
            <a:ext cx="8095080" cy="3182916"/>
          </a:xfrm>
          <a:prstGeom prst="rect">
            <a:avLst/>
          </a:prstGeom>
        </p:spPr>
      </p:pic>
      <p:sp>
        <p:nvSpPr>
          <p:cNvPr id="4" name="Apakšvirsraksts 6">
            <a:extLst>
              <a:ext uri="{FF2B5EF4-FFF2-40B4-BE49-F238E27FC236}">
                <a16:creationId xmlns:a16="http://schemas.microsoft.com/office/drawing/2014/main" id="{851ABFD7-FD5A-5B60-8E89-094629167431}"/>
              </a:ext>
            </a:extLst>
          </p:cNvPr>
          <p:cNvSpPr>
            <a:spLocks noGrp="1"/>
          </p:cNvSpPr>
          <p:nvPr>
            <p:ph type="subTitle" idx="1"/>
          </p:nvPr>
        </p:nvSpPr>
        <p:spPr>
          <a:xfrm>
            <a:off x="931652" y="4713642"/>
            <a:ext cx="10644998" cy="1574498"/>
          </a:xfrm>
        </p:spPr>
        <p:txBody>
          <a:bodyPr/>
          <a:lstStyle/>
          <a:p>
            <a:pPr algn="just"/>
            <a:r>
              <a:rPr lang="lv-LV" dirty="0"/>
              <a:t>Vērtējot privāto izglītības iestāžu </a:t>
            </a:r>
            <a:r>
              <a:rPr lang="lv-LV" dirty="0" err="1"/>
              <a:t>aizpildītību</a:t>
            </a:r>
            <a:r>
              <a:rPr lang="lv-LV" dirty="0"/>
              <a:t>, jāsecina, ka šobrīd tām nav kapacitāte būtiski palielināt bērnu skaitu. Par to vedina domāt arī personāla novērtējums, kas liecina, ka pašvaldības PII pedagogu skaitam ir tendence palielināties, savukārt, privātajās PII tas lielākoties ir nemainīgs, vai pat samazinās.</a:t>
            </a:r>
          </a:p>
        </p:txBody>
      </p:sp>
    </p:spTree>
    <p:extLst>
      <p:ext uri="{BB962C8B-B14F-4D97-AF65-F5344CB8AC3E}">
        <p14:creationId xmlns:p14="http://schemas.microsoft.com/office/powerpoint/2010/main" val="127250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APSEKOTO OBJEKTU KOPSAVILKUMS</a:t>
            </a:r>
            <a:endParaRPr lang="en-US" b="1" dirty="0">
              <a:solidFill>
                <a:schemeClr val="bg2">
                  <a:lumMod val="50000"/>
                </a:schemeClr>
              </a:solidFill>
              <a:latin typeface="Montserrat" pitchFamily="2" charset="77"/>
            </a:endParaRPr>
          </a:p>
        </p:txBody>
      </p:sp>
      <p:sp>
        <p:nvSpPr>
          <p:cNvPr id="3" name="Apakšvirsraksts 6">
            <a:extLst>
              <a:ext uri="{FF2B5EF4-FFF2-40B4-BE49-F238E27FC236}">
                <a16:creationId xmlns:a16="http://schemas.microsoft.com/office/drawing/2014/main" id="{63BB9E74-E421-5CE9-A031-8BB9A84309DB}"/>
              </a:ext>
            </a:extLst>
          </p:cNvPr>
          <p:cNvSpPr>
            <a:spLocks noGrp="1"/>
          </p:cNvSpPr>
          <p:nvPr>
            <p:ph type="subTitle" idx="1"/>
          </p:nvPr>
        </p:nvSpPr>
        <p:spPr>
          <a:xfrm>
            <a:off x="776377" y="1190445"/>
            <a:ext cx="10644998" cy="2543355"/>
          </a:xfrm>
        </p:spPr>
        <p:txBody>
          <a:bodyPr/>
          <a:lstStyle/>
          <a:p>
            <a:pPr algn="just"/>
            <a:r>
              <a:rPr lang="lv-LV" b="1" dirty="0"/>
              <a:t>Zemes gabals Ādažos</a:t>
            </a:r>
            <a:r>
              <a:rPr lang="lv-LV" dirty="0"/>
              <a:t>, Podniekos, Ūbeļu iela 18 (Zemes gabala platība: 0,5022 ha)</a:t>
            </a:r>
          </a:p>
          <a:p>
            <a:pPr algn="just"/>
            <a:r>
              <a:rPr lang="lv-LV" b="1" dirty="0"/>
              <a:t>Zemes gabals </a:t>
            </a:r>
            <a:r>
              <a:rPr lang="lv-LV" b="1" dirty="0" err="1"/>
              <a:t>Garciemā</a:t>
            </a:r>
            <a:r>
              <a:rPr lang="lv-LV" dirty="0"/>
              <a:t>, Mežciema iela 26, Zemes gabala ar kad.nr. 80520081256 (platība: 0,1040 ha, iekštelpu platība: 230,5 m2)</a:t>
            </a:r>
          </a:p>
          <a:p>
            <a:pPr algn="just"/>
            <a:r>
              <a:rPr lang="lv-LV" b="1" dirty="0"/>
              <a:t>Zemes gabals </a:t>
            </a:r>
            <a:r>
              <a:rPr lang="lv-LV" b="1" dirty="0" err="1"/>
              <a:t>Kalngalē</a:t>
            </a:r>
            <a:r>
              <a:rPr lang="lv-LV" dirty="0"/>
              <a:t>, Cīruļu iela 32a, (Zemes gabala platība: 0,4300 ha)</a:t>
            </a:r>
          </a:p>
          <a:p>
            <a:pPr algn="just"/>
            <a:r>
              <a:rPr lang="lv-LV" b="1" dirty="0"/>
              <a:t>Skolas ēka Carnikavā</a:t>
            </a:r>
            <a:r>
              <a:rPr lang="lv-LV" dirty="0"/>
              <a:t>, Garā iela 20, Zemes gabala ar kad.nr. 80520051959 (platība: 2,7338 ha, iekštelpu platība: 2342.5 m2)</a:t>
            </a:r>
          </a:p>
        </p:txBody>
      </p:sp>
      <p:pic>
        <p:nvPicPr>
          <p:cNvPr id="4098" name="Picture 2" descr="Building - Gore District Council">
            <a:extLst>
              <a:ext uri="{FF2B5EF4-FFF2-40B4-BE49-F238E27FC236}">
                <a16:creationId xmlns:a16="http://schemas.microsoft.com/office/drawing/2014/main" id="{D7A7980A-1CE6-1CE9-06CA-45C2AC73F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49700"/>
            <a:ext cx="35052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88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PIEDĀVĀTĀS ALTERNATĪVAS</a:t>
            </a:r>
            <a:endParaRPr lang="en-US" b="1" dirty="0">
              <a:solidFill>
                <a:schemeClr val="bg2">
                  <a:lumMod val="50000"/>
                </a:schemeClr>
              </a:solidFill>
              <a:latin typeface="Montserrat" pitchFamily="2" charset="77"/>
            </a:endParaRPr>
          </a:p>
        </p:txBody>
      </p:sp>
      <p:pic>
        <p:nvPicPr>
          <p:cNvPr id="9" name="Attēls 8">
            <a:extLst>
              <a:ext uri="{FF2B5EF4-FFF2-40B4-BE49-F238E27FC236}">
                <a16:creationId xmlns:a16="http://schemas.microsoft.com/office/drawing/2014/main" id="{BB9766F7-0FB8-0ED8-D6A1-B68F9BDBA1F9}"/>
              </a:ext>
            </a:extLst>
          </p:cNvPr>
          <p:cNvPicPr>
            <a:picLocks noChangeAspect="1"/>
          </p:cNvPicPr>
          <p:nvPr/>
        </p:nvPicPr>
        <p:blipFill rotWithShape="1">
          <a:blip r:embed="rId2"/>
          <a:srcRect l="9875" t="40957" r="29933" b="12651"/>
          <a:stretch/>
        </p:blipFill>
        <p:spPr>
          <a:xfrm>
            <a:off x="406400" y="874942"/>
            <a:ext cx="11379200" cy="5481408"/>
          </a:xfrm>
          <a:prstGeom prst="rect">
            <a:avLst/>
          </a:prstGeom>
        </p:spPr>
      </p:pic>
      <p:sp>
        <p:nvSpPr>
          <p:cNvPr id="12" name="Ovāls 11">
            <a:extLst>
              <a:ext uri="{FF2B5EF4-FFF2-40B4-BE49-F238E27FC236}">
                <a16:creationId xmlns:a16="http://schemas.microsoft.com/office/drawing/2014/main" id="{E62BB9DD-C02B-8B9B-D86D-A9EED33AB7CD}"/>
              </a:ext>
            </a:extLst>
          </p:cNvPr>
          <p:cNvSpPr/>
          <p:nvPr/>
        </p:nvSpPr>
        <p:spPr>
          <a:xfrm>
            <a:off x="2038350" y="810557"/>
            <a:ext cx="1162050" cy="17992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44707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1.1. ALTERNATĪVAS INVESTĪCIJU IZMAKSAS</a:t>
            </a:r>
            <a:endParaRPr lang="en-US" b="1" dirty="0">
              <a:solidFill>
                <a:schemeClr val="bg2">
                  <a:lumMod val="50000"/>
                </a:schemeClr>
              </a:solidFill>
              <a:latin typeface="Montserrat" pitchFamily="2" charset="77"/>
            </a:endParaRPr>
          </a:p>
        </p:txBody>
      </p:sp>
      <p:pic>
        <p:nvPicPr>
          <p:cNvPr id="9" name="Attēls 8">
            <a:extLst>
              <a:ext uri="{FF2B5EF4-FFF2-40B4-BE49-F238E27FC236}">
                <a16:creationId xmlns:a16="http://schemas.microsoft.com/office/drawing/2014/main" id="{9FD1524C-0B48-E4EB-4BE6-54FC4E9B9817}"/>
              </a:ext>
            </a:extLst>
          </p:cNvPr>
          <p:cNvPicPr>
            <a:picLocks noChangeAspect="1"/>
          </p:cNvPicPr>
          <p:nvPr/>
        </p:nvPicPr>
        <p:blipFill>
          <a:blip r:embed="rId2"/>
          <a:stretch>
            <a:fillRect/>
          </a:stretch>
        </p:blipFill>
        <p:spPr>
          <a:xfrm>
            <a:off x="756265" y="1410045"/>
            <a:ext cx="10679470" cy="1330378"/>
          </a:xfrm>
          <a:prstGeom prst="rect">
            <a:avLst/>
          </a:prstGeom>
        </p:spPr>
      </p:pic>
      <p:pic>
        <p:nvPicPr>
          <p:cNvPr id="14" name="Attēls 13">
            <a:extLst>
              <a:ext uri="{FF2B5EF4-FFF2-40B4-BE49-F238E27FC236}">
                <a16:creationId xmlns:a16="http://schemas.microsoft.com/office/drawing/2014/main" id="{8C99E0BF-2B7D-8C80-9E3D-52115ED241F6}"/>
              </a:ext>
            </a:extLst>
          </p:cNvPr>
          <p:cNvPicPr>
            <a:picLocks noChangeAspect="1"/>
          </p:cNvPicPr>
          <p:nvPr/>
        </p:nvPicPr>
        <p:blipFill>
          <a:blip r:embed="rId3"/>
          <a:stretch>
            <a:fillRect/>
          </a:stretch>
        </p:blipFill>
        <p:spPr>
          <a:xfrm>
            <a:off x="1851347" y="3316604"/>
            <a:ext cx="8460585" cy="2238451"/>
          </a:xfrm>
          <a:prstGeom prst="rect">
            <a:avLst/>
          </a:prstGeom>
        </p:spPr>
      </p:pic>
    </p:spTree>
    <p:extLst>
      <p:ext uri="{BB962C8B-B14F-4D97-AF65-F5344CB8AC3E}">
        <p14:creationId xmlns:p14="http://schemas.microsoft.com/office/powerpoint/2010/main" val="271417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pakšvirsraksts 6">
            <a:extLst>
              <a:ext uri="{FF2B5EF4-FFF2-40B4-BE49-F238E27FC236}">
                <a16:creationId xmlns:a16="http://schemas.microsoft.com/office/drawing/2014/main" id="{E1639469-79F4-0BF5-27A5-801F6B4E2A27}"/>
              </a:ext>
            </a:extLst>
          </p:cNvPr>
          <p:cNvSpPr>
            <a:spLocks noGrp="1"/>
          </p:cNvSpPr>
          <p:nvPr>
            <p:ph type="subTitle" idx="1"/>
          </p:nvPr>
        </p:nvSpPr>
        <p:spPr>
          <a:xfrm>
            <a:off x="776377" y="1190446"/>
            <a:ext cx="10644998" cy="4951560"/>
          </a:xfrm>
        </p:spPr>
        <p:txBody>
          <a:bodyPr/>
          <a:lstStyle/>
          <a:p>
            <a:pPr algn="just"/>
            <a:r>
              <a:rPr lang="lv-LV" b="1" dirty="0"/>
              <a:t>Nepieciešamības pamatojums</a:t>
            </a:r>
            <a:r>
              <a:rPr lang="lv-LV" dirty="0"/>
              <a:t>:</a:t>
            </a:r>
          </a:p>
          <a:p>
            <a:pPr marL="342900" indent="-342900" algn="just">
              <a:buFont typeface="Arial" panose="020B0604020202020204" pitchFamily="34" charset="0"/>
              <a:buChar char="•"/>
            </a:pPr>
            <a:r>
              <a:rPr lang="lv-LV" dirty="0"/>
              <a:t>Iedzīvotāju skaita pieaugums (vidēji par 3,72% gadā)</a:t>
            </a:r>
          </a:p>
          <a:p>
            <a:pPr marL="342900" indent="-342900" algn="just">
              <a:buFont typeface="Arial" panose="020B0604020202020204" pitchFamily="34" charset="0"/>
              <a:buChar char="•"/>
            </a:pPr>
            <a:r>
              <a:rPr lang="lv-LV" dirty="0"/>
              <a:t>Līdz 01.09.2024. būs jāatbrīvo ĀVS PII telpas vidusskolas vajadzībām</a:t>
            </a:r>
          </a:p>
          <a:p>
            <a:pPr marL="342900" indent="-342900" algn="just">
              <a:buFont typeface="Arial" panose="020B0604020202020204" pitchFamily="34" charset="0"/>
              <a:buChar char="•"/>
            </a:pPr>
            <a:r>
              <a:rPr lang="lv-LV" dirty="0"/>
              <a:t>Steidzami nepieciešams rast risinājumu jautājumā ar vietu trūkumu pašvaldības PII Ādažu novadā (rindā uz pašvaldības pirmsskolas izglītības iestādēm 2022.gadā gaidīja 593 bērni)</a:t>
            </a:r>
          </a:p>
          <a:p>
            <a:pPr marL="342900" indent="-342900" algn="just">
              <a:buFont typeface="Arial" panose="020B0604020202020204" pitchFamily="34" charset="0"/>
              <a:buChar char="•"/>
            </a:pPr>
            <a:r>
              <a:rPr lang="lv-LV" dirty="0"/>
              <a:t>Pašvaldības Attīstības programmā paredzēti vairāki pasākumi izglītības nozares plānošanai un izglītības infrastruktūras attīstībai novadā</a:t>
            </a:r>
          </a:p>
          <a:p>
            <a:pPr marL="342900" indent="-342900" algn="just">
              <a:buFont typeface="Arial" panose="020B0604020202020204" pitchFamily="34" charset="0"/>
              <a:buChar char="•"/>
            </a:pPr>
            <a:r>
              <a:rPr lang="lv-LV" dirty="0"/>
              <a:t>22.06.2021. tika pieņemts lēmums iegādāties nekustamo īpašumu Ūbeļu iela 18 ar mērķi nākotnē tur būvēt jaunu PII</a:t>
            </a:r>
          </a:p>
          <a:p>
            <a:pPr marL="342900" indent="-342900" algn="just">
              <a:buFont typeface="Arial" panose="020B0604020202020204" pitchFamily="34" charset="0"/>
              <a:buChar char="•"/>
            </a:pPr>
            <a:r>
              <a:rPr lang="lv-LV" dirty="0"/>
              <a:t>Piesakoties publiskā finansējuma saņemšanai jaunas pirmsskolas izglītības iestādes būvniecībai būs jāiesniedz tehniski ekonomiskais pamatojums</a:t>
            </a:r>
          </a:p>
        </p:txBody>
      </p:sp>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TEHNISKI SOCIĀLI EKONOMISKAIS PAMATOJUMS</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25419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pakšvirsraksts 6">
            <a:extLst>
              <a:ext uri="{FF2B5EF4-FFF2-40B4-BE49-F238E27FC236}">
                <a16:creationId xmlns:a16="http://schemas.microsoft.com/office/drawing/2014/main" id="{E1639469-79F4-0BF5-27A5-801F6B4E2A27}"/>
              </a:ext>
            </a:extLst>
          </p:cNvPr>
          <p:cNvSpPr>
            <a:spLocks noGrp="1"/>
          </p:cNvSpPr>
          <p:nvPr>
            <p:ph type="subTitle" idx="1"/>
          </p:nvPr>
        </p:nvSpPr>
        <p:spPr>
          <a:xfrm>
            <a:off x="776378" y="1523048"/>
            <a:ext cx="5702800" cy="4618957"/>
          </a:xfrm>
        </p:spPr>
        <p:txBody>
          <a:bodyPr/>
          <a:lstStyle/>
          <a:p>
            <a:pPr algn="just"/>
            <a:r>
              <a:rPr lang="lv-LV" sz="2000" b="1" dirty="0"/>
              <a:t>1. Paredzēt Attīstības un projektu nodaļas budžetā 2023.gadam līdzekļus jaunas pirmsskolas izglītības iestādes būvniecības projektēšanai Podniekos Ūbeļu ielā 18 (~300 tūkst. EUR).</a:t>
            </a:r>
          </a:p>
          <a:p>
            <a:pPr algn="just"/>
            <a:r>
              <a:rPr lang="lv-LV" sz="2000" b="1" dirty="0"/>
              <a:t>2. Papildus izvērtēt iespējas saņemts Valsts kases aizņēmumu vai valsts budžeta dotāciju  1.punktā minētā finansējuma nodrošināšanai. </a:t>
            </a:r>
          </a:p>
          <a:p>
            <a:pPr algn="just"/>
            <a:r>
              <a:rPr lang="lv-LV" sz="2000" b="1" dirty="0"/>
              <a:t>3. Izvērtēt iespēju iegādāties nekustamo īpašumu blakus teritorijai Ūbeļu ielā 18, paredzot abu teritoriju attīstību kā vienotu izglītības kvartālu.</a:t>
            </a:r>
          </a:p>
          <a:p>
            <a:pPr algn="just"/>
            <a:r>
              <a:rPr lang="lv-LV" sz="2000" b="1" dirty="0"/>
              <a:t>4. Izvērtēt izglītības kvartāla attīstības iespējas, paredzot tajā attīstīt dažādas izglītības iestādes, t.sk., gan </a:t>
            </a:r>
            <a:r>
              <a:rPr lang="lv-LV" sz="2000" b="1"/>
              <a:t>pirmsskolas izglītības, gan </a:t>
            </a:r>
            <a:r>
              <a:rPr lang="lv-LV" sz="2000" b="1" dirty="0"/>
              <a:t>sākumskolas izglītības pakalpojumu sniegšanu.</a:t>
            </a:r>
          </a:p>
        </p:txBody>
      </p:sp>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PRIEKŠLIKUMI</a:t>
            </a:r>
            <a:endParaRPr lang="en-US" b="1" dirty="0">
              <a:solidFill>
                <a:schemeClr val="bg2">
                  <a:lumMod val="50000"/>
                </a:schemeClr>
              </a:solidFill>
              <a:latin typeface="Montserrat" pitchFamily="2" charset="77"/>
            </a:endParaRPr>
          </a:p>
        </p:txBody>
      </p:sp>
      <p:pic>
        <p:nvPicPr>
          <p:cNvPr id="2" name="Picture 2" descr="Ama'r Children's Culture House von Dorte Mandrup Arkitekter |  Kindergärten/Krippen">
            <a:extLst>
              <a:ext uri="{FF2B5EF4-FFF2-40B4-BE49-F238E27FC236}">
                <a16:creationId xmlns:a16="http://schemas.microsoft.com/office/drawing/2014/main" id="{919783EE-3457-8625-696F-C2B997F8F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102" y="1523049"/>
            <a:ext cx="2695303" cy="404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93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pakšvirsraksts 6">
            <a:extLst>
              <a:ext uri="{FF2B5EF4-FFF2-40B4-BE49-F238E27FC236}">
                <a16:creationId xmlns:a16="http://schemas.microsoft.com/office/drawing/2014/main" id="{E1639469-79F4-0BF5-27A5-801F6B4E2A27}"/>
              </a:ext>
            </a:extLst>
          </p:cNvPr>
          <p:cNvSpPr>
            <a:spLocks noGrp="1"/>
          </p:cNvSpPr>
          <p:nvPr>
            <p:ph type="subTitle" idx="1"/>
          </p:nvPr>
        </p:nvSpPr>
        <p:spPr>
          <a:xfrm>
            <a:off x="776377" y="1962162"/>
            <a:ext cx="5948273" cy="4179843"/>
          </a:xfrm>
        </p:spPr>
        <p:txBody>
          <a:bodyPr/>
          <a:lstStyle/>
          <a:p>
            <a:pPr algn="just"/>
            <a:r>
              <a:rPr lang="lv-LV" b="1" dirty="0"/>
              <a:t>TSEP mērķis – </a:t>
            </a:r>
            <a:r>
              <a:rPr lang="lv-LV" dirty="0"/>
              <a:t>izvērtēt esošo situāciju pirmsskolas izglītības jomā Ādažu novadā un noteikt tehniski, sociāli un ekonomiski piemērotāko alternatīvu, izvēloties atbilstošāko PII pakalpojumu sniegšanas modeli, lai risinātu jautājumu ar trūkstošo vietu skaitu pašvaldības pirmsskolas izglītības iestādēs</a:t>
            </a:r>
          </a:p>
        </p:txBody>
      </p:sp>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TEHNISKI SOCIĀLI EKONOMISKAIS PAMATOJUMS</a:t>
            </a:r>
            <a:endParaRPr lang="en-US" b="1" dirty="0">
              <a:solidFill>
                <a:schemeClr val="bg2">
                  <a:lumMod val="50000"/>
                </a:schemeClr>
              </a:solidFill>
              <a:latin typeface="Montserrat" pitchFamily="2" charset="77"/>
            </a:endParaRPr>
          </a:p>
        </p:txBody>
      </p:sp>
      <p:pic>
        <p:nvPicPr>
          <p:cNvPr id="1026" name="Picture 2" descr="Document Creation Software | SmartDocuments">
            <a:extLst>
              <a:ext uri="{FF2B5EF4-FFF2-40B4-BE49-F238E27FC236}">
                <a16:creationId xmlns:a16="http://schemas.microsoft.com/office/drawing/2014/main" id="{B27AADD3-8A55-4187-6420-D50D2E645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110" y="1623598"/>
            <a:ext cx="4339490" cy="339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4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pakšvirsraksts 6">
            <a:extLst>
              <a:ext uri="{FF2B5EF4-FFF2-40B4-BE49-F238E27FC236}">
                <a16:creationId xmlns:a16="http://schemas.microsoft.com/office/drawing/2014/main" id="{E1639469-79F4-0BF5-27A5-801F6B4E2A27}"/>
              </a:ext>
            </a:extLst>
          </p:cNvPr>
          <p:cNvSpPr>
            <a:spLocks noGrp="1"/>
          </p:cNvSpPr>
          <p:nvPr>
            <p:ph type="subTitle" idx="1"/>
          </p:nvPr>
        </p:nvSpPr>
        <p:spPr>
          <a:xfrm>
            <a:off x="776377" y="872113"/>
            <a:ext cx="10644998" cy="5269893"/>
          </a:xfrm>
        </p:spPr>
        <p:txBody>
          <a:bodyPr/>
          <a:lstStyle/>
          <a:p>
            <a:pPr algn="just"/>
            <a:r>
              <a:rPr lang="lv-LV" sz="2000" b="1" dirty="0"/>
              <a:t>TSEP uzdevumi:</a:t>
            </a:r>
          </a:p>
          <a:p>
            <a:pPr marL="342900" indent="-342900" algn="just">
              <a:buFont typeface="Arial" panose="020B0604020202020204" pitchFamily="34" charset="0"/>
              <a:buChar char="•"/>
            </a:pPr>
            <a:r>
              <a:rPr lang="lv-LV" sz="2000" dirty="0"/>
              <a:t>Veikt esošās situācijas analīzi</a:t>
            </a:r>
          </a:p>
          <a:p>
            <a:pPr marL="342900" indent="-342900" algn="just">
              <a:buFont typeface="Arial" panose="020B0604020202020204" pitchFamily="34" charset="0"/>
              <a:buChar char="•"/>
            </a:pPr>
            <a:r>
              <a:rPr lang="lv-LV" sz="2000" dirty="0"/>
              <a:t>Izvērtēt pieprasījumu pēc pirmsskolas izglītības pakalpojuma</a:t>
            </a:r>
          </a:p>
          <a:p>
            <a:pPr marL="342900" indent="-342900" algn="just">
              <a:buFont typeface="Arial" panose="020B0604020202020204" pitchFamily="34" charset="0"/>
              <a:buChar char="•"/>
            </a:pPr>
            <a:r>
              <a:rPr lang="lv-LV" sz="2000" dirty="0"/>
              <a:t>Izvērtēt esošo </a:t>
            </a:r>
          </a:p>
          <a:p>
            <a:pPr marL="342900" indent="-342900" algn="just">
              <a:buFont typeface="Arial" panose="020B0604020202020204" pitchFamily="34" charset="0"/>
              <a:buChar char="•"/>
            </a:pPr>
            <a:r>
              <a:rPr lang="en-US" sz="2000" dirty="0"/>
              <a:t>pašvaldības PII </a:t>
            </a:r>
            <a:r>
              <a:rPr lang="en-US" sz="2000" dirty="0" err="1"/>
              <a:t>tehnisko</a:t>
            </a:r>
            <a:r>
              <a:rPr lang="en-US" sz="2000" dirty="0"/>
              <a:t> </a:t>
            </a:r>
            <a:r>
              <a:rPr lang="en-US" sz="2000" dirty="0" err="1"/>
              <a:t>stāvokli</a:t>
            </a:r>
            <a:endParaRPr lang="lv-LV" sz="2000" dirty="0"/>
          </a:p>
          <a:p>
            <a:pPr marL="342900" indent="-342900" algn="just">
              <a:buFont typeface="Arial" panose="020B0604020202020204" pitchFamily="34" charset="0"/>
              <a:buChar char="•"/>
            </a:pPr>
            <a:r>
              <a:rPr lang="en-US" sz="2000" dirty="0" err="1"/>
              <a:t>noteikt</a:t>
            </a:r>
            <a:r>
              <a:rPr lang="en-US" sz="2000" dirty="0"/>
              <a:t> </a:t>
            </a:r>
            <a:r>
              <a:rPr lang="en-US" sz="2000" dirty="0" err="1"/>
              <a:t>atbilstošāko</a:t>
            </a:r>
            <a:r>
              <a:rPr lang="en-US" sz="2000" dirty="0"/>
              <a:t> PII </a:t>
            </a:r>
            <a:r>
              <a:rPr lang="en-US" sz="2000" dirty="0" err="1"/>
              <a:t>pakalpojumu</a:t>
            </a:r>
            <a:r>
              <a:rPr lang="en-US" sz="2000" dirty="0"/>
              <a:t> </a:t>
            </a:r>
            <a:r>
              <a:rPr lang="en-US" sz="2000" dirty="0" err="1"/>
              <a:t>sniegšanas</a:t>
            </a:r>
            <a:r>
              <a:rPr lang="en-US" sz="2000" dirty="0"/>
              <a:t> </a:t>
            </a:r>
            <a:r>
              <a:rPr lang="en-US" sz="2000" dirty="0" err="1"/>
              <a:t>modeli</a:t>
            </a:r>
            <a:endParaRPr lang="lv-LV" sz="2000" dirty="0"/>
          </a:p>
          <a:p>
            <a:pPr marL="342900" indent="-342900" algn="just">
              <a:buFont typeface="Arial" panose="020B0604020202020204" pitchFamily="34" charset="0"/>
              <a:buChar char="•"/>
            </a:pPr>
            <a:r>
              <a:rPr lang="en-US" sz="2000" dirty="0" err="1"/>
              <a:t>noteikt</a:t>
            </a:r>
            <a:r>
              <a:rPr lang="en-US" sz="2000" dirty="0"/>
              <a:t> </a:t>
            </a:r>
            <a:r>
              <a:rPr lang="en-US" sz="2000" dirty="0" err="1"/>
              <a:t>iespējamās</a:t>
            </a:r>
            <a:r>
              <a:rPr lang="en-US" sz="2000" dirty="0"/>
              <a:t> </a:t>
            </a:r>
            <a:r>
              <a:rPr lang="en-US" sz="2000" dirty="0" err="1"/>
              <a:t>alternatīvas</a:t>
            </a:r>
            <a:r>
              <a:rPr lang="en-US" sz="2000" dirty="0"/>
              <a:t> </a:t>
            </a:r>
            <a:r>
              <a:rPr lang="en-US" sz="2000" dirty="0" err="1"/>
              <a:t>trūkstošo</a:t>
            </a:r>
            <a:r>
              <a:rPr lang="en-US" sz="2000" dirty="0"/>
              <a:t> </a:t>
            </a:r>
            <a:r>
              <a:rPr lang="en-US" sz="2000" dirty="0" err="1"/>
              <a:t>vietu</a:t>
            </a:r>
            <a:r>
              <a:rPr lang="en-US" sz="2000" dirty="0"/>
              <a:t> </a:t>
            </a:r>
            <a:r>
              <a:rPr lang="en-US" sz="2000" dirty="0" err="1"/>
              <a:t>skaita</a:t>
            </a:r>
            <a:r>
              <a:rPr lang="en-US" sz="2000" dirty="0"/>
              <a:t> </a:t>
            </a:r>
            <a:r>
              <a:rPr lang="en-US" sz="2000" dirty="0" err="1"/>
              <a:t>novēršanai</a:t>
            </a:r>
            <a:endParaRPr lang="lv-LV" sz="2000" dirty="0"/>
          </a:p>
          <a:p>
            <a:pPr marL="342900" indent="-342900" algn="just">
              <a:buFont typeface="Arial" panose="020B0604020202020204" pitchFamily="34" charset="0"/>
              <a:buChar char="•"/>
            </a:pPr>
            <a:r>
              <a:rPr lang="en-US" sz="2000" dirty="0" err="1"/>
              <a:t>novērtēt</a:t>
            </a:r>
            <a:r>
              <a:rPr lang="en-US" sz="2000" dirty="0"/>
              <a:t> </a:t>
            </a:r>
            <a:r>
              <a:rPr lang="en-US" sz="2000" dirty="0" err="1"/>
              <a:t>iespējamās</a:t>
            </a:r>
            <a:r>
              <a:rPr lang="en-US" sz="2000" dirty="0"/>
              <a:t> </a:t>
            </a:r>
            <a:r>
              <a:rPr lang="en-US" sz="2000" dirty="0" err="1"/>
              <a:t>alternatīvas</a:t>
            </a:r>
            <a:r>
              <a:rPr lang="en-US" sz="2000" dirty="0"/>
              <a:t> </a:t>
            </a:r>
            <a:r>
              <a:rPr lang="en-US" sz="2000" dirty="0" err="1"/>
              <a:t>trūkstošo</a:t>
            </a:r>
            <a:r>
              <a:rPr lang="en-US" sz="2000" dirty="0"/>
              <a:t> </a:t>
            </a:r>
            <a:r>
              <a:rPr lang="en-US" sz="2000" dirty="0" err="1"/>
              <a:t>vietu</a:t>
            </a:r>
            <a:r>
              <a:rPr lang="en-US" sz="2000" dirty="0"/>
              <a:t> </a:t>
            </a:r>
            <a:r>
              <a:rPr lang="en-US" sz="2000" dirty="0" err="1"/>
              <a:t>skaita</a:t>
            </a:r>
            <a:r>
              <a:rPr lang="en-US" sz="2000" dirty="0"/>
              <a:t> </a:t>
            </a:r>
            <a:r>
              <a:rPr lang="en-US" sz="2000" dirty="0" err="1"/>
              <a:t>novēršanai</a:t>
            </a:r>
            <a:r>
              <a:rPr lang="en-US" sz="2000" dirty="0"/>
              <a:t> un </a:t>
            </a:r>
            <a:r>
              <a:rPr lang="en-US" sz="2000" dirty="0" err="1"/>
              <a:t>pamatot</a:t>
            </a:r>
            <a:r>
              <a:rPr lang="en-US" sz="2000" dirty="0"/>
              <a:t> </a:t>
            </a:r>
            <a:r>
              <a:rPr lang="en-US" sz="2000" dirty="0" err="1"/>
              <a:t>vispiemērotākās</a:t>
            </a:r>
            <a:r>
              <a:rPr lang="en-US" sz="2000" dirty="0"/>
              <a:t> </a:t>
            </a:r>
            <a:r>
              <a:rPr lang="en-US" sz="2000" dirty="0" err="1"/>
              <a:t>alternatīvas</a:t>
            </a:r>
            <a:r>
              <a:rPr lang="en-US" sz="2000" dirty="0"/>
              <a:t> </a:t>
            </a:r>
            <a:r>
              <a:rPr lang="en-US" sz="2000" dirty="0" err="1"/>
              <a:t>izvēli</a:t>
            </a:r>
            <a:endParaRPr lang="lv-LV" sz="2000" dirty="0"/>
          </a:p>
          <a:p>
            <a:pPr marL="342900" indent="-342900" algn="just">
              <a:buFont typeface="Arial" panose="020B0604020202020204" pitchFamily="34" charset="0"/>
              <a:buChar char="•"/>
            </a:pPr>
            <a:r>
              <a:rPr lang="en-US" sz="2000" dirty="0" err="1"/>
              <a:t>izstrādāt</a:t>
            </a:r>
            <a:r>
              <a:rPr lang="en-US" sz="2000" dirty="0"/>
              <a:t> </a:t>
            </a:r>
            <a:r>
              <a:rPr lang="en-US" sz="2000" dirty="0" err="1"/>
              <a:t>projektēšanas</a:t>
            </a:r>
            <a:r>
              <a:rPr lang="en-US" sz="2000" dirty="0"/>
              <a:t> </a:t>
            </a:r>
            <a:r>
              <a:rPr lang="en-US" sz="2000" dirty="0" err="1"/>
              <a:t>darba</a:t>
            </a:r>
            <a:r>
              <a:rPr lang="en-US" sz="2000" dirty="0"/>
              <a:t> </a:t>
            </a:r>
            <a:r>
              <a:rPr lang="en-US" sz="2000" dirty="0" err="1"/>
              <a:t>uzdevumu</a:t>
            </a:r>
            <a:r>
              <a:rPr lang="en-US" sz="2000" dirty="0"/>
              <a:t> / -us </a:t>
            </a:r>
            <a:r>
              <a:rPr lang="en-US" sz="2000" dirty="0" err="1"/>
              <a:t>gadījumos</a:t>
            </a:r>
            <a:r>
              <a:rPr lang="en-US" sz="2000" dirty="0"/>
              <a:t>, ja </a:t>
            </a:r>
            <a:r>
              <a:rPr lang="en-US" sz="2000" dirty="0" err="1"/>
              <a:t>tiek</a:t>
            </a:r>
            <a:r>
              <a:rPr lang="en-US" sz="2000" dirty="0"/>
              <a:t> </a:t>
            </a:r>
            <a:r>
              <a:rPr lang="en-US" sz="2000" dirty="0" err="1"/>
              <a:t>piedāvāts</a:t>
            </a:r>
            <a:r>
              <a:rPr lang="en-US" sz="2000" dirty="0"/>
              <a:t> </a:t>
            </a:r>
            <a:r>
              <a:rPr lang="en-US" sz="2000" dirty="0" err="1"/>
              <a:t>būvēt</a:t>
            </a:r>
            <a:r>
              <a:rPr lang="en-US" sz="2000" dirty="0"/>
              <a:t> </a:t>
            </a:r>
            <a:r>
              <a:rPr lang="en-US" sz="2000" dirty="0" err="1"/>
              <a:t>jaunu</a:t>
            </a:r>
            <a:r>
              <a:rPr lang="en-US" sz="2000" dirty="0"/>
              <a:t> PII </a:t>
            </a:r>
            <a:r>
              <a:rPr lang="en-US" sz="2000" dirty="0" err="1"/>
              <a:t>ēku</a:t>
            </a:r>
            <a:r>
              <a:rPr lang="en-US" sz="2000" dirty="0"/>
              <a:t> </a:t>
            </a:r>
            <a:r>
              <a:rPr lang="en-US" sz="2000" dirty="0" err="1"/>
              <a:t>vai</a:t>
            </a:r>
            <a:r>
              <a:rPr lang="en-US" sz="2000" dirty="0"/>
              <a:t> / un </a:t>
            </a:r>
            <a:r>
              <a:rPr lang="en-US" sz="2000" dirty="0" err="1"/>
              <a:t>paplašināt</a:t>
            </a:r>
            <a:r>
              <a:rPr lang="en-US" sz="2000" dirty="0"/>
              <a:t> </a:t>
            </a:r>
            <a:r>
              <a:rPr lang="en-US" sz="2000" dirty="0" err="1"/>
              <a:t>kādu</a:t>
            </a:r>
            <a:r>
              <a:rPr lang="en-US" sz="2000" dirty="0"/>
              <a:t> </a:t>
            </a:r>
            <a:r>
              <a:rPr lang="en-US" sz="2000" dirty="0" err="1"/>
              <a:t>esošo</a:t>
            </a:r>
            <a:r>
              <a:rPr lang="en-US" sz="2000" dirty="0"/>
              <a:t> PII, </a:t>
            </a:r>
            <a:r>
              <a:rPr lang="en-US" sz="2000" dirty="0" err="1"/>
              <a:t>pielāgojot</a:t>
            </a:r>
            <a:r>
              <a:rPr lang="en-US" sz="2000" dirty="0"/>
              <a:t> </a:t>
            </a:r>
            <a:r>
              <a:rPr lang="en-US" sz="2000" dirty="0" err="1"/>
              <a:t>jau</a:t>
            </a:r>
            <a:r>
              <a:rPr lang="en-US" sz="2000" dirty="0"/>
              <a:t> </a:t>
            </a:r>
            <a:r>
              <a:rPr lang="en-US" sz="2000" dirty="0" err="1"/>
              <a:t>esošo</a:t>
            </a:r>
            <a:r>
              <a:rPr lang="en-US" sz="2000" dirty="0"/>
              <a:t> </a:t>
            </a:r>
            <a:r>
              <a:rPr lang="en-US" sz="2000" dirty="0" err="1"/>
              <a:t>ēku</a:t>
            </a:r>
            <a:r>
              <a:rPr lang="en-US" sz="2000" dirty="0"/>
              <a:t> un </a:t>
            </a:r>
            <a:r>
              <a:rPr lang="en-US" sz="2000" dirty="0" err="1"/>
              <a:t>teritoriju</a:t>
            </a:r>
            <a:endParaRPr lang="lv-LV" sz="2000" dirty="0"/>
          </a:p>
          <a:p>
            <a:pPr marL="342900" indent="-342900" algn="just">
              <a:buFont typeface="Arial" panose="020B0604020202020204" pitchFamily="34" charset="0"/>
              <a:buChar char="•"/>
            </a:pPr>
            <a:r>
              <a:rPr lang="lv-LV" sz="2000" dirty="0"/>
              <a:t>veikt izmaksu efektivitātes analīzi vispiemērotākajai alternatīvai</a:t>
            </a:r>
          </a:p>
          <a:p>
            <a:pPr marL="342900" indent="-342900" algn="just">
              <a:buFont typeface="Arial" panose="020B0604020202020204" pitchFamily="34" charset="0"/>
              <a:buChar char="•"/>
            </a:pPr>
            <a:r>
              <a:rPr lang="lv-LV" sz="2000" dirty="0"/>
              <a:t>izstrādāt rīcības plānu Ādažu novada pirmsskolas izglītības pakalpojumu sniegšanas modeļa īstenošanai un turpmākai attīstībai</a:t>
            </a:r>
          </a:p>
        </p:txBody>
      </p:sp>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TEHNISKI SOCIĀLI EKONOMISKAIS PAMATOJUMS</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1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pakšvirsraksts 6">
            <a:extLst>
              <a:ext uri="{FF2B5EF4-FFF2-40B4-BE49-F238E27FC236}">
                <a16:creationId xmlns:a16="http://schemas.microsoft.com/office/drawing/2014/main" id="{E1639469-79F4-0BF5-27A5-801F6B4E2A27}"/>
              </a:ext>
            </a:extLst>
          </p:cNvPr>
          <p:cNvSpPr>
            <a:spLocks noGrp="1"/>
          </p:cNvSpPr>
          <p:nvPr>
            <p:ph type="subTitle" idx="1"/>
          </p:nvPr>
        </p:nvSpPr>
        <p:spPr>
          <a:xfrm>
            <a:off x="776377" y="1190446"/>
            <a:ext cx="10644998" cy="4951560"/>
          </a:xfrm>
        </p:spPr>
        <p:txBody>
          <a:bodyPr/>
          <a:lstStyle/>
          <a:p>
            <a:pPr algn="just"/>
            <a:r>
              <a:rPr lang="lv-LV" b="1" dirty="0"/>
              <a:t>TSEP izstrāde</a:t>
            </a:r>
            <a:r>
              <a:rPr lang="lv-LV" dirty="0"/>
              <a:t>:</a:t>
            </a:r>
          </a:p>
          <a:p>
            <a:pPr marL="342900" indent="-342900" algn="just">
              <a:buFont typeface="Arial" panose="020B0604020202020204" pitchFamily="34" charset="0"/>
              <a:buChar char="•"/>
            </a:pPr>
            <a:r>
              <a:rPr lang="lv-LV" dirty="0"/>
              <a:t>Izstrādātājs – SIA «SAFEGE Baltija»</a:t>
            </a:r>
          </a:p>
          <a:p>
            <a:pPr marL="342900" indent="-342900" algn="just">
              <a:buFont typeface="Arial" panose="020B0604020202020204" pitchFamily="34" charset="0"/>
              <a:buChar char="•"/>
            </a:pPr>
            <a:r>
              <a:rPr lang="lv-LV" dirty="0"/>
              <a:t>Izstrādes laiks – 05.2022.-11.2022.</a:t>
            </a:r>
          </a:p>
          <a:p>
            <a:pPr marL="342900" indent="-342900" algn="just">
              <a:buFont typeface="Arial" panose="020B0604020202020204" pitchFamily="34" charset="0"/>
              <a:buChar char="•"/>
            </a:pPr>
            <a:r>
              <a:rPr lang="lv-LV" dirty="0"/>
              <a:t>3 </a:t>
            </a:r>
            <a:r>
              <a:rPr lang="lv-LV" dirty="0" err="1"/>
              <a:t>fokusgrupas</a:t>
            </a:r>
            <a:endParaRPr lang="lv-LV" dirty="0"/>
          </a:p>
          <a:p>
            <a:pPr marL="342900" indent="-342900" algn="just">
              <a:buFont typeface="Arial" panose="020B0604020202020204" pitchFamily="34" charset="0"/>
              <a:buChar char="•"/>
            </a:pPr>
            <a:r>
              <a:rPr lang="lv-LV" dirty="0"/>
              <a:t>Kvantitatīva aptauja</a:t>
            </a:r>
          </a:p>
          <a:p>
            <a:pPr algn="just"/>
            <a:endParaRPr lang="lv-LV" b="1" dirty="0"/>
          </a:p>
          <a:p>
            <a:pPr algn="just"/>
            <a:r>
              <a:rPr lang="lv-LV" b="1" dirty="0"/>
              <a:t>TSEP rezultātu izmantošana</a:t>
            </a:r>
            <a:r>
              <a:rPr lang="lv-LV" dirty="0"/>
              <a:t>:</a:t>
            </a:r>
          </a:p>
          <a:p>
            <a:pPr marL="342900" indent="-342900" algn="just">
              <a:buFont typeface="Arial" panose="020B0604020202020204" pitchFamily="34" charset="0"/>
              <a:buChar char="•"/>
            </a:pPr>
            <a:r>
              <a:rPr lang="lv-LV" dirty="0"/>
              <a:t>Ādažu novada pašvaldības turpmāko lēmumu pieņemšanai</a:t>
            </a:r>
          </a:p>
          <a:p>
            <a:pPr marL="342900" indent="-342900" algn="just">
              <a:buFont typeface="Arial" panose="020B0604020202020204" pitchFamily="34" charset="0"/>
              <a:buChar char="•"/>
            </a:pPr>
            <a:r>
              <a:rPr lang="lv-LV" dirty="0"/>
              <a:t>Pieteikumu gatavošanai ārējā publiskā finansējuma piesaistei</a:t>
            </a:r>
          </a:p>
        </p:txBody>
      </p:sp>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TEHNISKI SOCIĀLI EKONOMISKAIS PAMATOJUMS</a:t>
            </a:r>
            <a:endParaRPr lang="en-US" b="1" dirty="0">
              <a:solidFill>
                <a:schemeClr val="bg2">
                  <a:lumMod val="50000"/>
                </a:schemeClr>
              </a:solidFill>
              <a:latin typeface="Montserrat" pitchFamily="2" charset="77"/>
            </a:endParaRPr>
          </a:p>
        </p:txBody>
      </p:sp>
      <p:pic>
        <p:nvPicPr>
          <p:cNvPr id="2050" name="Picture 2" descr="Central Baltic Programme 2014-2020 Ex-ante Evaluation EVALUATION REPORT">
            <a:extLst>
              <a:ext uri="{FF2B5EF4-FFF2-40B4-BE49-F238E27FC236}">
                <a16:creationId xmlns:a16="http://schemas.microsoft.com/office/drawing/2014/main" id="{B0D9AA36-FB63-CEC2-ED3D-879C1F51B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069" y="2846302"/>
            <a:ext cx="2376487" cy="794445"/>
          </a:xfrm>
          <a:prstGeom prst="rect">
            <a:avLst/>
          </a:prstGeom>
          <a:noFill/>
          <a:extLst>
            <a:ext uri="{909E8E84-426E-40DD-AFC4-6F175D3DCCD1}">
              <a14:hiddenFill xmlns:a14="http://schemas.microsoft.com/office/drawing/2010/main">
                <a:solidFill>
                  <a:srgbClr val="FFFFFF"/>
                </a:solidFill>
              </a14:hiddenFill>
            </a:ext>
          </a:extLst>
        </p:spPr>
      </p:pic>
      <p:pic>
        <p:nvPicPr>
          <p:cNvPr id="3" name="Attēls 2">
            <a:extLst>
              <a:ext uri="{FF2B5EF4-FFF2-40B4-BE49-F238E27FC236}">
                <a16:creationId xmlns:a16="http://schemas.microsoft.com/office/drawing/2014/main" id="{13E57D51-3355-E521-00ED-D712CB93776D}"/>
              </a:ext>
            </a:extLst>
          </p:cNvPr>
          <p:cNvPicPr>
            <a:picLocks noChangeAspect="1"/>
          </p:cNvPicPr>
          <p:nvPr/>
        </p:nvPicPr>
        <p:blipFill rotWithShape="1">
          <a:blip r:embed="rId3"/>
          <a:srcRect l="12500" t="17358" r="50000" b="7315"/>
          <a:stretch/>
        </p:blipFill>
        <p:spPr>
          <a:xfrm rot="1178752">
            <a:off x="8723275" y="1406902"/>
            <a:ext cx="2071381" cy="2600504"/>
          </a:xfrm>
          <a:prstGeom prst="rect">
            <a:avLst/>
          </a:prstGeom>
        </p:spPr>
      </p:pic>
    </p:spTree>
    <p:extLst>
      <p:ext uri="{BB962C8B-B14F-4D97-AF65-F5344CB8AC3E}">
        <p14:creationId xmlns:p14="http://schemas.microsoft.com/office/powerpoint/2010/main" val="196341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IEDZĪVOTĀJU SKAITS ĀDAŽU NOVADĀ – līdz 2022.gadam</a:t>
            </a:r>
            <a:endParaRPr lang="en-US" b="1" dirty="0">
              <a:solidFill>
                <a:schemeClr val="bg2">
                  <a:lumMod val="50000"/>
                </a:schemeClr>
              </a:solidFill>
              <a:latin typeface="Montserrat" pitchFamily="2" charset="77"/>
            </a:endParaRPr>
          </a:p>
        </p:txBody>
      </p:sp>
      <p:pic>
        <p:nvPicPr>
          <p:cNvPr id="2" name="Attēls 1">
            <a:extLst>
              <a:ext uri="{FF2B5EF4-FFF2-40B4-BE49-F238E27FC236}">
                <a16:creationId xmlns:a16="http://schemas.microsoft.com/office/drawing/2014/main" id="{9F23948D-0F00-E052-9AC4-6E35528760D9}"/>
              </a:ext>
            </a:extLst>
          </p:cNvPr>
          <p:cNvPicPr>
            <a:picLocks noChangeAspect="1"/>
          </p:cNvPicPr>
          <p:nvPr/>
        </p:nvPicPr>
        <p:blipFill>
          <a:blip r:embed="rId2"/>
          <a:stretch>
            <a:fillRect/>
          </a:stretch>
        </p:blipFill>
        <p:spPr>
          <a:xfrm>
            <a:off x="770625" y="1190446"/>
            <a:ext cx="5851294" cy="2515446"/>
          </a:xfrm>
          <a:prstGeom prst="rect">
            <a:avLst/>
          </a:prstGeom>
        </p:spPr>
      </p:pic>
      <p:pic>
        <p:nvPicPr>
          <p:cNvPr id="3" name="Attēls 2">
            <a:extLst>
              <a:ext uri="{FF2B5EF4-FFF2-40B4-BE49-F238E27FC236}">
                <a16:creationId xmlns:a16="http://schemas.microsoft.com/office/drawing/2014/main" id="{123A8B1A-5948-6538-461E-69C0356067EF}"/>
              </a:ext>
            </a:extLst>
          </p:cNvPr>
          <p:cNvPicPr>
            <a:picLocks noChangeAspect="1"/>
          </p:cNvPicPr>
          <p:nvPr/>
        </p:nvPicPr>
        <p:blipFill>
          <a:blip r:embed="rId3"/>
          <a:stretch>
            <a:fillRect/>
          </a:stretch>
        </p:blipFill>
        <p:spPr>
          <a:xfrm>
            <a:off x="6908377" y="1237890"/>
            <a:ext cx="4877223" cy="2950720"/>
          </a:xfrm>
          <a:prstGeom prst="rect">
            <a:avLst/>
          </a:prstGeom>
        </p:spPr>
      </p:pic>
      <p:pic>
        <p:nvPicPr>
          <p:cNvPr id="8" name="Attēls 7">
            <a:extLst>
              <a:ext uri="{FF2B5EF4-FFF2-40B4-BE49-F238E27FC236}">
                <a16:creationId xmlns:a16="http://schemas.microsoft.com/office/drawing/2014/main" id="{9FBD3ADF-2EDB-8445-FD2B-3D272F794690}"/>
              </a:ext>
            </a:extLst>
          </p:cNvPr>
          <p:cNvPicPr>
            <a:picLocks noChangeAspect="1"/>
          </p:cNvPicPr>
          <p:nvPr/>
        </p:nvPicPr>
        <p:blipFill>
          <a:blip r:embed="rId4"/>
          <a:stretch>
            <a:fillRect/>
          </a:stretch>
        </p:blipFill>
        <p:spPr>
          <a:xfrm>
            <a:off x="3183206" y="3790477"/>
            <a:ext cx="5273497" cy="2481287"/>
          </a:xfrm>
          <a:prstGeom prst="rect">
            <a:avLst/>
          </a:prstGeom>
        </p:spPr>
      </p:pic>
    </p:spTree>
    <p:extLst>
      <p:ext uri="{BB962C8B-B14F-4D97-AF65-F5344CB8AC3E}">
        <p14:creationId xmlns:p14="http://schemas.microsoft.com/office/powerpoint/2010/main" val="43052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IEDZĪVOTĀJU SKAITS ĀDAŽU NOVADĀ - prognozes</a:t>
            </a:r>
            <a:endParaRPr lang="en-US" b="1" dirty="0">
              <a:solidFill>
                <a:schemeClr val="bg2">
                  <a:lumMod val="50000"/>
                </a:schemeClr>
              </a:solidFill>
              <a:latin typeface="Montserrat" pitchFamily="2" charset="77"/>
            </a:endParaRPr>
          </a:p>
        </p:txBody>
      </p:sp>
      <p:pic>
        <p:nvPicPr>
          <p:cNvPr id="4" name="Picture 29">
            <a:extLst>
              <a:ext uri="{FF2B5EF4-FFF2-40B4-BE49-F238E27FC236}">
                <a16:creationId xmlns:a16="http://schemas.microsoft.com/office/drawing/2014/main" id="{FE95BFFD-1D9F-DFA5-3467-4D24A9C907BB}"/>
              </a:ext>
            </a:extLst>
          </p:cNvPr>
          <p:cNvPicPr>
            <a:picLocks noChangeAspect="1"/>
          </p:cNvPicPr>
          <p:nvPr/>
        </p:nvPicPr>
        <p:blipFill rotWithShape="1">
          <a:blip r:embed="rId2">
            <a:extLst>
              <a:ext uri="{28A0092B-C50C-407E-A947-70E740481C1C}">
                <a14:useLocalDpi xmlns:a14="http://schemas.microsoft.com/office/drawing/2010/main" val="0"/>
              </a:ext>
            </a:extLst>
          </a:blip>
          <a:srcRect l="1342"/>
          <a:stretch/>
        </p:blipFill>
        <p:spPr bwMode="auto">
          <a:xfrm>
            <a:off x="2432649" y="998773"/>
            <a:ext cx="9352951" cy="5230917"/>
          </a:xfrm>
          <a:prstGeom prst="rect">
            <a:avLst/>
          </a:prstGeom>
          <a:noFill/>
          <a:ln>
            <a:noFill/>
          </a:ln>
        </p:spPr>
      </p:pic>
      <p:sp>
        <p:nvSpPr>
          <p:cNvPr id="7" name="TextBox 6">
            <a:extLst>
              <a:ext uri="{FF2B5EF4-FFF2-40B4-BE49-F238E27FC236}">
                <a16:creationId xmlns:a16="http://schemas.microsoft.com/office/drawing/2014/main" id="{CF909118-47CC-DAAE-8085-BBE23138B4F0}"/>
              </a:ext>
            </a:extLst>
          </p:cNvPr>
          <p:cNvSpPr txBox="1"/>
          <p:nvPr/>
        </p:nvSpPr>
        <p:spPr>
          <a:xfrm>
            <a:off x="358395" y="3898391"/>
            <a:ext cx="3894191" cy="1477328"/>
          </a:xfrm>
          <a:prstGeom prst="rect">
            <a:avLst/>
          </a:prstGeom>
          <a:noFill/>
        </p:spPr>
        <p:txBody>
          <a:bodyPr wrap="square" rtlCol="0">
            <a:spAutoFit/>
          </a:bodyPr>
          <a:lstStyle/>
          <a:p>
            <a:r>
              <a:rPr lang="lv-LV" dirty="0">
                <a:solidFill>
                  <a:schemeClr val="accent1">
                    <a:lumMod val="75000"/>
                  </a:schemeClr>
                </a:solidFill>
              </a:rPr>
              <a:t>Raksturo prognozējamo iedzīvotāju skaitu un tā izmaiņas, ja saglabāsies iedzīvotāju skaita izmaiņu prognozes, kuras bija novērojamas 2011.-2019.g. (iedzīvotāju skaits palielināsies par 25%)</a:t>
            </a:r>
          </a:p>
        </p:txBody>
      </p:sp>
      <p:sp>
        <p:nvSpPr>
          <p:cNvPr id="11" name="TextBox 10">
            <a:extLst>
              <a:ext uri="{FF2B5EF4-FFF2-40B4-BE49-F238E27FC236}">
                <a16:creationId xmlns:a16="http://schemas.microsoft.com/office/drawing/2014/main" id="{DD0CD157-2E1B-37CF-4095-14D006D73B89}"/>
              </a:ext>
            </a:extLst>
          </p:cNvPr>
          <p:cNvSpPr txBox="1"/>
          <p:nvPr/>
        </p:nvSpPr>
        <p:spPr>
          <a:xfrm>
            <a:off x="406400" y="2767421"/>
            <a:ext cx="3894191" cy="923330"/>
          </a:xfrm>
          <a:prstGeom prst="rect">
            <a:avLst/>
          </a:prstGeom>
          <a:noFill/>
        </p:spPr>
        <p:txBody>
          <a:bodyPr wrap="square" rtlCol="0">
            <a:spAutoFit/>
          </a:bodyPr>
          <a:lstStyle/>
          <a:p>
            <a:r>
              <a:rPr lang="lv-LV" dirty="0">
                <a:solidFill>
                  <a:srgbClr val="C00000"/>
                </a:solidFill>
              </a:rPr>
              <a:t>Balstās uz 2016.-2019.g. tendenču ekstrapolāciju (iedzīvotāju skaits palielināsies par 35%).</a:t>
            </a:r>
          </a:p>
        </p:txBody>
      </p:sp>
      <p:sp>
        <p:nvSpPr>
          <p:cNvPr id="12" name="TextBox 11">
            <a:extLst>
              <a:ext uri="{FF2B5EF4-FFF2-40B4-BE49-F238E27FC236}">
                <a16:creationId xmlns:a16="http://schemas.microsoft.com/office/drawing/2014/main" id="{A57B2465-B8F9-2679-DF93-0A82DC778A67}"/>
              </a:ext>
            </a:extLst>
          </p:cNvPr>
          <p:cNvSpPr txBox="1"/>
          <p:nvPr/>
        </p:nvSpPr>
        <p:spPr>
          <a:xfrm>
            <a:off x="358396" y="1636451"/>
            <a:ext cx="3894191" cy="923330"/>
          </a:xfrm>
          <a:prstGeom prst="rect">
            <a:avLst/>
          </a:prstGeom>
          <a:noFill/>
        </p:spPr>
        <p:txBody>
          <a:bodyPr wrap="square" rtlCol="0">
            <a:spAutoFit/>
          </a:bodyPr>
          <a:lstStyle/>
          <a:p>
            <a:r>
              <a:rPr lang="lv-LV" dirty="0">
                <a:solidFill>
                  <a:schemeClr val="accent6">
                    <a:lumMod val="50000"/>
                  </a:schemeClr>
                </a:solidFill>
              </a:rPr>
              <a:t>Balstās uz 2016.-2019.g. tendenču ekstrapolāciju (iedzīvotāju skaits palielināsies par 50%).</a:t>
            </a:r>
          </a:p>
        </p:txBody>
      </p:sp>
    </p:spTree>
    <p:extLst>
      <p:ext uri="{BB962C8B-B14F-4D97-AF65-F5344CB8AC3E}">
        <p14:creationId xmlns:p14="http://schemas.microsoft.com/office/powerpoint/2010/main" val="116047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Attīstības un projektu nodaļa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lv-LV"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0</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9.1</a:t>
            </a:r>
            <a:r>
              <a:rPr kumimoji="0" lang="lv-LV"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a:t>
            </a:r>
            <a:r>
              <a:rPr kumimoji="0" lang="lv-LV"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E7E6E6">
                    <a:lumMod val="50000"/>
                  </a:srgbClr>
                </a:solidFill>
                <a:effectLst/>
                <a:uLnTx/>
                <a:uFillTx/>
                <a:latin typeface="Montserrat" pitchFamily="2" charset="77"/>
                <a:ea typeface="+mn-ea"/>
                <a:cs typeface="+mn-cs"/>
              </a:rPr>
              <a:t>PII ĀDAŽU NOVADĀ</a:t>
            </a:r>
            <a:endParaRPr kumimoji="0" lang="en-US" sz="1800" b="1" i="0" u="none" strike="noStrike" kern="1200" cap="none" spc="0" normalizeH="0" baseline="0" noProof="0" dirty="0">
              <a:ln>
                <a:noFill/>
              </a:ln>
              <a:solidFill>
                <a:srgbClr val="E7E6E6">
                  <a:lumMod val="50000"/>
                </a:srgbClr>
              </a:solidFill>
              <a:effectLst/>
              <a:uLnTx/>
              <a:uFillTx/>
              <a:latin typeface="Montserrat" pitchFamily="2" charset="77"/>
              <a:ea typeface="+mn-ea"/>
              <a:cs typeface="+mn-cs"/>
            </a:endParaRPr>
          </a:p>
        </p:txBody>
      </p:sp>
      <p:graphicFrame>
        <p:nvGraphicFramePr>
          <p:cNvPr id="2" name="Tabula 2">
            <a:extLst>
              <a:ext uri="{FF2B5EF4-FFF2-40B4-BE49-F238E27FC236}">
                <a16:creationId xmlns:a16="http://schemas.microsoft.com/office/drawing/2014/main" id="{E84DF588-D485-2867-95E9-24BD93AC238F}"/>
              </a:ext>
            </a:extLst>
          </p:cNvPr>
          <p:cNvGraphicFramePr>
            <a:graphicFrameLocks noGrp="1"/>
          </p:cNvGraphicFramePr>
          <p:nvPr>
            <p:extLst>
              <p:ext uri="{D42A27DB-BD31-4B8C-83A1-F6EECF244321}">
                <p14:modId xmlns:p14="http://schemas.microsoft.com/office/powerpoint/2010/main" val="3986959831"/>
              </p:ext>
            </p:extLst>
          </p:nvPr>
        </p:nvGraphicFramePr>
        <p:xfrm>
          <a:off x="287546" y="810558"/>
          <a:ext cx="11616907" cy="5550437"/>
        </p:xfrm>
        <a:graphic>
          <a:graphicData uri="http://schemas.openxmlformats.org/drawingml/2006/table">
            <a:tbl>
              <a:tblPr firstRow="1" bandRow="1">
                <a:tableStyleId>{EB344D84-9AFB-497E-A393-DC336BA19D2E}</a:tableStyleId>
              </a:tblPr>
              <a:tblGrid>
                <a:gridCol w="5147096">
                  <a:extLst>
                    <a:ext uri="{9D8B030D-6E8A-4147-A177-3AD203B41FA5}">
                      <a16:colId xmlns:a16="http://schemas.microsoft.com/office/drawing/2014/main" val="2917859354"/>
                    </a:ext>
                  </a:extLst>
                </a:gridCol>
                <a:gridCol w="1414732">
                  <a:extLst>
                    <a:ext uri="{9D8B030D-6E8A-4147-A177-3AD203B41FA5}">
                      <a16:colId xmlns:a16="http://schemas.microsoft.com/office/drawing/2014/main" val="2753156317"/>
                    </a:ext>
                  </a:extLst>
                </a:gridCol>
                <a:gridCol w="1559709">
                  <a:extLst>
                    <a:ext uri="{9D8B030D-6E8A-4147-A177-3AD203B41FA5}">
                      <a16:colId xmlns:a16="http://schemas.microsoft.com/office/drawing/2014/main" val="3696666777"/>
                    </a:ext>
                  </a:extLst>
                </a:gridCol>
                <a:gridCol w="1783630">
                  <a:extLst>
                    <a:ext uri="{9D8B030D-6E8A-4147-A177-3AD203B41FA5}">
                      <a16:colId xmlns:a16="http://schemas.microsoft.com/office/drawing/2014/main" val="2865265033"/>
                    </a:ext>
                  </a:extLst>
                </a:gridCol>
                <a:gridCol w="1711740">
                  <a:extLst>
                    <a:ext uri="{9D8B030D-6E8A-4147-A177-3AD203B41FA5}">
                      <a16:colId xmlns:a16="http://schemas.microsoft.com/office/drawing/2014/main" val="985283313"/>
                    </a:ext>
                  </a:extLst>
                </a:gridCol>
              </a:tblGrid>
              <a:tr h="465820">
                <a:tc>
                  <a:txBody>
                    <a:bodyPr/>
                    <a:lstStyle/>
                    <a:p>
                      <a:pPr algn="ctr">
                        <a:lnSpc>
                          <a:spcPct val="115000"/>
                        </a:lnSpc>
                        <a:spcAft>
                          <a:spcPts val="800"/>
                        </a:spcAft>
                      </a:pPr>
                      <a:r>
                        <a:rPr lang="lv-LV" sz="2000" b="1" dirty="0">
                          <a:solidFill>
                            <a:srgbClr val="FFFFFF"/>
                          </a:solidFill>
                          <a:effectLst/>
                        </a:rPr>
                        <a:t>Pirmsskolas izglītības iestāde</a:t>
                      </a:r>
                      <a:endParaRPr lang="lv-LV" sz="20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2000" b="1" dirty="0">
                          <a:solidFill>
                            <a:srgbClr val="FFFFFF"/>
                          </a:solidFill>
                          <a:effectLst/>
                        </a:rPr>
                        <a:t>Dibināšanas gads</a:t>
                      </a:r>
                      <a:endParaRPr lang="lv-LV" sz="20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2000" b="1" dirty="0">
                          <a:solidFill>
                            <a:srgbClr val="FFFFFF"/>
                          </a:solidFill>
                          <a:effectLst/>
                        </a:rPr>
                        <a:t>Dibinātāja forma</a:t>
                      </a:r>
                      <a:endParaRPr lang="lv-LV" sz="20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2000" b="1" dirty="0">
                          <a:solidFill>
                            <a:srgbClr val="FFFFFF"/>
                          </a:solidFill>
                          <a:effectLst/>
                        </a:rPr>
                        <a:t>Darbības vieta</a:t>
                      </a:r>
                      <a:endParaRPr lang="lv-LV" sz="20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2000" b="1" dirty="0">
                          <a:solidFill>
                            <a:srgbClr val="FFFFFF"/>
                          </a:solidFill>
                          <a:effectLst/>
                        </a:rPr>
                        <a:t>Bērnu skaits </a:t>
                      </a:r>
                      <a:r>
                        <a:rPr lang="lv-LV" sz="1800" b="1" dirty="0">
                          <a:solidFill>
                            <a:srgbClr val="FFFFFF"/>
                          </a:solidFill>
                          <a:effectLst/>
                        </a:rPr>
                        <a:t>2022./2023.m.g.</a:t>
                      </a:r>
                      <a:endParaRPr lang="lv-LV" sz="20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5465583"/>
                  </a:ext>
                </a:extLst>
              </a:tr>
              <a:tr h="376679">
                <a:tc>
                  <a:txBody>
                    <a:bodyPr/>
                    <a:lstStyle/>
                    <a:p>
                      <a:pPr>
                        <a:lnSpc>
                          <a:spcPct val="115000"/>
                        </a:lnSpc>
                        <a:spcAft>
                          <a:spcPts val="800"/>
                        </a:spcAft>
                      </a:pPr>
                      <a:r>
                        <a:rPr lang="lv-LV" sz="2000">
                          <a:solidFill>
                            <a:srgbClr val="000000"/>
                          </a:solidFill>
                          <a:effectLst/>
                        </a:rPr>
                        <a:t>Ādažu PII “Strautiņš” </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dirty="0">
                          <a:solidFill>
                            <a:srgbClr val="000000"/>
                          </a:solidFill>
                          <a:effectLst/>
                        </a:rPr>
                        <a:t>1983.g.</a:t>
                      </a:r>
                      <a:endParaRPr lang="lv-LV" sz="20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Pašvaldības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Ādaži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372</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4182030"/>
                  </a:ext>
                </a:extLst>
              </a:tr>
              <a:tr h="376679">
                <a:tc>
                  <a:txBody>
                    <a:bodyPr/>
                    <a:lstStyle/>
                    <a:p>
                      <a:pPr>
                        <a:lnSpc>
                          <a:spcPct val="115000"/>
                        </a:lnSpc>
                        <a:spcAft>
                          <a:spcPts val="800"/>
                        </a:spcAft>
                      </a:pPr>
                      <a:r>
                        <a:rPr lang="lv-LV" sz="2000">
                          <a:solidFill>
                            <a:srgbClr val="000000"/>
                          </a:solidFill>
                          <a:effectLst/>
                        </a:rPr>
                        <a:t>Kadagas PII “Mežavēji”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2009.g.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Pašvaldības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Kadaga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180</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1344474"/>
                  </a:ext>
                </a:extLst>
              </a:tr>
              <a:tr h="376679">
                <a:tc>
                  <a:txBody>
                    <a:bodyPr/>
                    <a:lstStyle/>
                    <a:p>
                      <a:pPr>
                        <a:lnSpc>
                          <a:spcPct val="115000"/>
                        </a:lnSpc>
                        <a:spcAft>
                          <a:spcPts val="800"/>
                        </a:spcAft>
                      </a:pPr>
                      <a:r>
                        <a:rPr lang="lv-LV" sz="2000">
                          <a:solidFill>
                            <a:srgbClr val="000000"/>
                          </a:solidFill>
                          <a:effectLst/>
                        </a:rPr>
                        <a:t>Carnikavas PII “Riekstiņš”</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1980.g.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Pašvaldības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Carnikava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257</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2098625"/>
                  </a:ext>
                </a:extLst>
              </a:tr>
              <a:tr h="376679">
                <a:tc>
                  <a:txBody>
                    <a:bodyPr/>
                    <a:lstStyle/>
                    <a:p>
                      <a:pPr>
                        <a:lnSpc>
                          <a:spcPct val="115000"/>
                        </a:lnSpc>
                        <a:spcAft>
                          <a:spcPts val="800"/>
                        </a:spcAft>
                      </a:pPr>
                      <a:r>
                        <a:rPr lang="lv-LV" sz="2000">
                          <a:solidFill>
                            <a:srgbClr val="000000"/>
                          </a:solidFill>
                          <a:effectLst/>
                        </a:rPr>
                        <a:t>Siguļu PII “Piejūra”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2017.g.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Pašvaldības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Siguļi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207</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010614"/>
                  </a:ext>
                </a:extLst>
              </a:tr>
              <a:tr h="376679">
                <a:tc>
                  <a:txBody>
                    <a:bodyPr/>
                    <a:lstStyle/>
                    <a:p>
                      <a:pPr>
                        <a:lnSpc>
                          <a:spcPct val="115000"/>
                        </a:lnSpc>
                        <a:spcAft>
                          <a:spcPts val="800"/>
                        </a:spcAft>
                      </a:pPr>
                      <a:r>
                        <a:rPr lang="lv-LV" sz="2000">
                          <a:solidFill>
                            <a:srgbClr val="000000"/>
                          </a:solidFill>
                          <a:effectLst/>
                        </a:rPr>
                        <a:t>Ādažu vidusskolas pirmsskola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2021.g.*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Pašvaldības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Ādaži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100</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8156488"/>
                  </a:ext>
                </a:extLst>
              </a:tr>
              <a:tr h="376679">
                <a:tc>
                  <a:txBody>
                    <a:bodyPr/>
                    <a:lstStyle/>
                    <a:p>
                      <a:pPr>
                        <a:lnSpc>
                          <a:spcPct val="115000"/>
                        </a:lnSpc>
                        <a:spcAft>
                          <a:spcPts val="800"/>
                        </a:spcAft>
                      </a:pPr>
                      <a:r>
                        <a:rPr lang="lv-LV" sz="2000">
                          <a:solidFill>
                            <a:srgbClr val="000000"/>
                          </a:solidFill>
                          <a:effectLst/>
                        </a:rPr>
                        <a:t>Privātā PII “Pasaku Valstība”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2007.g.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Privāts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Ādaži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125</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698038"/>
                  </a:ext>
                </a:extLst>
              </a:tr>
              <a:tr h="376679">
                <a:tc>
                  <a:txBody>
                    <a:bodyPr/>
                    <a:lstStyle/>
                    <a:p>
                      <a:pPr>
                        <a:lnSpc>
                          <a:spcPct val="115000"/>
                        </a:lnSpc>
                        <a:spcAft>
                          <a:spcPts val="800"/>
                        </a:spcAft>
                      </a:pPr>
                      <a:r>
                        <a:rPr lang="lv-LV" sz="2000">
                          <a:solidFill>
                            <a:srgbClr val="000000"/>
                          </a:solidFill>
                          <a:effectLst/>
                        </a:rPr>
                        <a:t>Privātā PII “Patnis”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2008.g.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Privāts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Ādaži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151</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08653"/>
                  </a:ext>
                </a:extLst>
              </a:tr>
              <a:tr h="374881">
                <a:tc>
                  <a:txBody>
                    <a:bodyPr/>
                    <a:lstStyle/>
                    <a:p>
                      <a:pPr>
                        <a:lnSpc>
                          <a:spcPct val="115000"/>
                        </a:lnSpc>
                        <a:spcAft>
                          <a:spcPts val="800"/>
                        </a:spcAft>
                      </a:pPr>
                      <a:r>
                        <a:rPr lang="lv-LV" sz="2000">
                          <a:solidFill>
                            <a:srgbClr val="000000"/>
                          </a:solidFill>
                          <a:effectLst/>
                        </a:rPr>
                        <a:t>Privātā pamatskola “Brīvā Austras skola”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2018.g.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Privāts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Ādaži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44**</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9615954"/>
                  </a:ext>
                </a:extLst>
              </a:tr>
              <a:tr h="241870">
                <a:tc>
                  <a:txBody>
                    <a:bodyPr/>
                    <a:lstStyle/>
                    <a:p>
                      <a:pPr>
                        <a:lnSpc>
                          <a:spcPct val="115000"/>
                        </a:lnSpc>
                        <a:spcAft>
                          <a:spcPts val="800"/>
                        </a:spcAft>
                      </a:pPr>
                      <a:r>
                        <a:rPr lang="lv-LV" sz="2000">
                          <a:solidFill>
                            <a:srgbClr val="000000"/>
                          </a:solidFill>
                          <a:effectLst/>
                        </a:rPr>
                        <a:t>Privātā vidusskola "Ādažu Brīvā Valdorfa skola"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1993.g.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Privāts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Ādaži</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52</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8433511"/>
                  </a:ext>
                </a:extLst>
              </a:tr>
              <a:tr h="376679">
                <a:tc>
                  <a:txBody>
                    <a:bodyPr/>
                    <a:lstStyle/>
                    <a:p>
                      <a:pPr>
                        <a:lnSpc>
                          <a:spcPct val="115000"/>
                        </a:lnSpc>
                        <a:spcAft>
                          <a:spcPts val="800"/>
                        </a:spcAft>
                      </a:pPr>
                      <a:r>
                        <a:rPr lang="lv-LV" sz="2000">
                          <a:solidFill>
                            <a:srgbClr val="000000"/>
                          </a:solidFill>
                          <a:effectLst/>
                        </a:rPr>
                        <a:t>Privātā PII "Laiva"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 </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Privāts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Carnikava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775473"/>
                  </a:ext>
                </a:extLst>
              </a:tr>
              <a:tr h="376679">
                <a:tc>
                  <a:txBody>
                    <a:bodyPr/>
                    <a:lstStyle/>
                    <a:p>
                      <a:pPr>
                        <a:lnSpc>
                          <a:spcPct val="115000"/>
                        </a:lnSpc>
                        <a:spcAft>
                          <a:spcPts val="800"/>
                        </a:spcAft>
                      </a:pPr>
                      <a:r>
                        <a:rPr lang="lv-LV" sz="2000">
                          <a:solidFill>
                            <a:srgbClr val="000000"/>
                          </a:solidFill>
                          <a:effectLst/>
                        </a:rPr>
                        <a:t>Privātā PII "Nēģītis" </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 </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Privāts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Carnikava</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a:solidFill>
                            <a:srgbClr val="000000"/>
                          </a:solidFill>
                          <a:effectLst/>
                        </a:rPr>
                        <a:t>-</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426825"/>
                  </a:ext>
                </a:extLst>
              </a:tr>
              <a:tr h="376679">
                <a:tc>
                  <a:txBody>
                    <a:bodyPr/>
                    <a:lstStyle/>
                    <a:p>
                      <a:pPr>
                        <a:lnSpc>
                          <a:spcPct val="115000"/>
                        </a:lnSpc>
                        <a:spcAft>
                          <a:spcPts val="800"/>
                        </a:spcAft>
                      </a:pPr>
                      <a:r>
                        <a:rPr lang="lv-LV" sz="2000">
                          <a:solidFill>
                            <a:srgbClr val="000000"/>
                          </a:solidFill>
                          <a:effectLst/>
                        </a:rPr>
                        <a:t>Privātā PII "Saulespuķe"</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2022.g.</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Privāts</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lv-LV" sz="2000">
                          <a:solidFill>
                            <a:srgbClr val="000000"/>
                          </a:solidFill>
                          <a:effectLst/>
                        </a:rPr>
                        <a:t>Kalngale</a:t>
                      </a:r>
                      <a:endParaRPr lang="lv-LV" sz="20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lv-LV" sz="2000" dirty="0">
                          <a:solidFill>
                            <a:srgbClr val="000000"/>
                          </a:solidFill>
                          <a:effectLst/>
                        </a:rPr>
                        <a:t>56</a:t>
                      </a:r>
                      <a:endParaRPr lang="lv-LV" sz="20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1260744"/>
                  </a:ext>
                </a:extLst>
              </a:tr>
              <a:tr h="398354">
                <a:tc>
                  <a:txBody>
                    <a:bodyPr/>
                    <a:lstStyle/>
                    <a:p>
                      <a:endParaRPr lang="lv-LV" sz="2000">
                        <a:latin typeface="+mn-lt"/>
                      </a:endParaRPr>
                    </a:p>
                  </a:txBody>
                  <a:tcPr/>
                </a:tc>
                <a:tc>
                  <a:txBody>
                    <a:bodyPr/>
                    <a:lstStyle/>
                    <a:p>
                      <a:endParaRPr lang="lv-LV" sz="2000">
                        <a:latin typeface="+mn-lt"/>
                      </a:endParaRPr>
                    </a:p>
                  </a:txBody>
                  <a:tcPr/>
                </a:tc>
                <a:tc>
                  <a:txBody>
                    <a:bodyPr/>
                    <a:lstStyle/>
                    <a:p>
                      <a:endParaRPr lang="lv-LV" sz="2000" b="1">
                        <a:latin typeface="+mn-lt"/>
                      </a:endParaRPr>
                    </a:p>
                  </a:txBody>
                  <a:tcPr/>
                </a:tc>
                <a:tc>
                  <a:txBody>
                    <a:bodyPr/>
                    <a:lstStyle/>
                    <a:p>
                      <a:r>
                        <a:rPr lang="lv-LV" sz="2000" b="1" dirty="0"/>
                        <a:t>Kopā </a:t>
                      </a:r>
                      <a:endParaRPr lang="lv-LV" sz="2000" b="1" dirty="0">
                        <a:latin typeface="+mn-lt"/>
                      </a:endParaRPr>
                    </a:p>
                  </a:txBody>
                  <a:tcPr/>
                </a:tc>
                <a:tc>
                  <a:txBody>
                    <a:bodyPr/>
                    <a:lstStyle/>
                    <a:p>
                      <a:pPr algn="r"/>
                      <a:r>
                        <a:rPr lang="lv-LV" sz="2000" b="1" dirty="0"/>
                        <a:t>1544</a:t>
                      </a:r>
                      <a:endParaRPr lang="lv-LV" sz="2000" b="1" dirty="0">
                        <a:latin typeface="+mn-lt"/>
                      </a:endParaRPr>
                    </a:p>
                  </a:txBody>
                  <a:tcPr/>
                </a:tc>
                <a:extLst>
                  <a:ext uri="{0D108BD9-81ED-4DB2-BD59-A6C34878D82A}">
                    <a16:rowId xmlns:a16="http://schemas.microsoft.com/office/drawing/2014/main" val="3162959940"/>
                  </a:ext>
                </a:extLst>
              </a:tr>
            </a:tbl>
          </a:graphicData>
        </a:graphic>
      </p:graphicFrame>
    </p:spTree>
    <p:extLst>
      <p:ext uri="{BB962C8B-B14F-4D97-AF65-F5344CB8AC3E}">
        <p14:creationId xmlns:p14="http://schemas.microsoft.com/office/powerpoint/2010/main" val="190276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pakšvirsraksts 6">
            <a:extLst>
              <a:ext uri="{FF2B5EF4-FFF2-40B4-BE49-F238E27FC236}">
                <a16:creationId xmlns:a16="http://schemas.microsoft.com/office/drawing/2014/main" id="{E1639469-79F4-0BF5-27A5-801F6B4E2A27}"/>
              </a:ext>
            </a:extLst>
          </p:cNvPr>
          <p:cNvSpPr>
            <a:spLocks noGrp="1"/>
          </p:cNvSpPr>
          <p:nvPr>
            <p:ph type="subTitle" idx="1"/>
          </p:nvPr>
        </p:nvSpPr>
        <p:spPr>
          <a:xfrm>
            <a:off x="776377" y="1190446"/>
            <a:ext cx="10644998" cy="1052420"/>
          </a:xfrm>
        </p:spPr>
        <p:txBody>
          <a:bodyPr/>
          <a:lstStyle/>
          <a:p>
            <a:pPr algn="just"/>
            <a:r>
              <a:rPr lang="lv-LV" dirty="0"/>
              <a:t>Pētījuma veikšanas brīdī Ādažu novadā bērnu uzraudzības pakalpojumu sniegšanai BUPS reģistrā ir reģistrētas 3 juridiskas personas un 112 fiziskas personas</a:t>
            </a:r>
          </a:p>
        </p:txBody>
      </p:sp>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a:t>
            </a:r>
            <a:r>
              <a:rPr lang="en-US" dirty="0"/>
              <a:t>9.1</a:t>
            </a:r>
            <a:r>
              <a:rPr lang="lv-LV" dirty="0"/>
              <a:t>1</a:t>
            </a:r>
            <a:r>
              <a:rPr lang="en-US" dirty="0"/>
              <a:t>.20</a:t>
            </a:r>
            <a:r>
              <a:rPr lang="lv-LV" dirty="0"/>
              <a:t>22</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BĒRNU UZRAUDZĪBAS PAKALPOJUMU SNIEDZĒJI ĀDAŽU NOVADĀ</a:t>
            </a:r>
            <a:endParaRPr lang="en-US" b="1" dirty="0">
              <a:solidFill>
                <a:schemeClr val="bg2">
                  <a:lumMod val="50000"/>
                </a:schemeClr>
              </a:solidFill>
              <a:latin typeface="Montserrat" pitchFamily="2" charset="77"/>
            </a:endParaRPr>
          </a:p>
        </p:txBody>
      </p:sp>
      <p:pic>
        <p:nvPicPr>
          <p:cNvPr id="2" name="Attēls 1">
            <a:extLst>
              <a:ext uri="{FF2B5EF4-FFF2-40B4-BE49-F238E27FC236}">
                <a16:creationId xmlns:a16="http://schemas.microsoft.com/office/drawing/2014/main" id="{F58E0547-6A30-3F1D-021D-20F528709198}"/>
              </a:ext>
            </a:extLst>
          </p:cNvPr>
          <p:cNvPicPr>
            <a:picLocks noChangeAspect="1"/>
          </p:cNvPicPr>
          <p:nvPr/>
        </p:nvPicPr>
        <p:blipFill>
          <a:blip r:embed="rId2"/>
          <a:stretch>
            <a:fillRect/>
          </a:stretch>
        </p:blipFill>
        <p:spPr>
          <a:xfrm>
            <a:off x="2535967" y="1943473"/>
            <a:ext cx="7120065" cy="4272039"/>
          </a:xfrm>
          <a:prstGeom prst="rect">
            <a:avLst/>
          </a:prstGeom>
        </p:spPr>
      </p:pic>
    </p:spTree>
    <p:extLst>
      <p:ext uri="{BB962C8B-B14F-4D97-AF65-F5344CB8AC3E}">
        <p14:creationId xmlns:p14="http://schemas.microsoft.com/office/powerpoint/2010/main" val="51494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1190</Words>
  <Application>Microsoft Office PowerPoint</Application>
  <PresentationFormat>Widescreen</PresentationFormat>
  <Paragraphs>158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Ginta Pavasara</dc:creator>
  <cp:lastModifiedBy>Jevgēnija Sviridenkova</cp:lastModifiedBy>
  <cp:revision>23</cp:revision>
  <cp:lastPrinted>2022-11-03T12:41:13Z</cp:lastPrinted>
  <dcterms:created xsi:type="dcterms:W3CDTF">2019-01-14T18:08:04Z</dcterms:created>
  <dcterms:modified xsi:type="dcterms:W3CDTF">2022-11-29T15:10:41Z</dcterms:modified>
</cp:coreProperties>
</file>