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7" r:id="rId3"/>
    <p:sldId id="258" r:id="rId4"/>
    <p:sldId id="259" r:id="rId5"/>
    <p:sldId id="260" r:id="rId6"/>
    <p:sldId id="263" r:id="rId7"/>
    <p:sldId id="264" r:id="rId8"/>
    <p:sldId id="265" r:id="rId9"/>
    <p:sldId id="266" r:id="rId10"/>
    <p:sldId id="268" r:id="rId11"/>
    <p:sldId id="269" r:id="rId12"/>
    <p:sldId id="267"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92EE5-C40C-4DE8-8772-C2628B4547D7}" type="datetimeFigureOut">
              <a:rPr lang="lv-LV" smtClean="0"/>
              <a:t>31.01.2023</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E2138-9830-4767-A43C-B0D94F81C6AE}" type="slidenum">
              <a:rPr lang="lv-LV" smtClean="0"/>
              <a:t>‹#›</a:t>
            </a:fld>
            <a:endParaRPr lang="lv-LV"/>
          </a:p>
        </p:txBody>
      </p:sp>
    </p:spTree>
    <p:extLst>
      <p:ext uri="{BB962C8B-B14F-4D97-AF65-F5344CB8AC3E}">
        <p14:creationId xmlns:p14="http://schemas.microsoft.com/office/powerpoint/2010/main" val="78057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bg>
      <p:bgPr>
        <a:solidFill>
          <a:schemeClr val="accent4">
            <a:lumMod val="75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B13914-A7A8-4819-9746-D27C1B0516A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endParaRPr lang="lv-LV" dirty="0"/>
          </a:p>
        </p:txBody>
      </p:sp>
      <p:sp>
        <p:nvSpPr>
          <p:cNvPr id="3" name="Apakšvirsraksts 2">
            <a:extLst>
              <a:ext uri="{FF2B5EF4-FFF2-40B4-BE49-F238E27FC236}">
                <a16:creationId xmlns:a16="http://schemas.microsoft.com/office/drawing/2014/main" id="{062375D0-6BC0-4F09-AD29-70CA555EA7E8}"/>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4" name="Datuma vietturis 3">
            <a:extLst>
              <a:ext uri="{FF2B5EF4-FFF2-40B4-BE49-F238E27FC236}">
                <a16:creationId xmlns:a16="http://schemas.microsoft.com/office/drawing/2014/main" id="{35AF816D-A991-4C35-9D25-46BBA2ED4459}"/>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5" name="Kājenes vietturis 4">
            <a:extLst>
              <a:ext uri="{FF2B5EF4-FFF2-40B4-BE49-F238E27FC236}">
                <a16:creationId xmlns:a16="http://schemas.microsoft.com/office/drawing/2014/main" id="{1B30F56D-FF97-47AF-B758-E39DE41F7A7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9C81BBA-B921-46E1-87A3-FEA5070C9782}"/>
              </a:ext>
            </a:extLst>
          </p:cNvPr>
          <p:cNvSpPr>
            <a:spLocks noGrp="1"/>
          </p:cNvSpPr>
          <p:nvPr>
            <p:ph type="sldNum" sz="quarter" idx="12"/>
          </p:nvPr>
        </p:nvSpPr>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47915924-F392-4E87-833F-5AF4AB21EA9A}"/>
              </a:ext>
            </a:extLst>
          </p:cNvPr>
          <p:cNvPicPr>
            <a:picLocks noChangeAspect="1"/>
          </p:cNvPicPr>
          <p:nvPr userDrawn="1"/>
        </p:nvPicPr>
        <p:blipFill>
          <a:blip r:embed="rId2"/>
          <a:stretch>
            <a:fillRect/>
          </a:stretch>
        </p:blipFill>
        <p:spPr>
          <a:xfrm>
            <a:off x="1" y="5349875"/>
            <a:ext cx="10668000" cy="747999"/>
          </a:xfrm>
          <a:prstGeom prst="rect">
            <a:avLst/>
          </a:prstGeom>
        </p:spPr>
      </p:pic>
      <p:pic>
        <p:nvPicPr>
          <p:cNvPr id="1026" name="Picture 2" descr="Jūras Zeme - Home | Facebook">
            <a:extLst>
              <a:ext uri="{FF2B5EF4-FFF2-40B4-BE49-F238E27FC236}">
                <a16:creationId xmlns:a16="http://schemas.microsoft.com/office/drawing/2014/main" id="{9A36A955-6E37-44B2-A608-A08179D9F5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336" y="42451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276FF0-E530-4628-9DB5-DEDD387B8B3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54B8C0F8-F67A-4759-9C3F-0F5089CA989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D901DFF-9C7F-485B-8C03-7BAEDE6E8543}"/>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5" name="Kājenes vietturis 4">
            <a:extLst>
              <a:ext uri="{FF2B5EF4-FFF2-40B4-BE49-F238E27FC236}">
                <a16:creationId xmlns:a16="http://schemas.microsoft.com/office/drawing/2014/main" id="{265E4EFD-7748-48B8-B316-80C947DCFB5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5876125-1D52-444E-9C6B-EB81037B0C58}"/>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0686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15F091F4-949F-49BB-9F1D-CC8070DDBAE8}"/>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87EF686D-A190-4EED-945C-ACCB063AC679}"/>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A251E4D-C2DF-48F1-A104-D63BFC224E1E}"/>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5" name="Kājenes vietturis 4">
            <a:extLst>
              <a:ext uri="{FF2B5EF4-FFF2-40B4-BE49-F238E27FC236}">
                <a16:creationId xmlns:a16="http://schemas.microsoft.com/office/drawing/2014/main" id="{826D1185-27B7-47C1-8BC3-10A1FF6E6E1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871419F-6C26-4116-846F-F3DDCFE8D97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69948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C3C5E4-83B6-45E5-8B8B-6AD44CFAA3EC}"/>
              </a:ext>
            </a:extLst>
          </p:cNvPr>
          <p:cNvSpPr>
            <a:spLocks noGrp="1"/>
          </p:cNvSpPr>
          <p:nvPr>
            <p:ph type="title"/>
          </p:nvPr>
        </p:nvSpPr>
        <p:spPr>
          <a:xfrm>
            <a:off x="459259" y="365125"/>
            <a:ext cx="11353800" cy="944691"/>
          </a:xfrm>
        </p:spPr>
        <p:txBody>
          <a:bodyPr>
            <a:norm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lv-LV" dirty="0"/>
              <a:t>Rediģēt šablona virsraksta stilu</a:t>
            </a:r>
          </a:p>
        </p:txBody>
      </p:sp>
      <p:sp>
        <p:nvSpPr>
          <p:cNvPr id="3" name="Satura vietturis 2">
            <a:extLst>
              <a:ext uri="{FF2B5EF4-FFF2-40B4-BE49-F238E27FC236}">
                <a16:creationId xmlns:a16="http://schemas.microsoft.com/office/drawing/2014/main" id="{AAE95C9B-4095-4E26-A9BC-0D8C119619E7}"/>
              </a:ext>
            </a:extLst>
          </p:cNvPr>
          <p:cNvSpPr>
            <a:spLocks noGrp="1"/>
          </p:cNvSpPr>
          <p:nvPr>
            <p:ph idx="1"/>
          </p:nvPr>
        </p:nvSpPr>
        <p:spPr>
          <a:xfrm>
            <a:off x="459259" y="1532238"/>
            <a:ext cx="11353800" cy="4644725"/>
          </a:xfrm>
        </p:spPr>
        <p:txBody>
          <a:bodyPr/>
          <a:lstStyle>
            <a:lvl1pPr>
              <a:defRPr sz="2400"/>
            </a:lvl1pPr>
            <a:lvl2pPr>
              <a:defRPr sz="2000"/>
            </a:lvl2pPr>
            <a:lvl3pPr>
              <a:defRPr sz="1800"/>
            </a:lvl3pPr>
            <a:lvl4pPr>
              <a:defRPr sz="1600"/>
            </a:lvl4pPr>
            <a:lvl5pPr>
              <a:defRPr sz="1600"/>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FE3932E8-487D-4970-8F22-B3895AD06F23}"/>
              </a:ext>
            </a:extLst>
          </p:cNvPr>
          <p:cNvSpPr>
            <a:spLocks noGrp="1"/>
          </p:cNvSpPr>
          <p:nvPr>
            <p:ph type="dt" sz="half" idx="10"/>
          </p:nvPr>
        </p:nvSpPr>
        <p:spPr>
          <a:xfrm>
            <a:off x="838200" y="6473527"/>
            <a:ext cx="2743200" cy="322090"/>
          </a:xfrm>
        </p:spPr>
        <p:txBody>
          <a:bodyPr/>
          <a:lstStyle>
            <a:lvl1pPr>
              <a:defRPr/>
            </a:lvl1pPr>
          </a:lstStyle>
          <a:p>
            <a:r>
              <a:rPr lang="lv-LV" dirty="0"/>
              <a:t>26.01.2021.</a:t>
            </a:r>
          </a:p>
        </p:txBody>
      </p:sp>
      <p:sp>
        <p:nvSpPr>
          <p:cNvPr id="5" name="Kājenes vietturis 4">
            <a:extLst>
              <a:ext uri="{FF2B5EF4-FFF2-40B4-BE49-F238E27FC236}">
                <a16:creationId xmlns:a16="http://schemas.microsoft.com/office/drawing/2014/main" id="{DC8D35CC-2D30-4DEF-9F1A-95875F0F719D}"/>
              </a:ext>
            </a:extLst>
          </p:cNvPr>
          <p:cNvSpPr>
            <a:spLocks noGrp="1"/>
          </p:cNvSpPr>
          <p:nvPr>
            <p:ph type="ftr" sz="quarter" idx="11"/>
          </p:nvPr>
        </p:nvSpPr>
        <p:spPr>
          <a:xfrm>
            <a:off x="4038600" y="6473527"/>
            <a:ext cx="4114800" cy="346804"/>
          </a:xfrm>
        </p:spPr>
        <p:txBody>
          <a:bodyPr/>
          <a:lstStyle/>
          <a:p>
            <a:endParaRPr lang="lv-LV" dirty="0"/>
          </a:p>
        </p:txBody>
      </p:sp>
      <p:sp>
        <p:nvSpPr>
          <p:cNvPr id="6" name="Slaida numura vietturis 5">
            <a:extLst>
              <a:ext uri="{FF2B5EF4-FFF2-40B4-BE49-F238E27FC236}">
                <a16:creationId xmlns:a16="http://schemas.microsoft.com/office/drawing/2014/main" id="{7C906E92-C3CC-43FA-A289-57AD1BA65EDD}"/>
              </a:ext>
            </a:extLst>
          </p:cNvPr>
          <p:cNvSpPr>
            <a:spLocks noGrp="1"/>
          </p:cNvSpPr>
          <p:nvPr>
            <p:ph type="sldNum" sz="quarter" idx="12"/>
          </p:nvPr>
        </p:nvSpPr>
        <p:spPr>
          <a:xfrm>
            <a:off x="8610600" y="6473527"/>
            <a:ext cx="2743200" cy="346804"/>
          </a:xfrm>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72390746-0C52-421D-90B1-9C1C6DBDA398}"/>
              </a:ext>
            </a:extLst>
          </p:cNvPr>
          <p:cNvPicPr>
            <a:picLocks noChangeAspect="1"/>
          </p:cNvPicPr>
          <p:nvPr userDrawn="1"/>
        </p:nvPicPr>
        <p:blipFill>
          <a:blip r:embed="rId2"/>
          <a:stretch>
            <a:fillRect/>
          </a:stretch>
        </p:blipFill>
        <p:spPr>
          <a:xfrm>
            <a:off x="0" y="5808098"/>
            <a:ext cx="11353800" cy="701514"/>
          </a:xfrm>
          <a:prstGeom prst="rect">
            <a:avLst/>
          </a:prstGeom>
        </p:spPr>
      </p:pic>
      <p:pic>
        <p:nvPicPr>
          <p:cNvPr id="2050" name="Picture 2" descr="Jūras Zeme - Home | Facebook">
            <a:extLst>
              <a:ext uri="{FF2B5EF4-FFF2-40B4-BE49-F238E27FC236}">
                <a16:creationId xmlns:a16="http://schemas.microsoft.com/office/drawing/2014/main" id="{3BD2906A-8E2F-48E3-B426-7B6C18BCA5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05286" y="5807863"/>
            <a:ext cx="682487" cy="68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762E96-A7B2-4287-BAB2-99AA7F96309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28CAEB9-64B1-43BE-9179-1CB6BE6C0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CA48A82F-19BF-4C51-AB1E-5E9B4CA181C9}"/>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5" name="Kājenes vietturis 4">
            <a:extLst>
              <a:ext uri="{FF2B5EF4-FFF2-40B4-BE49-F238E27FC236}">
                <a16:creationId xmlns:a16="http://schemas.microsoft.com/office/drawing/2014/main" id="{9607667B-BDAD-4C6D-B9A6-AAA7307EF9F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636208B-D638-443A-8FEC-59544900C37B}"/>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321898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47FE49-91E7-4D7D-9789-7DFF412AF29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57337FA2-85AD-4A68-BDCF-790C83D4335C}"/>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F6B94506-0C3B-40D0-A2A2-451599F409D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E66170D9-C0A1-44E0-9211-EB7BD352A250}"/>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6" name="Kājenes vietturis 5">
            <a:extLst>
              <a:ext uri="{FF2B5EF4-FFF2-40B4-BE49-F238E27FC236}">
                <a16:creationId xmlns:a16="http://schemas.microsoft.com/office/drawing/2014/main" id="{FC8DC3A7-E3E0-466F-A3C6-0E12BA997AD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914AECF-F93F-4B95-9B80-5DC652A1C31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37190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03E16C-B73F-42F0-8903-4E31610A4D80}"/>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45FC3415-25FC-43EB-98ED-E8AABC77E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DA6380B0-88C4-4582-9FD9-1126E02D8BE9}"/>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34905396-97B1-4BDD-A0D3-550E0E24E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874A80FA-1CF4-464E-ABBB-0BB38C1B705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9075774-0A4B-4820-9EC1-D00788A09A70}"/>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8" name="Kājenes vietturis 7">
            <a:extLst>
              <a:ext uri="{FF2B5EF4-FFF2-40B4-BE49-F238E27FC236}">
                <a16:creationId xmlns:a16="http://schemas.microsoft.com/office/drawing/2014/main" id="{9AAD8FD3-FA71-4C11-9E6A-2CC29CB5BE79}"/>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8F4C4E26-FDE9-43AF-83A1-7A63B7594A54}"/>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4730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E4CEC3E-B1EE-4392-8091-AD3FEB2FDDD8}"/>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4FE38D2F-190A-4D3C-9A38-893514C0F611}"/>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4" name="Kājenes vietturis 3">
            <a:extLst>
              <a:ext uri="{FF2B5EF4-FFF2-40B4-BE49-F238E27FC236}">
                <a16:creationId xmlns:a16="http://schemas.microsoft.com/office/drawing/2014/main" id="{533F5EBF-C819-46C9-8DAA-38741F19269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7CC80E33-E446-427C-88F9-7E8555AF1AB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58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2422551-4FE1-4563-81DF-D48522A06C6E}"/>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3" name="Kājenes vietturis 2">
            <a:extLst>
              <a:ext uri="{FF2B5EF4-FFF2-40B4-BE49-F238E27FC236}">
                <a16:creationId xmlns:a16="http://schemas.microsoft.com/office/drawing/2014/main" id="{A8B7910F-B7FC-43F5-A1E8-D4C015D4FD1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C2C7013F-44BB-4E35-8CEC-DCF5B5535EFC}"/>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16805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2D345A0-6FB8-4879-B2F8-62C4118FD60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F8B1F322-6F3D-41A5-AA48-C2696FCFB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FCE8A52-C5F1-42F2-A689-8ECA0D857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D6C16FC0-B25C-41AF-947A-CD9D06918B2C}"/>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6" name="Kājenes vietturis 5">
            <a:extLst>
              <a:ext uri="{FF2B5EF4-FFF2-40B4-BE49-F238E27FC236}">
                <a16:creationId xmlns:a16="http://schemas.microsoft.com/office/drawing/2014/main" id="{8F2E054E-EBB7-479A-81A2-B233B4AF7C6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2D687A3-EC26-4760-BDAB-2B3192CECEF7}"/>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162373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9538C-0C68-496A-A4B3-667A1617B43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D09B4658-AFDE-41CC-B22E-3C261B882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169501F-C815-4D20-B3FA-EEBC71DBB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977C5A8-B33A-4DF8-B8E4-9DAC52160443}"/>
              </a:ext>
            </a:extLst>
          </p:cNvPr>
          <p:cNvSpPr>
            <a:spLocks noGrp="1"/>
          </p:cNvSpPr>
          <p:nvPr>
            <p:ph type="dt" sz="half" idx="10"/>
          </p:nvPr>
        </p:nvSpPr>
        <p:spPr/>
        <p:txBody>
          <a:bodyPr/>
          <a:lstStyle/>
          <a:p>
            <a:fld id="{5467CD8D-E2FF-483A-AF8D-C7E5F7CB5CF3}" type="datetimeFigureOut">
              <a:rPr lang="lv-LV" smtClean="0"/>
              <a:t>31.01.2023</a:t>
            </a:fld>
            <a:endParaRPr lang="lv-LV"/>
          </a:p>
        </p:txBody>
      </p:sp>
      <p:sp>
        <p:nvSpPr>
          <p:cNvPr id="6" name="Kājenes vietturis 5">
            <a:extLst>
              <a:ext uri="{FF2B5EF4-FFF2-40B4-BE49-F238E27FC236}">
                <a16:creationId xmlns:a16="http://schemas.microsoft.com/office/drawing/2014/main" id="{889B3A35-2F53-46D6-9B34-7DB048CDEA1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524CA4-2E6A-4A2E-B41D-61A91F5D783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152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0CD27F0B-E42E-4709-8F9D-D4E46C571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C215DD7B-F538-4492-A473-EADD81915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7A90AD4-9765-45CC-B1A4-144FE77DC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7CD8D-E2FF-483A-AF8D-C7E5F7CB5CF3}" type="datetimeFigureOut">
              <a:rPr lang="lv-LV" smtClean="0"/>
              <a:t>31.01.2023</a:t>
            </a:fld>
            <a:endParaRPr lang="lv-LV"/>
          </a:p>
        </p:txBody>
      </p:sp>
      <p:sp>
        <p:nvSpPr>
          <p:cNvPr id="5" name="Kājenes vietturis 4">
            <a:extLst>
              <a:ext uri="{FF2B5EF4-FFF2-40B4-BE49-F238E27FC236}">
                <a16:creationId xmlns:a16="http://schemas.microsoft.com/office/drawing/2014/main" id="{784E9F45-F7D7-4AAC-8D53-5AD25674C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81F9131-5615-4741-949A-F60110054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ACF40-F2CD-42C0-968C-3898D6424621}" type="slidenum">
              <a:rPr lang="lv-LV" smtClean="0"/>
              <a:t>‹#›</a:t>
            </a:fld>
            <a:endParaRPr lang="lv-LV"/>
          </a:p>
        </p:txBody>
      </p:sp>
    </p:spTree>
    <p:extLst>
      <p:ext uri="{BB962C8B-B14F-4D97-AF65-F5344CB8AC3E}">
        <p14:creationId xmlns:p14="http://schemas.microsoft.com/office/powerpoint/2010/main" val="28356239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viedacarnikava.lv/" TargetMode="External"/><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2F0079-36EF-405D-89A1-1CF4E9721E23}"/>
              </a:ext>
            </a:extLst>
          </p:cNvPr>
          <p:cNvSpPr>
            <a:spLocks noGrp="1"/>
          </p:cNvSpPr>
          <p:nvPr>
            <p:ph type="ctrTitle"/>
          </p:nvPr>
        </p:nvSpPr>
        <p:spPr>
          <a:xfrm>
            <a:off x="832022" y="1041400"/>
            <a:ext cx="9144000" cy="2387600"/>
          </a:xfrm>
        </p:spPr>
        <p:txBody>
          <a:bodyPr/>
          <a:lstStyle/>
          <a:p>
            <a:r>
              <a:rPr lang="lv-LV" dirty="0"/>
              <a:t>Par biedrības «Jūras Zeme» darbību</a:t>
            </a:r>
          </a:p>
        </p:txBody>
      </p:sp>
      <p:sp>
        <p:nvSpPr>
          <p:cNvPr id="3" name="Apakšvirsraksts 2">
            <a:extLst>
              <a:ext uri="{FF2B5EF4-FFF2-40B4-BE49-F238E27FC236}">
                <a16:creationId xmlns:a16="http://schemas.microsoft.com/office/drawing/2014/main" id="{840B1BC7-35B4-4AA1-864A-DB4D1FCAA3E2}"/>
              </a:ext>
            </a:extLst>
          </p:cNvPr>
          <p:cNvSpPr>
            <a:spLocks noGrp="1"/>
          </p:cNvSpPr>
          <p:nvPr>
            <p:ph type="subTitle" idx="1"/>
          </p:nvPr>
        </p:nvSpPr>
        <p:spPr>
          <a:xfrm>
            <a:off x="832022" y="3602038"/>
            <a:ext cx="9144000" cy="1655762"/>
          </a:xfrm>
        </p:spPr>
        <p:txBody>
          <a:bodyPr/>
          <a:lstStyle/>
          <a:p>
            <a:r>
              <a:rPr lang="lv-LV" dirty="0"/>
              <a:t>25.01.2023.</a:t>
            </a:r>
          </a:p>
          <a:p>
            <a:r>
              <a:rPr lang="lv-LV" dirty="0"/>
              <a:t>Inga Pērkone</a:t>
            </a:r>
          </a:p>
        </p:txBody>
      </p:sp>
    </p:spTree>
    <p:extLst>
      <p:ext uri="{BB962C8B-B14F-4D97-AF65-F5344CB8AC3E}">
        <p14:creationId xmlns:p14="http://schemas.microsoft.com/office/powerpoint/2010/main" val="340783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7.Interešu aizstāvība</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2273643"/>
            <a:ext cx="11353800" cy="3903320"/>
          </a:xfrm>
        </p:spPr>
        <p:txBody>
          <a:bodyPr>
            <a:normAutofit/>
          </a:bodyPr>
          <a:lstStyle/>
          <a:p>
            <a:r>
              <a:rPr lang="lv-LV" sz="2800" dirty="0"/>
              <a:t>Darbs LLF padomē:</a:t>
            </a:r>
          </a:p>
          <a:p>
            <a:pPr lvl="1"/>
            <a:r>
              <a:rPr lang="lv-LV" sz="2400" dirty="0"/>
              <a:t>Pierīgas izaicinājumi un KLP, </a:t>
            </a:r>
          </a:p>
          <a:p>
            <a:pPr lvl="1"/>
            <a:r>
              <a:rPr lang="lv-LV" sz="2400" dirty="0"/>
              <a:t>Jaunais EJZF un ELFLA fonds, </a:t>
            </a:r>
          </a:p>
          <a:p>
            <a:pPr marL="0" indent="0">
              <a:buNone/>
            </a:pPr>
            <a:endParaRPr lang="lv-LV" sz="2800" dirty="0"/>
          </a:p>
          <a:p>
            <a:r>
              <a:rPr lang="lv-LV" sz="2800" dirty="0"/>
              <a:t>Darbs starptautiskās Lauku attīstības organizācijās</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9151160" y="3023514"/>
            <a:ext cx="2896475" cy="2172356"/>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2871" y="673430"/>
            <a:ext cx="2182866" cy="2910488"/>
          </a:xfrm>
          <a:prstGeom prst="rect">
            <a:avLst/>
          </a:prstGeom>
        </p:spPr>
      </p:pic>
    </p:spTree>
    <p:extLst>
      <p:ext uri="{BB962C8B-B14F-4D97-AF65-F5344CB8AC3E}">
        <p14:creationId xmlns:p14="http://schemas.microsoft.com/office/powerpoint/2010/main" val="306125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8.Citas aktualitātes</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1577829"/>
            <a:ext cx="2001848" cy="1554254"/>
          </a:xfrm>
        </p:spPr>
        <p:txBody>
          <a:bodyPr>
            <a:normAutofit/>
          </a:bodyPr>
          <a:lstStyle/>
          <a:p>
            <a:r>
              <a:rPr lang="lv-LV" sz="2000" dirty="0"/>
              <a:t>Biedru kopsapulce 20.09.2022 Zvejniekciema kultūras namā</a:t>
            </a:r>
          </a:p>
        </p:txBody>
      </p:sp>
      <p:sp>
        <p:nvSpPr>
          <p:cNvPr id="7" name="Satura vietturis 2">
            <a:extLst>
              <a:ext uri="{FF2B5EF4-FFF2-40B4-BE49-F238E27FC236}">
                <a16:creationId xmlns:a16="http://schemas.microsoft.com/office/drawing/2014/main" id="{878A7EAD-F24D-4FA4-A042-AFB070353529}"/>
              </a:ext>
            </a:extLst>
          </p:cNvPr>
          <p:cNvSpPr txBox="1">
            <a:spLocks/>
          </p:cNvSpPr>
          <p:nvPr/>
        </p:nvSpPr>
        <p:spPr>
          <a:xfrm>
            <a:off x="7115225" y="2209468"/>
            <a:ext cx="1784700" cy="1480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Sadarbības partneru no Somijas uzņemšana 28.09.2022</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85772" y="1309816"/>
            <a:ext cx="2429689" cy="1822267"/>
          </a:xfrm>
          <a:prstGeom prst="rect">
            <a:avLst/>
          </a:prstGeom>
        </p:spPr>
      </p:pic>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0560" y="237685"/>
            <a:ext cx="2228194" cy="1671145"/>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7573" y="2075682"/>
            <a:ext cx="2333296" cy="1749972"/>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70127" y="217980"/>
            <a:ext cx="2280742" cy="1710557"/>
          </a:xfrm>
          <a:prstGeom prst="rect">
            <a:avLst/>
          </a:prstGeom>
        </p:spPr>
      </p:pic>
      <p:sp>
        <p:nvSpPr>
          <p:cNvPr id="12" name="Satura vietturis 2">
            <a:extLst>
              <a:ext uri="{FF2B5EF4-FFF2-40B4-BE49-F238E27FC236}">
                <a16:creationId xmlns:a16="http://schemas.microsoft.com/office/drawing/2014/main" id="{878A7EAD-F24D-4FA4-A042-AFB070353529}"/>
              </a:ext>
            </a:extLst>
          </p:cNvPr>
          <p:cNvSpPr txBox="1">
            <a:spLocks/>
          </p:cNvSpPr>
          <p:nvPr/>
        </p:nvSpPr>
        <p:spPr>
          <a:xfrm>
            <a:off x="943767" y="3422719"/>
            <a:ext cx="5946793" cy="425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Talka Piekrastē ar zibakcijas elementiem 29.10.2022</a:t>
            </a:r>
          </a:p>
        </p:txBody>
      </p:sp>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69527" y="3825653"/>
            <a:ext cx="1730266" cy="2307021"/>
          </a:xfrm>
          <a:prstGeom prst="rect">
            <a:avLst/>
          </a:prstGeom>
        </p:spPr>
      </p:pic>
      <p:pic>
        <p:nvPicPr>
          <p:cNvPr id="14" name="Picture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23398" y="3843663"/>
            <a:ext cx="1720412" cy="2293883"/>
          </a:xfrm>
          <a:prstGeom prst="rect">
            <a:avLst/>
          </a:prstGeom>
        </p:spPr>
      </p:pic>
      <p:pic>
        <p:nvPicPr>
          <p:cNvPr id="15" name="Picture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67415" y="3825654"/>
            <a:ext cx="1730266" cy="2307021"/>
          </a:xfrm>
          <a:prstGeom prst="rect">
            <a:avLst/>
          </a:prstGeom>
        </p:spPr>
      </p:pic>
      <p:sp>
        <p:nvSpPr>
          <p:cNvPr id="16" name="Satura vietturis 2">
            <a:extLst>
              <a:ext uri="{FF2B5EF4-FFF2-40B4-BE49-F238E27FC236}">
                <a16:creationId xmlns:a16="http://schemas.microsoft.com/office/drawing/2014/main" id="{878A7EAD-F24D-4FA4-A042-AFB070353529}"/>
              </a:ext>
            </a:extLst>
          </p:cNvPr>
          <p:cNvSpPr txBox="1">
            <a:spLocks/>
          </p:cNvSpPr>
          <p:nvPr/>
        </p:nvSpPr>
        <p:spPr>
          <a:xfrm>
            <a:off x="6494087" y="4021733"/>
            <a:ext cx="5946793" cy="4258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Sadarbības partneru no Igaunijas uzņemšana 17.11.2022</a:t>
            </a:r>
          </a:p>
        </p:txBody>
      </p:sp>
      <p:pic>
        <p:nvPicPr>
          <p:cNvPr id="17" name="Picture 1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467483" y="4396259"/>
            <a:ext cx="2200992" cy="1650744"/>
          </a:xfrm>
          <a:prstGeom prst="rect">
            <a:avLst/>
          </a:prstGeom>
        </p:spPr>
      </p:pic>
      <p:pic>
        <p:nvPicPr>
          <p:cNvPr id="18" name="Picture 17"/>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054915" y="4410634"/>
            <a:ext cx="2162658" cy="1621994"/>
          </a:xfrm>
          <a:prstGeom prst="rect">
            <a:avLst/>
          </a:prstGeom>
        </p:spPr>
      </p:pic>
    </p:spTree>
    <p:extLst>
      <p:ext uri="{BB962C8B-B14F-4D97-AF65-F5344CB8AC3E}">
        <p14:creationId xmlns:p14="http://schemas.microsoft.com/office/powerpoint/2010/main" val="44022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3E8813D-5BAE-4985-B005-AEFDDCD64CA0}"/>
              </a:ext>
            </a:extLst>
          </p:cNvPr>
          <p:cNvSpPr>
            <a:spLocks noGrp="1"/>
          </p:cNvSpPr>
          <p:nvPr>
            <p:ph type="ctrTitle"/>
          </p:nvPr>
        </p:nvSpPr>
        <p:spPr>
          <a:xfrm>
            <a:off x="1366345" y="1619478"/>
            <a:ext cx="9144000" cy="1470956"/>
          </a:xfrm>
        </p:spPr>
        <p:txBody>
          <a:bodyPr/>
          <a:lstStyle/>
          <a:p>
            <a:pPr algn="ctr"/>
            <a:r>
              <a:rPr lang="lv-LV" b="1" dirty="0"/>
              <a:t>Paldies par uzmanību!</a:t>
            </a:r>
          </a:p>
        </p:txBody>
      </p:sp>
      <p:sp>
        <p:nvSpPr>
          <p:cNvPr id="3" name="Satura vietturis 2">
            <a:extLst>
              <a:ext uri="{FF2B5EF4-FFF2-40B4-BE49-F238E27FC236}">
                <a16:creationId xmlns:a16="http://schemas.microsoft.com/office/drawing/2014/main" id="{878A7EAD-F24D-4FA4-A042-AFB070353529}"/>
              </a:ext>
            </a:extLst>
          </p:cNvPr>
          <p:cNvSpPr txBox="1">
            <a:spLocks/>
          </p:cNvSpPr>
          <p:nvPr/>
        </p:nvSpPr>
        <p:spPr>
          <a:xfrm>
            <a:off x="3454707" y="3595816"/>
            <a:ext cx="4701320" cy="155425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solidFill>
                  <a:schemeClr val="bg1"/>
                </a:solidFill>
              </a:rPr>
              <a:t>Biedrība «Jūras Zeme»</a:t>
            </a:r>
          </a:p>
          <a:p>
            <a:r>
              <a:rPr lang="lv-LV" sz="2000" dirty="0">
                <a:solidFill>
                  <a:schemeClr val="bg1"/>
                </a:solidFill>
              </a:rPr>
              <a:t>Valdes priekšsēdētāja</a:t>
            </a:r>
          </a:p>
          <a:p>
            <a:r>
              <a:rPr lang="lv-LV" sz="2000" dirty="0">
                <a:solidFill>
                  <a:schemeClr val="bg1"/>
                </a:solidFill>
              </a:rPr>
              <a:t>Kristīne Zaķe</a:t>
            </a:r>
          </a:p>
          <a:p>
            <a:r>
              <a:rPr lang="lv-LV" sz="2000" dirty="0">
                <a:solidFill>
                  <a:schemeClr val="bg1"/>
                </a:solidFill>
              </a:rPr>
              <a:t>26100933, pasts.juraszeme@gmail.com</a:t>
            </a:r>
          </a:p>
        </p:txBody>
      </p:sp>
    </p:spTree>
    <p:extLst>
      <p:ext uri="{BB962C8B-B14F-4D97-AF65-F5344CB8AC3E}">
        <p14:creationId xmlns:p14="http://schemas.microsoft.com/office/powerpoint/2010/main" val="268083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7FC9A5-B5B2-4331-AF86-CE8EEDCB4D58}"/>
              </a:ext>
            </a:extLst>
          </p:cNvPr>
          <p:cNvSpPr>
            <a:spLocks noGrp="1"/>
          </p:cNvSpPr>
          <p:nvPr>
            <p:ph type="title"/>
          </p:nvPr>
        </p:nvSpPr>
        <p:spPr/>
        <p:txBody>
          <a:bodyPr/>
          <a:lstStyle/>
          <a:p>
            <a:r>
              <a:rPr lang="lv-LV" dirty="0"/>
              <a:t>Par biedrību «Jūras Zeme»</a:t>
            </a:r>
          </a:p>
        </p:txBody>
      </p:sp>
      <p:sp>
        <p:nvSpPr>
          <p:cNvPr id="3" name="Satura vietturis 2">
            <a:extLst>
              <a:ext uri="{FF2B5EF4-FFF2-40B4-BE49-F238E27FC236}">
                <a16:creationId xmlns:a16="http://schemas.microsoft.com/office/drawing/2014/main" id="{900C63A1-4656-4FB3-AE52-12657A425B46}"/>
              </a:ext>
            </a:extLst>
          </p:cNvPr>
          <p:cNvSpPr>
            <a:spLocks noGrp="1"/>
          </p:cNvSpPr>
          <p:nvPr>
            <p:ph idx="1"/>
          </p:nvPr>
        </p:nvSpPr>
        <p:spPr>
          <a:xfrm>
            <a:off x="459259" y="1986455"/>
            <a:ext cx="10686536" cy="4190508"/>
          </a:xfrm>
        </p:spPr>
        <p:txBody>
          <a:bodyPr>
            <a:normAutofit/>
          </a:bodyPr>
          <a:lstStyle/>
          <a:p>
            <a:r>
              <a:rPr lang="lv-LV" sz="2800" dirty="0"/>
              <a:t>Biedrība reģistrēta 07.09.2009.</a:t>
            </a:r>
          </a:p>
          <a:p>
            <a:r>
              <a:rPr lang="lv-LV" sz="2800" dirty="0"/>
              <a:t>Biedru skaits uz 01.01.2023. – 51 t.sk. 2 pašvaldības, 13 biedrības, 1 kooperatīvs,  22 uzņēmēji (8 juridiskas personas un 14 fiziskas personas), 6 zvejnieki un 7 fiziskas personas.</a:t>
            </a:r>
          </a:p>
          <a:p>
            <a:r>
              <a:rPr lang="lv-LV" sz="2800" dirty="0"/>
              <a:t>Darbības teritorija – Carnikavas pagasts, Saulkrastu pagasts, Saulkrasti</a:t>
            </a:r>
          </a:p>
          <a:p>
            <a:r>
              <a:rPr lang="lv-LV" altLang="lv-LV" sz="2800" dirty="0"/>
              <a:t>Jau otrais plānošanas periods, kura laikā tiek apgūts ELFLA un EJZF finansējums – apgūtais finansējums aktuālajā periodā:</a:t>
            </a:r>
          </a:p>
          <a:p>
            <a:pPr lvl="3"/>
            <a:r>
              <a:rPr lang="lv-LV" altLang="lv-LV" sz="2000" dirty="0"/>
              <a:t>ELFLA 601 564.39 EUR</a:t>
            </a:r>
          </a:p>
          <a:p>
            <a:pPr lvl="3"/>
            <a:r>
              <a:rPr lang="lv-LV" altLang="lv-LV" sz="2000" dirty="0"/>
              <a:t>EJZF 2 551 076.21 EUR</a:t>
            </a:r>
          </a:p>
        </p:txBody>
      </p:sp>
      <p:pic>
        <p:nvPicPr>
          <p:cNvPr id="3074" name="Picture 2">
            <a:extLst>
              <a:ext uri="{FF2B5EF4-FFF2-40B4-BE49-F238E27FC236}">
                <a16:creationId xmlns:a16="http://schemas.microsoft.com/office/drawing/2014/main" id="{9E3E79FB-5497-4ABB-BEF9-F4DED8CF6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2" t="16740" r="11658"/>
          <a:stretch/>
        </p:blipFill>
        <p:spPr bwMode="auto">
          <a:xfrm>
            <a:off x="9638269" y="278390"/>
            <a:ext cx="2174790" cy="206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3DE9AB-5F69-443C-A1BA-40FDECC16FEF}"/>
              </a:ext>
            </a:extLst>
          </p:cNvPr>
          <p:cNvSpPr>
            <a:spLocks noGrp="1"/>
          </p:cNvSpPr>
          <p:nvPr>
            <p:ph type="title"/>
          </p:nvPr>
        </p:nvSpPr>
        <p:spPr/>
        <p:txBody>
          <a:bodyPr/>
          <a:lstStyle/>
          <a:p>
            <a:r>
              <a:rPr lang="lv-LV" dirty="0"/>
              <a:t>Par biedrību «Jūras Zeme» </a:t>
            </a:r>
          </a:p>
        </p:txBody>
      </p:sp>
      <p:sp>
        <p:nvSpPr>
          <p:cNvPr id="3" name="Satura vietturis 2">
            <a:extLst>
              <a:ext uri="{FF2B5EF4-FFF2-40B4-BE49-F238E27FC236}">
                <a16:creationId xmlns:a16="http://schemas.microsoft.com/office/drawing/2014/main" id="{A77F4FE4-27B7-4A5D-8F11-FF7E6EB4B0E5}"/>
              </a:ext>
            </a:extLst>
          </p:cNvPr>
          <p:cNvSpPr>
            <a:spLocks noGrp="1"/>
          </p:cNvSpPr>
          <p:nvPr>
            <p:ph idx="1"/>
          </p:nvPr>
        </p:nvSpPr>
        <p:spPr>
          <a:xfrm>
            <a:off x="459259" y="1062682"/>
            <a:ext cx="11353800" cy="5114282"/>
          </a:xfrm>
        </p:spPr>
        <p:txBody>
          <a:bodyPr/>
          <a:lstStyle/>
          <a:p>
            <a:pPr marL="0" indent="0">
              <a:buNone/>
            </a:pPr>
            <a:r>
              <a:rPr lang="lv-LV" b="1" dirty="0"/>
              <a:t>Darbības mērķi</a:t>
            </a:r>
            <a:r>
              <a:rPr lang="lv-LV" dirty="0"/>
              <a:t>:</a:t>
            </a:r>
          </a:p>
          <a:p>
            <a:r>
              <a:rPr lang="lv-LV" dirty="0"/>
              <a:t>Veicināt un atbalstīt sabiedrības iesaistīšanos lauku un zivsaimniecībai nozīmīgas teritorijas attīstībā;</a:t>
            </a:r>
          </a:p>
          <a:p>
            <a:r>
              <a:rPr lang="lv-LV" dirty="0"/>
              <a:t>Izstrādāt un īstenot stratēģiju ilgtspējīgai lauku un zivsaimniecībai nozīmīgas teritorijas attīstībai, izmantojot sabiedrības līdzdalības principus;</a:t>
            </a:r>
          </a:p>
          <a:p>
            <a:r>
              <a:rPr lang="lv-LV" dirty="0"/>
              <a:t>Attīstīt sadarbību ar valsts, pašvaldību un nevalstiskajām organizācijām, uzņēmumiem un citām institūcijām Latvijā un ārvalstīs, veicinot Biedrības darbības teritorijas attīstību;</a:t>
            </a:r>
          </a:p>
          <a:p>
            <a:r>
              <a:rPr lang="lv-LV" dirty="0"/>
              <a:t>Veicināt kopienu sadarbības tīkla veidošanos;</a:t>
            </a:r>
          </a:p>
          <a:p>
            <a:r>
              <a:rPr lang="lv-LV" dirty="0"/>
              <a:t>Koordinēt un piesaistīt finansiālos, materiālos, intelektuālos un cita veida resursus Biedrības mērķu sasniegšanai.</a:t>
            </a:r>
          </a:p>
          <a:p>
            <a:r>
              <a:rPr lang="lv-LV" dirty="0"/>
              <a:t>Pārstāvēt Biedrības darbības teritorijas lauku iedzīvotāju un zivsaimniecībai nozīmīgu nozaru pārstāvju intereses nacionālā un starptautiskā līmenī.</a:t>
            </a:r>
          </a:p>
        </p:txBody>
      </p:sp>
      <p:sp>
        <p:nvSpPr>
          <p:cNvPr id="4" name="Datuma vietturis 3">
            <a:extLst>
              <a:ext uri="{FF2B5EF4-FFF2-40B4-BE49-F238E27FC236}">
                <a16:creationId xmlns:a16="http://schemas.microsoft.com/office/drawing/2014/main" id="{404AC17F-3ED3-4047-8F9A-371B447D1E03}"/>
              </a:ext>
            </a:extLst>
          </p:cNvPr>
          <p:cNvSpPr>
            <a:spLocks noGrp="1"/>
          </p:cNvSpPr>
          <p:nvPr>
            <p:ph type="dt" sz="half" idx="10"/>
          </p:nvPr>
        </p:nvSpPr>
        <p:spPr/>
        <p:txBody>
          <a:bodyPr/>
          <a:lstStyle/>
          <a:p>
            <a:r>
              <a:rPr lang="lv-LV"/>
              <a:t>26.01.2021.</a:t>
            </a:r>
            <a:endParaRPr lang="lv-LV" dirty="0"/>
          </a:p>
        </p:txBody>
      </p:sp>
      <p:sp>
        <p:nvSpPr>
          <p:cNvPr id="5" name="Slaida numura vietturis 4">
            <a:extLst>
              <a:ext uri="{FF2B5EF4-FFF2-40B4-BE49-F238E27FC236}">
                <a16:creationId xmlns:a16="http://schemas.microsoft.com/office/drawing/2014/main" id="{B5374CF7-78CD-4C3C-B5ED-9091A2E1E27B}"/>
              </a:ext>
            </a:extLst>
          </p:cNvPr>
          <p:cNvSpPr>
            <a:spLocks noGrp="1"/>
          </p:cNvSpPr>
          <p:nvPr>
            <p:ph type="sldNum" sz="quarter" idx="12"/>
          </p:nvPr>
        </p:nvSpPr>
        <p:spPr/>
        <p:txBody>
          <a:bodyPr/>
          <a:lstStyle/>
          <a:p>
            <a:fld id="{078ACF40-F2CD-42C0-968C-3898D6424621}" type="slidenum">
              <a:rPr lang="lv-LV" smtClean="0"/>
              <a:t>3</a:t>
            </a:fld>
            <a:endParaRPr lang="lv-LV"/>
          </a:p>
        </p:txBody>
      </p:sp>
    </p:spTree>
    <p:extLst>
      <p:ext uri="{BB962C8B-B14F-4D97-AF65-F5344CB8AC3E}">
        <p14:creationId xmlns:p14="http://schemas.microsoft.com/office/powerpoint/2010/main" val="149297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0CF09B7-9882-4523-9CE4-19521D5FBDCD}"/>
              </a:ext>
            </a:extLst>
          </p:cNvPr>
          <p:cNvSpPr>
            <a:spLocks noGrp="1"/>
          </p:cNvSpPr>
          <p:nvPr>
            <p:ph type="title"/>
          </p:nvPr>
        </p:nvSpPr>
        <p:spPr/>
        <p:txBody>
          <a:bodyPr>
            <a:normAutofit fontScale="90000"/>
          </a:bodyPr>
          <a:lstStyle/>
          <a:p>
            <a:r>
              <a:rPr lang="lv-LV" dirty="0"/>
              <a:t>Biedrības veiktās aktivitātes 2022.gada 2.pusgadā</a:t>
            </a:r>
          </a:p>
        </p:txBody>
      </p:sp>
      <p:sp>
        <p:nvSpPr>
          <p:cNvPr id="3" name="Satura vietturis 2">
            <a:extLst>
              <a:ext uri="{FF2B5EF4-FFF2-40B4-BE49-F238E27FC236}">
                <a16:creationId xmlns:a16="http://schemas.microsoft.com/office/drawing/2014/main" id="{62FD3D52-F928-43E9-877E-35FA5B161189}"/>
              </a:ext>
            </a:extLst>
          </p:cNvPr>
          <p:cNvSpPr>
            <a:spLocks noGrp="1"/>
          </p:cNvSpPr>
          <p:nvPr>
            <p:ph idx="1"/>
          </p:nvPr>
        </p:nvSpPr>
        <p:spPr>
          <a:xfrm>
            <a:off x="459259" y="1309816"/>
            <a:ext cx="11353800" cy="4644725"/>
          </a:xfrm>
        </p:spPr>
        <p:txBody>
          <a:bodyPr>
            <a:normAutofit/>
          </a:bodyPr>
          <a:lstStyle/>
          <a:p>
            <a:pPr marL="457200" indent="-457200">
              <a:buFont typeface="+mj-lt"/>
              <a:buAutoNum type="arabicPeriod"/>
            </a:pPr>
            <a:r>
              <a:rPr lang="lv-LV" sz="2800" dirty="0"/>
              <a:t>Biedrības «Jūras Zeme» Sabiedrības virzītas vietējās attīstības stratēģija 2015.-2020.gada plānošanas periodā (ELFLA un EJZF)</a:t>
            </a:r>
          </a:p>
          <a:p>
            <a:pPr marL="457200" indent="-457200">
              <a:buFont typeface="+mj-lt"/>
              <a:buAutoNum type="arabicPeriod"/>
            </a:pPr>
            <a:r>
              <a:rPr lang="lv-LV" sz="2800" dirty="0"/>
              <a:t>Projekta «Zivju sezona» īstenošana</a:t>
            </a:r>
          </a:p>
          <a:p>
            <a:pPr marL="457200" indent="-457200">
              <a:buFont typeface="+mj-lt"/>
              <a:buAutoNum type="arabicPeriod"/>
            </a:pPr>
            <a:r>
              <a:rPr lang="lv-LV" sz="2800" dirty="0"/>
              <a:t>Projekta «Ceļā uz viedumu piekrastēs» īstenošana</a:t>
            </a:r>
          </a:p>
          <a:p>
            <a:pPr marL="457200" indent="-457200">
              <a:buFont typeface="+mj-lt"/>
              <a:buAutoNum type="arabicPeriod"/>
            </a:pPr>
            <a:r>
              <a:rPr lang="lv-LV" sz="2800" dirty="0"/>
              <a:t>Projekta «</a:t>
            </a:r>
            <a:r>
              <a:rPr lang="lv-LV" sz="2800" dirty="0" err="1"/>
              <a:t>Smart</a:t>
            </a:r>
            <a:r>
              <a:rPr lang="lv-LV" sz="2800" dirty="0"/>
              <a:t> </a:t>
            </a:r>
            <a:r>
              <a:rPr lang="lv-LV" sz="2800" dirty="0" err="1"/>
              <a:t>Villages</a:t>
            </a:r>
            <a:r>
              <a:rPr lang="lv-LV" sz="2800" dirty="0"/>
              <a:t> LEADER </a:t>
            </a:r>
            <a:r>
              <a:rPr lang="lv-LV" sz="2800" dirty="0" err="1"/>
              <a:t>Network</a:t>
            </a:r>
            <a:r>
              <a:rPr lang="lv-LV" sz="2800" dirty="0"/>
              <a:t>» īstenošana</a:t>
            </a:r>
          </a:p>
          <a:p>
            <a:pPr marL="457200" indent="-457200">
              <a:buFont typeface="+mj-lt"/>
              <a:buAutoNum type="arabicPeriod"/>
            </a:pPr>
            <a:r>
              <a:rPr lang="lv-LV" sz="2800" dirty="0"/>
              <a:t>Projekta «</a:t>
            </a:r>
            <a:r>
              <a:rPr lang="lv-LV" sz="2800" dirty="0" err="1"/>
              <a:t>Cherish</a:t>
            </a:r>
            <a:r>
              <a:rPr lang="lv-LV" sz="2800" dirty="0"/>
              <a:t>» īstenošana</a:t>
            </a:r>
          </a:p>
          <a:p>
            <a:pPr marL="457200" indent="-457200">
              <a:buFont typeface="+mj-lt"/>
              <a:buAutoNum type="arabicPeriod"/>
            </a:pPr>
            <a:r>
              <a:rPr lang="lv-LV" sz="2800" dirty="0"/>
              <a:t>Pieteikums VRG atlasei 2021-2027</a:t>
            </a:r>
          </a:p>
          <a:p>
            <a:pPr marL="457200" indent="-457200">
              <a:buFont typeface="+mj-lt"/>
              <a:buAutoNum type="arabicPeriod"/>
            </a:pPr>
            <a:r>
              <a:rPr lang="lv-LV" sz="2800" dirty="0"/>
              <a:t>Interešu aizstāvība</a:t>
            </a:r>
          </a:p>
          <a:p>
            <a:pPr marL="457200" indent="-457200">
              <a:buFont typeface="+mj-lt"/>
              <a:buAutoNum type="arabicPeriod"/>
            </a:pPr>
            <a:r>
              <a:rPr lang="lv-LV" sz="2800" dirty="0"/>
              <a:t>Citas aktualitātes</a:t>
            </a:r>
          </a:p>
        </p:txBody>
      </p:sp>
    </p:spTree>
    <p:extLst>
      <p:ext uri="{BB962C8B-B14F-4D97-AF65-F5344CB8AC3E}">
        <p14:creationId xmlns:p14="http://schemas.microsoft.com/office/powerpoint/2010/main" val="167089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D7DA1B-7872-4F9D-A82C-2E63868BE648}"/>
              </a:ext>
            </a:extLst>
          </p:cNvPr>
          <p:cNvSpPr>
            <a:spLocks noGrp="1"/>
          </p:cNvSpPr>
          <p:nvPr>
            <p:ph type="title"/>
          </p:nvPr>
        </p:nvSpPr>
        <p:spPr/>
        <p:txBody>
          <a:bodyPr>
            <a:normAutofit fontScale="90000"/>
          </a:bodyPr>
          <a:lstStyle/>
          <a:p>
            <a:r>
              <a:rPr lang="lv-LV" dirty="0"/>
              <a:t>1.Biedrības «Jūras Zeme» Sabiedrības virzītas vietējās attīstības stratēģija 2015.-2020.gadam – Stratēģija</a:t>
            </a:r>
          </a:p>
        </p:txBody>
      </p:sp>
      <p:sp>
        <p:nvSpPr>
          <p:cNvPr id="3" name="Satura vietturis 2">
            <a:extLst>
              <a:ext uri="{FF2B5EF4-FFF2-40B4-BE49-F238E27FC236}">
                <a16:creationId xmlns:a16="http://schemas.microsoft.com/office/drawing/2014/main" id="{A79D5B98-FD71-4D6E-9913-15491BF27206}"/>
              </a:ext>
            </a:extLst>
          </p:cNvPr>
          <p:cNvSpPr>
            <a:spLocks noGrp="1"/>
          </p:cNvSpPr>
          <p:nvPr>
            <p:ph idx="1"/>
          </p:nvPr>
        </p:nvSpPr>
        <p:spPr/>
        <p:txBody>
          <a:bodyPr>
            <a:normAutofit/>
          </a:bodyPr>
          <a:lstStyle/>
          <a:p>
            <a:r>
              <a:rPr lang="lv-LV" sz="2800" dirty="0"/>
              <a:t>2022.gada jūlijā saskaņoti SVVA stratēģijas grozījumi (finansējuma atlikuma novirzīšana uz 13.kārtu)</a:t>
            </a:r>
          </a:p>
          <a:p>
            <a:r>
              <a:rPr lang="lv-LV" sz="2800" dirty="0"/>
              <a:t>2022.gada septembrī saskaņoti SVVA stratēģijas grozījumi (finansējuma atlikuma novirzīšana uz 13.kārtu)</a:t>
            </a:r>
          </a:p>
          <a:p>
            <a:r>
              <a:rPr lang="lv-LV" sz="2800" dirty="0"/>
              <a:t>2022.gada decembrī saskaņoti SVVA stratēģijas grozījumi (atlikušā finansējuma izsludināšana 14.kārtā)</a:t>
            </a:r>
          </a:p>
          <a:p>
            <a:r>
              <a:rPr lang="lv-LV" sz="2800" dirty="0"/>
              <a:t>14.kārtā izsludināta pieteikšanās ELFLA un EJZF rīcībās:</a:t>
            </a:r>
          </a:p>
          <a:p>
            <a:pPr lvl="1"/>
            <a:r>
              <a:rPr lang="lv-LV" sz="2800" dirty="0"/>
              <a:t>Publiskais finansējums 62 681.15 EUR</a:t>
            </a:r>
          </a:p>
          <a:p>
            <a:pPr lvl="1"/>
            <a:r>
              <a:rPr lang="lv-LV" sz="2800" dirty="0"/>
              <a:t>Pieteikšanās no 28.01.2023. līdz 28.02.2023.</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54814" y="3972910"/>
            <a:ext cx="3073692" cy="1728952"/>
          </a:xfrm>
          <a:prstGeom prst="rect">
            <a:avLst/>
          </a:prstGeom>
        </p:spPr>
      </p:pic>
    </p:spTree>
    <p:extLst>
      <p:ext uri="{BB962C8B-B14F-4D97-AF65-F5344CB8AC3E}">
        <p14:creationId xmlns:p14="http://schemas.microsoft.com/office/powerpoint/2010/main" val="232884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CE8949-4B36-4C9F-8918-0C7DF8C89429}"/>
              </a:ext>
            </a:extLst>
          </p:cNvPr>
          <p:cNvSpPr>
            <a:spLocks noGrp="1"/>
          </p:cNvSpPr>
          <p:nvPr>
            <p:ph type="title"/>
          </p:nvPr>
        </p:nvSpPr>
        <p:spPr/>
        <p:txBody>
          <a:bodyPr/>
          <a:lstStyle/>
          <a:p>
            <a:r>
              <a:rPr lang="lv-LV" dirty="0"/>
              <a:t>2.Projekts «Zivju sezona»</a:t>
            </a:r>
          </a:p>
        </p:txBody>
      </p:sp>
      <p:sp>
        <p:nvSpPr>
          <p:cNvPr id="3" name="Satura vietturis 2">
            <a:extLst>
              <a:ext uri="{FF2B5EF4-FFF2-40B4-BE49-F238E27FC236}">
                <a16:creationId xmlns:a16="http://schemas.microsoft.com/office/drawing/2014/main" id="{BF1D7FB3-A5B1-43E8-8C25-4B51C6D139A1}"/>
              </a:ext>
            </a:extLst>
          </p:cNvPr>
          <p:cNvSpPr>
            <a:spLocks noGrp="1"/>
          </p:cNvSpPr>
          <p:nvPr>
            <p:ph idx="1"/>
          </p:nvPr>
        </p:nvSpPr>
        <p:spPr>
          <a:xfrm>
            <a:off x="459259" y="1309816"/>
            <a:ext cx="7695097" cy="4867147"/>
          </a:xfrm>
        </p:spPr>
        <p:txBody>
          <a:bodyPr>
            <a:normAutofit/>
          </a:bodyPr>
          <a:lstStyle/>
          <a:p>
            <a:r>
              <a:rPr lang="lv-LV" sz="2800" dirty="0"/>
              <a:t>Izveidota Visā Latvijas piekrastē pielietota un Latvijas sabiedrībā atpazīstama sistēma, kura ļauj saprast, kurā sezonā, kuras zivju sugas piekrastē ir pieejamas iegādei no Zvejniekiem, Zivsaimniecības produktu pārstrādātājiem un Sabiedriskās ēdināšanas iestādēm (Kafejnīcām un Restorāniem).</a:t>
            </a:r>
          </a:p>
          <a:p>
            <a:r>
              <a:rPr lang="lv-LV" sz="2800" dirty="0"/>
              <a:t>Izveidots buklets par populārākajām sezonas zivīm un vietējiem zvejniekiem un zivju pārstrādātājiem</a:t>
            </a:r>
          </a:p>
          <a:p>
            <a:r>
              <a:rPr lang="lv-LV" sz="2800" dirty="0"/>
              <a:t>Izveidoti video materiāli par dažādām zivīm – no zvejas līdz pagatavošanai</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1145" y="168164"/>
            <a:ext cx="2669628" cy="2002221"/>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7812770" y="2212854"/>
            <a:ext cx="2732690" cy="2049518"/>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9598027" y="3402177"/>
            <a:ext cx="2784365" cy="2088274"/>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7730659" y="4968109"/>
            <a:ext cx="1655379" cy="1241534"/>
          </a:xfrm>
          <a:prstGeom prst="ellipse">
            <a:avLst/>
          </a:prstGeom>
        </p:spPr>
      </p:pic>
    </p:spTree>
    <p:extLst>
      <p:ext uri="{BB962C8B-B14F-4D97-AF65-F5344CB8AC3E}">
        <p14:creationId xmlns:p14="http://schemas.microsoft.com/office/powerpoint/2010/main" val="330185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eļā uz viedumu piekrastē - Home | Facebook">
            <a:extLst>
              <a:ext uri="{FF2B5EF4-FFF2-40B4-BE49-F238E27FC236}">
                <a16:creationId xmlns:a16="http://schemas.microsoft.com/office/drawing/2014/main" id="{59445979-1172-4B24-B802-CAA40C275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16" r="21384"/>
          <a:stretch/>
        </p:blipFill>
        <p:spPr bwMode="auto">
          <a:xfrm>
            <a:off x="459257" y="1122694"/>
            <a:ext cx="2015920" cy="1246766"/>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EA7A1B7C-3DDA-4948-959F-BF6A2373FD7D}"/>
              </a:ext>
            </a:extLst>
          </p:cNvPr>
          <p:cNvSpPr>
            <a:spLocks noGrp="1"/>
          </p:cNvSpPr>
          <p:nvPr>
            <p:ph type="title"/>
          </p:nvPr>
        </p:nvSpPr>
        <p:spPr/>
        <p:txBody>
          <a:bodyPr/>
          <a:lstStyle/>
          <a:p>
            <a:r>
              <a:rPr lang="lv-LV" dirty="0"/>
              <a:t>3. / 4. Projekti viedo ciemu attīstībai</a:t>
            </a:r>
          </a:p>
        </p:txBody>
      </p:sp>
      <p:sp>
        <p:nvSpPr>
          <p:cNvPr id="3" name="Satura vietturis 2">
            <a:extLst>
              <a:ext uri="{FF2B5EF4-FFF2-40B4-BE49-F238E27FC236}">
                <a16:creationId xmlns:a16="http://schemas.microsoft.com/office/drawing/2014/main" id="{C57B0A92-3BBD-4AC6-8F26-F40A548C3C18}"/>
              </a:ext>
            </a:extLst>
          </p:cNvPr>
          <p:cNvSpPr>
            <a:spLocks noGrp="1"/>
          </p:cNvSpPr>
          <p:nvPr>
            <p:ph idx="1"/>
          </p:nvPr>
        </p:nvSpPr>
        <p:spPr>
          <a:xfrm>
            <a:off x="459257" y="2421038"/>
            <a:ext cx="10612395" cy="1047751"/>
          </a:xfrm>
        </p:spPr>
        <p:txBody>
          <a:bodyPr>
            <a:normAutofit fontScale="70000" lnSpcReduction="20000"/>
          </a:bodyPr>
          <a:lstStyle/>
          <a:p>
            <a:pPr marL="0" indent="0">
              <a:buNone/>
            </a:pPr>
            <a:r>
              <a:rPr lang="lv-LV" sz="2800" dirty="0"/>
              <a:t>Projekts </a:t>
            </a:r>
            <a:r>
              <a:rPr lang="lv-LV" sz="2800" b="1" dirty="0"/>
              <a:t>«Ceļā uz viedumu piekrastēs»</a:t>
            </a:r>
          </a:p>
          <a:p>
            <a:r>
              <a:rPr lang="lv-LV" sz="2800" dirty="0"/>
              <a:t>Izstrādāta un iedzīvināta mājaslapa </a:t>
            </a:r>
            <a:r>
              <a:rPr lang="lv-LV" sz="2800" dirty="0" err="1">
                <a:hlinkClick r:id="rId3"/>
              </a:rPr>
              <a:t>www.viedacarnikava.lv</a:t>
            </a:r>
            <a:endParaRPr lang="lv-LV" sz="2800" dirty="0"/>
          </a:p>
          <a:p>
            <a:r>
              <a:rPr lang="lv-LV" sz="2800" dirty="0"/>
              <a:t>Dalība konferencē Kaltenē – Projekta noslēguma konference un Viedo ciemu stāsti</a:t>
            </a:r>
          </a:p>
          <a:p>
            <a:pPr marL="0" indent="0">
              <a:buNone/>
            </a:pPr>
            <a:endParaRPr lang="lv-LV" sz="2800" dirty="0"/>
          </a:p>
        </p:txBody>
      </p:sp>
      <p:pic>
        <p:nvPicPr>
          <p:cNvPr id="6146" name="Picture 2" descr="Pirmo reizi Latvijā tiks paziņoti atpazīstamības zīmes “Viedais ciems”  saņēmēji – Biedrība Jūrkante">
            <a:extLst>
              <a:ext uri="{FF2B5EF4-FFF2-40B4-BE49-F238E27FC236}">
                <a16:creationId xmlns:a16="http://schemas.microsoft.com/office/drawing/2014/main" id="{1C72E708-46AD-465C-A6C5-768226B75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44" y="3571945"/>
            <a:ext cx="3470056" cy="835243"/>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2">
            <a:extLst>
              <a:ext uri="{FF2B5EF4-FFF2-40B4-BE49-F238E27FC236}">
                <a16:creationId xmlns:a16="http://schemas.microsoft.com/office/drawing/2014/main" id="{555F32D4-B099-41C4-8768-FB57ACCEF28A}"/>
              </a:ext>
            </a:extLst>
          </p:cNvPr>
          <p:cNvSpPr txBox="1">
            <a:spLocks/>
          </p:cNvSpPr>
          <p:nvPr/>
        </p:nvSpPr>
        <p:spPr>
          <a:xfrm>
            <a:off x="459257" y="4676010"/>
            <a:ext cx="11032527" cy="145681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3000" dirty="0"/>
              <a:t>Projekts </a:t>
            </a:r>
            <a:r>
              <a:rPr lang="lv-LV" sz="3000" b="1" dirty="0"/>
              <a:t>«</a:t>
            </a:r>
            <a:r>
              <a:rPr lang="lv-LV" sz="3200" b="1" dirty="0" err="1"/>
              <a:t>Smart</a:t>
            </a:r>
            <a:r>
              <a:rPr lang="lv-LV" sz="3200" b="1" dirty="0"/>
              <a:t> </a:t>
            </a:r>
            <a:r>
              <a:rPr lang="lv-LV" sz="3200" b="1" dirty="0" err="1"/>
              <a:t>Villages</a:t>
            </a:r>
            <a:r>
              <a:rPr lang="lv-LV" sz="3200" b="1" dirty="0"/>
              <a:t> LEADER </a:t>
            </a:r>
            <a:r>
              <a:rPr lang="lv-LV" sz="3200" b="1" dirty="0" err="1"/>
              <a:t>Network</a:t>
            </a:r>
            <a:r>
              <a:rPr lang="lv-LV" sz="3000" b="1" dirty="0"/>
              <a:t>»</a:t>
            </a:r>
          </a:p>
          <a:p>
            <a:pPr marL="173038" indent="-173038"/>
            <a:r>
              <a:rPr lang="lv-LV" sz="3000" dirty="0"/>
              <a:t>Kampaņas Par Viedo Ciemu būtību, Kapacitātes celšana Sadarbības teritorijās (3 Latvijas VRG, </a:t>
            </a:r>
            <a:r>
              <a:rPr lang="lv-LV" sz="3000" dirty="0" err="1"/>
              <a:t>Grieģijas</a:t>
            </a:r>
            <a:r>
              <a:rPr lang="lv-LV" sz="3000" dirty="0"/>
              <a:t> VRG un Somijas VRG)</a:t>
            </a:r>
          </a:p>
          <a:p>
            <a:pPr marL="173038" indent="-173038"/>
            <a:r>
              <a:rPr lang="lv-LV" sz="3000" dirty="0"/>
              <a:t>Pieredzes apmaiņas brauciens pie Somu partneriem iepazīstot Viedo ciemu attīstību Tamperes reģionā</a:t>
            </a:r>
          </a:p>
        </p:txBody>
      </p:sp>
      <p:pic>
        <p:nvPicPr>
          <p:cNvPr id="4" name="Picture 3"/>
          <p:cNvPicPr>
            <a:picLocks noChangeAspect="1"/>
          </p:cNvPicPr>
          <p:nvPr/>
        </p:nvPicPr>
        <p:blipFill rotWithShape="1">
          <a:blip r:embed="rId5" cstate="hqprint">
            <a:extLst>
              <a:ext uri="{28A0092B-C50C-407E-A947-70E740481C1C}">
                <a14:useLocalDpi xmlns:a14="http://schemas.microsoft.com/office/drawing/2010/main" val="0"/>
              </a:ext>
            </a:extLst>
          </a:blip>
          <a:srcRect l="1045" t="19056" r="-1045" b="2787"/>
          <a:stretch/>
        </p:blipFill>
        <p:spPr>
          <a:xfrm>
            <a:off x="6819149" y="1201307"/>
            <a:ext cx="2637528" cy="1546040"/>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87884" y="1028906"/>
            <a:ext cx="2291255" cy="1718441"/>
          </a:xfrm>
          <a:prstGeom prst="rect">
            <a:avLst/>
          </a:prstGeom>
        </p:spPr>
      </p:pic>
      <p:pic>
        <p:nvPicPr>
          <p:cNvPr id="7" name="Picture 6"/>
          <p:cNvPicPr>
            <a:picLocks noChangeAspect="1"/>
          </p:cNvPicPr>
          <p:nvPr/>
        </p:nvPicPr>
        <p:blipFill rotWithShape="1">
          <a:blip r:embed="rId7" cstate="hqprint">
            <a:extLst>
              <a:ext uri="{28A0092B-C50C-407E-A947-70E740481C1C}">
                <a14:useLocalDpi xmlns:a14="http://schemas.microsoft.com/office/drawing/2010/main" val="0"/>
              </a:ext>
            </a:extLst>
          </a:blip>
          <a:srcRect t="16130"/>
          <a:stretch/>
        </p:blipFill>
        <p:spPr>
          <a:xfrm>
            <a:off x="6537822" y="3364967"/>
            <a:ext cx="2553626" cy="1606312"/>
          </a:xfrm>
          <a:prstGeom prst="rect">
            <a:avLst/>
          </a:prstGeom>
        </p:spPr>
      </p:pic>
      <p:pic>
        <p:nvPicPr>
          <p:cNvPr id="8" name="Picture 7"/>
          <p:cNvPicPr>
            <a:picLocks noChangeAspect="1"/>
          </p:cNvPicPr>
          <p:nvPr/>
        </p:nvPicPr>
        <p:blipFill rotWithShape="1">
          <a:blip r:embed="rId8" cstate="hqprint">
            <a:extLst>
              <a:ext uri="{28A0092B-C50C-407E-A947-70E740481C1C}">
                <a14:useLocalDpi xmlns:a14="http://schemas.microsoft.com/office/drawing/2010/main" val="0"/>
              </a:ext>
            </a:extLst>
          </a:blip>
          <a:srcRect t="23266"/>
          <a:stretch/>
        </p:blipFill>
        <p:spPr>
          <a:xfrm>
            <a:off x="9193823" y="3347730"/>
            <a:ext cx="2851032" cy="1640787"/>
          </a:xfrm>
          <a:prstGeom prst="rect">
            <a:avLst/>
          </a:prstGeom>
        </p:spPr>
      </p:pic>
    </p:spTree>
    <p:extLst>
      <p:ext uri="{BB962C8B-B14F-4D97-AF65-F5344CB8AC3E}">
        <p14:creationId xmlns:p14="http://schemas.microsoft.com/office/powerpoint/2010/main" val="10949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49833F-E4D0-4E04-82C3-9777F652021A}"/>
              </a:ext>
            </a:extLst>
          </p:cNvPr>
          <p:cNvSpPr>
            <a:spLocks noGrp="1"/>
          </p:cNvSpPr>
          <p:nvPr>
            <p:ph type="title"/>
          </p:nvPr>
        </p:nvSpPr>
        <p:spPr/>
        <p:txBody>
          <a:bodyPr/>
          <a:lstStyle/>
          <a:p>
            <a:r>
              <a:rPr lang="lv-LV" dirty="0"/>
              <a:t>5.Projekts «</a:t>
            </a:r>
            <a:r>
              <a:rPr lang="lv-LV" dirty="0" err="1"/>
              <a:t>Cherish</a:t>
            </a:r>
            <a:r>
              <a:rPr lang="lv-LV" dirty="0"/>
              <a:t>»</a:t>
            </a:r>
          </a:p>
        </p:txBody>
      </p:sp>
      <p:sp>
        <p:nvSpPr>
          <p:cNvPr id="3" name="Satura vietturis 2">
            <a:extLst>
              <a:ext uri="{FF2B5EF4-FFF2-40B4-BE49-F238E27FC236}">
                <a16:creationId xmlns:a16="http://schemas.microsoft.com/office/drawing/2014/main" id="{75ABC480-87F9-4B32-BF0F-2B219F72897E}"/>
              </a:ext>
            </a:extLst>
          </p:cNvPr>
          <p:cNvSpPr>
            <a:spLocks noGrp="1"/>
          </p:cNvSpPr>
          <p:nvPr>
            <p:ph idx="1"/>
          </p:nvPr>
        </p:nvSpPr>
        <p:spPr>
          <a:xfrm>
            <a:off x="459259" y="1532239"/>
            <a:ext cx="11353800" cy="2382854"/>
          </a:xfrm>
        </p:spPr>
        <p:txBody>
          <a:bodyPr>
            <a:normAutofit/>
          </a:bodyPr>
          <a:lstStyle/>
          <a:p>
            <a:r>
              <a:rPr lang="lv-LV" sz="2800" dirty="0"/>
              <a:t>Projekts tiek īstenots sadarbībā ar Rīgas plānošanas reģionu</a:t>
            </a:r>
          </a:p>
          <a:p>
            <a:r>
              <a:rPr lang="lv-LV" sz="2800" dirty="0"/>
              <a:t>Izstrādāts Kultūras Mantojuma saglabāšanas plāns nākamajam plānošanas periodam. </a:t>
            </a:r>
          </a:p>
          <a:p>
            <a:r>
              <a:rPr lang="lv-LV" sz="2800" dirty="0"/>
              <a:t>Starptautiskas projekta partneru tikšanās un pieredzes apmaiņa.</a:t>
            </a:r>
          </a:p>
        </p:txBody>
      </p:sp>
      <p:pic>
        <p:nvPicPr>
          <p:cNvPr id="7170" name="Picture 2">
            <a:extLst>
              <a:ext uri="{FF2B5EF4-FFF2-40B4-BE49-F238E27FC236}">
                <a16:creationId xmlns:a16="http://schemas.microsoft.com/office/drawing/2014/main" id="{2B97A639-4998-43C5-8AD7-E31F8D99C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743" y="3935592"/>
            <a:ext cx="28575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3B966F6-89AC-456D-AEC1-5B023C22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17" y="3915092"/>
            <a:ext cx="2226364" cy="16697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otoattēlā varētu būt iekštelpās un tekstā redzams CHERISH Consell de Mallorca">
            <a:extLst>
              <a:ext uri="{FF2B5EF4-FFF2-40B4-BE49-F238E27FC236}">
                <a16:creationId xmlns:a16="http://schemas.microsoft.com/office/drawing/2014/main" id="{85F11D75-1E4D-42BA-9B5F-44CFB5A677C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94003" y="3920076"/>
            <a:ext cx="2226364" cy="166977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otoattēlā varētu būt iekštelpās">
            <a:extLst>
              <a:ext uri="{FF2B5EF4-FFF2-40B4-BE49-F238E27FC236}">
                <a16:creationId xmlns:a16="http://schemas.microsoft.com/office/drawing/2014/main" id="{3C2C7000-629D-4AB4-964C-125003D7A13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0276" y="3915092"/>
            <a:ext cx="2226365" cy="1669774"/>
          </a:xfrm>
          <a:prstGeom prst="rect">
            <a:avLst/>
          </a:prstGeom>
          <a:noFill/>
          <a:extLst>
            <a:ext uri="{909E8E84-426E-40DD-AFC4-6F175D3DCCD1}">
              <a14:hiddenFill xmlns:a14="http://schemas.microsoft.com/office/drawing/2010/main">
                <a:solidFill>
                  <a:srgbClr val="FFFFFF"/>
                </a:solidFill>
              </a14:hiddenFill>
            </a:ext>
          </a:extLst>
        </p:spPr>
      </p:pic>
      <p:sp>
        <p:nvSpPr>
          <p:cNvPr id="10" name="Satura vietturis 2">
            <a:extLst>
              <a:ext uri="{FF2B5EF4-FFF2-40B4-BE49-F238E27FC236}">
                <a16:creationId xmlns:a16="http://schemas.microsoft.com/office/drawing/2014/main" id="{0AA49E76-5E66-4B51-83D5-8F1D2F899355}"/>
              </a:ext>
            </a:extLst>
          </p:cNvPr>
          <p:cNvSpPr txBox="1">
            <a:spLocks/>
          </p:cNvSpPr>
          <p:nvPr/>
        </p:nvSpPr>
        <p:spPr>
          <a:xfrm>
            <a:off x="8604031" y="4720280"/>
            <a:ext cx="3015084" cy="8645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Bildes - https://www.facebook.com/cherishlatvia </a:t>
            </a:r>
          </a:p>
        </p:txBody>
      </p:sp>
    </p:spTree>
    <p:extLst>
      <p:ext uri="{BB962C8B-B14F-4D97-AF65-F5344CB8AC3E}">
        <p14:creationId xmlns:p14="http://schemas.microsoft.com/office/powerpoint/2010/main" val="146373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6.Pieteikums VRG atlasei 2021-2027</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1309815"/>
            <a:ext cx="11353800" cy="3051977"/>
          </a:xfrm>
        </p:spPr>
        <p:txBody>
          <a:bodyPr>
            <a:normAutofit fontScale="92500" lnSpcReduction="10000"/>
          </a:bodyPr>
          <a:lstStyle/>
          <a:p>
            <a:r>
              <a:rPr lang="lv-LV" sz="2800" dirty="0"/>
              <a:t>Veikts Stratēģijas novērtējums un rādītāju izpildes kontrole</a:t>
            </a:r>
          </a:p>
          <a:p>
            <a:r>
              <a:rPr lang="lv-LV" sz="2800" dirty="0"/>
              <a:t>Iedzīvotāju informēšanas pasākumi visā teritorijā</a:t>
            </a:r>
          </a:p>
          <a:p>
            <a:r>
              <a:rPr lang="lv-LV" sz="2800" dirty="0"/>
              <a:t>Vajadzību un attīstības virzienu apzināšana</a:t>
            </a:r>
          </a:p>
          <a:p>
            <a:r>
              <a:rPr lang="lv-LV" sz="2800" dirty="0"/>
              <a:t>Praktisks rakstu darbs gatavojot dokumentāciju pieteikumam Jaunās stratēģijas sagatavošanai un finansējuma piesaistei</a:t>
            </a:r>
          </a:p>
          <a:p>
            <a:r>
              <a:rPr lang="lv-LV" sz="2800" dirty="0"/>
              <a:t>Nepārtraukta informācijas aprite ar LAD un ZM</a:t>
            </a:r>
          </a:p>
          <a:p>
            <a:r>
              <a:rPr lang="lv-LV" sz="2800" dirty="0"/>
              <a:t>Pieteikuma VRG atlasei iesniegšana 10.11.2022</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9918" y="204238"/>
            <a:ext cx="2948202" cy="2211152"/>
          </a:xfrm>
          <a:prstGeom prst="rect">
            <a:avLst/>
          </a:prstGeom>
        </p:spPr>
      </p:pic>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l="-539" t="25494" r="539" b="-718"/>
          <a:stretch/>
        </p:blipFill>
        <p:spPr>
          <a:xfrm>
            <a:off x="599091" y="4224564"/>
            <a:ext cx="3599926" cy="20310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17637" y="4224564"/>
            <a:ext cx="3363130" cy="2031016"/>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99387" y="3821022"/>
            <a:ext cx="3246075" cy="2434557"/>
          </a:xfrm>
          <a:prstGeom prst="rect">
            <a:avLst/>
          </a:prstGeom>
        </p:spPr>
      </p:pic>
    </p:spTree>
    <p:extLst>
      <p:ext uri="{BB962C8B-B14F-4D97-AF65-F5344CB8AC3E}">
        <p14:creationId xmlns:p14="http://schemas.microsoft.com/office/powerpoint/2010/main" val="189990995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4012</TotalTime>
  <Words>667</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Tahoma</vt:lpstr>
      <vt:lpstr>Office dizains</vt:lpstr>
      <vt:lpstr>Par biedrības «Jūras Zeme» darbību</vt:lpstr>
      <vt:lpstr>Par biedrību «Jūras Zeme»</vt:lpstr>
      <vt:lpstr>Par biedrību «Jūras Zeme» </vt:lpstr>
      <vt:lpstr>Biedrības veiktās aktivitātes 2022.gada 2.pusgadā</vt:lpstr>
      <vt:lpstr>1.Biedrības «Jūras Zeme» Sabiedrības virzītas vietējās attīstības stratēģija 2015.-2020.gadam – Stratēģija</vt:lpstr>
      <vt:lpstr>2.Projekts «Zivju sezona»</vt:lpstr>
      <vt:lpstr>3. / 4. Projekti viedo ciemu attīstībai</vt:lpstr>
      <vt:lpstr>5.Projekts «Cherish»</vt:lpstr>
      <vt:lpstr>6.Pieteikums VRG atlasei 2021-2027</vt:lpstr>
      <vt:lpstr>7.Interešu aizstāvība</vt:lpstr>
      <vt:lpstr>8.Citas aktualitātes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biedrības «Jūras Zeme» darbību</dc:title>
  <dc:creator>Inga Pērkone</dc:creator>
  <cp:lastModifiedBy>Jevgēnija Sviridenkova</cp:lastModifiedBy>
  <cp:revision>28</cp:revision>
  <dcterms:created xsi:type="dcterms:W3CDTF">2022-01-24T06:43:58Z</dcterms:created>
  <dcterms:modified xsi:type="dcterms:W3CDTF">2023-01-31T17:15:39Z</dcterms:modified>
</cp:coreProperties>
</file>