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04" r:id="rId3"/>
    <p:sldId id="262" r:id="rId4"/>
    <p:sldId id="305" r:id="rId5"/>
    <p:sldId id="307" r:id="rId6"/>
    <p:sldId id="263" r:id="rId7"/>
    <p:sldId id="265" r:id="rId8"/>
    <p:sldId id="306" r:id="rId9"/>
    <p:sldId id="287" r:id="rId10"/>
    <p:sldId id="310" r:id="rId11"/>
    <p:sldId id="297" r:id="rId12"/>
    <p:sldId id="269" r:id="rId13"/>
    <p:sldId id="301" r:id="rId14"/>
    <p:sldId id="270" r:id="rId15"/>
    <p:sldId id="271" r:id="rId16"/>
    <p:sldId id="276" r:id="rId17"/>
    <p:sldId id="289" r:id="rId18"/>
    <p:sldId id="272" r:id="rId19"/>
    <p:sldId id="273" r:id="rId20"/>
    <p:sldId id="290" r:id="rId21"/>
    <p:sldId id="302" r:id="rId22"/>
    <p:sldId id="333" r:id="rId23"/>
    <p:sldId id="277" r:id="rId24"/>
    <p:sldId id="311" r:id="rId25"/>
    <p:sldId id="286" r:id="rId26"/>
    <p:sldId id="266" r:id="rId27"/>
    <p:sldId id="288" r:id="rId28"/>
    <p:sldId id="309" r:id="rId29"/>
    <p:sldId id="264" r:id="rId30"/>
    <p:sldId id="260" r:id="rId31"/>
    <p:sldId id="296" r:id="rId32"/>
    <p:sldId id="295" r:id="rId33"/>
    <p:sldId id="278" r:id="rId34"/>
    <p:sldId id="336" r:id="rId35"/>
    <p:sldId id="281" r:id="rId36"/>
    <p:sldId id="279" r:id="rId37"/>
    <p:sldId id="291" r:id="rId38"/>
    <p:sldId id="334" r:id="rId39"/>
    <p:sldId id="292" r:id="rId40"/>
    <p:sldId id="293" r:id="rId41"/>
    <p:sldId id="282" r:id="rId42"/>
    <p:sldId id="335" r:id="rId43"/>
    <p:sldId id="280" r:id="rId44"/>
    <p:sldId id="312" r:id="rId45"/>
    <p:sldId id="283" r:id="rId46"/>
    <p:sldId id="313" r:id="rId47"/>
    <p:sldId id="332" r:id="rId48"/>
    <p:sldId id="331" r:id="rId49"/>
    <p:sldId id="314" r:id="rId50"/>
    <p:sldId id="315" r:id="rId51"/>
    <p:sldId id="316" r:id="rId52"/>
    <p:sldId id="317" r:id="rId53"/>
    <p:sldId id="318" r:id="rId54"/>
    <p:sldId id="319" r:id="rId55"/>
    <p:sldId id="320" r:id="rId56"/>
    <p:sldId id="321" r:id="rId57"/>
    <p:sldId id="322" r:id="rId58"/>
    <p:sldId id="337" r:id="rId59"/>
    <p:sldId id="324" r:id="rId60"/>
    <p:sldId id="325" r:id="rId61"/>
    <p:sldId id="326" r:id="rId62"/>
    <p:sldId id="327" r:id="rId63"/>
    <p:sldId id="328" r:id="rId64"/>
    <p:sldId id="329" r:id="rId65"/>
    <p:sldId id="330"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16" d="100"/>
          <a:sy n="116" d="100"/>
        </p:scale>
        <p:origin x="2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4/12/2022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historia.lv/biblioteka/silins-uldis-zem-dienvidu-krusta-kulturvesturiskas-atminas-ii-dala-1960-1969-apvarsnis" TargetMode="External"/><Relationship Id="rId2" Type="http://schemas.openxmlformats.org/officeDocument/2006/relationships/hyperlink" Target="https://www.historia.lv/biblioteka/silins-uldis-zem-dienvidu-krusta-kulturvesturiskas-atminas-i-dala-1950-1959-apvarsnis" TargetMode="External"/><Relationship Id="rId1" Type="http://schemas.openxmlformats.org/officeDocument/2006/relationships/slideLayout" Target="../slideLayouts/slideLayout2.xml"/><Relationship Id="rId4" Type="http://schemas.openxmlformats.org/officeDocument/2006/relationships/hyperlink" Target="https://www.historia.lv/biblioteka/silins-uldis-zem-dienvidu-krusta-kulturvesturiskas-atminas-iii-dala-1970-1979-apvarsnis"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historia.lv/sites/default/files/media/galerijas/2016/julijs/Cuska/nr.1.jpg"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historia.lv/sites/default/files/media/galerijas/2016/novembris/Divpistolu_Viljams/dv1.jp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historia.lv/sites/default/files/media/galerijas/2017/marts/Kaleidoskops_1964/002.jpg" TargetMode="Externa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historia.lv/sites/default/files/media/galerijas/2017/aprilis/Mernieku_laiki/3.jpg" TargetMode="External"/><Relationship Id="rId1" Type="http://schemas.openxmlformats.org/officeDocument/2006/relationships/slideLayout" Target="../slideLayouts/slideLayout2.xml"/><Relationship Id="rId4" Type="http://schemas.openxmlformats.org/officeDocument/2006/relationships/hyperlink" Target="https://www.historia.lv/galerija/sidnejas-latviesu-teatra-uzvedums-mernieku-laiki-1969"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historia.lv/sites/default/files/media/galerijas/2017/aprilis/Sistasiknekas/10.jpg" TargetMode="External"/><Relationship Id="rId1" Type="http://schemas.openxmlformats.org/officeDocument/2006/relationships/slideLayout" Target="../slideLayouts/slideLayout2.xml"/><Relationship Id="rId4" Type="http://schemas.openxmlformats.org/officeDocument/2006/relationships/hyperlink" Target="https://www.historia.lv/galerija/sidnejas-latviesu-teatra-uzvedums-surturitnekursistasitnekas-1969"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historia.lv/sites/default/files/media/galerijas/2017/julijs/Cirulis/3.jpg" TargetMode="External"/><Relationship Id="rId2" Type="http://schemas.openxmlformats.org/officeDocument/2006/relationships/hyperlink" Target="https://www.historia.lv/galerija/sidnejas-latviesu-teatra-uzvedums-cirulis-1961" TargetMode="Externa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2.xml.rels><?xml version="1.0" encoding="UTF-8" standalone="yes"?>
<Relationships xmlns="http://schemas.openxmlformats.org/package/2006/relationships"><Relationship Id="rId3" Type="http://schemas.openxmlformats.org/officeDocument/2006/relationships/hyperlink" Target="https://www.historia.lv/sites/default/files/media/galerijas/2017/julijs/Musu_Trio/mans_trio1.jpg" TargetMode="External"/><Relationship Id="rId2" Type="http://schemas.openxmlformats.org/officeDocument/2006/relationships/hyperlink" Target="https://www.historia.lv/galerija/ansamblis-musu-trio"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3.xml.rels><?xml version="1.0" encoding="UTF-8" standalone="yes"?>
<Relationships xmlns="http://schemas.openxmlformats.org/package/2006/relationships"><Relationship Id="rId3" Type="http://schemas.openxmlformats.org/officeDocument/2006/relationships/hyperlink" Target="https://www.historia.lv/sites/default/files/media/galerijas/2017/julijs/Spele_pili/4.jpg" TargetMode="External"/><Relationship Id="rId2" Type="http://schemas.openxmlformats.org/officeDocument/2006/relationships/hyperlink" Target="https://www.historia.lv/galerija/adelaides-latviesu-teatra-uzvedums-spele-pili-1962"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4.xml.rels><?xml version="1.0" encoding="UTF-8" standalone="yes"?>
<Relationships xmlns="http://schemas.openxmlformats.org/package/2006/relationships"><Relationship Id="rId3" Type="http://schemas.openxmlformats.org/officeDocument/2006/relationships/hyperlink" Target="https://www.historia.lv/sites/default/files/media/galerijas/2017/julijs/Vestules_no_Dzimtenes_1963/13.jpg" TargetMode="External"/><Relationship Id="rId2" Type="http://schemas.openxmlformats.org/officeDocument/2006/relationships/hyperlink" Target="https://www.historia.lv/galerija/sidnejas-latviesu-teatra-uzvedums-vestules-no-dzimtenes-1963"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65.xml.rels><?xml version="1.0" encoding="UTF-8" standalone="yes"?>
<Relationships xmlns="http://schemas.openxmlformats.org/package/2006/relationships"><Relationship Id="rId3" Type="http://schemas.openxmlformats.org/officeDocument/2006/relationships/hyperlink" Target="https://www.historia.lv/sites/default/files/media/galerijas/2018/marts/Kr_Barona_premija/kr_barona_premija_uldis_silins.jpg" TargetMode="External"/><Relationship Id="rId2" Type="http://schemas.openxmlformats.org/officeDocument/2006/relationships/hyperlink" Target="https://www.historia.lv/galerija/pbla-kulturas-fonda-kr-barona-premijas-goda-raksts-1976"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75193" y="756470"/>
            <a:ext cx="5030681" cy="3294366"/>
          </a:xfrm>
        </p:spPr>
        <p:txBody>
          <a:bodyPr/>
          <a:lstStyle/>
          <a:p>
            <a:endParaRPr lang="lv-LV" dirty="0"/>
          </a:p>
        </p:txBody>
      </p:sp>
      <p:sp>
        <p:nvSpPr>
          <p:cNvPr id="3" name="Subtitle 2"/>
          <p:cNvSpPr>
            <a:spLocks noGrp="1"/>
          </p:cNvSpPr>
          <p:nvPr>
            <p:ph type="subTitle" idx="1"/>
          </p:nvPr>
        </p:nvSpPr>
        <p:spPr>
          <a:xfrm>
            <a:off x="1507066" y="4050833"/>
            <a:ext cx="7868753" cy="1615871"/>
          </a:xfrm>
        </p:spPr>
        <p:txBody>
          <a:bodyPr>
            <a:normAutofit fontScale="62500" lnSpcReduction="20000"/>
          </a:bodyPr>
          <a:lstStyle/>
          <a:p>
            <a:endParaRPr lang="lv-LV" dirty="0" smtClean="0"/>
          </a:p>
          <a:p>
            <a:endParaRPr lang="lv-LV" dirty="0"/>
          </a:p>
          <a:p>
            <a:endParaRPr lang="lv-LV" dirty="0" smtClean="0"/>
          </a:p>
          <a:p>
            <a:pPr algn="ctr"/>
            <a:r>
              <a:rPr lang="lv-LV" sz="9600" dirty="0" smtClean="0">
                <a:solidFill>
                  <a:schemeClr val="accent1">
                    <a:lumMod val="75000"/>
                  </a:schemeClr>
                </a:solidFill>
                <a:latin typeface="Arial Black" panose="020B0A04020102020204" pitchFamily="34" charset="0"/>
              </a:rPr>
              <a:t>Uldis Siliņš</a:t>
            </a:r>
            <a:endParaRPr lang="lv-LV" sz="9600" dirty="0">
              <a:solidFill>
                <a:schemeClr val="accent1">
                  <a:lumMod val="75000"/>
                </a:schemeClr>
              </a:solidFill>
              <a:latin typeface="Arial Black" panose="020B0A04020102020204" pitchFamily="34" charset="0"/>
            </a:endParaRPr>
          </a:p>
        </p:txBody>
      </p:sp>
      <p:pic>
        <p:nvPicPr>
          <p:cNvPr id="1026" name="Picture 2" descr="img6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194" y="756470"/>
            <a:ext cx="5030681" cy="329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10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980">
        <p15:prstTrans prst="peelOff"/>
      </p:transition>
    </mc:Choice>
    <mc:Fallback xmlns="">
      <p:transition spd="slow" advTm="198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84" y="283464"/>
            <a:ext cx="7680960" cy="3785616"/>
          </a:xfrm>
        </p:spPr>
        <p:txBody>
          <a:bodyPr>
            <a:normAutofit fontScale="90000"/>
          </a:bodyPr>
          <a:lstStyle/>
          <a:p>
            <a:pPr algn="ctr"/>
            <a:r>
              <a:rPr lang="lv-LV" b="1" dirty="0" smtClean="0"/>
              <a:t/>
            </a:r>
            <a:br>
              <a:rPr lang="lv-LV" b="1" dirty="0" smtClean="0"/>
            </a:br>
            <a:r>
              <a:rPr lang="lv-LV" b="1" dirty="0"/>
              <a:t/>
            </a:r>
            <a:br>
              <a:rPr lang="lv-LV" b="1" dirty="0"/>
            </a:br>
            <a:r>
              <a:rPr lang="lv-LV" b="1" dirty="0" smtClean="0"/>
              <a:t/>
            </a:r>
            <a:br>
              <a:rPr lang="lv-LV" b="1" dirty="0" smtClean="0"/>
            </a:br>
            <a:r>
              <a:rPr lang="lv-LV" b="1" dirty="0"/>
              <a:t/>
            </a:r>
            <a:br>
              <a:rPr lang="lv-LV" b="1" dirty="0"/>
            </a:br>
            <a:r>
              <a:rPr lang="lv-LV" b="1" dirty="0" smtClean="0"/>
              <a:t/>
            </a:r>
            <a:br>
              <a:rPr lang="lv-LV" b="1" dirty="0" smtClean="0"/>
            </a:br>
            <a:r>
              <a:rPr lang="lv-LV" b="1" dirty="0" smtClean="0">
                <a:solidFill>
                  <a:schemeClr val="accent1">
                    <a:lumMod val="75000"/>
                  </a:schemeClr>
                </a:solidFill>
              </a:rPr>
              <a:t>Ulda Siliņa sarakstītās lugas</a:t>
            </a:r>
            <a:r>
              <a:rPr lang="lv-LV" dirty="0"/>
              <a:t/>
            </a:r>
            <a:br>
              <a:rPr lang="lv-LV" dirty="0"/>
            </a:br>
            <a:endParaRPr lang="lv-LV" dirty="0"/>
          </a:p>
        </p:txBody>
      </p:sp>
      <p:sp>
        <p:nvSpPr>
          <p:cNvPr id="3" name="Content Placeholder 2"/>
          <p:cNvSpPr>
            <a:spLocks noGrp="1"/>
          </p:cNvSpPr>
          <p:nvPr>
            <p:ph idx="1"/>
          </p:nvPr>
        </p:nvSpPr>
        <p:spPr>
          <a:xfrm>
            <a:off x="521208" y="3447287"/>
            <a:ext cx="5010912" cy="621793"/>
          </a:xfrm>
        </p:spPr>
        <p:txBody>
          <a:bodyPr/>
          <a:lstStyle/>
          <a:p>
            <a:endParaRPr lang="lv-LV" dirty="0" smtClean="0"/>
          </a:p>
          <a:p>
            <a:endParaRPr lang="lv-LV" dirty="0"/>
          </a:p>
          <a:p>
            <a:endParaRPr lang="lv-LV" dirty="0" smtClean="0"/>
          </a:p>
          <a:p>
            <a:endParaRPr lang="lv-LV" dirty="0"/>
          </a:p>
          <a:p>
            <a:endParaRPr lang="lv-LV" dirty="0" smtClean="0"/>
          </a:p>
          <a:p>
            <a:endParaRPr lang="lv-LV" dirty="0"/>
          </a:p>
          <a:p>
            <a:pPr marL="0" indent="0">
              <a:buNone/>
            </a:pPr>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p:txBody>
      </p:sp>
    </p:spTree>
    <p:extLst>
      <p:ext uri="{BB962C8B-B14F-4D97-AF65-F5344CB8AC3E}">
        <p14:creationId xmlns:p14="http://schemas.microsoft.com/office/powerpoint/2010/main" val="3912339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280">
        <p15:prstTrans prst="peelOff"/>
      </p:transition>
    </mc:Choice>
    <mc:Fallback xmlns="">
      <p:transition spd="slow" advTm="228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1039368"/>
            <a:ext cx="9720072" cy="1136904"/>
          </a:xfrm>
        </p:spPr>
        <p:txBody>
          <a:bodyPr>
            <a:noAutofit/>
          </a:bodyPr>
          <a:lstStyle/>
          <a:p>
            <a:r>
              <a:rPr lang="lv-LV" sz="2000" dirty="0">
                <a:solidFill>
                  <a:schemeClr val="accent1">
                    <a:lumMod val="75000"/>
                  </a:schemeClr>
                </a:solidFill>
              </a:rPr>
              <a:t/>
            </a:r>
            <a:br>
              <a:rPr lang="lv-LV" sz="2000" dirty="0">
                <a:solidFill>
                  <a:schemeClr val="accent1">
                    <a:lumMod val="75000"/>
                  </a:schemeClr>
                </a:solidFill>
              </a:rPr>
            </a:br>
            <a:r>
              <a:rPr lang="lv-LV" sz="2200" dirty="0">
                <a:solidFill>
                  <a:schemeClr val="accent1">
                    <a:lumMod val="75000"/>
                  </a:schemeClr>
                </a:solidFill>
              </a:rPr>
              <a:t>Pirmā luga </a:t>
            </a:r>
            <a:r>
              <a:rPr lang="lv-LV" sz="2200" b="1" i="1" dirty="0" err="1">
                <a:solidFill>
                  <a:schemeClr val="accent1">
                    <a:lumMod val="75000"/>
                  </a:schemeClr>
                </a:solidFill>
              </a:rPr>
              <a:t>Ganzēns</a:t>
            </a:r>
            <a:r>
              <a:rPr lang="lv-LV" sz="2200" b="1" i="1" dirty="0">
                <a:solidFill>
                  <a:schemeClr val="accent1">
                    <a:lumMod val="75000"/>
                  </a:schemeClr>
                </a:solidFill>
              </a:rPr>
              <a:t> un Jods</a:t>
            </a:r>
            <a:r>
              <a:rPr lang="lv-LV" sz="2200" b="1" dirty="0">
                <a:solidFill>
                  <a:schemeClr val="accent1">
                    <a:lumMod val="75000"/>
                  </a:schemeClr>
                </a:solidFill>
              </a:rPr>
              <a:t>, </a:t>
            </a:r>
            <a:r>
              <a:rPr lang="lv-LV" sz="2200" dirty="0">
                <a:solidFill>
                  <a:schemeClr val="accent1">
                    <a:lumMod val="75000"/>
                  </a:schemeClr>
                </a:solidFill>
              </a:rPr>
              <a:t>uzvesta 1959. gadā Austrālijas latviešu Kultūras dienās, Sidnejā (rež. autors, inscenētājs- I. Sveilis). </a:t>
            </a:r>
            <a:r>
              <a:rPr lang="lv-LV" sz="2200" dirty="0" smtClean="0">
                <a:solidFill>
                  <a:schemeClr val="accent1">
                    <a:lumMod val="75000"/>
                  </a:schemeClr>
                </a:solidFill>
              </a:rPr>
              <a:t/>
            </a:r>
            <a:br>
              <a:rPr lang="lv-LV" sz="2200" dirty="0" smtClean="0">
                <a:solidFill>
                  <a:schemeClr val="accent1">
                    <a:lumMod val="75000"/>
                  </a:schemeClr>
                </a:solidFill>
              </a:rPr>
            </a:br>
            <a:r>
              <a:rPr lang="lv-LV" sz="2200" dirty="0">
                <a:solidFill>
                  <a:schemeClr val="accent1">
                    <a:lumMod val="75000"/>
                  </a:schemeClr>
                </a:solidFill>
              </a:rPr>
              <a:t/>
            </a:r>
            <a:br>
              <a:rPr lang="lv-LV" sz="2200" dirty="0">
                <a:solidFill>
                  <a:schemeClr val="accent1">
                    <a:lumMod val="75000"/>
                  </a:schemeClr>
                </a:solidFill>
              </a:rPr>
            </a:br>
            <a:r>
              <a:rPr lang="lv-LV" sz="2200" dirty="0" smtClean="0">
                <a:solidFill>
                  <a:schemeClr val="accent1">
                    <a:lumMod val="75000"/>
                  </a:schemeClr>
                </a:solidFill>
              </a:rPr>
              <a:t>Seko </a:t>
            </a:r>
            <a:r>
              <a:rPr lang="lv-LV" sz="2200" dirty="0">
                <a:solidFill>
                  <a:schemeClr val="accent1">
                    <a:lumMod val="75000"/>
                  </a:schemeClr>
                </a:solidFill>
              </a:rPr>
              <a:t>komēdija </a:t>
            </a:r>
            <a:r>
              <a:rPr lang="lv-LV" sz="2200" b="1" i="1" dirty="0">
                <a:solidFill>
                  <a:schemeClr val="accent1">
                    <a:lumMod val="75000"/>
                  </a:schemeClr>
                </a:solidFill>
              </a:rPr>
              <a:t>Vēstules no Dzimtenes</a:t>
            </a:r>
            <a:r>
              <a:rPr lang="lv-LV" sz="2200" b="1" dirty="0">
                <a:solidFill>
                  <a:schemeClr val="accent1">
                    <a:lumMod val="75000"/>
                  </a:schemeClr>
                </a:solidFill>
              </a:rPr>
              <a:t> </a:t>
            </a:r>
            <a:r>
              <a:rPr lang="lv-LV" sz="2200" dirty="0">
                <a:solidFill>
                  <a:schemeClr val="accent1">
                    <a:lumMod val="75000"/>
                  </a:schemeClr>
                </a:solidFill>
              </a:rPr>
              <a:t>(pēc filmas </a:t>
            </a:r>
            <a:r>
              <a:rPr lang="lv-LV" sz="2200" i="1" dirty="0" err="1">
                <a:solidFill>
                  <a:schemeClr val="accent1">
                    <a:lumMod val="75000"/>
                  </a:schemeClr>
                </a:solidFill>
              </a:rPr>
              <a:t>Dear</a:t>
            </a:r>
            <a:r>
              <a:rPr lang="lv-LV" sz="2200" i="1" dirty="0">
                <a:solidFill>
                  <a:schemeClr val="accent1">
                    <a:lumMod val="75000"/>
                  </a:schemeClr>
                </a:solidFill>
              </a:rPr>
              <a:t> </a:t>
            </a:r>
            <a:r>
              <a:rPr lang="lv-LV" sz="2200" i="1" dirty="0" err="1">
                <a:solidFill>
                  <a:schemeClr val="accent1">
                    <a:lumMod val="75000"/>
                  </a:schemeClr>
                </a:solidFill>
              </a:rPr>
              <a:t>Ruth</a:t>
            </a:r>
            <a:r>
              <a:rPr lang="lv-LV" sz="2200" dirty="0">
                <a:solidFill>
                  <a:schemeClr val="accent1">
                    <a:lumMod val="75000"/>
                  </a:schemeClr>
                </a:solidFill>
              </a:rPr>
              <a:t> tēmas), kas gūst lielus panākumus arī ārpus Austrālijas. Pirmo reiz uzvesta Adelaidē 1962. gadā, pēc tam vairākkārtīgi Austrālijā, Amerikā, </a:t>
            </a:r>
            <a:r>
              <a:rPr lang="lv-LV" sz="2200" dirty="0" smtClean="0">
                <a:solidFill>
                  <a:schemeClr val="accent1">
                    <a:lumMod val="75000"/>
                  </a:schemeClr>
                </a:solidFill>
              </a:rPr>
              <a:t>Kanādā</a:t>
            </a:r>
            <a:r>
              <a:rPr lang="lv-LV" sz="2200" dirty="0">
                <a:solidFill>
                  <a:schemeClr val="accent1">
                    <a:lumMod val="75000"/>
                  </a:schemeClr>
                </a:solidFill>
              </a:rPr>
              <a:t>, Zviedrijā, Latvijā un Īrijā. Filmēta Latvijas TV. </a:t>
            </a:r>
            <a:r>
              <a:rPr lang="lv-LV" sz="2200" dirty="0" err="1">
                <a:solidFill>
                  <a:schemeClr val="accent1">
                    <a:lumMod val="75000"/>
                  </a:schemeClr>
                </a:solidFill>
              </a:rPr>
              <a:t>J.Lejiņa</a:t>
            </a:r>
            <a:r>
              <a:rPr lang="lv-LV" sz="2200" dirty="0">
                <a:solidFill>
                  <a:schemeClr val="accent1">
                    <a:lumMod val="75000"/>
                  </a:schemeClr>
                </a:solidFill>
              </a:rPr>
              <a:t> režijā to uzved 1964. g. Amerikas latviešu teātris Bostonā (gan ar mainītu nosaukumu </a:t>
            </a:r>
            <a:r>
              <a:rPr lang="lv-LV" sz="2200" b="1" i="1" dirty="0" err="1">
                <a:solidFill>
                  <a:schemeClr val="accent1">
                    <a:lumMod val="75000"/>
                  </a:schemeClr>
                </a:solidFill>
              </a:rPr>
              <a:t>Intermecco</a:t>
            </a:r>
            <a:r>
              <a:rPr lang="lv-LV" sz="2200" b="1" i="1" dirty="0">
                <a:solidFill>
                  <a:schemeClr val="accent1">
                    <a:lumMod val="75000"/>
                  </a:schemeClr>
                </a:solidFill>
              </a:rPr>
              <a:t> Iļģuciemā</a:t>
            </a:r>
            <a:r>
              <a:rPr lang="lv-LV" sz="2200" dirty="0">
                <a:solidFill>
                  <a:schemeClr val="accent1">
                    <a:lumMod val="75000"/>
                  </a:schemeClr>
                </a:solidFill>
              </a:rPr>
              <a:t>, jo V. Kārkliņam ir romāns ar tādu pašu nosaukumu). </a:t>
            </a:r>
            <a:r>
              <a:rPr lang="lv-LV" sz="2200" dirty="0" smtClean="0">
                <a:solidFill>
                  <a:schemeClr val="accent1">
                    <a:lumMod val="75000"/>
                  </a:schemeClr>
                </a:solidFill>
              </a:rPr>
              <a:t/>
            </a:r>
            <a:br>
              <a:rPr lang="lv-LV" sz="2200" dirty="0" smtClean="0">
                <a:solidFill>
                  <a:schemeClr val="accent1">
                    <a:lumMod val="75000"/>
                  </a:schemeClr>
                </a:solidFill>
              </a:rPr>
            </a:br>
            <a:r>
              <a:rPr lang="lv-LV" sz="2200" dirty="0">
                <a:solidFill>
                  <a:schemeClr val="accent1">
                    <a:lumMod val="75000"/>
                  </a:schemeClr>
                </a:solidFill>
              </a:rPr>
              <a:t/>
            </a:r>
            <a:br>
              <a:rPr lang="lv-LV" sz="2200" dirty="0">
                <a:solidFill>
                  <a:schemeClr val="accent1">
                    <a:lumMod val="75000"/>
                  </a:schemeClr>
                </a:solidFill>
              </a:rPr>
            </a:br>
            <a:r>
              <a:rPr lang="lv-LV" sz="2200" dirty="0">
                <a:solidFill>
                  <a:schemeClr val="accent1">
                    <a:lumMod val="75000"/>
                  </a:schemeClr>
                </a:solidFill>
              </a:rPr>
              <a:t>Nākamā luga </a:t>
            </a:r>
            <a:r>
              <a:rPr lang="lv-LV" sz="2200" b="1" i="1" dirty="0" err="1">
                <a:solidFill>
                  <a:schemeClr val="accent1">
                    <a:lumMod val="75000"/>
                  </a:schemeClr>
                </a:solidFill>
              </a:rPr>
              <a:t>Ķemermiestiņā</a:t>
            </a:r>
            <a:r>
              <a:rPr lang="lv-LV" sz="2200" b="1" i="1" dirty="0">
                <a:solidFill>
                  <a:schemeClr val="accent1">
                    <a:lumMod val="75000"/>
                  </a:schemeClr>
                </a:solidFill>
              </a:rPr>
              <a:t> </a:t>
            </a:r>
            <a:r>
              <a:rPr lang="lv-LV" sz="2200" dirty="0">
                <a:solidFill>
                  <a:schemeClr val="accent1">
                    <a:lumMod val="75000"/>
                  </a:schemeClr>
                </a:solidFill>
              </a:rPr>
              <a:t>(1966.g.), uzvesta 8. Austrālijas latviešu rakstnieku dienās Sidnejā.</a:t>
            </a:r>
            <a:r>
              <a:rPr lang="lv-LV" sz="2000" dirty="0">
                <a:solidFill>
                  <a:schemeClr val="accent1">
                    <a:lumMod val="75000"/>
                  </a:schemeClr>
                </a:solidFill>
              </a:rPr>
              <a:t/>
            </a:r>
            <a:br>
              <a:rPr lang="lv-LV" sz="2000" dirty="0">
                <a:solidFill>
                  <a:schemeClr val="accent1">
                    <a:lumMod val="75000"/>
                  </a:schemeClr>
                </a:solidFill>
              </a:rPr>
            </a:br>
            <a:endParaRPr lang="lv-LV" sz="2000" dirty="0">
              <a:solidFill>
                <a:schemeClr val="accent1">
                  <a:lumMod val="75000"/>
                </a:schemeClr>
              </a:solidFill>
            </a:endParaRPr>
          </a:p>
        </p:txBody>
      </p:sp>
    </p:spTree>
    <p:extLst>
      <p:ext uri="{BB962C8B-B14F-4D97-AF65-F5344CB8AC3E}">
        <p14:creationId xmlns:p14="http://schemas.microsoft.com/office/powerpoint/2010/main" val="2262740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7834">
        <p15:prstTrans prst="peelOff"/>
      </p:transition>
    </mc:Choice>
    <mc:Fallback xmlns="">
      <p:transition spd="slow" advTm="17834">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6152" y="2496311"/>
            <a:ext cx="7900416" cy="1828801"/>
          </a:xfrm>
        </p:spPr>
        <p:txBody>
          <a:bodyPr/>
          <a:lstStyle/>
          <a:p>
            <a:pPr algn="l"/>
            <a:r>
              <a:rPr lang="lv-LV" sz="3600" dirty="0" smtClean="0"/>
              <a:t/>
            </a:r>
            <a:br>
              <a:rPr lang="lv-LV" sz="3600" dirty="0" smtClean="0"/>
            </a:br>
            <a:r>
              <a:rPr lang="lv-LV" sz="3600" dirty="0"/>
              <a:t/>
            </a:r>
            <a:br>
              <a:rPr lang="lv-LV" sz="3600" dirty="0"/>
            </a:br>
            <a:r>
              <a:rPr lang="lv-LV" sz="3600" dirty="0" smtClean="0"/>
              <a:t/>
            </a:r>
            <a:br>
              <a:rPr lang="lv-LV" sz="3600" dirty="0" smtClean="0"/>
            </a:br>
            <a:r>
              <a:rPr lang="lv-LV" sz="3600" dirty="0" smtClean="0"/>
              <a:t/>
            </a:r>
            <a:br>
              <a:rPr lang="lv-LV" sz="3600" dirty="0" smtClean="0"/>
            </a:br>
            <a:r>
              <a:rPr lang="lv-LV" sz="3600" dirty="0"/>
              <a:t/>
            </a:r>
            <a:br>
              <a:rPr lang="lv-LV" sz="3600" dirty="0"/>
            </a:br>
            <a:r>
              <a:rPr lang="lv-LV" sz="2400" dirty="0" smtClean="0">
                <a:solidFill>
                  <a:schemeClr val="accent1">
                    <a:lumMod val="75000"/>
                  </a:schemeClr>
                </a:solidFill>
              </a:rPr>
              <a:t>Savu </a:t>
            </a:r>
            <a:r>
              <a:rPr lang="lv-LV" sz="2400" dirty="0">
                <a:solidFill>
                  <a:schemeClr val="accent1">
                    <a:lumMod val="75000"/>
                  </a:schemeClr>
                </a:solidFill>
              </a:rPr>
              <a:t>pirmo lugu </a:t>
            </a:r>
            <a:r>
              <a:rPr lang="lv-LV" sz="2400" b="1" i="1" dirty="0" err="1" smtClean="0">
                <a:solidFill>
                  <a:schemeClr val="accent1">
                    <a:lumMod val="75000"/>
                  </a:schemeClr>
                </a:solidFill>
              </a:rPr>
              <a:t>Ganuzēns</a:t>
            </a:r>
            <a:r>
              <a:rPr lang="lv-LV" sz="2400" b="1" i="1" dirty="0" smtClean="0">
                <a:solidFill>
                  <a:schemeClr val="accent1">
                    <a:lumMod val="75000"/>
                  </a:schemeClr>
                </a:solidFill>
              </a:rPr>
              <a:t> </a:t>
            </a:r>
            <a:r>
              <a:rPr lang="lv-LV" sz="2400" b="1" i="1" dirty="0">
                <a:solidFill>
                  <a:schemeClr val="accent1">
                    <a:lumMod val="75000"/>
                  </a:schemeClr>
                </a:solidFill>
              </a:rPr>
              <a:t>un Jods</a:t>
            </a:r>
            <a:r>
              <a:rPr lang="lv-LV" sz="2400" b="1" dirty="0">
                <a:solidFill>
                  <a:schemeClr val="accent1">
                    <a:lumMod val="75000"/>
                  </a:schemeClr>
                </a:solidFill>
              </a:rPr>
              <a:t> </a:t>
            </a:r>
            <a:r>
              <a:rPr lang="lv-LV" sz="2400" dirty="0">
                <a:solidFill>
                  <a:schemeClr val="accent1">
                    <a:lumMod val="75000"/>
                  </a:schemeClr>
                </a:solidFill>
              </a:rPr>
              <a:t>sarakstījis 1959. gadā Austrālijas Latviešu Kultūras dienām Sidnejā, Bērnu pēcpusdienas </a:t>
            </a:r>
            <a:r>
              <a:rPr lang="lv-LV" sz="2400" dirty="0" smtClean="0">
                <a:solidFill>
                  <a:schemeClr val="accent1">
                    <a:lumMod val="75000"/>
                  </a:schemeClr>
                </a:solidFill>
              </a:rPr>
              <a:t>ietvaros </a:t>
            </a:r>
            <a:r>
              <a:rPr lang="lv-LV" sz="2400" dirty="0">
                <a:solidFill>
                  <a:schemeClr val="accent1">
                    <a:lumMod val="75000"/>
                  </a:schemeClr>
                </a:solidFill>
              </a:rPr>
              <a:t>(pats iestudējis, inscenētājs - </a:t>
            </a:r>
            <a:r>
              <a:rPr lang="lv-LV" sz="2400" dirty="0" err="1">
                <a:solidFill>
                  <a:schemeClr val="accent1">
                    <a:lumMod val="75000"/>
                  </a:schemeClr>
                </a:solidFill>
              </a:rPr>
              <a:t>I.Sveilis</a:t>
            </a:r>
            <a:r>
              <a:rPr lang="lv-LV" sz="2400" dirty="0">
                <a:solidFill>
                  <a:schemeClr val="accent1">
                    <a:lumMod val="75000"/>
                  </a:schemeClr>
                </a:solidFill>
              </a:rPr>
              <a:t>). </a:t>
            </a:r>
          </a:p>
        </p:txBody>
      </p:sp>
    </p:spTree>
    <p:extLst>
      <p:ext uri="{BB962C8B-B14F-4D97-AF65-F5344CB8AC3E}">
        <p14:creationId xmlns:p14="http://schemas.microsoft.com/office/powerpoint/2010/main" val="19629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650">
        <p15:prstTrans prst="peelOff"/>
      </p:transition>
    </mc:Choice>
    <mc:Fallback xmlns="">
      <p:transition spd="slow" advTm="665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667512"/>
            <a:ext cx="9171432" cy="2057400"/>
          </a:xfrm>
        </p:spPr>
        <p:txBody>
          <a:bodyPr>
            <a:noAutofit/>
          </a:bodyPr>
          <a:lstStyle/>
          <a:p>
            <a:pPr>
              <a:lnSpc>
                <a:spcPct val="150000"/>
              </a:lnSpc>
            </a:pPr>
            <a:r>
              <a:rPr lang="lv-LV" sz="2000" dirty="0">
                <a:solidFill>
                  <a:schemeClr val="accent1">
                    <a:lumMod val="75000"/>
                  </a:schemeClr>
                </a:solidFill>
              </a:rPr>
              <a:t>1967. g. bērnu luga </a:t>
            </a:r>
            <a:r>
              <a:rPr lang="lv-LV" sz="2000" b="1" i="1" dirty="0">
                <a:solidFill>
                  <a:schemeClr val="accent1">
                    <a:lumMod val="75000"/>
                  </a:schemeClr>
                </a:solidFill>
              </a:rPr>
              <a:t>Didzis un sargeņģelis</a:t>
            </a:r>
            <a:r>
              <a:rPr lang="lv-LV" sz="2000" dirty="0">
                <a:solidFill>
                  <a:schemeClr val="accent1">
                    <a:lumMod val="75000"/>
                  </a:schemeClr>
                </a:solidFill>
              </a:rPr>
              <a:t>, (DV lugu sacensībā 2. vieta)</a:t>
            </a:r>
            <a:br>
              <a:rPr lang="lv-LV" sz="2000" dirty="0">
                <a:solidFill>
                  <a:schemeClr val="accent1">
                    <a:lumMod val="75000"/>
                  </a:schemeClr>
                </a:solidFill>
              </a:rPr>
            </a:br>
            <a:r>
              <a:rPr lang="lv-LV" sz="2000" dirty="0">
                <a:solidFill>
                  <a:schemeClr val="accent1">
                    <a:lumMod val="75000"/>
                  </a:schemeClr>
                </a:solidFill>
              </a:rPr>
              <a:t>1969. gadā bērnu luga - fantāzija </a:t>
            </a:r>
            <a:r>
              <a:rPr lang="lv-LV" sz="2000" b="1" i="1" dirty="0" err="1" smtClean="0">
                <a:solidFill>
                  <a:schemeClr val="accent1">
                    <a:lumMod val="75000"/>
                  </a:schemeClr>
                </a:solidFill>
              </a:rPr>
              <a:t>Šurturitnekuršistasitnekas</a:t>
            </a:r>
            <a:r>
              <a:rPr lang="lv-LV" sz="2000" dirty="0">
                <a:solidFill>
                  <a:schemeClr val="accent1">
                    <a:lumMod val="75000"/>
                  </a:schemeClr>
                </a:solidFill>
              </a:rPr>
              <a:t/>
            </a:r>
            <a:br>
              <a:rPr lang="lv-LV" sz="2000" dirty="0">
                <a:solidFill>
                  <a:schemeClr val="accent1">
                    <a:lumMod val="75000"/>
                  </a:schemeClr>
                </a:solidFill>
              </a:rPr>
            </a:br>
            <a:r>
              <a:rPr lang="lv-LV" sz="2000" dirty="0">
                <a:solidFill>
                  <a:schemeClr val="accent1">
                    <a:lumMod val="75000"/>
                  </a:schemeClr>
                </a:solidFill>
              </a:rPr>
              <a:t>1974. g. pirmizrāde Sidnejā lugai </a:t>
            </a:r>
            <a:r>
              <a:rPr lang="lv-LV" sz="2000" b="1" i="1" dirty="0">
                <a:solidFill>
                  <a:schemeClr val="accent1">
                    <a:lumMod val="75000"/>
                  </a:schemeClr>
                </a:solidFill>
              </a:rPr>
              <a:t>Pilsoņa Avota </a:t>
            </a:r>
            <a:r>
              <a:rPr lang="lv-LV" sz="2000" b="1" i="1" dirty="0" smtClean="0">
                <a:solidFill>
                  <a:schemeClr val="accent1">
                    <a:lumMod val="75000"/>
                  </a:schemeClr>
                </a:solidFill>
              </a:rPr>
              <a:t>lieta</a:t>
            </a:r>
            <a:r>
              <a:rPr lang="lv-LV" sz="2000" dirty="0" smtClean="0">
                <a:solidFill>
                  <a:schemeClr val="accent1">
                    <a:lumMod val="75000"/>
                  </a:schemeClr>
                </a:solidFill>
              </a:rPr>
              <a:t> </a:t>
            </a:r>
            <a:r>
              <a:rPr lang="lv-LV" sz="2000" dirty="0">
                <a:solidFill>
                  <a:schemeClr val="accent1">
                    <a:lumMod val="75000"/>
                  </a:schemeClr>
                </a:solidFill>
              </a:rPr>
              <a:t>(Lugu </a:t>
            </a:r>
            <a:r>
              <a:rPr lang="lv-LV" sz="2000" dirty="0" smtClean="0">
                <a:solidFill>
                  <a:schemeClr val="accent1">
                    <a:lumMod val="75000"/>
                  </a:schemeClr>
                </a:solidFill>
              </a:rPr>
              <a:t>sacensībā 1. vietu </a:t>
            </a:r>
            <a:r>
              <a:rPr lang="lv-LV" sz="2000" dirty="0">
                <a:solidFill>
                  <a:schemeClr val="accent1">
                    <a:lumMod val="75000"/>
                  </a:schemeClr>
                </a:solidFill>
              </a:rPr>
              <a:t>dala ar E. </a:t>
            </a:r>
            <a:r>
              <a:rPr lang="lv-LV" sz="2000" dirty="0" err="1">
                <a:solidFill>
                  <a:schemeClr val="accent1">
                    <a:lumMod val="75000"/>
                  </a:schemeClr>
                </a:solidFill>
              </a:rPr>
              <a:t>Lēmanes</a:t>
            </a:r>
            <a:r>
              <a:rPr lang="lv-LV" sz="2000" dirty="0">
                <a:solidFill>
                  <a:schemeClr val="accent1">
                    <a:lumMod val="75000"/>
                  </a:schemeClr>
                </a:solidFill>
              </a:rPr>
              <a:t> lugu </a:t>
            </a:r>
            <a:r>
              <a:rPr lang="lv-LV" sz="2000" i="1" dirty="0" err="1" smtClean="0">
                <a:solidFill>
                  <a:schemeClr val="accent1">
                    <a:lumMod val="75000"/>
                  </a:schemeClr>
                </a:solidFill>
              </a:rPr>
              <a:t>Solaterra</a:t>
            </a:r>
            <a:r>
              <a:rPr lang="lv-LV" sz="2000" dirty="0" smtClean="0">
                <a:solidFill>
                  <a:schemeClr val="accent1">
                    <a:lumMod val="75000"/>
                  </a:schemeClr>
                </a:solidFill>
              </a:rPr>
              <a:t>).</a:t>
            </a:r>
            <a:br>
              <a:rPr lang="lv-LV" sz="2000" dirty="0" smtClean="0">
                <a:solidFill>
                  <a:schemeClr val="accent1">
                    <a:lumMod val="75000"/>
                  </a:schemeClr>
                </a:solidFill>
              </a:rPr>
            </a:br>
            <a:r>
              <a:rPr lang="lv-LV" sz="2000" dirty="0" smtClean="0">
                <a:solidFill>
                  <a:schemeClr val="accent1">
                    <a:lumMod val="75000"/>
                  </a:schemeClr>
                </a:solidFill>
              </a:rPr>
              <a:t>Recenzente </a:t>
            </a:r>
            <a:r>
              <a:rPr lang="lv-LV" sz="2000" dirty="0" err="1">
                <a:solidFill>
                  <a:schemeClr val="accent1">
                    <a:lumMod val="75000"/>
                  </a:schemeClr>
                </a:solidFill>
              </a:rPr>
              <a:t>M.Kalniete</a:t>
            </a:r>
            <a:r>
              <a:rPr lang="lv-LV" sz="2000" dirty="0">
                <a:solidFill>
                  <a:schemeClr val="accent1">
                    <a:lumMod val="75000"/>
                  </a:schemeClr>
                </a:solidFill>
              </a:rPr>
              <a:t> laikrakstā </a:t>
            </a:r>
            <a:r>
              <a:rPr lang="lv-LV" sz="2000" i="1" dirty="0">
                <a:solidFill>
                  <a:schemeClr val="accent1">
                    <a:lumMod val="75000"/>
                  </a:schemeClr>
                </a:solidFill>
              </a:rPr>
              <a:t>Austrālijas Latvietis</a:t>
            </a:r>
            <a:r>
              <a:rPr lang="lv-LV" sz="2000" dirty="0">
                <a:solidFill>
                  <a:schemeClr val="accent1">
                    <a:lumMod val="75000"/>
                  </a:schemeClr>
                </a:solidFill>
              </a:rPr>
              <a:t> raksta:</a:t>
            </a:r>
            <a:br>
              <a:rPr lang="lv-LV" sz="2000" dirty="0">
                <a:solidFill>
                  <a:schemeClr val="accent1">
                    <a:lumMod val="75000"/>
                  </a:schemeClr>
                </a:solidFill>
              </a:rPr>
            </a:br>
            <a:r>
              <a:rPr lang="lv-LV" sz="2000" dirty="0" smtClean="0">
                <a:solidFill>
                  <a:schemeClr val="accent1">
                    <a:lumMod val="75000"/>
                  </a:schemeClr>
                </a:solidFill>
              </a:rPr>
              <a:t>- </a:t>
            </a:r>
            <a:r>
              <a:rPr lang="lv-LV" sz="2000" i="1" dirty="0" smtClean="0">
                <a:solidFill>
                  <a:schemeClr val="accent1">
                    <a:lumMod val="75000"/>
                  </a:schemeClr>
                </a:solidFill>
              </a:rPr>
              <a:t>Pirmizrāde </a:t>
            </a:r>
            <a:r>
              <a:rPr lang="lv-LV" sz="2000" i="1" dirty="0">
                <a:solidFill>
                  <a:schemeClr val="accent1">
                    <a:lumMod val="75000"/>
                  </a:schemeClr>
                </a:solidFill>
              </a:rPr>
              <a:t>notika tieši 14. jūnija vakarā </a:t>
            </a:r>
            <a:r>
              <a:rPr lang="lv-LV" sz="2000" i="1" dirty="0" smtClean="0">
                <a:solidFill>
                  <a:schemeClr val="accent1">
                    <a:lumMod val="75000"/>
                  </a:schemeClr>
                </a:solidFill>
              </a:rPr>
              <a:t>[..] </a:t>
            </a:r>
            <a:r>
              <a:rPr lang="lv-LV" sz="2000" i="1" dirty="0" err="1">
                <a:solidFill>
                  <a:schemeClr val="accent1">
                    <a:lumMod val="75000"/>
                  </a:schemeClr>
                </a:solidFill>
              </a:rPr>
              <a:t>sidnejiešu</a:t>
            </a:r>
            <a:r>
              <a:rPr lang="lv-LV" sz="2000" i="1" dirty="0">
                <a:solidFill>
                  <a:schemeClr val="accent1">
                    <a:lumMod val="75000"/>
                  </a:schemeClr>
                </a:solidFill>
              </a:rPr>
              <a:t> tai vakarā sniegtā izrāde varbūt bija pats piederīgākais 14. jūnija sarīkojums, kāds jeb kad bijis. </a:t>
            </a:r>
            <a:r>
              <a:rPr lang="lv-LV" sz="2000" i="1" dirty="0" smtClean="0">
                <a:solidFill>
                  <a:schemeClr val="accent1">
                    <a:lumMod val="75000"/>
                  </a:schemeClr>
                </a:solidFill>
              </a:rPr>
              <a:t/>
            </a:r>
            <a:br>
              <a:rPr lang="lv-LV" sz="2000" i="1" dirty="0" smtClean="0">
                <a:solidFill>
                  <a:schemeClr val="accent1">
                    <a:lumMod val="75000"/>
                  </a:schemeClr>
                </a:solidFill>
              </a:rPr>
            </a:br>
            <a:r>
              <a:rPr lang="lv-LV" sz="2000" dirty="0" smtClean="0">
                <a:solidFill>
                  <a:schemeClr val="accent1">
                    <a:lumMod val="75000"/>
                  </a:schemeClr>
                </a:solidFill>
              </a:rPr>
              <a:t>Siliņš </a:t>
            </a:r>
            <a:r>
              <a:rPr lang="lv-LV" sz="2000" dirty="0">
                <a:solidFill>
                  <a:schemeClr val="accent1">
                    <a:lumMod val="75000"/>
                  </a:schemeClr>
                </a:solidFill>
              </a:rPr>
              <a:t>tēlo čekistu </a:t>
            </a:r>
            <a:r>
              <a:rPr lang="lv-LV" sz="2000" dirty="0" err="1">
                <a:solidFill>
                  <a:schemeClr val="accent1">
                    <a:lumMod val="75000"/>
                  </a:schemeClr>
                </a:solidFill>
              </a:rPr>
              <a:t>Čerņikovu</a:t>
            </a:r>
            <a:r>
              <a:rPr lang="lv-LV" sz="2000" dirty="0">
                <a:solidFill>
                  <a:schemeClr val="accent1">
                    <a:lumMod val="75000"/>
                  </a:schemeClr>
                </a:solidFill>
              </a:rPr>
              <a:t>, bet turnejā, apstākļu spiests, žurnālistu </a:t>
            </a:r>
            <a:r>
              <a:rPr lang="lv-LV" sz="2000" dirty="0" err="1">
                <a:solidFill>
                  <a:schemeClr val="accent1">
                    <a:lumMod val="75000"/>
                  </a:schemeClr>
                </a:solidFill>
              </a:rPr>
              <a:t>Pītersenu</a:t>
            </a:r>
            <a:r>
              <a:rPr lang="lv-LV" sz="2000" dirty="0">
                <a:solidFill>
                  <a:schemeClr val="accent1">
                    <a:lumMod val="75000"/>
                  </a:schemeClr>
                </a:solidFill>
              </a:rPr>
              <a:t>. </a:t>
            </a:r>
            <a:r>
              <a:rPr lang="lv-LV" sz="2000" dirty="0" smtClean="0">
                <a:solidFill>
                  <a:schemeClr val="accent1">
                    <a:lumMod val="75000"/>
                  </a:schemeClr>
                </a:solidFill>
              </a:rPr>
              <a:t>Ko </a:t>
            </a:r>
            <a:r>
              <a:rPr lang="lv-LV" sz="2000" dirty="0">
                <a:solidFill>
                  <a:schemeClr val="accent1">
                    <a:lumMod val="75000"/>
                  </a:schemeClr>
                </a:solidFill>
              </a:rPr>
              <a:t>saka par lugu pats autors?</a:t>
            </a:r>
            <a:br>
              <a:rPr lang="lv-LV" sz="2000" dirty="0">
                <a:solidFill>
                  <a:schemeClr val="accent1">
                    <a:lumMod val="75000"/>
                  </a:schemeClr>
                </a:solidFill>
              </a:rPr>
            </a:br>
            <a:r>
              <a:rPr lang="lv-LV" sz="2000" dirty="0" smtClean="0">
                <a:solidFill>
                  <a:schemeClr val="accent1">
                    <a:lumMod val="75000"/>
                  </a:schemeClr>
                </a:solidFill>
              </a:rPr>
              <a:t>- </a:t>
            </a:r>
            <a:r>
              <a:rPr lang="lv-LV" sz="2000" i="1" dirty="0" smtClean="0">
                <a:solidFill>
                  <a:schemeClr val="accent1">
                    <a:lumMod val="75000"/>
                  </a:schemeClr>
                </a:solidFill>
              </a:rPr>
              <a:t>Lugas </a:t>
            </a:r>
            <a:r>
              <a:rPr lang="lv-LV" sz="2000" i="1" dirty="0">
                <a:solidFill>
                  <a:schemeClr val="accent1">
                    <a:lumMod val="75000"/>
                  </a:schemeClr>
                </a:solidFill>
              </a:rPr>
              <a:t>vājais punkts ir vietējo apstākļu nepazīšana viesnīcās.</a:t>
            </a:r>
            <a:r>
              <a:rPr lang="lv-LV" sz="2000" dirty="0"/>
              <a:t/>
            </a:r>
            <a:br>
              <a:rPr lang="lv-LV" sz="2000" dirty="0"/>
            </a:br>
            <a:endParaRPr lang="lv-LV" sz="2000" dirty="0"/>
          </a:p>
        </p:txBody>
      </p:sp>
      <p:sp>
        <p:nvSpPr>
          <p:cNvPr id="3" name="Content Placeholder 2"/>
          <p:cNvSpPr>
            <a:spLocks noGrp="1"/>
          </p:cNvSpPr>
          <p:nvPr>
            <p:ph idx="1"/>
          </p:nvPr>
        </p:nvSpPr>
        <p:spPr>
          <a:xfrm>
            <a:off x="261597" y="1011936"/>
            <a:ext cx="9171432" cy="1868424"/>
          </a:xfrm>
        </p:spPr>
        <p:txBody>
          <a:bodyPr/>
          <a:lstStyle/>
          <a:p>
            <a:endParaRPr lang="lv-LV" dirty="0" smtClean="0"/>
          </a:p>
          <a:p>
            <a:endParaRPr lang="lv-LV" dirty="0"/>
          </a:p>
          <a:p>
            <a:endParaRPr lang="lv-LV" dirty="0" smtClean="0"/>
          </a:p>
          <a:p>
            <a:endParaRPr lang="lv-LV" dirty="0"/>
          </a:p>
          <a:p>
            <a:endParaRPr lang="lv-LV" dirty="0" smtClean="0"/>
          </a:p>
          <a:p>
            <a:endParaRPr lang="lv-LV" sz="900" dirty="0"/>
          </a:p>
          <a:p>
            <a:endParaRPr lang="lv-LV" dirty="0" smtClean="0"/>
          </a:p>
          <a:p>
            <a:endParaRPr lang="lv-LV" dirty="0"/>
          </a:p>
          <a:p>
            <a:endParaRPr lang="lv-LV" dirty="0" smtClean="0"/>
          </a:p>
          <a:p>
            <a:endParaRPr lang="lv-LV" dirty="0"/>
          </a:p>
          <a:p>
            <a:endParaRPr lang="lv-LV" dirty="0" smtClean="0"/>
          </a:p>
          <a:p>
            <a:endParaRPr lang="lv-LV" dirty="0"/>
          </a:p>
          <a:p>
            <a:pPr marL="0" indent="0">
              <a:buNone/>
            </a:pPr>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p:txBody>
      </p:sp>
    </p:spTree>
    <p:extLst>
      <p:ext uri="{BB962C8B-B14F-4D97-AF65-F5344CB8AC3E}">
        <p14:creationId xmlns:p14="http://schemas.microsoft.com/office/powerpoint/2010/main" val="2219425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166">
        <p15:prstTrans prst="peelOff"/>
      </p:transition>
    </mc:Choice>
    <mc:Fallback xmlns="">
      <p:transition spd="slow" advTm="23166">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1520" y="2286000"/>
            <a:ext cx="9290304" cy="4389120"/>
          </a:xfrm>
        </p:spPr>
        <p:txBody>
          <a:bodyPr/>
          <a:lstStyle/>
          <a:p>
            <a:pPr algn="l"/>
            <a:r>
              <a:rPr lang="lv-LV" sz="2400" dirty="0">
                <a:solidFill>
                  <a:schemeClr val="accent1">
                    <a:lumMod val="75000"/>
                  </a:schemeClr>
                </a:solidFill>
              </a:rPr>
              <a:t>Seko komēdija </a:t>
            </a:r>
            <a:r>
              <a:rPr lang="lv-LV" sz="2400" b="1" i="1" dirty="0">
                <a:solidFill>
                  <a:schemeClr val="accent1">
                    <a:lumMod val="75000"/>
                  </a:schemeClr>
                </a:solidFill>
              </a:rPr>
              <a:t>Vēstules no Dzimtenes</a:t>
            </a:r>
            <a:r>
              <a:rPr lang="lv-LV" sz="2400" dirty="0">
                <a:solidFill>
                  <a:schemeClr val="accent1">
                    <a:lumMod val="75000"/>
                  </a:schemeClr>
                </a:solidFill>
              </a:rPr>
              <a:t> (1963.g. pēc filmas </a:t>
            </a:r>
            <a:r>
              <a:rPr lang="lv-LV" sz="2400" i="1" dirty="0" err="1">
                <a:solidFill>
                  <a:schemeClr val="accent1">
                    <a:lumMod val="75000"/>
                  </a:schemeClr>
                </a:solidFill>
              </a:rPr>
              <a:t>Dear</a:t>
            </a:r>
            <a:r>
              <a:rPr lang="lv-LV" sz="2400" i="1" dirty="0">
                <a:solidFill>
                  <a:schemeClr val="accent1">
                    <a:lumMod val="75000"/>
                  </a:schemeClr>
                </a:solidFill>
              </a:rPr>
              <a:t> </a:t>
            </a:r>
            <a:r>
              <a:rPr lang="lv-LV" sz="2400" i="1" dirty="0" err="1">
                <a:solidFill>
                  <a:schemeClr val="accent1">
                    <a:lumMod val="75000"/>
                  </a:schemeClr>
                </a:solidFill>
              </a:rPr>
              <a:t>Ruth</a:t>
            </a:r>
            <a:r>
              <a:rPr lang="lv-LV" sz="2400" dirty="0" err="1">
                <a:solidFill>
                  <a:schemeClr val="accent1">
                    <a:lumMod val="75000"/>
                  </a:schemeClr>
                </a:solidFill>
              </a:rPr>
              <a:t>tēmas</a:t>
            </a:r>
            <a:r>
              <a:rPr lang="lv-LV" sz="2400" dirty="0">
                <a:solidFill>
                  <a:schemeClr val="accent1">
                    <a:lumMod val="75000"/>
                  </a:schemeClr>
                </a:solidFill>
              </a:rPr>
              <a:t>), kas piedzīvo labus panākumus Austrālijā, gan ārpus Austrālijas. </a:t>
            </a:r>
            <a:r>
              <a:rPr lang="lv-LV" sz="2400" dirty="0" smtClean="0">
                <a:solidFill>
                  <a:schemeClr val="accent1">
                    <a:lumMod val="75000"/>
                  </a:schemeClr>
                </a:solidFill>
              </a:rPr>
              <a:t/>
            </a:r>
            <a:br>
              <a:rPr lang="lv-LV" sz="2400" dirty="0" smtClean="0">
                <a:solidFill>
                  <a:schemeClr val="accent1">
                    <a:lumMod val="75000"/>
                  </a:schemeClr>
                </a:solidFill>
              </a:rPr>
            </a:br>
            <a:r>
              <a:rPr lang="lv-LV" sz="2400" dirty="0" smtClean="0">
                <a:solidFill>
                  <a:schemeClr val="accent1">
                    <a:lumMod val="75000"/>
                  </a:schemeClr>
                </a:solidFill>
              </a:rPr>
              <a:t>Bijušā </a:t>
            </a:r>
            <a:r>
              <a:rPr lang="lv-LV" sz="2400" dirty="0">
                <a:solidFill>
                  <a:schemeClr val="accent1">
                    <a:lumMod val="75000"/>
                  </a:schemeClr>
                </a:solidFill>
              </a:rPr>
              <a:t>Nacionālā teātra režisora J. Lejiņa režijā to uzved Amerikas latviešu teātris Bostonā. </a:t>
            </a:r>
            <a:r>
              <a:rPr lang="lv-LV" sz="2400" i="1" dirty="0">
                <a:solidFill>
                  <a:schemeClr val="accent1">
                    <a:lumMod val="75000"/>
                  </a:schemeClr>
                </a:solidFill>
              </a:rPr>
              <a:t>Vēstules no dzimtenes</a:t>
            </a:r>
            <a:r>
              <a:rPr lang="lv-LV" sz="2400" dirty="0">
                <a:solidFill>
                  <a:schemeClr val="accent1">
                    <a:lumMod val="75000"/>
                  </a:schemeClr>
                </a:solidFill>
              </a:rPr>
              <a:t> vairākkārtīgi uzvesta Austrālijā, Amerikā, </a:t>
            </a:r>
            <a:r>
              <a:rPr lang="lv-LV" sz="2400" dirty="0" smtClean="0">
                <a:solidFill>
                  <a:schemeClr val="accent1">
                    <a:lumMod val="75000"/>
                  </a:schemeClr>
                </a:solidFill>
              </a:rPr>
              <a:t>Kanādā</a:t>
            </a:r>
            <a:r>
              <a:rPr lang="lv-LV" sz="2400" dirty="0">
                <a:solidFill>
                  <a:schemeClr val="accent1">
                    <a:lumMod val="75000"/>
                  </a:schemeClr>
                </a:solidFill>
              </a:rPr>
              <a:t>, </a:t>
            </a:r>
            <a:r>
              <a:rPr lang="lv-LV" sz="2400" dirty="0" smtClean="0">
                <a:solidFill>
                  <a:schemeClr val="accent1">
                    <a:lumMod val="75000"/>
                  </a:schemeClr>
                </a:solidFill>
              </a:rPr>
              <a:t>Zviedrijā un Latvijā.</a:t>
            </a:r>
            <a:r>
              <a:rPr lang="lv-LV" sz="2800" dirty="0"/>
              <a:t/>
            </a:r>
            <a:br>
              <a:rPr lang="lv-LV" sz="2800" dirty="0"/>
            </a:br>
            <a:r>
              <a:rPr lang="lv-LV" sz="2800" dirty="0" smtClean="0"/>
              <a:t>.</a:t>
            </a:r>
            <a:r>
              <a:rPr lang="lv-LV" sz="3200" dirty="0" smtClean="0"/>
              <a:t> </a:t>
            </a:r>
            <a:r>
              <a:rPr lang="lv-LV" sz="3200" dirty="0"/>
              <a:t>  </a:t>
            </a:r>
            <a:r>
              <a:rPr lang="lv-LV" dirty="0"/>
              <a:t>          </a:t>
            </a:r>
            <a:br>
              <a:rPr lang="lv-LV" dirty="0"/>
            </a:br>
            <a:endParaRPr lang="lv-LV" dirty="0"/>
          </a:p>
        </p:txBody>
      </p:sp>
    </p:spTree>
    <p:extLst>
      <p:ext uri="{BB962C8B-B14F-4D97-AF65-F5344CB8AC3E}">
        <p14:creationId xmlns:p14="http://schemas.microsoft.com/office/powerpoint/2010/main" val="1801218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506">
        <p15:prstTrans prst="peelOff"/>
      </p:transition>
    </mc:Choice>
    <mc:Fallback xmlns="">
      <p:transition spd="slow" advTm="12506">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157984"/>
            <a:ext cx="7766936" cy="2057400"/>
          </a:xfrm>
        </p:spPr>
        <p:txBody>
          <a:bodyPr/>
          <a:lstStyle/>
          <a:p>
            <a:pPr algn="ctr">
              <a:lnSpc>
                <a:spcPct val="150000"/>
              </a:lnSpc>
            </a:pPr>
            <a:r>
              <a:rPr lang="lv-LV" sz="2400" dirty="0">
                <a:solidFill>
                  <a:schemeClr val="accent1">
                    <a:lumMod val="75000"/>
                  </a:schemeClr>
                </a:solidFill>
              </a:rPr>
              <a:t>Nākamā </a:t>
            </a:r>
            <a:r>
              <a:rPr lang="lv-LV" sz="2400" dirty="0" smtClean="0">
                <a:solidFill>
                  <a:schemeClr val="accent1">
                    <a:lumMod val="75000"/>
                  </a:schemeClr>
                </a:solidFill>
              </a:rPr>
              <a:t>luga</a:t>
            </a:r>
            <a:r>
              <a:rPr lang="lv-LV" sz="2400" dirty="0">
                <a:solidFill>
                  <a:schemeClr val="accent1">
                    <a:lumMod val="75000"/>
                  </a:schemeClr>
                </a:solidFill>
              </a:rPr>
              <a:t> </a:t>
            </a:r>
            <a:r>
              <a:rPr lang="lv-LV" sz="2400" b="1" i="1" dirty="0" err="1" smtClean="0">
                <a:solidFill>
                  <a:schemeClr val="accent1">
                    <a:lumMod val="75000"/>
                  </a:schemeClr>
                </a:solidFill>
              </a:rPr>
              <a:t>Ķemermiestiņā</a:t>
            </a:r>
            <a:r>
              <a:rPr lang="lv-LV" sz="2400" dirty="0" smtClean="0">
                <a:solidFill>
                  <a:schemeClr val="accent1">
                    <a:lumMod val="75000"/>
                  </a:schemeClr>
                </a:solidFill>
              </a:rPr>
              <a:t> </a:t>
            </a:r>
            <a:r>
              <a:rPr lang="lv-LV" sz="2400" dirty="0">
                <a:solidFill>
                  <a:schemeClr val="accent1">
                    <a:lumMod val="75000"/>
                  </a:schemeClr>
                </a:solidFill>
              </a:rPr>
              <a:t>piedzīvo pirmizrādi 1967.g. Austrālijas latviešu rakstnieku dienās Sidnejā.</a:t>
            </a:r>
            <a:r>
              <a:rPr lang="lv-LV" sz="3200" dirty="0"/>
              <a:t/>
            </a:r>
            <a:br>
              <a:rPr lang="lv-LV" sz="3200" dirty="0"/>
            </a:br>
            <a:endParaRPr lang="lv-LV" sz="3200" dirty="0"/>
          </a:p>
        </p:txBody>
      </p:sp>
      <p:sp>
        <p:nvSpPr>
          <p:cNvPr id="3" name="Subtitle 2"/>
          <p:cNvSpPr>
            <a:spLocks noGrp="1"/>
          </p:cNvSpPr>
          <p:nvPr>
            <p:ph type="subTitle" idx="1"/>
          </p:nvPr>
        </p:nvSpPr>
        <p:spPr>
          <a:xfrm>
            <a:off x="1507067" y="2157984"/>
            <a:ext cx="7766936" cy="1389888"/>
          </a:xfrm>
        </p:spPr>
        <p:txBody>
          <a:bodyPr>
            <a:normAutofit fontScale="25000" lnSpcReduction="20000"/>
          </a:bodyPr>
          <a:lstStyle/>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r>
              <a:rPr lang="lv-LV" dirty="0" smtClean="0"/>
              <a:t>4</a:t>
            </a:r>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a:p>
        </p:txBody>
      </p:sp>
    </p:spTree>
    <p:extLst>
      <p:ext uri="{BB962C8B-B14F-4D97-AF65-F5344CB8AC3E}">
        <p14:creationId xmlns:p14="http://schemas.microsoft.com/office/powerpoint/2010/main" val="507805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886">
        <p15:prstTrans prst="peelOff"/>
      </p:transition>
    </mc:Choice>
    <mc:Fallback xmlns="">
      <p:transition spd="slow" advTm="3886">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9866" y="1746504"/>
            <a:ext cx="8661062" cy="3264452"/>
          </a:xfrm>
        </p:spPr>
        <p:txBody>
          <a:bodyPr/>
          <a:lstStyle/>
          <a:p>
            <a:pPr algn="l">
              <a:lnSpc>
                <a:spcPct val="150000"/>
              </a:lnSpc>
            </a:pPr>
            <a:r>
              <a:rPr lang="lv-LV" sz="2400" dirty="0">
                <a:solidFill>
                  <a:schemeClr val="accent1">
                    <a:lumMod val="75000"/>
                  </a:schemeClr>
                </a:solidFill>
              </a:rPr>
              <a:t>Sarakstītas arī vairākas bērnu </a:t>
            </a:r>
            <a:r>
              <a:rPr lang="lv-LV" sz="2400" dirty="0" smtClean="0">
                <a:solidFill>
                  <a:schemeClr val="accent1">
                    <a:lumMod val="75000"/>
                  </a:schemeClr>
                </a:solidFill>
              </a:rPr>
              <a:t>lugas</a:t>
            </a:r>
            <a:br>
              <a:rPr lang="lv-LV" sz="2400" dirty="0" smtClean="0">
                <a:solidFill>
                  <a:schemeClr val="accent1">
                    <a:lumMod val="75000"/>
                  </a:schemeClr>
                </a:solidFill>
              </a:rPr>
            </a:br>
            <a:r>
              <a:rPr lang="lv-LV" sz="2400" dirty="0" smtClean="0">
                <a:solidFill>
                  <a:schemeClr val="accent1">
                    <a:lumMod val="75000"/>
                  </a:schemeClr>
                </a:solidFill>
              </a:rPr>
              <a:t>- </a:t>
            </a:r>
            <a:r>
              <a:rPr lang="lv-LV" sz="2400" i="1" dirty="0" smtClean="0">
                <a:solidFill>
                  <a:schemeClr val="accent1">
                    <a:lumMod val="75000"/>
                  </a:schemeClr>
                </a:solidFill>
              </a:rPr>
              <a:t>Didzis un sargeņģelis</a:t>
            </a:r>
            <a:r>
              <a:rPr lang="lv-LV" sz="2400" dirty="0">
                <a:solidFill>
                  <a:schemeClr val="accent1">
                    <a:lumMod val="75000"/>
                  </a:schemeClr>
                </a:solidFill>
              </a:rPr>
              <a:t> (</a:t>
            </a:r>
            <a:r>
              <a:rPr lang="lv-LV" sz="2400" dirty="0" smtClean="0">
                <a:solidFill>
                  <a:schemeClr val="accent1">
                    <a:lumMod val="75000"/>
                  </a:schemeClr>
                </a:solidFill>
              </a:rPr>
              <a:t>1968.g.godalgota</a:t>
            </a:r>
            <a:r>
              <a:rPr lang="lv-LV" sz="2400" dirty="0">
                <a:solidFill>
                  <a:schemeClr val="accent1">
                    <a:lumMod val="75000"/>
                  </a:schemeClr>
                </a:solidFill>
              </a:rPr>
              <a:t>), </a:t>
            </a:r>
            <a:r>
              <a:rPr lang="lv-LV" sz="2400" dirty="0" smtClean="0">
                <a:solidFill>
                  <a:schemeClr val="accent1">
                    <a:lumMod val="75000"/>
                  </a:schemeClr>
                </a:solidFill>
              </a:rPr>
              <a:t/>
            </a:r>
            <a:br>
              <a:rPr lang="lv-LV" sz="2400" dirty="0" smtClean="0">
                <a:solidFill>
                  <a:schemeClr val="accent1">
                    <a:lumMod val="75000"/>
                  </a:schemeClr>
                </a:solidFill>
              </a:rPr>
            </a:br>
            <a:r>
              <a:rPr lang="lv-LV" sz="2400" dirty="0" smtClean="0">
                <a:solidFill>
                  <a:schemeClr val="accent1">
                    <a:lumMod val="75000"/>
                  </a:schemeClr>
                </a:solidFill>
              </a:rPr>
              <a:t>- </a:t>
            </a:r>
            <a:r>
              <a:rPr lang="lv-LV" sz="2400" i="1" dirty="0" err="1" smtClean="0">
                <a:solidFill>
                  <a:schemeClr val="accent1">
                    <a:lumMod val="75000"/>
                  </a:schemeClr>
                </a:solidFill>
              </a:rPr>
              <a:t>Šurturitnekuršistasitnekas</a:t>
            </a:r>
            <a:r>
              <a:rPr lang="lv-LV" sz="2400" i="1" dirty="0">
                <a:solidFill>
                  <a:schemeClr val="accent1">
                    <a:lumMod val="75000"/>
                  </a:schemeClr>
                </a:solidFill>
              </a:rPr>
              <a:t> </a:t>
            </a:r>
            <a:r>
              <a:rPr lang="lv-LV" sz="2400" dirty="0" smtClean="0">
                <a:solidFill>
                  <a:schemeClr val="accent1">
                    <a:lumMod val="75000"/>
                  </a:schemeClr>
                </a:solidFill>
              </a:rPr>
              <a:t>(</a:t>
            </a:r>
            <a:r>
              <a:rPr lang="lv-LV" sz="2400" dirty="0">
                <a:solidFill>
                  <a:schemeClr val="accent1">
                    <a:lumMod val="75000"/>
                  </a:schemeClr>
                </a:solidFill>
              </a:rPr>
              <a:t>1986.g.), </a:t>
            </a:r>
            <a:r>
              <a:rPr lang="lv-LV" sz="2400" dirty="0" smtClean="0">
                <a:solidFill>
                  <a:schemeClr val="accent1">
                    <a:lumMod val="75000"/>
                  </a:schemeClr>
                </a:solidFill>
              </a:rPr>
              <a:t/>
            </a:r>
            <a:br>
              <a:rPr lang="lv-LV" sz="2400" dirty="0" smtClean="0">
                <a:solidFill>
                  <a:schemeClr val="accent1">
                    <a:lumMod val="75000"/>
                  </a:schemeClr>
                </a:solidFill>
              </a:rPr>
            </a:br>
            <a:r>
              <a:rPr lang="lv-LV" sz="2400" dirty="0" smtClean="0">
                <a:solidFill>
                  <a:schemeClr val="accent1">
                    <a:lumMod val="75000"/>
                  </a:schemeClr>
                </a:solidFill>
              </a:rPr>
              <a:t>- </a:t>
            </a:r>
            <a:r>
              <a:rPr lang="lv-LV" sz="2400" i="1" dirty="0" smtClean="0">
                <a:solidFill>
                  <a:schemeClr val="accent1">
                    <a:lumMod val="75000"/>
                  </a:schemeClr>
                </a:solidFill>
              </a:rPr>
              <a:t>Aijā</a:t>
            </a:r>
            <a:r>
              <a:rPr lang="lv-LV" sz="2400" i="1" dirty="0">
                <a:solidFill>
                  <a:schemeClr val="accent1">
                    <a:lumMod val="75000"/>
                  </a:schemeClr>
                </a:solidFill>
              </a:rPr>
              <a:t>, </a:t>
            </a:r>
            <a:r>
              <a:rPr lang="lv-LV" sz="2400" i="1" dirty="0" err="1">
                <a:solidFill>
                  <a:schemeClr val="accent1">
                    <a:lumMod val="75000"/>
                  </a:schemeClr>
                </a:solidFill>
              </a:rPr>
              <a:t>žūžū</a:t>
            </a:r>
            <a:r>
              <a:rPr lang="lv-LV" sz="2400" i="1" dirty="0">
                <a:solidFill>
                  <a:schemeClr val="accent1">
                    <a:lumMod val="75000"/>
                  </a:schemeClr>
                </a:solidFill>
              </a:rPr>
              <a:t>, lāča bērns</a:t>
            </a:r>
            <a:r>
              <a:rPr lang="lv-LV" sz="2400" dirty="0">
                <a:solidFill>
                  <a:schemeClr val="accent1">
                    <a:lumMod val="75000"/>
                  </a:schemeClr>
                </a:solidFill>
              </a:rPr>
              <a:t> (1986.g.). </a:t>
            </a:r>
            <a:r>
              <a:rPr lang="lv-LV" sz="2400" dirty="0" smtClean="0">
                <a:solidFill>
                  <a:schemeClr val="accent1">
                    <a:lumMod val="75000"/>
                  </a:schemeClr>
                </a:solidFill>
              </a:rPr>
              <a:t/>
            </a:r>
            <a:br>
              <a:rPr lang="lv-LV" sz="2400" dirty="0" smtClean="0">
                <a:solidFill>
                  <a:schemeClr val="accent1">
                    <a:lumMod val="75000"/>
                  </a:schemeClr>
                </a:solidFill>
              </a:rPr>
            </a:br>
            <a:r>
              <a:rPr lang="lv-LV" sz="2400" dirty="0" smtClean="0">
                <a:solidFill>
                  <a:schemeClr val="accent1">
                    <a:lumMod val="75000"/>
                  </a:schemeClr>
                </a:solidFill>
              </a:rPr>
              <a:t>Kopā </a:t>
            </a:r>
            <a:r>
              <a:rPr lang="lv-LV" sz="2400" dirty="0">
                <a:solidFill>
                  <a:schemeClr val="accent1">
                    <a:lumMod val="75000"/>
                  </a:schemeClr>
                </a:solidFill>
              </a:rPr>
              <a:t>ar savu māti Elzu Siliņu sarakstījis </a:t>
            </a:r>
            <a:r>
              <a:rPr lang="lv-LV" sz="2400" dirty="0" err="1">
                <a:solidFill>
                  <a:schemeClr val="accent1">
                    <a:lumMod val="75000"/>
                  </a:schemeClr>
                </a:solidFill>
              </a:rPr>
              <a:t>īslugas</a:t>
            </a:r>
            <a:r>
              <a:rPr lang="lv-LV" sz="2400" dirty="0">
                <a:solidFill>
                  <a:schemeClr val="accent1">
                    <a:lumMod val="75000"/>
                  </a:schemeClr>
                </a:solidFill>
              </a:rPr>
              <a:t> bērniem, kas izdotas burtnīcās </a:t>
            </a:r>
            <a:r>
              <a:rPr lang="lv-LV" sz="2400" i="1" dirty="0">
                <a:solidFill>
                  <a:schemeClr val="accent1">
                    <a:lumMod val="75000"/>
                  </a:schemeClr>
                </a:solidFill>
              </a:rPr>
              <a:t>Spēlēsim Teātri I, II. </a:t>
            </a:r>
            <a:endParaRPr lang="lv-LV" sz="2400" dirty="0">
              <a:solidFill>
                <a:schemeClr val="accent1">
                  <a:lumMod val="75000"/>
                </a:schemeClr>
              </a:solidFill>
            </a:endParaRPr>
          </a:p>
        </p:txBody>
      </p:sp>
    </p:spTree>
    <p:extLst>
      <p:ext uri="{BB962C8B-B14F-4D97-AF65-F5344CB8AC3E}">
        <p14:creationId xmlns:p14="http://schemas.microsoft.com/office/powerpoint/2010/main" val="3156203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457">
        <p15:prstTrans prst="peelOff"/>
      </p:transition>
    </mc:Choice>
    <mc:Fallback xmlns="">
      <p:transition spd="slow" advTm="6457">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014" y="1524000"/>
            <a:ext cx="9536514" cy="3230880"/>
          </a:xfrm>
        </p:spPr>
        <p:txBody>
          <a:bodyPr>
            <a:noAutofit/>
          </a:bodyPr>
          <a:lstStyle/>
          <a:p>
            <a:pPr>
              <a:lnSpc>
                <a:spcPct val="150000"/>
              </a:lnSpc>
            </a:pPr>
            <a:r>
              <a:rPr lang="lv-LV" sz="2400" dirty="0">
                <a:solidFill>
                  <a:schemeClr val="accent1">
                    <a:lumMod val="75000"/>
                  </a:schemeClr>
                </a:solidFill>
              </a:rPr>
              <a:t>1972. gadā Siliņš organizē un piedalās Sidnejas latviešu </a:t>
            </a:r>
            <a:r>
              <a:rPr lang="lv-LV" sz="2400" dirty="0" smtClean="0">
                <a:solidFill>
                  <a:schemeClr val="accent1">
                    <a:lumMod val="75000"/>
                  </a:schemeClr>
                </a:solidFill>
              </a:rPr>
              <a:t>teātra </a:t>
            </a:r>
            <a:r>
              <a:rPr lang="lv-LV" sz="2400" dirty="0">
                <a:solidFill>
                  <a:schemeClr val="accent1">
                    <a:lumMod val="75000"/>
                  </a:schemeClr>
                </a:solidFill>
              </a:rPr>
              <a:t>turnejā pa ASV un </a:t>
            </a:r>
            <a:r>
              <a:rPr lang="lv-LV" sz="2400" dirty="0" smtClean="0">
                <a:solidFill>
                  <a:schemeClr val="accent1">
                    <a:lumMod val="75000"/>
                  </a:schemeClr>
                </a:solidFill>
              </a:rPr>
              <a:t>Kanādu</a:t>
            </a:r>
            <a:r>
              <a:rPr lang="lv-LV" sz="2400" dirty="0">
                <a:solidFill>
                  <a:schemeClr val="accent1">
                    <a:lumMod val="75000"/>
                  </a:schemeClr>
                </a:solidFill>
              </a:rPr>
              <a:t>. SLT sev ved līdzi 2 uzvedumus, no kuriem viens - </a:t>
            </a:r>
            <a:r>
              <a:rPr lang="lv-LV" sz="2400" i="1" dirty="0">
                <a:solidFill>
                  <a:schemeClr val="accent1">
                    <a:lumMod val="75000"/>
                  </a:schemeClr>
                </a:solidFill>
              </a:rPr>
              <a:t>Ziemeļamerikas Kaleidoskops</a:t>
            </a:r>
            <a:r>
              <a:rPr lang="lv-LV" sz="2400" dirty="0">
                <a:solidFill>
                  <a:schemeClr val="accent1">
                    <a:lumMod val="75000"/>
                  </a:schemeClr>
                </a:solidFill>
              </a:rPr>
              <a:t> pieder autora spalvai. V. Hausmanis savā grāmatā </a:t>
            </a:r>
            <a:r>
              <a:rPr lang="lv-LV" sz="2400" i="1" dirty="0">
                <a:solidFill>
                  <a:schemeClr val="accent1">
                    <a:lumMod val="75000"/>
                  </a:schemeClr>
                </a:solidFill>
              </a:rPr>
              <a:t>Latviešu aktieri trimdā</a:t>
            </a:r>
            <a:r>
              <a:rPr lang="lv-LV" sz="2400" dirty="0">
                <a:solidFill>
                  <a:schemeClr val="accent1">
                    <a:lumMod val="75000"/>
                  </a:schemeClr>
                </a:solidFill>
              </a:rPr>
              <a:t> raksta: </a:t>
            </a:r>
            <a:br>
              <a:rPr lang="lv-LV" sz="2400" dirty="0">
                <a:solidFill>
                  <a:schemeClr val="accent1">
                    <a:lumMod val="75000"/>
                  </a:schemeClr>
                </a:solidFill>
              </a:rPr>
            </a:br>
            <a:r>
              <a:rPr lang="lv-LV" sz="2400" dirty="0" smtClean="0">
                <a:solidFill>
                  <a:schemeClr val="accent1">
                    <a:lumMod val="75000"/>
                  </a:schemeClr>
                </a:solidFill>
              </a:rPr>
              <a:t>«</a:t>
            </a:r>
            <a:r>
              <a:rPr lang="lv-LV" sz="2400" i="1" dirty="0" smtClean="0">
                <a:solidFill>
                  <a:schemeClr val="accent1">
                    <a:lumMod val="75000"/>
                  </a:schemeClr>
                </a:solidFill>
              </a:rPr>
              <a:t>Savās </a:t>
            </a:r>
            <a:r>
              <a:rPr lang="lv-LV" sz="2400" i="1" dirty="0">
                <a:solidFill>
                  <a:schemeClr val="accent1">
                    <a:lumMod val="75000"/>
                  </a:schemeClr>
                </a:solidFill>
              </a:rPr>
              <a:t>lugās Siliņš saasina situācijas, prasmīgi veido sulīgus, kolorītus raksturus, asprātīgu dialogu, līdzās sakāpinātām situācijām tēlo ar humoru iekrāsotas ainas</a:t>
            </a:r>
            <a:r>
              <a:rPr lang="lv-LV" sz="2400" i="1" dirty="0" smtClean="0">
                <a:solidFill>
                  <a:schemeClr val="accent1">
                    <a:lumMod val="75000"/>
                  </a:schemeClr>
                </a:solidFill>
              </a:rPr>
              <a:t>.»</a:t>
            </a:r>
            <a:r>
              <a:rPr lang="lv-LV" sz="2800" dirty="0"/>
              <a:t/>
            </a:r>
            <a:br>
              <a:rPr lang="lv-LV" sz="2800" dirty="0"/>
            </a:br>
            <a:endParaRPr lang="lv-LV" sz="2800" dirty="0"/>
          </a:p>
        </p:txBody>
      </p:sp>
      <p:sp>
        <p:nvSpPr>
          <p:cNvPr id="3" name="Content Placeholder 2"/>
          <p:cNvSpPr>
            <a:spLocks noGrp="1"/>
          </p:cNvSpPr>
          <p:nvPr>
            <p:ph idx="1"/>
          </p:nvPr>
        </p:nvSpPr>
        <p:spPr>
          <a:xfrm>
            <a:off x="128016" y="609600"/>
            <a:ext cx="9262872" cy="2353056"/>
          </a:xfrm>
        </p:spPr>
        <p:txBody>
          <a:bodyPr/>
          <a:lstStyle/>
          <a:p>
            <a:pPr marL="0" indent="0">
              <a:buNone/>
            </a:pPr>
            <a:endParaRPr lang="lv-LV" dirty="0"/>
          </a:p>
          <a:p>
            <a:endParaRPr lang="lv-LV" dirty="0"/>
          </a:p>
          <a:p>
            <a:endParaRPr lang="lv-LV" dirty="0"/>
          </a:p>
          <a:p>
            <a:endParaRPr lang="lv-LV" dirty="0"/>
          </a:p>
          <a:p>
            <a:endParaRPr lang="lv-LV" dirty="0"/>
          </a:p>
          <a:p>
            <a:endParaRPr lang="lv-LV" dirty="0"/>
          </a:p>
          <a:p>
            <a:endParaRPr lang="lv-LV" dirty="0"/>
          </a:p>
          <a:p>
            <a:endParaRPr lang="lv-LV" dirty="0"/>
          </a:p>
          <a:p>
            <a:endParaRPr lang="lv-LV" dirty="0"/>
          </a:p>
          <a:p>
            <a:endParaRPr lang="lv-LV" dirty="0"/>
          </a:p>
          <a:p>
            <a:endParaRPr lang="lv-LV" dirty="0"/>
          </a:p>
          <a:p>
            <a:endParaRPr lang="lv-LV" dirty="0"/>
          </a:p>
          <a:p>
            <a:endParaRPr lang="lv-LV" dirty="0"/>
          </a:p>
        </p:txBody>
      </p:sp>
    </p:spTree>
    <p:extLst>
      <p:ext uri="{BB962C8B-B14F-4D97-AF65-F5344CB8AC3E}">
        <p14:creationId xmlns:p14="http://schemas.microsoft.com/office/powerpoint/2010/main" val="597205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429">
        <p15:prstTrans prst="peelOff"/>
      </p:transition>
    </mc:Choice>
    <mc:Fallback xmlns="">
      <p:transition spd="slow" advTm="16429">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7258" y="2386584"/>
            <a:ext cx="9255422" cy="2734056"/>
          </a:xfrm>
        </p:spPr>
        <p:txBody>
          <a:bodyPr/>
          <a:lstStyle/>
          <a:p>
            <a:pPr algn="l">
              <a:lnSpc>
                <a:spcPct val="150000"/>
              </a:lnSpc>
            </a:pPr>
            <a:r>
              <a:rPr lang="lv-LV" sz="2400" dirty="0">
                <a:solidFill>
                  <a:schemeClr val="accent1">
                    <a:lumMod val="75000"/>
                  </a:schemeClr>
                </a:solidFill>
              </a:rPr>
              <a:t>1975.g. ar lugu </a:t>
            </a:r>
            <a:r>
              <a:rPr lang="lv-LV" sz="2400" b="1" i="1" dirty="0">
                <a:solidFill>
                  <a:schemeClr val="accent1">
                    <a:lumMod val="75000"/>
                  </a:schemeClr>
                </a:solidFill>
              </a:rPr>
              <a:t>Pilsoņa Avota lieta</a:t>
            </a:r>
            <a:r>
              <a:rPr lang="lv-LV" sz="2400" dirty="0">
                <a:solidFill>
                  <a:schemeClr val="accent1">
                    <a:lumMod val="75000"/>
                  </a:schemeClr>
                </a:solidFill>
              </a:rPr>
              <a:t> SLT piedalās Austrālijas latviešu teātru festivālā Melburnā, un pēc tam ar mainītu nosaukumu </a:t>
            </a:r>
            <a:r>
              <a:rPr lang="lv-LV" sz="2400" b="1" i="1" dirty="0">
                <a:solidFill>
                  <a:schemeClr val="accent1">
                    <a:lumMod val="75000"/>
                  </a:schemeClr>
                </a:solidFill>
              </a:rPr>
              <a:t>Avota lieta </a:t>
            </a:r>
            <a:r>
              <a:rPr lang="lv-LV" sz="2400" dirty="0">
                <a:solidFill>
                  <a:schemeClr val="accent1">
                    <a:lumMod val="75000"/>
                  </a:schemeClr>
                </a:solidFill>
              </a:rPr>
              <a:t>dodas turnejā uz ASV, Kanādu, Zviedriju, Angliju, Vāciju.  Autors ir turnejas </a:t>
            </a:r>
            <a:r>
              <a:rPr lang="lv-LV" sz="2400" dirty="0" smtClean="0">
                <a:solidFill>
                  <a:schemeClr val="accent1">
                    <a:lumMod val="75000"/>
                  </a:schemeClr>
                </a:solidFill>
              </a:rPr>
              <a:t>organizators </a:t>
            </a:r>
            <a:r>
              <a:rPr lang="lv-LV" sz="2400" dirty="0">
                <a:solidFill>
                  <a:schemeClr val="accent1">
                    <a:lumMod val="75000"/>
                  </a:schemeClr>
                </a:solidFill>
              </a:rPr>
              <a:t>un piedalās kā aktieris.</a:t>
            </a:r>
          </a:p>
        </p:txBody>
      </p:sp>
    </p:spTree>
    <p:extLst>
      <p:ext uri="{BB962C8B-B14F-4D97-AF65-F5344CB8AC3E}">
        <p14:creationId xmlns:p14="http://schemas.microsoft.com/office/powerpoint/2010/main" val="723057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381">
        <p15:prstTrans prst="peelOff"/>
      </p:transition>
    </mc:Choice>
    <mc:Fallback xmlns="">
      <p:transition spd="slow" advTm="9381">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3816" y="1682496"/>
            <a:ext cx="9381744" cy="5175504"/>
          </a:xfrm>
        </p:spPr>
        <p:txBody>
          <a:bodyPr/>
          <a:lstStyle/>
          <a:p>
            <a:pPr algn="l">
              <a:lnSpc>
                <a:spcPct val="150000"/>
              </a:lnSpc>
            </a:pPr>
            <a:r>
              <a:rPr lang="lv-LV" sz="3600" dirty="0" smtClean="0"/>
              <a:t/>
            </a:r>
            <a:br>
              <a:rPr lang="lv-LV" sz="3600" dirty="0" smtClean="0"/>
            </a:br>
            <a:r>
              <a:rPr lang="lv-LV" sz="3600" dirty="0" smtClean="0"/>
              <a:t/>
            </a:r>
            <a:br>
              <a:rPr lang="lv-LV" sz="3600" dirty="0" smtClean="0"/>
            </a:br>
            <a:r>
              <a:rPr lang="lv-LV" sz="3600" dirty="0"/>
              <a:t/>
            </a:r>
            <a:br>
              <a:rPr lang="lv-LV" sz="3600" dirty="0"/>
            </a:br>
            <a:r>
              <a:rPr lang="lv-LV" sz="3600" dirty="0" smtClean="0"/>
              <a:t/>
            </a:r>
            <a:br>
              <a:rPr lang="lv-LV" sz="3600" dirty="0" smtClean="0"/>
            </a:br>
            <a:r>
              <a:rPr lang="lv-LV" sz="3600" dirty="0"/>
              <a:t/>
            </a:r>
            <a:br>
              <a:rPr lang="lv-LV" sz="3600" dirty="0"/>
            </a:br>
            <a:r>
              <a:rPr lang="lv-LV" sz="2400" dirty="0" smtClean="0">
                <a:solidFill>
                  <a:schemeClr val="accent1">
                    <a:lumMod val="75000"/>
                  </a:schemeClr>
                </a:solidFill>
              </a:rPr>
              <a:t>Uz pasūtījumu </a:t>
            </a:r>
            <a:r>
              <a:rPr lang="lv-LV" sz="2400" dirty="0">
                <a:solidFill>
                  <a:schemeClr val="accent1">
                    <a:lumMod val="75000"/>
                  </a:schemeClr>
                </a:solidFill>
              </a:rPr>
              <a:t>sarakstītas </a:t>
            </a:r>
            <a:r>
              <a:rPr lang="lv-LV" sz="2400" dirty="0" smtClean="0">
                <a:solidFill>
                  <a:schemeClr val="accent1">
                    <a:lumMod val="75000"/>
                  </a:schemeClr>
                </a:solidFill>
              </a:rPr>
              <a:t>lugas</a:t>
            </a:r>
            <a:br>
              <a:rPr lang="lv-LV" sz="2400" dirty="0" smtClean="0">
                <a:solidFill>
                  <a:schemeClr val="accent1">
                    <a:lumMod val="75000"/>
                  </a:schemeClr>
                </a:solidFill>
              </a:rPr>
            </a:br>
            <a:r>
              <a:rPr lang="lv-LV" sz="2400" dirty="0" smtClean="0">
                <a:solidFill>
                  <a:schemeClr val="accent1">
                    <a:lumMod val="75000"/>
                  </a:schemeClr>
                </a:solidFill>
              </a:rPr>
              <a:t>- Rietumkrasta </a:t>
            </a:r>
            <a:r>
              <a:rPr lang="lv-LV" sz="2400" dirty="0">
                <a:solidFill>
                  <a:schemeClr val="accent1">
                    <a:lumMod val="75000"/>
                  </a:schemeClr>
                </a:solidFill>
              </a:rPr>
              <a:t>Dziesmu svētkiem </a:t>
            </a:r>
            <a:r>
              <a:rPr lang="lv-LV" sz="2400" dirty="0" err="1">
                <a:solidFill>
                  <a:schemeClr val="accent1">
                    <a:lumMod val="75000"/>
                  </a:schemeClr>
                </a:solidFill>
              </a:rPr>
              <a:t>Portlandē</a:t>
            </a:r>
            <a:r>
              <a:rPr lang="lv-LV" sz="2400" dirty="0">
                <a:solidFill>
                  <a:schemeClr val="accent1">
                    <a:lumMod val="75000"/>
                  </a:schemeClr>
                </a:solidFill>
              </a:rPr>
              <a:t> - </a:t>
            </a:r>
            <a:r>
              <a:rPr lang="lv-LV" sz="2400" b="1" i="1" dirty="0" err="1">
                <a:solidFill>
                  <a:schemeClr val="accent1">
                    <a:lumMod val="75000"/>
                  </a:schemeClr>
                </a:solidFill>
              </a:rPr>
              <a:t>Kade</a:t>
            </a:r>
            <a:r>
              <a:rPr lang="lv-LV" sz="2400" b="1" i="1" dirty="0">
                <a:solidFill>
                  <a:schemeClr val="accent1">
                    <a:lumMod val="75000"/>
                  </a:schemeClr>
                </a:solidFill>
              </a:rPr>
              <a:t> pārnāksi, </a:t>
            </a:r>
            <a:r>
              <a:rPr lang="lv-LV" sz="2400" b="1" i="1" dirty="0" err="1">
                <a:solidFill>
                  <a:schemeClr val="accent1">
                    <a:lumMod val="75000"/>
                  </a:schemeClr>
                </a:solidFill>
              </a:rPr>
              <a:t>bālēliņ</a:t>
            </a:r>
            <a:r>
              <a:rPr lang="lv-LV" sz="2400" dirty="0">
                <a:solidFill>
                  <a:schemeClr val="accent1">
                    <a:lumMod val="75000"/>
                  </a:schemeClr>
                </a:solidFill>
              </a:rPr>
              <a:t> (1982.g</a:t>
            </a:r>
            <a:r>
              <a:rPr lang="lv-LV" sz="2400" dirty="0" smtClean="0">
                <a:solidFill>
                  <a:schemeClr val="accent1">
                    <a:lumMod val="75000"/>
                  </a:schemeClr>
                </a:solidFill>
              </a:rPr>
              <a:t>.) </a:t>
            </a:r>
            <a:br>
              <a:rPr lang="lv-LV" sz="2400" dirty="0" smtClean="0">
                <a:solidFill>
                  <a:schemeClr val="accent1">
                    <a:lumMod val="75000"/>
                  </a:schemeClr>
                </a:solidFill>
              </a:rPr>
            </a:br>
            <a:r>
              <a:rPr lang="lv-LV" sz="2400" dirty="0" smtClean="0">
                <a:solidFill>
                  <a:schemeClr val="accent1">
                    <a:lumMod val="75000"/>
                  </a:schemeClr>
                </a:solidFill>
              </a:rPr>
              <a:t>- Latviešu </a:t>
            </a:r>
            <a:r>
              <a:rPr lang="lv-LV" sz="2400" dirty="0">
                <a:solidFill>
                  <a:schemeClr val="accent1">
                    <a:lumMod val="75000"/>
                  </a:schemeClr>
                </a:solidFill>
              </a:rPr>
              <a:t>KD </a:t>
            </a:r>
            <a:r>
              <a:rPr lang="lv-LV" sz="2400" dirty="0" err="1">
                <a:solidFill>
                  <a:schemeClr val="accent1">
                    <a:lumMod val="75000"/>
                  </a:schemeClr>
                </a:solidFill>
              </a:rPr>
              <a:t>Tasmānijā</a:t>
            </a:r>
            <a:r>
              <a:rPr lang="lv-LV" sz="2400" u="sng" dirty="0">
                <a:solidFill>
                  <a:schemeClr val="accent1">
                    <a:lumMod val="75000"/>
                  </a:schemeClr>
                </a:solidFill>
              </a:rPr>
              <a:t> </a:t>
            </a:r>
            <a:r>
              <a:rPr lang="lv-LV" sz="2400" b="1" i="1" dirty="0">
                <a:solidFill>
                  <a:schemeClr val="accent1">
                    <a:lumMod val="75000"/>
                  </a:schemeClr>
                </a:solidFill>
              </a:rPr>
              <a:t>Ir </a:t>
            </a:r>
            <a:r>
              <a:rPr lang="lv-LV" sz="2400" b="1" i="1" dirty="0" smtClean="0">
                <a:solidFill>
                  <a:schemeClr val="accent1">
                    <a:lumMod val="75000"/>
                  </a:schemeClr>
                </a:solidFill>
              </a:rPr>
              <a:t>akmeņi raud</a:t>
            </a:r>
            <a:r>
              <a:rPr lang="lv-LV" sz="2400" dirty="0">
                <a:solidFill>
                  <a:schemeClr val="accent1">
                    <a:lumMod val="75000"/>
                  </a:schemeClr>
                </a:solidFill>
              </a:rPr>
              <a:t> (1984.g</a:t>
            </a:r>
            <a:r>
              <a:rPr lang="lv-LV" sz="2400" dirty="0" smtClean="0">
                <a:solidFill>
                  <a:schemeClr val="accent1">
                    <a:lumMod val="75000"/>
                  </a:schemeClr>
                </a:solidFill>
              </a:rPr>
              <a:t>.)</a:t>
            </a:r>
            <a:r>
              <a:rPr lang="lv-LV" sz="2400" dirty="0">
                <a:solidFill>
                  <a:schemeClr val="accent1">
                    <a:lumMod val="75000"/>
                  </a:schemeClr>
                </a:solidFill>
              </a:rPr>
              <a:t> </a:t>
            </a:r>
            <a:r>
              <a:rPr lang="lv-LV" sz="2400" dirty="0" smtClean="0">
                <a:solidFill>
                  <a:schemeClr val="accent1">
                    <a:lumMod val="75000"/>
                  </a:schemeClr>
                </a:solidFill>
              </a:rPr>
              <a:t/>
            </a:r>
            <a:br>
              <a:rPr lang="lv-LV" sz="2400" dirty="0" smtClean="0">
                <a:solidFill>
                  <a:schemeClr val="accent1">
                    <a:lumMod val="75000"/>
                  </a:schemeClr>
                </a:solidFill>
              </a:rPr>
            </a:br>
            <a:r>
              <a:rPr lang="lv-LV" sz="2400" dirty="0" smtClean="0">
                <a:solidFill>
                  <a:schemeClr val="accent1">
                    <a:lumMod val="75000"/>
                  </a:schemeClr>
                </a:solidFill>
              </a:rPr>
              <a:t>- </a:t>
            </a:r>
            <a:r>
              <a:rPr lang="lv-LV" sz="2400" b="1" i="1" dirty="0" smtClean="0">
                <a:solidFill>
                  <a:schemeClr val="accent1">
                    <a:lumMod val="75000"/>
                  </a:schemeClr>
                </a:solidFill>
              </a:rPr>
              <a:t>No </a:t>
            </a:r>
            <a:r>
              <a:rPr lang="lv-LV" sz="2400" b="1" i="1" dirty="0">
                <a:solidFill>
                  <a:schemeClr val="accent1">
                    <a:lumMod val="75000"/>
                  </a:schemeClr>
                </a:solidFill>
              </a:rPr>
              <a:t>Kurzemes bērniņš biju</a:t>
            </a:r>
            <a:r>
              <a:rPr lang="lv-LV" sz="2400" dirty="0">
                <a:solidFill>
                  <a:schemeClr val="accent1">
                    <a:lumMod val="75000"/>
                  </a:schemeClr>
                </a:solidFill>
              </a:rPr>
              <a:t> (1987.g.) Austrālijas Latviešu KD Sidnejā, ko SLT uzved, piedaloties autoram, kas, apstākļu spiests, vada arī režiju. </a:t>
            </a:r>
            <a:r>
              <a:rPr lang="lv-LV" dirty="0"/>
              <a:t/>
            </a:r>
            <a:br>
              <a:rPr lang="lv-LV" dirty="0"/>
            </a:br>
            <a:endParaRPr lang="lv-LV" dirty="0"/>
          </a:p>
        </p:txBody>
      </p:sp>
    </p:spTree>
    <p:extLst>
      <p:ext uri="{BB962C8B-B14F-4D97-AF65-F5344CB8AC3E}">
        <p14:creationId xmlns:p14="http://schemas.microsoft.com/office/powerpoint/2010/main" val="3752026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885">
        <p15:prstTrans prst="peelOff"/>
      </p:transition>
    </mc:Choice>
    <mc:Fallback xmlns="">
      <p:transition spd="slow" advTm="11885">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270" y="1542288"/>
            <a:ext cx="8892201" cy="2170176"/>
          </a:xfrm>
        </p:spPr>
        <p:txBody>
          <a:bodyPr>
            <a:normAutofit/>
          </a:bodyPr>
          <a:lstStyle/>
          <a:p>
            <a:r>
              <a:rPr lang="lv-LV" sz="2400" i="1" dirty="0">
                <a:solidFill>
                  <a:schemeClr val="accent1">
                    <a:lumMod val="75000"/>
                  </a:schemeClr>
                </a:solidFill>
              </a:rPr>
              <a:t>D</a:t>
            </a:r>
            <a:r>
              <a:rPr lang="lv-LV" sz="2400" i="1" dirty="0" smtClean="0">
                <a:solidFill>
                  <a:schemeClr val="accent1">
                    <a:lumMod val="75000"/>
                  </a:schemeClr>
                </a:solidFill>
              </a:rPr>
              <a:t>zimis</a:t>
            </a:r>
            <a:r>
              <a:rPr lang="lv-LV" sz="2400" dirty="0" smtClean="0">
                <a:solidFill>
                  <a:schemeClr val="accent1">
                    <a:lumMod val="75000"/>
                  </a:schemeClr>
                </a:solidFill>
              </a:rPr>
              <a:t> </a:t>
            </a:r>
            <a:r>
              <a:rPr lang="lv-LV" sz="2400" i="1" dirty="0">
                <a:solidFill>
                  <a:schemeClr val="accent1">
                    <a:lumMod val="75000"/>
                  </a:schemeClr>
                </a:solidFill>
              </a:rPr>
              <a:t>1930. gada 26. janvārī, </a:t>
            </a:r>
            <a:br>
              <a:rPr lang="lv-LV" sz="2400" i="1" dirty="0">
                <a:solidFill>
                  <a:schemeClr val="accent1">
                    <a:lumMod val="75000"/>
                  </a:schemeClr>
                </a:solidFill>
              </a:rPr>
            </a:br>
            <a:r>
              <a:rPr lang="lv-LV" sz="2400" i="1" dirty="0" smtClean="0">
                <a:solidFill>
                  <a:schemeClr val="accent1">
                    <a:lumMod val="75000"/>
                  </a:schemeClr>
                </a:solidFill>
              </a:rPr>
              <a:t>Rīgā. Māte </a:t>
            </a:r>
            <a:r>
              <a:rPr lang="lv-LV" sz="2400" i="1" dirty="0">
                <a:solidFill>
                  <a:schemeClr val="accent1">
                    <a:lumMod val="75000"/>
                  </a:schemeClr>
                </a:solidFill>
              </a:rPr>
              <a:t>Elza Vilhelmīne Siliņa, dz. Paegle, bija skolotāja un tēvs Mārtiņš Eduards - zvejnieks, Turības nodaļas grāmatvedis, sabiedrisks darbinieks, režisors un vietējās aizsargu nodaļas priekšnieks.</a:t>
            </a:r>
            <a:endParaRPr lang="lv-LV" sz="2400" dirty="0">
              <a:solidFill>
                <a:schemeClr val="accent1">
                  <a:lumMod val="75000"/>
                </a:schemeClr>
              </a:solidFill>
            </a:endParaRPr>
          </a:p>
        </p:txBody>
      </p:sp>
      <p:sp>
        <p:nvSpPr>
          <p:cNvPr id="3" name="Content Placeholder 2"/>
          <p:cNvSpPr>
            <a:spLocks noGrp="1"/>
          </p:cNvSpPr>
          <p:nvPr>
            <p:ph idx="1"/>
          </p:nvPr>
        </p:nvSpPr>
        <p:spPr>
          <a:xfrm>
            <a:off x="521208" y="609600"/>
            <a:ext cx="8752794" cy="3907536"/>
          </a:xfrm>
        </p:spPr>
        <p:txBody>
          <a:bodyPr/>
          <a:lstStyle/>
          <a:p>
            <a:pPr marL="0" indent="0" algn="ctr">
              <a:buNone/>
            </a:pPr>
            <a:endParaRPr lang="lv-LV" dirty="0" smtClean="0"/>
          </a:p>
          <a:p>
            <a:pPr marL="0" indent="0" algn="ctr">
              <a:buNone/>
            </a:pPr>
            <a:endParaRPr lang="lv-LV" dirty="0"/>
          </a:p>
          <a:p>
            <a:pPr marL="0" indent="0" algn="ctr">
              <a:buNone/>
            </a:pPr>
            <a:endParaRPr lang="lv-LV" dirty="0" smtClean="0"/>
          </a:p>
          <a:p>
            <a:pPr marL="0" indent="0" algn="ctr">
              <a:buNone/>
            </a:pPr>
            <a:endParaRPr lang="lv-LV" dirty="0"/>
          </a:p>
          <a:p>
            <a:pPr marL="0" indent="0" algn="ctr">
              <a:buNone/>
            </a:pPr>
            <a:endParaRPr lang="lv-LV" dirty="0" smtClean="0"/>
          </a:p>
          <a:p>
            <a:pPr marL="0" indent="0" algn="ctr">
              <a:buNone/>
            </a:pPr>
            <a:endParaRPr lang="lv-LV" dirty="0"/>
          </a:p>
          <a:p>
            <a:pPr marL="0" indent="0" algn="ctr">
              <a:buNone/>
            </a:pPr>
            <a:endParaRPr lang="lv-LV" dirty="0" smtClean="0"/>
          </a:p>
          <a:p>
            <a:pPr marL="0" indent="0" algn="ctr">
              <a:buNone/>
            </a:pPr>
            <a:endParaRPr lang="lv-LV" dirty="0"/>
          </a:p>
          <a:p>
            <a:pPr marL="0" indent="0" algn="ctr">
              <a:buNone/>
            </a:pPr>
            <a:endParaRPr lang="lv-LV" dirty="0" smtClean="0"/>
          </a:p>
          <a:p>
            <a:pPr marL="0" indent="0" algn="ctr">
              <a:buNone/>
            </a:pPr>
            <a:endParaRPr lang="lv-LV" dirty="0"/>
          </a:p>
          <a:p>
            <a:pPr marL="0" indent="0" algn="ctr">
              <a:buNone/>
            </a:pPr>
            <a:endParaRPr lang="lv-LV" dirty="0" smtClean="0"/>
          </a:p>
          <a:p>
            <a:pPr marL="0" indent="0" algn="ctr">
              <a:buNone/>
            </a:pPr>
            <a:endParaRPr lang="lv-LV" dirty="0"/>
          </a:p>
          <a:p>
            <a:pPr marL="0" indent="0" algn="ctr">
              <a:buNone/>
            </a:pPr>
            <a:endParaRPr lang="lv-LV" dirty="0" smtClean="0"/>
          </a:p>
          <a:p>
            <a:pPr marL="0" indent="0" algn="ctr">
              <a:buNone/>
            </a:pPr>
            <a:endParaRPr lang="lv-LV" dirty="0"/>
          </a:p>
          <a:p>
            <a:pPr marL="0" indent="0" algn="ctr">
              <a:buNone/>
            </a:pPr>
            <a:endParaRPr lang="lv-LV" dirty="0"/>
          </a:p>
        </p:txBody>
      </p:sp>
    </p:spTree>
    <p:extLst>
      <p:ext uri="{BB962C8B-B14F-4D97-AF65-F5344CB8AC3E}">
        <p14:creationId xmlns:p14="http://schemas.microsoft.com/office/powerpoint/2010/main" val="669579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277">
        <p15:prstTrans prst="peelOff"/>
      </p:transition>
    </mc:Choice>
    <mc:Fallback xmlns="">
      <p:transition spd="slow" advTm="4277">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795528"/>
            <a:ext cx="8951298" cy="4654296"/>
          </a:xfrm>
        </p:spPr>
        <p:txBody>
          <a:bodyPr>
            <a:noAutofit/>
          </a:bodyPr>
          <a:lstStyle/>
          <a:p>
            <a:pPr>
              <a:lnSpc>
                <a:spcPct val="150000"/>
              </a:lnSpc>
            </a:pPr>
            <a:r>
              <a:rPr lang="lv-LV" sz="2000" dirty="0">
                <a:solidFill>
                  <a:schemeClr val="accent1">
                    <a:lumMod val="75000"/>
                  </a:schemeClr>
                </a:solidFill>
              </a:rPr>
              <a:t>1982. gada Rietumkrasta dziesmu </a:t>
            </a:r>
            <a:r>
              <a:rPr lang="lv-LV" sz="2000" dirty="0" smtClean="0">
                <a:solidFill>
                  <a:schemeClr val="accent1">
                    <a:lumMod val="75000"/>
                  </a:schemeClr>
                </a:solidFill>
              </a:rPr>
              <a:t>svētkiem</a:t>
            </a:r>
            <a:r>
              <a:rPr lang="lv-LV" sz="2000" dirty="0">
                <a:solidFill>
                  <a:schemeClr val="accent1">
                    <a:lumMod val="75000"/>
                  </a:schemeClr>
                </a:solidFill>
              </a:rPr>
              <a:t>, </a:t>
            </a:r>
            <a:r>
              <a:rPr lang="lv-LV" sz="2000" dirty="0" err="1">
                <a:solidFill>
                  <a:schemeClr val="accent1">
                    <a:lumMod val="75000"/>
                  </a:schemeClr>
                </a:solidFill>
              </a:rPr>
              <a:t>Portlandē</a:t>
            </a:r>
            <a:r>
              <a:rPr lang="lv-LV" sz="2000" dirty="0">
                <a:solidFill>
                  <a:schemeClr val="accent1">
                    <a:lumMod val="75000"/>
                  </a:schemeClr>
                </a:solidFill>
              </a:rPr>
              <a:t>, U. Siliņš saņem uzaicinājumu rakstīt lugu, kā arī humoristisku rēviju un SLT tos uzvest. </a:t>
            </a:r>
            <a:r>
              <a:rPr lang="lv-LV" sz="2000" dirty="0" err="1">
                <a:solidFill>
                  <a:schemeClr val="accent1">
                    <a:lumMod val="75000"/>
                  </a:schemeClr>
                </a:solidFill>
              </a:rPr>
              <a:t>Sidnejieši</a:t>
            </a:r>
            <a:r>
              <a:rPr lang="lv-LV" sz="2000" dirty="0">
                <a:solidFill>
                  <a:schemeClr val="accent1">
                    <a:lumMod val="75000"/>
                  </a:schemeClr>
                </a:solidFill>
              </a:rPr>
              <a:t> piedalās svētkos ar Siliņa </a:t>
            </a:r>
            <a:r>
              <a:rPr lang="lv-LV" sz="2000" b="1" i="1" dirty="0" err="1">
                <a:solidFill>
                  <a:schemeClr val="accent1">
                    <a:lumMod val="75000"/>
                  </a:schemeClr>
                </a:solidFill>
              </a:rPr>
              <a:t>Kade</a:t>
            </a:r>
            <a:r>
              <a:rPr lang="lv-LV" sz="2000" b="1" i="1" dirty="0">
                <a:solidFill>
                  <a:schemeClr val="accent1">
                    <a:lumMod val="75000"/>
                  </a:schemeClr>
                </a:solidFill>
              </a:rPr>
              <a:t> pārnāksi, bāleliņ</a:t>
            </a:r>
            <a:r>
              <a:rPr lang="lv-LV" sz="2000" b="1" dirty="0">
                <a:solidFill>
                  <a:schemeClr val="accent1">
                    <a:lumMod val="75000"/>
                  </a:schemeClr>
                </a:solidFill>
              </a:rPr>
              <a:t> </a:t>
            </a:r>
            <a:r>
              <a:rPr lang="lv-LV" sz="2000" dirty="0">
                <a:solidFill>
                  <a:schemeClr val="accent1">
                    <a:lumMod val="75000"/>
                  </a:schemeClr>
                </a:solidFill>
              </a:rPr>
              <a:t>un tā paša autora </a:t>
            </a:r>
            <a:r>
              <a:rPr lang="lv-LV" sz="2000" b="1" i="1" dirty="0">
                <a:solidFill>
                  <a:schemeClr val="accent1">
                    <a:lumMod val="75000"/>
                  </a:schemeClr>
                </a:solidFill>
              </a:rPr>
              <a:t>Tu esi </a:t>
            </a:r>
            <a:r>
              <a:rPr lang="lv-LV" sz="2000" b="1" i="1" dirty="0" err="1" smtClean="0">
                <a:solidFill>
                  <a:schemeClr val="accent1">
                    <a:lumMod val="75000"/>
                  </a:schemeClr>
                </a:solidFill>
              </a:rPr>
              <a:t>Portlandē</a:t>
            </a:r>
            <a:r>
              <a:rPr lang="lv-LV" sz="2000" b="1" i="1" dirty="0" smtClean="0">
                <a:solidFill>
                  <a:schemeClr val="accent1">
                    <a:lumMod val="75000"/>
                  </a:schemeClr>
                </a:solidFill>
              </a:rPr>
              <a:t>, </a:t>
            </a:r>
            <a:r>
              <a:rPr lang="lv-LV" sz="2000" b="1" dirty="0">
                <a:solidFill>
                  <a:schemeClr val="accent1">
                    <a:lumMod val="75000"/>
                  </a:schemeClr>
                </a:solidFill>
              </a:rPr>
              <a:t>mans draugs</a:t>
            </a:r>
            <a:r>
              <a:rPr lang="lv-LV" sz="2000" dirty="0">
                <a:solidFill>
                  <a:schemeClr val="accent1">
                    <a:lumMod val="75000"/>
                  </a:schemeClr>
                </a:solidFill>
              </a:rPr>
              <a:t>. </a:t>
            </a:r>
            <a:r>
              <a:rPr lang="lv-LV" sz="2000" dirty="0" smtClean="0">
                <a:solidFill>
                  <a:schemeClr val="accent1">
                    <a:lumMod val="75000"/>
                  </a:schemeClr>
                </a:solidFill>
              </a:rPr>
              <a:t>Rēvija </a:t>
            </a:r>
            <a:r>
              <a:rPr lang="lv-LV" sz="2000" dirty="0">
                <a:solidFill>
                  <a:schemeClr val="accent1">
                    <a:lumMod val="75000"/>
                  </a:schemeClr>
                </a:solidFill>
              </a:rPr>
              <a:t>dažādu iemeslu dēļ publikai īsti neiet pie sirds, toties luga dod iemeslu </a:t>
            </a:r>
            <a:r>
              <a:rPr lang="lv-LV" sz="2000" dirty="0" smtClean="0">
                <a:solidFill>
                  <a:schemeClr val="accent1">
                    <a:lumMod val="75000"/>
                  </a:schemeClr>
                </a:solidFill>
              </a:rPr>
              <a:t>pārrunām. </a:t>
            </a:r>
            <a:r>
              <a:rPr lang="lv-LV" sz="2000" dirty="0">
                <a:solidFill>
                  <a:schemeClr val="accent1">
                    <a:lumMod val="75000"/>
                  </a:schemeClr>
                </a:solidFill>
              </a:rPr>
              <a:t>To piemin pat savā sprediķī </a:t>
            </a:r>
            <a:r>
              <a:rPr lang="lv-LV" sz="2000" dirty="0" err="1">
                <a:solidFill>
                  <a:schemeClr val="accent1">
                    <a:lumMod val="75000"/>
                  </a:schemeClr>
                </a:solidFill>
              </a:rPr>
              <a:t>archibīskaps</a:t>
            </a:r>
            <a:r>
              <a:rPr lang="lv-LV" sz="2000" dirty="0">
                <a:solidFill>
                  <a:schemeClr val="accent1">
                    <a:lumMod val="75000"/>
                  </a:schemeClr>
                </a:solidFill>
              </a:rPr>
              <a:t> J. Lūsis, ka luga viņam likusi daudz ko pārdomāt. Siliņš izrādi atceras pavisam citu iemeslu dēļ. </a:t>
            </a:r>
            <a:r>
              <a:rPr lang="lv-LV" sz="2000" dirty="0" err="1">
                <a:solidFill>
                  <a:schemeClr val="accent1">
                    <a:lumMod val="75000"/>
                  </a:schemeClr>
                </a:solidFill>
              </a:rPr>
              <a:t>Sidnejieši</a:t>
            </a:r>
            <a:r>
              <a:rPr lang="lv-LV" sz="2000" dirty="0">
                <a:solidFill>
                  <a:schemeClr val="accent1">
                    <a:lumMod val="75000"/>
                  </a:schemeClr>
                </a:solidFill>
              </a:rPr>
              <a:t> spēlē bez sufliera. Viņa pretspēlētājs uz skatuves piedzīvo vieglu smadzeņu trieku, un autoram reizē jārunā gan paša, gan partnera teksts. Publika domā, ka aktieris ir piedzēries</a:t>
            </a:r>
            <a:r>
              <a:rPr lang="lv-LV" sz="2000" i="1" dirty="0">
                <a:solidFill>
                  <a:schemeClr val="accent1">
                    <a:lumMod val="75000"/>
                  </a:schemeClr>
                </a:solidFill>
              </a:rPr>
              <a:t>. Tagad es zinu, kāda būs aktiera elle</a:t>
            </a:r>
            <a:r>
              <a:rPr lang="lv-LV" sz="2000" dirty="0">
                <a:solidFill>
                  <a:schemeClr val="accent1">
                    <a:lumMod val="75000"/>
                  </a:schemeClr>
                </a:solidFill>
              </a:rPr>
              <a:t>, sacījis Siliņš pēc izrādes.</a:t>
            </a:r>
          </a:p>
        </p:txBody>
      </p:sp>
    </p:spTree>
    <p:extLst>
      <p:ext uri="{BB962C8B-B14F-4D97-AF65-F5344CB8AC3E}">
        <p14:creationId xmlns:p14="http://schemas.microsoft.com/office/powerpoint/2010/main" val="3310743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121">
        <p15:prstTrans prst="peelOff"/>
      </p:transition>
    </mc:Choice>
    <mc:Fallback xmlns="">
      <p:transition spd="slow" advTm="26121">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198" y="1972056"/>
            <a:ext cx="8596668" cy="1320800"/>
          </a:xfrm>
        </p:spPr>
        <p:txBody>
          <a:bodyPr>
            <a:noAutofit/>
          </a:bodyPr>
          <a:lstStyle/>
          <a:p>
            <a:pPr>
              <a:lnSpc>
                <a:spcPct val="150000"/>
              </a:lnSpc>
            </a:pPr>
            <a:r>
              <a:rPr lang="lv-LV" sz="2000" dirty="0">
                <a:solidFill>
                  <a:schemeClr val="accent1">
                    <a:lumMod val="75000"/>
                  </a:schemeClr>
                </a:solidFill>
              </a:rPr>
              <a:t>1982. g. luga</a:t>
            </a:r>
            <a:r>
              <a:rPr lang="lv-LV" sz="2000" i="1" dirty="0">
                <a:solidFill>
                  <a:schemeClr val="accent1">
                    <a:lumMod val="75000"/>
                  </a:schemeClr>
                </a:solidFill>
              </a:rPr>
              <a:t> </a:t>
            </a:r>
            <a:r>
              <a:rPr lang="lv-LV" sz="2000" b="1" i="1" dirty="0" err="1">
                <a:solidFill>
                  <a:schemeClr val="accent1">
                    <a:lumMod val="75000"/>
                  </a:schemeClr>
                </a:solidFill>
              </a:rPr>
              <a:t>Kade</a:t>
            </a:r>
            <a:r>
              <a:rPr lang="lv-LV" sz="2000" b="1" i="1" dirty="0">
                <a:solidFill>
                  <a:schemeClr val="accent1">
                    <a:lumMod val="75000"/>
                  </a:schemeClr>
                </a:solidFill>
              </a:rPr>
              <a:t> pārnāksi, bāleliņ</a:t>
            </a:r>
            <a:r>
              <a:rPr lang="lv-LV" sz="2000" i="1" dirty="0">
                <a:solidFill>
                  <a:schemeClr val="accent1">
                    <a:lumMod val="75000"/>
                  </a:schemeClr>
                </a:solidFill>
              </a:rPr>
              <a:t>, </a:t>
            </a:r>
            <a:r>
              <a:rPr lang="lv-LV" sz="2000" dirty="0" smtClean="0">
                <a:solidFill>
                  <a:schemeClr val="accent1">
                    <a:lumMod val="75000"/>
                  </a:schemeClr>
                </a:solidFill>
              </a:rPr>
              <a:t>pasūtīta </a:t>
            </a:r>
            <a:r>
              <a:rPr lang="lv-LV" sz="2000" i="1" dirty="0">
                <a:solidFill>
                  <a:schemeClr val="accent1">
                    <a:lumMod val="75000"/>
                  </a:schemeClr>
                </a:solidFill>
              </a:rPr>
              <a:t>Rietumkrasta dziesmu svētkiem </a:t>
            </a:r>
            <a:r>
              <a:rPr lang="lv-LV" sz="2000" dirty="0" err="1">
                <a:solidFill>
                  <a:schemeClr val="accent1">
                    <a:lumMod val="75000"/>
                  </a:schemeClr>
                </a:solidFill>
              </a:rPr>
              <a:t>Portlandē</a:t>
            </a:r>
            <a:r>
              <a:rPr lang="lv-LV" sz="2000" dirty="0">
                <a:solidFill>
                  <a:schemeClr val="accent1">
                    <a:lumMod val="75000"/>
                  </a:schemeClr>
                </a:solidFill>
              </a:rPr>
              <a:t>. Autors tēlo </a:t>
            </a:r>
            <a:r>
              <a:rPr lang="lv-LV" sz="2000" dirty="0" err="1">
                <a:solidFill>
                  <a:schemeClr val="accent1">
                    <a:lumMod val="75000"/>
                  </a:schemeClr>
                </a:solidFill>
              </a:rPr>
              <a:t>Puablo</a:t>
            </a:r>
            <a:r>
              <a:rPr lang="lv-LV" sz="2000" dirty="0">
                <a:solidFill>
                  <a:schemeClr val="accent1">
                    <a:lumMod val="75000"/>
                  </a:schemeClr>
                </a:solidFill>
              </a:rPr>
              <a:t> </a:t>
            </a:r>
            <a:r>
              <a:rPr lang="lv-LV" sz="2000" dirty="0" err="1">
                <a:solidFill>
                  <a:schemeClr val="accent1">
                    <a:lumMod val="75000"/>
                  </a:schemeClr>
                </a:solidFill>
              </a:rPr>
              <a:t>Bustameni</a:t>
            </a:r>
            <a:r>
              <a:rPr lang="lv-LV" sz="2000" dirty="0">
                <a:solidFill>
                  <a:schemeClr val="accent1">
                    <a:lumMod val="75000"/>
                  </a:schemeClr>
                </a:solidFill>
              </a:rPr>
              <a:t>.</a:t>
            </a:r>
            <a:br>
              <a:rPr lang="lv-LV" sz="2000" dirty="0">
                <a:solidFill>
                  <a:schemeClr val="accent1">
                    <a:lumMod val="75000"/>
                  </a:schemeClr>
                </a:solidFill>
              </a:rPr>
            </a:br>
            <a:r>
              <a:rPr lang="lv-LV" sz="2000" dirty="0">
                <a:solidFill>
                  <a:schemeClr val="accent1">
                    <a:lumMod val="75000"/>
                  </a:schemeClr>
                </a:solidFill>
              </a:rPr>
              <a:t>1986.g. sarakstīta komēdija - farss </a:t>
            </a:r>
            <a:r>
              <a:rPr lang="lv-LV" sz="2000" b="1" i="1" dirty="0">
                <a:solidFill>
                  <a:schemeClr val="accent1">
                    <a:lumMod val="75000"/>
                  </a:schemeClr>
                </a:solidFill>
              </a:rPr>
              <a:t>Precinieks</a:t>
            </a:r>
            <a:r>
              <a:rPr lang="lv-LV" sz="2000" dirty="0">
                <a:solidFill>
                  <a:schemeClr val="accent1">
                    <a:lumMod val="75000"/>
                  </a:schemeClr>
                </a:solidFill>
              </a:rPr>
              <a:t>, uzvesta Austrālijā un ASV.</a:t>
            </a:r>
            <a:r>
              <a:rPr lang="lv-LV" sz="2000" dirty="0"/>
              <a:t/>
            </a:r>
            <a:br>
              <a:rPr lang="lv-LV" sz="2000" dirty="0"/>
            </a:br>
            <a:r>
              <a:rPr lang="lv-LV" sz="2000" dirty="0"/>
              <a:t/>
            </a:r>
            <a:br>
              <a:rPr lang="lv-LV" sz="2000" dirty="0"/>
            </a:br>
            <a:r>
              <a:rPr lang="lv-LV" sz="2000" dirty="0"/>
              <a:t/>
            </a:r>
            <a:br>
              <a:rPr lang="lv-LV" sz="2000" dirty="0"/>
            </a:br>
            <a:endParaRPr lang="lv-LV" sz="2000" dirty="0"/>
          </a:p>
        </p:txBody>
      </p:sp>
    </p:spTree>
    <p:extLst>
      <p:ext uri="{BB962C8B-B14F-4D97-AF65-F5344CB8AC3E}">
        <p14:creationId xmlns:p14="http://schemas.microsoft.com/office/powerpoint/2010/main" val="65724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296">
        <p15:prstTrans prst="peelOff"/>
      </p:transition>
    </mc:Choice>
    <mc:Fallback xmlns="">
      <p:transition spd="slow" advTm="5296">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632" y="1582341"/>
            <a:ext cx="9390888" cy="4247317"/>
          </a:xfrm>
          <a:prstGeom prst="rect">
            <a:avLst/>
          </a:prstGeom>
        </p:spPr>
        <p:txBody>
          <a:bodyPr wrap="square">
            <a:spAutoFit/>
          </a:bodyPr>
          <a:lstStyle/>
          <a:p>
            <a:pPr>
              <a:lnSpc>
                <a:spcPct val="150000"/>
              </a:lnSpc>
            </a:pPr>
            <a:r>
              <a:rPr lang="lv-LV" sz="2000" i="1" dirty="0">
                <a:solidFill>
                  <a:schemeClr val="accent1">
                    <a:lumMod val="75000"/>
                  </a:schemeClr>
                </a:solidFill>
                <a:latin typeface="+mj-lt"/>
                <a:ea typeface="+mj-ea"/>
                <a:cs typeface="+mj-cs"/>
              </a:rPr>
              <a:t>1984. g. drāma </a:t>
            </a:r>
            <a:r>
              <a:rPr lang="lv-LV" sz="2000" b="1" i="1" dirty="0">
                <a:solidFill>
                  <a:schemeClr val="accent1">
                    <a:lumMod val="75000"/>
                  </a:schemeClr>
                </a:solidFill>
                <a:latin typeface="+mj-lt"/>
                <a:ea typeface="+mj-ea"/>
                <a:cs typeface="+mj-cs"/>
              </a:rPr>
              <a:t>Ir akmeņi raud</a:t>
            </a:r>
            <a:r>
              <a:rPr lang="lv-LV" sz="2000" i="1" dirty="0">
                <a:solidFill>
                  <a:schemeClr val="accent1">
                    <a:lumMod val="75000"/>
                  </a:schemeClr>
                </a:solidFill>
                <a:latin typeface="+mj-lt"/>
                <a:ea typeface="+mj-ea"/>
                <a:cs typeface="+mj-cs"/>
              </a:rPr>
              <a:t>, uz pasūtījumu rakstīta Austrālijas Latviešu kultūras dienām </a:t>
            </a:r>
            <a:r>
              <a:rPr lang="lv-LV" sz="2000" i="1" dirty="0" err="1">
                <a:solidFill>
                  <a:schemeClr val="accent1">
                    <a:lumMod val="75000"/>
                  </a:schemeClr>
                </a:solidFill>
                <a:latin typeface="+mj-lt"/>
                <a:ea typeface="+mj-ea"/>
                <a:cs typeface="+mj-cs"/>
              </a:rPr>
              <a:t>Loncestonā</a:t>
            </a:r>
            <a:r>
              <a:rPr lang="lv-LV" sz="2000" i="1" dirty="0">
                <a:solidFill>
                  <a:schemeClr val="accent1">
                    <a:lumMod val="75000"/>
                  </a:schemeClr>
                </a:solidFill>
                <a:latin typeface="+mj-lt"/>
                <a:ea typeface="+mj-ea"/>
                <a:cs typeface="+mj-cs"/>
              </a:rPr>
              <a:t>, </a:t>
            </a:r>
            <a:r>
              <a:rPr lang="lv-LV" sz="2000" i="1" dirty="0" err="1">
                <a:solidFill>
                  <a:schemeClr val="accent1">
                    <a:lumMod val="75000"/>
                  </a:schemeClr>
                </a:solidFill>
                <a:latin typeface="+mj-lt"/>
                <a:ea typeface="+mj-ea"/>
                <a:cs typeface="+mj-cs"/>
              </a:rPr>
              <a:t>Tasmānijā</a:t>
            </a:r>
            <a:r>
              <a:rPr lang="lv-LV" sz="2000" i="1" dirty="0">
                <a:solidFill>
                  <a:schemeClr val="accent1">
                    <a:lumMod val="75000"/>
                  </a:schemeClr>
                </a:solidFill>
                <a:latin typeface="+mj-lt"/>
                <a:ea typeface="+mj-ea"/>
                <a:cs typeface="+mj-cs"/>
              </a:rPr>
              <a:t>. </a:t>
            </a:r>
            <a:br>
              <a:rPr lang="lv-LV" sz="2000" i="1" dirty="0">
                <a:solidFill>
                  <a:schemeClr val="accent1">
                    <a:lumMod val="75000"/>
                  </a:schemeClr>
                </a:solidFill>
                <a:latin typeface="+mj-lt"/>
                <a:ea typeface="+mj-ea"/>
                <a:cs typeface="+mj-cs"/>
              </a:rPr>
            </a:br>
            <a:r>
              <a:rPr lang="lv-LV" sz="2000" i="1" dirty="0">
                <a:solidFill>
                  <a:schemeClr val="accent1">
                    <a:lumMod val="75000"/>
                  </a:schemeClr>
                </a:solidFill>
                <a:latin typeface="+mj-lt"/>
                <a:ea typeface="+mj-ea"/>
                <a:cs typeface="+mj-cs"/>
              </a:rPr>
              <a:t>Šī ir viena no Siliņa visvairāk spēlētām lugām, uzvesta ASV, Kanādā, Anglijā, Zviedrijā un Latvijā. Par šo pašu tēmu Siliņš sarakstījis lugu arī angliski (</a:t>
            </a:r>
            <a:r>
              <a:rPr lang="lv-LV" sz="2000" b="1" i="1" dirty="0">
                <a:solidFill>
                  <a:schemeClr val="accent1">
                    <a:lumMod val="75000"/>
                  </a:schemeClr>
                </a:solidFill>
                <a:latin typeface="+mj-lt"/>
                <a:ea typeface="+mj-ea"/>
                <a:cs typeface="+mj-cs"/>
              </a:rPr>
              <a:t>Even Stones </a:t>
            </a:r>
            <a:r>
              <a:rPr lang="lv-LV" sz="2000" b="1" i="1" dirty="0" err="1">
                <a:solidFill>
                  <a:schemeClr val="accent1">
                    <a:lumMod val="75000"/>
                  </a:schemeClr>
                </a:solidFill>
                <a:latin typeface="+mj-lt"/>
                <a:ea typeface="+mj-ea"/>
                <a:cs typeface="+mj-cs"/>
              </a:rPr>
              <a:t>Cry</a:t>
            </a:r>
            <a:r>
              <a:rPr lang="lv-LV" sz="2000" i="1" dirty="0">
                <a:solidFill>
                  <a:schemeClr val="accent1">
                    <a:lumMod val="75000"/>
                  </a:schemeClr>
                </a:solidFill>
                <a:latin typeface="+mj-lt"/>
                <a:ea typeface="+mj-ea"/>
                <a:cs typeface="+mj-cs"/>
              </a:rPr>
              <a:t>). Lugā Siliņš spēlē brutālo policistu Akmeni. Viņš atceras, ka pēc izrādes ģērbistabā ienākusi austrāliete ar vīru - latvieti, un teikusi: Es jūs būtu nošāvusi jau pirmajā cēlienā!</a:t>
            </a:r>
            <a:br>
              <a:rPr lang="lv-LV" sz="2000" i="1" dirty="0">
                <a:solidFill>
                  <a:schemeClr val="accent1">
                    <a:lumMod val="75000"/>
                  </a:schemeClr>
                </a:solidFill>
                <a:latin typeface="+mj-lt"/>
                <a:ea typeface="+mj-ea"/>
                <a:cs typeface="+mj-cs"/>
              </a:rPr>
            </a:br>
            <a:r>
              <a:rPr lang="lv-LV" sz="2000" b="1" i="1" dirty="0">
                <a:solidFill>
                  <a:schemeClr val="accent1">
                    <a:lumMod val="75000"/>
                  </a:schemeClr>
                </a:solidFill>
                <a:latin typeface="+mj-lt"/>
                <a:ea typeface="+mj-ea"/>
                <a:cs typeface="+mj-cs"/>
              </a:rPr>
              <a:t>Ir Akmeņi raud</a:t>
            </a:r>
            <a:r>
              <a:rPr lang="lv-LV" sz="2000" i="1" dirty="0">
                <a:solidFill>
                  <a:schemeClr val="accent1">
                    <a:lumMod val="75000"/>
                  </a:schemeClr>
                </a:solidFill>
                <a:latin typeface="+mj-lt"/>
                <a:ea typeface="+mj-ea"/>
                <a:cs typeface="+mj-cs"/>
              </a:rPr>
              <a:t>, A. Liniņa režijā uzvesta E. </a:t>
            </a:r>
            <a:r>
              <a:rPr lang="lv-LV" sz="2000" i="1" dirty="0" err="1">
                <a:solidFill>
                  <a:schemeClr val="accent1">
                    <a:lumMod val="75000"/>
                  </a:schemeClr>
                </a:solidFill>
                <a:latin typeface="+mj-lt"/>
                <a:ea typeface="+mj-ea"/>
                <a:cs typeface="+mj-cs"/>
              </a:rPr>
              <a:t>Smiļģa</a:t>
            </a:r>
            <a:r>
              <a:rPr lang="lv-LV" sz="2000" i="1" dirty="0">
                <a:solidFill>
                  <a:schemeClr val="accent1">
                    <a:lumMod val="75000"/>
                  </a:schemeClr>
                </a:solidFill>
                <a:latin typeface="+mj-lt"/>
                <a:ea typeface="+mj-ea"/>
                <a:cs typeface="+mj-cs"/>
              </a:rPr>
              <a:t> muzejā, Rīgā. Ar šo lugu Rīgā viesojas arī Sanfrancisko Mazais teātris.</a:t>
            </a:r>
          </a:p>
        </p:txBody>
      </p:sp>
    </p:spTree>
    <p:extLst>
      <p:ext uri="{BB962C8B-B14F-4D97-AF65-F5344CB8AC3E}">
        <p14:creationId xmlns:p14="http://schemas.microsoft.com/office/powerpoint/2010/main" val="3640099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8258">
        <p15:prstTrans prst="peelOff"/>
      </p:transition>
    </mc:Choice>
    <mc:Fallback xmlns="">
      <p:transition spd="slow" advTm="18258">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960" y="2724912"/>
            <a:ext cx="9006840" cy="1673352"/>
          </a:xfrm>
        </p:spPr>
        <p:txBody>
          <a:bodyPr/>
          <a:lstStyle/>
          <a:p>
            <a:pPr algn="l">
              <a:lnSpc>
                <a:spcPct val="150000"/>
              </a:lnSpc>
            </a:pPr>
            <a:r>
              <a:rPr lang="lv-LV" sz="4400" dirty="0" smtClean="0"/>
              <a:t/>
            </a:r>
            <a:br>
              <a:rPr lang="lv-LV" sz="4400" dirty="0" smtClean="0"/>
            </a:br>
            <a:r>
              <a:rPr lang="lv-LV" sz="4400" dirty="0"/>
              <a:t/>
            </a:r>
            <a:br>
              <a:rPr lang="lv-LV" sz="4400" dirty="0"/>
            </a:br>
            <a:r>
              <a:rPr lang="lv-LV" sz="2400" dirty="0" smtClean="0">
                <a:solidFill>
                  <a:schemeClr val="accent1">
                    <a:lumMod val="75000"/>
                  </a:schemeClr>
                </a:solidFill>
              </a:rPr>
              <a:t>1995.g</a:t>
            </a:r>
            <a:r>
              <a:rPr lang="lv-LV" sz="2400" dirty="0">
                <a:solidFill>
                  <a:schemeClr val="accent1">
                    <a:lumMod val="75000"/>
                  </a:schemeClr>
                </a:solidFill>
              </a:rPr>
              <a:t>. Siliņš sarakstījis </a:t>
            </a:r>
            <a:r>
              <a:rPr lang="lv-LV" sz="2400" dirty="0" smtClean="0">
                <a:solidFill>
                  <a:schemeClr val="accent1">
                    <a:lumMod val="75000"/>
                  </a:schemeClr>
                </a:solidFill>
              </a:rPr>
              <a:t>drāmu</a:t>
            </a:r>
            <a:r>
              <a:rPr lang="lv-LV" sz="2400" dirty="0">
                <a:solidFill>
                  <a:schemeClr val="accent1">
                    <a:lumMod val="75000"/>
                  </a:schemeClr>
                </a:solidFill>
              </a:rPr>
              <a:t> </a:t>
            </a:r>
            <a:r>
              <a:rPr lang="lv-LV" sz="2400" b="1" i="1" dirty="0" smtClean="0">
                <a:solidFill>
                  <a:schemeClr val="accent1">
                    <a:lumMod val="75000"/>
                  </a:schemeClr>
                </a:solidFill>
              </a:rPr>
              <a:t>It </a:t>
            </a:r>
            <a:r>
              <a:rPr lang="lv-LV" sz="2400" b="1" i="1" dirty="0">
                <a:solidFill>
                  <a:schemeClr val="accent1">
                    <a:lumMod val="75000"/>
                  </a:schemeClr>
                </a:solidFill>
              </a:rPr>
              <a:t>nekad vairs nepārnākšu </a:t>
            </a:r>
            <a:r>
              <a:rPr lang="lv-LV" sz="2400" b="1" i="1" dirty="0" smtClean="0">
                <a:solidFill>
                  <a:schemeClr val="accent1">
                    <a:lumMod val="75000"/>
                  </a:schemeClr>
                </a:solidFill>
              </a:rPr>
              <a:t>sētā </a:t>
            </a:r>
            <a:r>
              <a:rPr lang="lv-LV" sz="2400" dirty="0" smtClean="0">
                <a:solidFill>
                  <a:schemeClr val="accent1">
                    <a:lumMod val="75000"/>
                  </a:schemeClr>
                </a:solidFill>
              </a:rPr>
              <a:t>(vēlāk </a:t>
            </a:r>
            <a:r>
              <a:rPr lang="lv-LV" sz="2400" dirty="0">
                <a:solidFill>
                  <a:schemeClr val="accent1">
                    <a:lumMod val="75000"/>
                  </a:schemeClr>
                </a:solidFill>
              </a:rPr>
              <a:t>nosaukta </a:t>
            </a:r>
            <a:r>
              <a:rPr lang="lv-LV" sz="2400" b="1" i="1" dirty="0">
                <a:solidFill>
                  <a:schemeClr val="accent1">
                    <a:lumMod val="75000"/>
                  </a:schemeClr>
                </a:solidFill>
              </a:rPr>
              <a:t>Zem Dienvidu krusta</a:t>
            </a:r>
            <a:r>
              <a:rPr lang="lv-LV" sz="2400" dirty="0">
                <a:solidFill>
                  <a:schemeClr val="accent1">
                    <a:lumMod val="75000"/>
                  </a:schemeClr>
                </a:solidFill>
              </a:rPr>
              <a:t>).</a:t>
            </a:r>
            <a:r>
              <a:rPr lang="lv-LV" sz="2400" i="1" dirty="0">
                <a:solidFill>
                  <a:schemeClr val="accent1">
                    <a:lumMod val="75000"/>
                  </a:schemeClr>
                </a:solidFill>
              </a:rPr>
              <a:t> </a:t>
            </a:r>
            <a:r>
              <a:rPr lang="lv-LV" sz="2400" dirty="0">
                <a:solidFill>
                  <a:schemeClr val="accent1">
                    <a:lumMod val="75000"/>
                  </a:schemeClr>
                </a:solidFill>
              </a:rPr>
              <a:t>Pirmizrāde Sidnejas latviešu teātrī.</a:t>
            </a:r>
          </a:p>
        </p:txBody>
      </p:sp>
    </p:spTree>
    <p:extLst>
      <p:ext uri="{BB962C8B-B14F-4D97-AF65-F5344CB8AC3E}">
        <p14:creationId xmlns:p14="http://schemas.microsoft.com/office/powerpoint/2010/main" val="2755472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362">
        <p15:prstTrans prst="peelOff"/>
      </p:transition>
    </mc:Choice>
    <mc:Fallback xmlns="">
      <p:transition spd="slow" advTm="7362">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endParaRPr lang="lv-LV" dirty="0"/>
          </a:p>
        </p:txBody>
      </p:sp>
      <p:sp>
        <p:nvSpPr>
          <p:cNvPr id="3" name="Content Placeholder 2"/>
          <p:cNvSpPr>
            <a:spLocks noGrp="1"/>
          </p:cNvSpPr>
          <p:nvPr>
            <p:ph idx="1"/>
          </p:nvPr>
        </p:nvSpPr>
        <p:spPr>
          <a:xfrm>
            <a:off x="677334" y="2160589"/>
            <a:ext cx="8411802" cy="1853627"/>
          </a:xfrm>
        </p:spPr>
        <p:txBody>
          <a:bodyPr>
            <a:normAutofit/>
          </a:bodyPr>
          <a:lstStyle/>
          <a:p>
            <a:r>
              <a:rPr lang="lv-LV" sz="5400" dirty="0" smtClean="0">
                <a:solidFill>
                  <a:schemeClr val="accent1">
                    <a:lumMod val="75000"/>
                  </a:schemeClr>
                </a:solidFill>
              </a:rPr>
              <a:t>Ulda Siliņa aktiera gaitas</a:t>
            </a:r>
            <a:endParaRPr lang="lv-LV" sz="5400" dirty="0">
              <a:solidFill>
                <a:schemeClr val="accent1">
                  <a:lumMod val="75000"/>
                </a:schemeClr>
              </a:solidFill>
            </a:endParaRPr>
          </a:p>
        </p:txBody>
      </p:sp>
    </p:spTree>
    <p:extLst>
      <p:ext uri="{BB962C8B-B14F-4D97-AF65-F5344CB8AC3E}">
        <p14:creationId xmlns:p14="http://schemas.microsoft.com/office/powerpoint/2010/main" val="2992577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50">
        <p15:prstTrans prst="peelOff"/>
      </p:transition>
    </mc:Choice>
    <mc:Fallback xmlns="">
      <p:transition spd="slow" advTm="205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022" y="987552"/>
            <a:ext cx="9207330" cy="5084064"/>
          </a:xfrm>
        </p:spPr>
        <p:txBody>
          <a:bodyPr>
            <a:noAutofit/>
          </a:bodyPr>
          <a:lstStyle/>
          <a:p>
            <a:pPr>
              <a:lnSpc>
                <a:spcPct val="150000"/>
              </a:lnSpc>
            </a:pPr>
            <a:r>
              <a:rPr lang="lv-LV" sz="2000" dirty="0"/>
              <a:t>	</a:t>
            </a:r>
            <a:r>
              <a:rPr lang="lv-LV" sz="2000" dirty="0">
                <a:solidFill>
                  <a:schemeClr val="accent1">
                    <a:lumMod val="75000"/>
                  </a:schemeClr>
                </a:solidFill>
              </a:rPr>
              <a:t>Abi </a:t>
            </a:r>
            <a:r>
              <a:rPr lang="lv-LV" sz="2000" i="1" dirty="0">
                <a:solidFill>
                  <a:schemeClr val="accent1">
                    <a:lumMod val="75000"/>
                  </a:schemeClr>
                </a:solidFill>
              </a:rPr>
              <a:t>vecie</a:t>
            </a:r>
            <a:r>
              <a:rPr lang="lv-LV" sz="2000" dirty="0">
                <a:solidFill>
                  <a:schemeClr val="accent1">
                    <a:lumMod val="75000"/>
                  </a:schemeClr>
                </a:solidFill>
              </a:rPr>
              <a:t> Siliņi bija pieredzējuši un talantīgi aktieri - amatieri, tāpēc nav jābrīnās, ka viņu pēdās sekojis arī dēls. 1951. gadā viņš sāk darboties Sidnejas latviešu teātrī (SLT) angļu autora J. </a:t>
            </a:r>
            <a:r>
              <a:rPr lang="lv-LV" sz="2000" dirty="0" err="1">
                <a:solidFill>
                  <a:schemeClr val="accent1">
                    <a:lumMod val="75000"/>
                  </a:schemeClr>
                </a:solidFill>
              </a:rPr>
              <a:t>Prisleja</a:t>
            </a:r>
            <a:r>
              <a:rPr lang="lv-LV" sz="2000" dirty="0">
                <a:solidFill>
                  <a:schemeClr val="accent1">
                    <a:lumMod val="75000"/>
                  </a:schemeClr>
                </a:solidFill>
              </a:rPr>
              <a:t> lugā </a:t>
            </a:r>
            <a:r>
              <a:rPr lang="lv-LV" sz="2000" i="1" dirty="0">
                <a:solidFill>
                  <a:schemeClr val="accent1">
                    <a:lumMod val="75000"/>
                  </a:schemeClr>
                </a:solidFill>
              </a:rPr>
              <a:t>Cilvēki uz jūras</a:t>
            </a:r>
            <a:r>
              <a:rPr lang="lv-LV" sz="2000" dirty="0">
                <a:solidFill>
                  <a:schemeClr val="accent1">
                    <a:lumMod val="75000"/>
                  </a:schemeClr>
                </a:solidFill>
              </a:rPr>
              <a:t>, ar ko SLT piedalās </a:t>
            </a:r>
            <a:r>
              <a:rPr lang="lv-LV" sz="2000" i="1" dirty="0">
                <a:solidFill>
                  <a:schemeClr val="accent1">
                    <a:lumMod val="75000"/>
                  </a:schemeClr>
                </a:solidFill>
              </a:rPr>
              <a:t>1. Austrālijas latviešu kultūras dienās</a:t>
            </a:r>
            <a:r>
              <a:rPr lang="lv-LV" sz="2000" dirty="0">
                <a:solidFill>
                  <a:schemeClr val="accent1">
                    <a:lumMod val="75000"/>
                  </a:schemeClr>
                </a:solidFill>
              </a:rPr>
              <a:t> Sidnejā. Savu pirmo </a:t>
            </a:r>
            <a:r>
              <a:rPr lang="lv-LV" sz="2000" dirty="0" smtClean="0">
                <a:solidFill>
                  <a:schemeClr val="accent1">
                    <a:lumMod val="75000"/>
                  </a:schemeClr>
                </a:solidFill>
              </a:rPr>
              <a:t>dramatisko </a:t>
            </a:r>
            <a:r>
              <a:rPr lang="lv-LV" sz="2000" dirty="0">
                <a:solidFill>
                  <a:schemeClr val="accent1">
                    <a:lumMod val="75000"/>
                  </a:schemeClr>
                </a:solidFill>
              </a:rPr>
              <a:t>izglītību viņš gūst pie Dailes teātra aktieriem V. Štāla, L. Gailītes un Liepājas teātra aktiera P. Elsiņa. Pēc samērā pabāla sākuma Siliņš gadu skrejā izaug par teicamu raksturlomu tēlotāju. Viņa nopelnu sarakstā ir ierakstīta arī režija, lai gan pats sevi par režisoru neuzskata un saka, ka režijas vadījis tikai vajadzības spiests. Siliņš sevi vērtē kā viduvēju aktieri, kam ir bijusi viena otra laba loma, bet toties skaita sevi par labu </a:t>
            </a:r>
            <a:r>
              <a:rPr lang="lv-LV" sz="2000" i="1" dirty="0">
                <a:solidFill>
                  <a:schemeClr val="accent1">
                    <a:lumMod val="75000"/>
                  </a:schemeClr>
                </a:solidFill>
              </a:rPr>
              <a:t>entertaineri</a:t>
            </a:r>
            <a:r>
              <a:rPr lang="lv-LV" sz="2000" dirty="0">
                <a:solidFill>
                  <a:schemeClr val="accent1">
                    <a:lumMod val="75000"/>
                  </a:schemeClr>
                </a:solidFill>
              </a:rPr>
              <a:t>, kam latviešu valodā varbūt kaut cik atbilst </a:t>
            </a:r>
            <a:r>
              <a:rPr lang="lv-LV" sz="2000" i="1" dirty="0">
                <a:solidFill>
                  <a:schemeClr val="accent1">
                    <a:lumMod val="75000"/>
                  </a:schemeClr>
                </a:solidFill>
              </a:rPr>
              <a:t>solo komedianta</a:t>
            </a:r>
            <a:r>
              <a:rPr lang="lv-LV" sz="2000" dirty="0">
                <a:solidFill>
                  <a:schemeClr val="accent1">
                    <a:lumMod val="75000"/>
                  </a:schemeClr>
                </a:solidFill>
              </a:rPr>
              <a:t> vārds.</a:t>
            </a:r>
            <a:r>
              <a:rPr lang="lv-LV" sz="2000" dirty="0"/>
              <a:t/>
            </a:r>
            <a:br>
              <a:rPr lang="lv-LV" sz="2000" dirty="0"/>
            </a:br>
            <a:endParaRPr lang="lv-LV" sz="2000" dirty="0"/>
          </a:p>
        </p:txBody>
      </p:sp>
    </p:spTree>
    <p:extLst>
      <p:ext uri="{BB962C8B-B14F-4D97-AF65-F5344CB8AC3E}">
        <p14:creationId xmlns:p14="http://schemas.microsoft.com/office/powerpoint/2010/main" val="240800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950">
        <p15:prstTrans prst="peelOff"/>
      </p:transition>
    </mc:Choice>
    <mc:Fallback xmlns="">
      <p:transition spd="slow" advTm="2395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072" y="2304289"/>
            <a:ext cx="9418320" cy="2249424"/>
          </a:xfrm>
        </p:spPr>
        <p:txBody>
          <a:bodyPr/>
          <a:lstStyle/>
          <a:p>
            <a:pPr algn="l"/>
            <a:r>
              <a:rPr lang="lv-LV" sz="2400" dirty="0">
                <a:solidFill>
                  <a:schemeClr val="accent1">
                    <a:lumMod val="75000"/>
                  </a:schemeClr>
                </a:solidFill>
              </a:rPr>
              <a:t>1950. gadā viņš pievienojas Sidnejas latviešu teātrim, kur, mācoties pie profesionāliem aktieriem, iegūst </a:t>
            </a:r>
            <a:r>
              <a:rPr lang="lv-LV" sz="2400" dirty="0" smtClean="0">
                <a:solidFill>
                  <a:schemeClr val="accent1">
                    <a:lumMod val="75000"/>
                  </a:schemeClr>
                </a:solidFill>
              </a:rPr>
              <a:t>dramatisko </a:t>
            </a:r>
            <a:r>
              <a:rPr lang="lv-LV" sz="2400" dirty="0">
                <a:solidFill>
                  <a:schemeClr val="accent1">
                    <a:lumMod val="75000"/>
                  </a:schemeClr>
                </a:solidFill>
              </a:rPr>
              <a:t>izglītību, darbojies kā aktieris, vajadzības gadījumā arī kā režisors līdz 1990. gadam.</a:t>
            </a:r>
            <a:r>
              <a:rPr lang="lv-LV" sz="2800" dirty="0"/>
              <a:t/>
            </a:r>
            <a:br>
              <a:rPr lang="lv-LV" sz="2800" dirty="0"/>
            </a:br>
            <a:endParaRPr lang="lv-LV" sz="2800" dirty="0"/>
          </a:p>
        </p:txBody>
      </p:sp>
      <p:sp>
        <p:nvSpPr>
          <p:cNvPr id="3" name="Subtitle 2"/>
          <p:cNvSpPr>
            <a:spLocks noGrp="1"/>
          </p:cNvSpPr>
          <p:nvPr>
            <p:ph type="subTitle" idx="1"/>
          </p:nvPr>
        </p:nvSpPr>
        <p:spPr>
          <a:xfrm>
            <a:off x="576072" y="3785616"/>
            <a:ext cx="8348472" cy="1673352"/>
          </a:xfrm>
        </p:spPr>
        <p:txBody>
          <a:bodyPr/>
          <a:lstStyle/>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p:txBody>
      </p:sp>
    </p:spTree>
    <p:extLst>
      <p:ext uri="{BB962C8B-B14F-4D97-AF65-F5344CB8AC3E}">
        <p14:creationId xmlns:p14="http://schemas.microsoft.com/office/powerpoint/2010/main" val="3837938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251">
        <p15:prstTrans prst="peelOff"/>
      </p:transition>
    </mc:Choice>
    <mc:Fallback xmlns="">
      <p:transition spd="slow" advTm="6251">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765048"/>
            <a:ext cx="9473184" cy="5498592"/>
          </a:xfrm>
        </p:spPr>
        <p:txBody>
          <a:bodyPr>
            <a:noAutofit/>
          </a:bodyPr>
          <a:lstStyle/>
          <a:p>
            <a:pPr>
              <a:lnSpc>
                <a:spcPct val="150000"/>
              </a:lnSpc>
            </a:pPr>
            <a:r>
              <a:rPr lang="lv-LV" sz="2400" dirty="0">
                <a:solidFill>
                  <a:schemeClr val="accent1">
                    <a:lumMod val="75000"/>
                  </a:schemeClr>
                </a:solidFill>
              </a:rPr>
              <a:t>Prof. V. Hausmanis savā grāmatā </a:t>
            </a:r>
            <a:r>
              <a:rPr lang="lv-LV" sz="2400" b="1" i="1" dirty="0">
                <a:solidFill>
                  <a:schemeClr val="accent1">
                    <a:lumMod val="75000"/>
                  </a:schemeClr>
                </a:solidFill>
              </a:rPr>
              <a:t>Latviešu </a:t>
            </a:r>
            <a:r>
              <a:rPr lang="lv-LV" sz="2400" b="1" i="1" dirty="0" smtClean="0">
                <a:solidFill>
                  <a:schemeClr val="accent1">
                    <a:lumMod val="75000"/>
                  </a:schemeClr>
                </a:solidFill>
              </a:rPr>
              <a:t>aktieri </a:t>
            </a:r>
            <a:r>
              <a:rPr lang="lv-LV" sz="2400" b="1" i="1" dirty="0">
                <a:solidFill>
                  <a:schemeClr val="accent1">
                    <a:lumMod val="75000"/>
                  </a:schemeClr>
                </a:solidFill>
              </a:rPr>
              <a:t>t</a:t>
            </a:r>
            <a:r>
              <a:rPr lang="lv-LV" sz="2400" b="1" i="1" dirty="0" smtClean="0">
                <a:solidFill>
                  <a:schemeClr val="accent1">
                    <a:lumMod val="75000"/>
                  </a:schemeClr>
                </a:solidFill>
              </a:rPr>
              <a:t>rimdā</a:t>
            </a:r>
            <a:r>
              <a:rPr lang="lv-LV" sz="2400" b="1" dirty="0" smtClean="0">
                <a:solidFill>
                  <a:schemeClr val="accent1">
                    <a:lumMod val="75000"/>
                  </a:schemeClr>
                </a:solidFill>
              </a:rPr>
              <a:t> </a:t>
            </a:r>
            <a:r>
              <a:rPr lang="lv-LV" sz="2400" dirty="0">
                <a:solidFill>
                  <a:schemeClr val="accent1">
                    <a:lumMod val="75000"/>
                  </a:schemeClr>
                </a:solidFill>
              </a:rPr>
              <a:t>(1996) par Siliņu </a:t>
            </a:r>
            <a:r>
              <a:rPr lang="lv-LV" sz="2400" dirty="0" smtClean="0">
                <a:solidFill>
                  <a:schemeClr val="accent1">
                    <a:lumMod val="75000"/>
                  </a:schemeClr>
                </a:solidFill>
              </a:rPr>
              <a:t>raksta</a:t>
            </a:r>
            <a:r>
              <a:rPr lang="lv-LV" sz="2400" dirty="0">
                <a:solidFill>
                  <a:schemeClr val="accent1">
                    <a:lumMod val="75000"/>
                  </a:schemeClr>
                </a:solidFill>
              </a:rPr>
              <a:t>: </a:t>
            </a:r>
            <a:r>
              <a:rPr lang="lv-LV" sz="2400" dirty="0" smtClean="0">
                <a:solidFill>
                  <a:schemeClr val="accent1">
                    <a:lumMod val="75000"/>
                  </a:schemeClr>
                </a:solidFill>
              </a:rPr>
              <a:t/>
            </a:r>
            <a:br>
              <a:rPr lang="lv-LV" sz="2400" dirty="0" smtClean="0">
                <a:solidFill>
                  <a:schemeClr val="accent1">
                    <a:lumMod val="75000"/>
                  </a:schemeClr>
                </a:solidFill>
              </a:rPr>
            </a:br>
            <a:r>
              <a:rPr lang="lv-LV" sz="2400" dirty="0" smtClean="0">
                <a:solidFill>
                  <a:schemeClr val="accent1">
                    <a:lumMod val="75000"/>
                  </a:schemeClr>
                </a:solidFill>
              </a:rPr>
              <a:t>»</a:t>
            </a:r>
            <a:r>
              <a:rPr lang="lv-LV" sz="2400" i="1" dirty="0" smtClean="0">
                <a:solidFill>
                  <a:schemeClr val="accent1">
                    <a:lumMod val="75000"/>
                  </a:schemeClr>
                </a:solidFill>
              </a:rPr>
              <a:t>Tēlojis </a:t>
            </a:r>
            <a:r>
              <a:rPr lang="lv-LV" sz="2400" i="1" dirty="0">
                <a:solidFill>
                  <a:schemeClr val="accent1">
                    <a:lumMod val="75000"/>
                  </a:schemeClr>
                </a:solidFill>
              </a:rPr>
              <a:t>lielu skaitu lomu (ap deviņdesmit), galvenokārt tie bijuši dažādi raksturi, kuros varējusi atklāties Siliņa humora un </a:t>
            </a:r>
            <a:r>
              <a:rPr lang="lv-LV" sz="2400" i="1" dirty="0" smtClean="0">
                <a:solidFill>
                  <a:schemeClr val="accent1">
                    <a:lumMod val="75000"/>
                  </a:schemeClr>
                </a:solidFill>
              </a:rPr>
              <a:t>komiķa </a:t>
            </a:r>
            <a:r>
              <a:rPr lang="lv-LV" sz="2400" i="1" dirty="0">
                <a:solidFill>
                  <a:schemeClr val="accent1">
                    <a:lumMod val="75000"/>
                  </a:schemeClr>
                </a:solidFill>
              </a:rPr>
              <a:t>izjūta.</a:t>
            </a:r>
            <a:r>
              <a:rPr lang="lv-LV" sz="2400" dirty="0">
                <a:solidFill>
                  <a:schemeClr val="accent1">
                    <a:lumMod val="75000"/>
                  </a:schemeClr>
                </a:solidFill>
              </a:rPr>
              <a:t> </a:t>
            </a:r>
            <a:r>
              <a:rPr lang="lv-LV" sz="2400" i="1" dirty="0">
                <a:solidFill>
                  <a:schemeClr val="accent1">
                    <a:lumMod val="75000"/>
                  </a:schemeClr>
                </a:solidFill>
              </a:rPr>
              <a:t>Veidojis spēka pilnus, vērienīgus cilvēkus, kā arī garīgi trauslus, dzīvē </a:t>
            </a:r>
            <a:r>
              <a:rPr lang="lv-LV" sz="2400" i="1" dirty="0" smtClean="0">
                <a:solidFill>
                  <a:schemeClr val="accent1">
                    <a:lumMod val="75000"/>
                  </a:schemeClr>
                </a:solidFill>
              </a:rPr>
              <a:t>saindējušus </a:t>
            </a:r>
            <a:r>
              <a:rPr lang="lv-LV" sz="2400" i="1" dirty="0">
                <a:solidFill>
                  <a:schemeClr val="accent1">
                    <a:lumMod val="75000"/>
                  </a:schemeClr>
                </a:solidFill>
              </a:rPr>
              <a:t>raksturus</a:t>
            </a:r>
            <a:r>
              <a:rPr lang="lv-LV" sz="2400" i="1" dirty="0" smtClean="0">
                <a:solidFill>
                  <a:schemeClr val="accent1">
                    <a:lumMod val="75000"/>
                  </a:schemeClr>
                </a:solidFill>
              </a:rPr>
              <a:t>.»</a:t>
            </a:r>
            <a:r>
              <a:rPr lang="lv-LV" sz="2400" dirty="0">
                <a:solidFill>
                  <a:schemeClr val="accent1">
                    <a:lumMod val="75000"/>
                  </a:schemeClr>
                </a:solidFill>
              </a:rPr>
              <a:t/>
            </a:r>
            <a:br>
              <a:rPr lang="lv-LV" sz="2400" dirty="0">
                <a:solidFill>
                  <a:schemeClr val="accent1">
                    <a:lumMod val="75000"/>
                  </a:schemeClr>
                </a:solidFill>
              </a:rPr>
            </a:br>
            <a:r>
              <a:rPr lang="lv-LV" sz="2400" i="1" dirty="0">
                <a:solidFill>
                  <a:schemeClr val="accent1">
                    <a:lumMod val="75000"/>
                  </a:schemeClr>
                </a:solidFill>
              </a:rPr>
              <a:t>Austrālijas latviešu teātra festivālos</a:t>
            </a:r>
            <a:r>
              <a:rPr lang="lv-LV" sz="2400" dirty="0">
                <a:solidFill>
                  <a:schemeClr val="accent1">
                    <a:lumMod val="75000"/>
                  </a:schemeClr>
                </a:solidFill>
              </a:rPr>
              <a:t> divas reizes saņēmis labākā aktiera balvu par </a:t>
            </a:r>
            <a:r>
              <a:rPr lang="lv-LV" sz="2400" dirty="0" err="1" smtClean="0">
                <a:solidFill>
                  <a:schemeClr val="accent1">
                    <a:lumMod val="75000"/>
                  </a:schemeClr>
                </a:solidFill>
              </a:rPr>
              <a:t>palīglomām</a:t>
            </a:r>
            <a:r>
              <a:rPr lang="lv-LV" sz="2400" dirty="0">
                <a:solidFill>
                  <a:schemeClr val="accent1">
                    <a:lumMod val="75000"/>
                  </a:schemeClr>
                </a:solidFill>
              </a:rPr>
              <a:t> </a:t>
            </a:r>
            <a:r>
              <a:rPr lang="lv-LV" sz="2400" dirty="0" smtClean="0">
                <a:solidFill>
                  <a:schemeClr val="accent1">
                    <a:lumMod val="75000"/>
                  </a:schemeClr>
                </a:solidFill>
              </a:rPr>
              <a:t>- </a:t>
            </a:r>
            <a:r>
              <a:rPr lang="lv-LV" sz="2400" i="1" dirty="0">
                <a:solidFill>
                  <a:schemeClr val="accent1">
                    <a:lumMod val="75000"/>
                  </a:schemeClr>
                </a:solidFill>
              </a:rPr>
              <a:t>Ābramu</a:t>
            </a:r>
            <a:r>
              <a:rPr lang="lv-LV" sz="2400" dirty="0">
                <a:solidFill>
                  <a:schemeClr val="accent1">
                    <a:lumMod val="75000"/>
                  </a:schemeClr>
                </a:solidFill>
              </a:rPr>
              <a:t> R. Blaumaņa </a:t>
            </a:r>
            <a:r>
              <a:rPr lang="lv-LV" sz="2400" b="1" i="1" dirty="0" err="1" smtClean="0">
                <a:solidFill>
                  <a:schemeClr val="accent1">
                    <a:lumMod val="75000"/>
                  </a:schemeClr>
                </a:solidFill>
              </a:rPr>
              <a:t>Skroderdienās</a:t>
            </a:r>
            <a:r>
              <a:rPr lang="lv-LV" sz="2400" b="1" i="1" dirty="0" smtClean="0">
                <a:solidFill>
                  <a:schemeClr val="accent1">
                    <a:lumMod val="75000"/>
                  </a:schemeClr>
                </a:solidFill>
              </a:rPr>
              <a:t> </a:t>
            </a:r>
            <a:r>
              <a:rPr lang="lv-LV" sz="2400" b="1" i="1" dirty="0" err="1" smtClean="0">
                <a:solidFill>
                  <a:schemeClr val="accent1">
                    <a:lumMod val="75000"/>
                  </a:schemeClr>
                </a:solidFill>
              </a:rPr>
              <a:t>Silmačos</a:t>
            </a:r>
            <a:r>
              <a:rPr lang="lv-LV" sz="2400" dirty="0" smtClean="0">
                <a:solidFill>
                  <a:schemeClr val="accent1">
                    <a:lumMod val="75000"/>
                  </a:schemeClr>
                </a:solidFill>
              </a:rPr>
              <a:t> </a:t>
            </a:r>
            <a:r>
              <a:rPr lang="lv-LV" sz="2400" dirty="0">
                <a:solidFill>
                  <a:schemeClr val="accent1">
                    <a:lumMod val="75000"/>
                  </a:schemeClr>
                </a:solidFill>
              </a:rPr>
              <a:t>(1973) un </a:t>
            </a:r>
            <a:r>
              <a:rPr lang="lv-LV" sz="2400" i="1" dirty="0">
                <a:solidFill>
                  <a:schemeClr val="accent1">
                    <a:lumMod val="75000"/>
                  </a:schemeClr>
                </a:solidFill>
              </a:rPr>
              <a:t>Askoldi </a:t>
            </a:r>
            <a:r>
              <a:rPr lang="lv-LV" sz="2400" i="1" dirty="0" err="1">
                <a:solidFill>
                  <a:schemeClr val="accent1">
                    <a:lumMod val="75000"/>
                  </a:schemeClr>
                </a:solidFill>
              </a:rPr>
              <a:t>Olti</a:t>
            </a:r>
            <a:r>
              <a:rPr lang="lv-LV" sz="2400" dirty="0">
                <a:solidFill>
                  <a:schemeClr val="accent1">
                    <a:lumMod val="75000"/>
                  </a:schemeClr>
                </a:solidFill>
              </a:rPr>
              <a:t> A. Eglīša komēdijā </a:t>
            </a:r>
            <a:r>
              <a:rPr lang="lv-LV" sz="2400" b="1" i="1" dirty="0" smtClean="0">
                <a:solidFill>
                  <a:schemeClr val="accent1">
                    <a:lumMod val="75000"/>
                  </a:schemeClr>
                </a:solidFill>
              </a:rPr>
              <a:t>Bezkaunīgie veči</a:t>
            </a:r>
            <a:r>
              <a:rPr lang="lv-LV" sz="2400" dirty="0" smtClean="0">
                <a:solidFill>
                  <a:schemeClr val="accent1">
                    <a:lumMod val="75000"/>
                  </a:schemeClr>
                </a:solidFill>
              </a:rPr>
              <a:t> </a:t>
            </a:r>
            <a:r>
              <a:rPr lang="lv-LV" sz="2400" dirty="0">
                <a:solidFill>
                  <a:schemeClr val="accent1">
                    <a:lumMod val="75000"/>
                  </a:schemeClr>
                </a:solidFill>
              </a:rPr>
              <a:t>(1980).</a:t>
            </a:r>
          </a:p>
        </p:txBody>
      </p:sp>
    </p:spTree>
    <p:extLst>
      <p:ext uri="{BB962C8B-B14F-4D97-AF65-F5344CB8AC3E}">
        <p14:creationId xmlns:p14="http://schemas.microsoft.com/office/powerpoint/2010/main" val="1677158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215">
        <p15:prstTrans prst="peelOff"/>
      </p:transition>
    </mc:Choice>
    <mc:Fallback xmlns="">
      <p:transition spd="slow" advTm="15215">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057400"/>
            <a:ext cx="8156448" cy="1746504"/>
          </a:xfrm>
        </p:spPr>
        <p:txBody>
          <a:bodyPr/>
          <a:lstStyle/>
          <a:p>
            <a:r>
              <a:rPr lang="lv-LV" dirty="0" smtClean="0"/>
              <a:t/>
            </a:r>
            <a:br>
              <a:rPr lang="lv-LV" dirty="0" smtClean="0"/>
            </a:br>
            <a:r>
              <a:rPr lang="lv-LV" dirty="0"/>
              <a:t/>
            </a:r>
            <a:br>
              <a:rPr lang="lv-LV" dirty="0"/>
            </a:br>
            <a:r>
              <a:rPr lang="lv-LV" dirty="0" smtClean="0">
                <a:solidFill>
                  <a:schemeClr val="accent1">
                    <a:lumMod val="75000"/>
                  </a:schemeClr>
                </a:solidFill>
              </a:rPr>
              <a:t>Ulda Siliņa daiļrades pirmsākumi</a:t>
            </a:r>
            <a:endParaRPr lang="lv-LV" dirty="0">
              <a:solidFill>
                <a:schemeClr val="accent1">
                  <a:lumMod val="75000"/>
                </a:schemeClr>
              </a:solidFill>
            </a:endParaRPr>
          </a:p>
        </p:txBody>
      </p:sp>
    </p:spTree>
    <p:extLst>
      <p:ext uri="{BB962C8B-B14F-4D97-AF65-F5344CB8AC3E}">
        <p14:creationId xmlns:p14="http://schemas.microsoft.com/office/powerpoint/2010/main" val="2467304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960">
        <p15:prstTrans prst="peelOff"/>
      </p:transition>
    </mc:Choice>
    <mc:Fallback xmlns="">
      <p:transition spd="slow" advTm="196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2487168"/>
            <a:ext cx="8467343" cy="1399032"/>
          </a:xfrm>
        </p:spPr>
        <p:txBody>
          <a:bodyPr/>
          <a:lstStyle/>
          <a:p>
            <a:pPr algn="l">
              <a:lnSpc>
                <a:spcPct val="150000"/>
              </a:lnSpc>
            </a:pPr>
            <a:r>
              <a:rPr lang="lv-LV" sz="2400" dirty="0">
                <a:solidFill>
                  <a:schemeClr val="accent1">
                    <a:lumMod val="75000"/>
                  </a:schemeClr>
                </a:solidFill>
              </a:rPr>
              <a:t>Par saviem Itālijas piedzīvojumiem publicējis humoristiskas atmiņas </a:t>
            </a:r>
            <a:r>
              <a:rPr lang="lv-LV" sz="2400" b="1" dirty="0" smtClean="0">
                <a:solidFill>
                  <a:schemeClr val="accent1">
                    <a:lumMod val="75000"/>
                  </a:schemeClr>
                </a:solidFill>
              </a:rPr>
              <a:t>Ciemos pie Umberto</a:t>
            </a:r>
            <a:r>
              <a:rPr lang="lv-LV" sz="2400" dirty="0" smtClean="0">
                <a:solidFill>
                  <a:schemeClr val="accent1">
                    <a:lumMod val="75000"/>
                  </a:schemeClr>
                </a:solidFill>
              </a:rPr>
              <a:t>.</a:t>
            </a:r>
            <a:endParaRPr lang="lv-LV" dirty="0"/>
          </a:p>
        </p:txBody>
      </p:sp>
    </p:spTree>
    <p:extLst>
      <p:ext uri="{BB962C8B-B14F-4D97-AF65-F5344CB8AC3E}">
        <p14:creationId xmlns:p14="http://schemas.microsoft.com/office/powerpoint/2010/main" val="931347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767">
        <p15:prstTrans prst="peelOff"/>
      </p:transition>
    </mc:Choice>
    <mc:Fallback xmlns="">
      <p:transition spd="slow" advTm="2767">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8448" y="1371601"/>
            <a:ext cx="8174736" cy="2889503"/>
          </a:xfrm>
        </p:spPr>
        <p:txBody>
          <a:bodyPr/>
          <a:lstStyle/>
          <a:p>
            <a:pPr algn="l"/>
            <a:r>
              <a:rPr lang="lv-LV" sz="2400" dirty="0" smtClean="0">
                <a:solidFill>
                  <a:schemeClr val="accent1">
                    <a:lumMod val="75000"/>
                  </a:schemeClr>
                </a:solidFill>
              </a:rPr>
              <a:t>Dzīves </a:t>
            </a:r>
            <a:r>
              <a:rPr lang="lv-LV" sz="2400" dirty="0">
                <a:solidFill>
                  <a:schemeClr val="accent1">
                    <a:lumMod val="75000"/>
                  </a:schemeClr>
                </a:solidFill>
              </a:rPr>
              <a:t>vieta līdz 1944. gadam - </a:t>
            </a:r>
            <a:r>
              <a:rPr lang="lv-LV" sz="2400" dirty="0" smtClean="0">
                <a:solidFill>
                  <a:schemeClr val="accent1">
                    <a:lumMod val="75000"/>
                  </a:schemeClr>
                </a:solidFill>
              </a:rPr>
              <a:t>Carnikava. Pabeidzis </a:t>
            </a:r>
            <a:r>
              <a:rPr lang="lv-LV" sz="2400" dirty="0">
                <a:solidFill>
                  <a:schemeClr val="accent1">
                    <a:lumMod val="75000"/>
                  </a:schemeClr>
                </a:solidFill>
              </a:rPr>
              <a:t>Ādažu 6 kl. pamatskolu, </a:t>
            </a:r>
            <a:r>
              <a:rPr lang="lv-LV" sz="2400" dirty="0" smtClean="0">
                <a:solidFill>
                  <a:schemeClr val="accent1">
                    <a:lumMod val="75000"/>
                  </a:schemeClr>
                </a:solidFill>
              </a:rPr>
              <a:t>1944.gadā </a:t>
            </a:r>
            <a:r>
              <a:rPr lang="lv-LV" sz="2400" dirty="0">
                <a:solidFill>
                  <a:schemeClr val="accent1">
                    <a:lumMod val="75000"/>
                  </a:schemeClr>
                </a:solidFill>
              </a:rPr>
              <a:t>Siliņš iestājas Rīgas 1. Valsts ģimnāzijā, taču jau tai pašā gadā nākas doties bēgļu </a:t>
            </a:r>
            <a:r>
              <a:rPr lang="lv-LV" sz="2400" dirty="0" smtClean="0">
                <a:solidFill>
                  <a:schemeClr val="accent1">
                    <a:lumMod val="75000"/>
                  </a:schemeClr>
                </a:solidFill>
              </a:rPr>
              <a:t>gaitās, </a:t>
            </a:r>
            <a:r>
              <a:rPr lang="lv-LV" sz="2400" dirty="0">
                <a:solidFill>
                  <a:schemeClr val="accent1">
                    <a:lumMod val="75000"/>
                  </a:schemeClr>
                </a:solidFill>
              </a:rPr>
              <a:t>vispirms uz Gudenieku pagastu Kurzemē un pēc tam ar kuģi uz Vāciju.</a:t>
            </a:r>
            <a:r>
              <a:rPr lang="lv-LV" sz="3200" dirty="0"/>
              <a:t/>
            </a:r>
            <a:br>
              <a:rPr lang="lv-LV" sz="3200" dirty="0"/>
            </a:br>
            <a:endParaRPr lang="lv-LV" sz="3200" dirty="0"/>
          </a:p>
        </p:txBody>
      </p:sp>
    </p:spTree>
    <p:extLst>
      <p:ext uri="{BB962C8B-B14F-4D97-AF65-F5344CB8AC3E}">
        <p14:creationId xmlns:p14="http://schemas.microsoft.com/office/powerpoint/2010/main" val="2844390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368">
        <p15:prstTrans prst="peelOff"/>
      </p:transition>
    </mc:Choice>
    <mc:Fallback xmlns="">
      <p:transition spd="slow" advTm="5368">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2880360"/>
            <a:ext cx="11657956" cy="4131638"/>
          </a:xfrm>
        </p:spPr>
        <p:txBody>
          <a:bodyPr/>
          <a:lstStyle/>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p:txBody>
      </p:sp>
      <p:sp>
        <p:nvSpPr>
          <p:cNvPr id="4" name="Rectangle 2"/>
          <p:cNvSpPr>
            <a:spLocks noChangeArrowheads="1"/>
          </p:cNvSpPr>
          <p:nvPr/>
        </p:nvSpPr>
        <p:spPr bwMode="auto">
          <a:xfrm>
            <a:off x="0" y="574198"/>
            <a:ext cx="955676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50000"/>
              </a:lnSpc>
              <a:spcBef>
                <a:spcPct val="0"/>
              </a:spcBef>
              <a:spcAft>
                <a:spcPct val="0"/>
              </a:spcAft>
              <a:buClrTx/>
              <a:buSzTx/>
              <a:buFontTx/>
              <a:buNone/>
              <a:tabLst/>
            </a:pPr>
            <a:r>
              <a:rPr kumimoji="0" lang="lv-LV" altLang="lv-LV" sz="2400" b="0" i="0" u="none" strike="noStrike" cap="none" normalizeH="0" baseline="0" dirty="0" smtClean="0">
                <a:ln>
                  <a:noFill/>
                </a:ln>
                <a:solidFill>
                  <a:schemeClr val="accent1">
                    <a:lumMod val="75000"/>
                  </a:schemeClr>
                </a:solidFill>
                <a:effectLst/>
                <a:ea typeface="Times New Roman" panose="02020603050405020304" pitchFamily="18" charset="0"/>
                <a:cs typeface="Arial" panose="020B0604020202020204" pitchFamily="34" charset="0"/>
              </a:rPr>
              <a:t>Siliņš savu dzimtu, kopā ar citiem novadniekiem, spilgti aprakstījis grāmatā </a:t>
            </a:r>
            <a:r>
              <a:rPr kumimoji="0" lang="lv-LV" altLang="lv-LV" sz="2400" b="1" i="1" u="none" strike="noStrike" cap="none" normalizeH="0" baseline="0" dirty="0" smtClean="0">
                <a:ln>
                  <a:noFill/>
                </a:ln>
                <a:solidFill>
                  <a:schemeClr val="accent1">
                    <a:lumMod val="75000"/>
                  </a:schemeClr>
                </a:solidFill>
                <a:effectLst/>
                <a:ea typeface="Times New Roman" panose="02020603050405020304" pitchFamily="18" charset="0"/>
                <a:cs typeface="Arial" panose="020B0604020202020204" pitchFamily="34" charset="0"/>
              </a:rPr>
              <a:t>Mēs esam </a:t>
            </a:r>
            <a:r>
              <a:rPr kumimoji="0" lang="lv-LV" altLang="lv-LV" sz="2400" b="1" i="1" u="none" strike="noStrike" cap="none" normalizeH="0" baseline="0" dirty="0" err="1" smtClean="0">
                <a:ln>
                  <a:noFill/>
                </a:ln>
                <a:solidFill>
                  <a:schemeClr val="accent1">
                    <a:lumMod val="75000"/>
                  </a:schemeClr>
                </a:solidFill>
                <a:effectLst/>
                <a:ea typeface="Times New Roman" panose="02020603050405020304" pitchFamily="18" charset="0"/>
                <a:cs typeface="Arial" panose="020B0604020202020204" pitchFamily="34" charset="0"/>
              </a:rPr>
              <a:t>carnikavieši</a:t>
            </a:r>
            <a:r>
              <a:rPr kumimoji="0" lang="lv-LV" altLang="lv-LV" sz="2400" b="1" i="1" u="none" strike="noStrike" cap="none" normalizeH="0" baseline="0" dirty="0" smtClean="0">
                <a:ln>
                  <a:noFill/>
                </a:ln>
                <a:solidFill>
                  <a:schemeClr val="accent1">
                    <a:lumMod val="75000"/>
                  </a:schemeClr>
                </a:solidFill>
                <a:effectLst/>
                <a:ea typeface="Times New Roman" panose="02020603050405020304" pitchFamily="18" charset="0"/>
                <a:cs typeface="Arial" panose="020B0604020202020204" pitchFamily="34" charset="0"/>
              </a:rPr>
              <a:t> </a:t>
            </a:r>
            <a:r>
              <a:rPr kumimoji="0" lang="lv-LV" altLang="lv-LV" sz="2400" b="0" i="1" u="none" strike="noStrike" cap="none" normalizeH="0" baseline="0" dirty="0" smtClean="0">
                <a:ln>
                  <a:noFill/>
                </a:ln>
                <a:solidFill>
                  <a:schemeClr val="accent1">
                    <a:lumMod val="75000"/>
                  </a:schemeClr>
                </a:solidFill>
                <a:effectLst/>
                <a:ea typeface="Times New Roman" panose="02020603050405020304" pitchFamily="18" charset="0"/>
                <a:cs typeface="Arial" panose="020B0604020202020204" pitchFamily="34" charset="0"/>
              </a:rPr>
              <a:t>– pastaiga pa novada vēsturi no 1211.-1944. gadam,</a:t>
            </a:r>
            <a:r>
              <a:rPr kumimoji="0" lang="lv-LV" altLang="lv-LV" sz="2400" b="0" i="1" u="none" strike="noStrike" cap="none" normalizeH="0" dirty="0" smtClean="0">
                <a:ln>
                  <a:noFill/>
                </a:ln>
                <a:solidFill>
                  <a:schemeClr val="accent1">
                    <a:lumMod val="75000"/>
                  </a:schemeClr>
                </a:solidFill>
                <a:effectLst/>
                <a:ea typeface="Times New Roman" panose="02020603050405020304" pitchFamily="18" charset="0"/>
                <a:cs typeface="Arial" panose="020B0604020202020204" pitchFamily="34" charset="0"/>
              </a:rPr>
              <a:t> daiļdarbs sarakstīts 2002. gadā.</a:t>
            </a:r>
            <a:endParaRPr kumimoji="0" lang="lv-LV" altLang="lv-LV" sz="2400" b="0" i="0" u="none" strike="noStrike" cap="none" normalizeH="0" baseline="0" dirty="0" smtClean="0">
              <a:ln>
                <a:noFill/>
              </a:ln>
              <a:solidFill>
                <a:schemeClr val="accent1">
                  <a:lumMod val="75000"/>
                </a:schemeClr>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dirty="0" smtClean="0">
              <a:ln>
                <a:noFill/>
              </a:ln>
              <a:solidFill>
                <a:schemeClr val="tx1"/>
              </a:solidFill>
              <a:effectLst/>
              <a:latin typeface="Arial" panose="020B0604020202020204" pitchFamily="34" charset="0"/>
            </a:endParaRPr>
          </a:p>
        </p:txBody>
      </p:sp>
      <p:pic>
        <p:nvPicPr>
          <p:cNvPr id="3073" name="Picture 1" descr="JG231_Carnikavie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222" y="2605523"/>
            <a:ext cx="2541774" cy="3501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lejupielā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9250" y="2605523"/>
            <a:ext cx="3166176" cy="353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5"/>
          <p:cNvGraphicFramePr>
            <a:graphicFrameLocks noChangeAspect="1"/>
          </p:cNvGraphicFramePr>
          <p:nvPr>
            <p:extLst>
              <p:ext uri="{D42A27DB-BD31-4B8C-83A1-F6EECF244321}">
                <p14:modId xmlns:p14="http://schemas.microsoft.com/office/powerpoint/2010/main" val="4025091856"/>
              </p:ext>
            </p:extLst>
          </p:nvPr>
        </p:nvGraphicFramePr>
        <p:xfrm>
          <a:off x="3382319" y="3234313"/>
          <a:ext cx="2787005" cy="3466576"/>
        </p:xfrm>
        <a:graphic>
          <a:graphicData uri="http://schemas.openxmlformats.org/presentationml/2006/ole">
            <mc:AlternateContent xmlns:mc="http://schemas.openxmlformats.org/markup-compatibility/2006">
              <mc:Choice xmlns:v="urn:schemas-microsoft-com:vml" Requires="v">
                <p:oleObj spid="_x0000_s5130" name="Document" r:id="rId5" imgW="5263993" imgH="7883594" progId="Word.Document.12">
                  <p:embed/>
                </p:oleObj>
              </mc:Choice>
              <mc:Fallback>
                <p:oleObj name="Document" r:id="rId5" imgW="5263993" imgH="7883594" progId="Word.Document.12">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2319" y="3234313"/>
                        <a:ext cx="2787005" cy="3466576"/>
                      </a:xfrm>
                      <a:prstGeom prst="rect">
                        <a:avLst/>
                      </a:prstGeom>
                      <a:noFill/>
                    </p:spPr>
                  </p:pic>
                </p:oleObj>
              </mc:Fallback>
            </mc:AlternateContent>
          </a:graphicData>
        </a:graphic>
      </p:graphicFrame>
    </p:spTree>
    <p:extLst>
      <p:ext uri="{BB962C8B-B14F-4D97-AF65-F5344CB8AC3E}">
        <p14:creationId xmlns:p14="http://schemas.microsoft.com/office/powerpoint/2010/main" val="89429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174">
        <p15:prstTrans prst="peelOff"/>
      </p:transition>
    </mc:Choice>
    <mc:Fallback xmlns="">
      <p:transition spd="slow" advTm="4174">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574" y="1130808"/>
            <a:ext cx="9435930" cy="5013960"/>
          </a:xfrm>
        </p:spPr>
        <p:txBody>
          <a:bodyPr>
            <a:noAutofit/>
          </a:bodyPr>
          <a:lstStyle/>
          <a:p>
            <a:r>
              <a:rPr lang="lv-LV" sz="2000" b="1" dirty="0">
                <a:solidFill>
                  <a:schemeClr val="accent1">
                    <a:lumMod val="75000"/>
                  </a:schemeClr>
                </a:solidFill>
              </a:rPr>
              <a:t>Kultūrvēsturiskie </a:t>
            </a:r>
            <a:r>
              <a:rPr lang="lv-LV" sz="2000" b="1" dirty="0" smtClean="0">
                <a:solidFill>
                  <a:schemeClr val="accent1">
                    <a:lumMod val="75000"/>
                  </a:schemeClr>
                </a:solidFill>
              </a:rPr>
              <a:t>darbi:</a:t>
            </a:r>
            <a:r>
              <a:rPr lang="lv-LV" sz="2000" dirty="0" smtClean="0">
                <a:solidFill>
                  <a:schemeClr val="accent1">
                    <a:lumMod val="75000"/>
                  </a:schemeClr>
                </a:solidFill>
              </a:rPr>
              <a:t/>
            </a:r>
            <a:br>
              <a:rPr lang="lv-LV" sz="2000" dirty="0" smtClean="0">
                <a:solidFill>
                  <a:schemeClr val="accent1">
                    <a:lumMod val="75000"/>
                  </a:schemeClr>
                </a:solidFill>
              </a:rPr>
            </a:br>
            <a:r>
              <a:rPr lang="lv-LV" sz="2000" dirty="0" smtClean="0">
                <a:solidFill>
                  <a:schemeClr val="accent1">
                    <a:lumMod val="75000"/>
                  </a:schemeClr>
                </a:solidFill>
              </a:rPr>
              <a:t>2002</a:t>
            </a:r>
            <a:r>
              <a:rPr lang="lv-LV" sz="2000" dirty="0">
                <a:solidFill>
                  <a:schemeClr val="accent1">
                    <a:lumMod val="75000"/>
                  </a:schemeClr>
                </a:solidFill>
              </a:rPr>
              <a:t>. gadā, </a:t>
            </a:r>
            <a:r>
              <a:rPr lang="lv-LV" sz="2000" i="1" dirty="0">
                <a:solidFill>
                  <a:schemeClr val="accent1">
                    <a:lumMod val="75000"/>
                  </a:schemeClr>
                </a:solidFill>
              </a:rPr>
              <a:t>Elpa</a:t>
            </a:r>
            <a:r>
              <a:rPr lang="lv-LV" sz="2000" dirty="0">
                <a:solidFill>
                  <a:schemeClr val="accent1">
                    <a:lumMod val="75000"/>
                  </a:schemeClr>
                </a:solidFill>
              </a:rPr>
              <a:t> apgādā, ar </a:t>
            </a:r>
            <a:r>
              <a:rPr lang="lv-LV" sz="2000" dirty="0" err="1">
                <a:solidFill>
                  <a:schemeClr val="accent1">
                    <a:lumMod val="75000"/>
                  </a:schemeClr>
                </a:solidFill>
              </a:rPr>
              <a:t>Kultūrkapitālfonda</a:t>
            </a:r>
            <a:r>
              <a:rPr lang="lv-LV" sz="2000" dirty="0">
                <a:solidFill>
                  <a:schemeClr val="accent1">
                    <a:lumMod val="75000"/>
                  </a:schemeClr>
                </a:solidFill>
              </a:rPr>
              <a:t> un SLB atbalstu </a:t>
            </a:r>
            <a:r>
              <a:rPr lang="lv-LV" sz="2000" dirty="0" smtClean="0">
                <a:solidFill>
                  <a:schemeClr val="accent1">
                    <a:lumMod val="75000"/>
                  </a:schemeClr>
                </a:solidFill>
              </a:rPr>
              <a:t>iznākusī </a:t>
            </a:r>
            <a:r>
              <a:rPr lang="lv-LV" sz="2000" dirty="0">
                <a:solidFill>
                  <a:schemeClr val="accent1">
                    <a:lumMod val="75000"/>
                  </a:schemeClr>
                </a:solidFill>
              </a:rPr>
              <a:t>Siliņa kultūrvēsturiskā grāmata </a:t>
            </a:r>
            <a:r>
              <a:rPr lang="lv-LV" sz="2000" b="1" i="1" dirty="0">
                <a:solidFill>
                  <a:schemeClr val="accent1">
                    <a:lumMod val="75000"/>
                  </a:schemeClr>
                </a:solidFill>
              </a:rPr>
              <a:t>Mēs esam </a:t>
            </a:r>
            <a:r>
              <a:rPr lang="lv-LV" sz="2000" b="1" i="1" dirty="0" err="1" smtClean="0">
                <a:solidFill>
                  <a:schemeClr val="accent1">
                    <a:lumMod val="75000"/>
                  </a:schemeClr>
                </a:solidFill>
              </a:rPr>
              <a:t>carnikavieši</a:t>
            </a:r>
            <a:r>
              <a:rPr lang="lv-LV" sz="2000" i="1" dirty="0">
                <a:solidFill>
                  <a:schemeClr val="accent1">
                    <a:lumMod val="75000"/>
                  </a:schemeClr>
                </a:solidFill>
              </a:rPr>
              <a:t> </a:t>
            </a:r>
            <a:r>
              <a:rPr lang="lv-LV" sz="2000" i="1" dirty="0" smtClean="0">
                <a:solidFill>
                  <a:schemeClr val="accent1">
                    <a:lumMod val="75000"/>
                  </a:schemeClr>
                </a:solidFill>
              </a:rPr>
              <a:t>ir kā a</a:t>
            </a:r>
            <a:r>
              <a:rPr lang="lv-LV" sz="2000" dirty="0" smtClean="0">
                <a:solidFill>
                  <a:schemeClr val="accent1">
                    <a:lumMod val="75000"/>
                  </a:schemeClr>
                </a:solidFill>
              </a:rPr>
              <a:t>utora veltījums </a:t>
            </a:r>
            <a:r>
              <a:rPr lang="lv-LV" sz="2000" dirty="0">
                <a:solidFill>
                  <a:schemeClr val="accent1">
                    <a:lumMod val="75000"/>
                  </a:schemeClr>
                </a:solidFill>
              </a:rPr>
              <a:t>savam tēvam, mātei un visiem vecajiem </a:t>
            </a:r>
            <a:r>
              <a:rPr lang="lv-LV" sz="2000" dirty="0" err="1">
                <a:solidFill>
                  <a:schemeClr val="accent1">
                    <a:lumMod val="75000"/>
                  </a:schemeClr>
                </a:solidFill>
              </a:rPr>
              <a:t>carnikaviešiem</a:t>
            </a:r>
            <a:r>
              <a:rPr lang="lv-LV" sz="2000" dirty="0">
                <a:solidFill>
                  <a:schemeClr val="accent1">
                    <a:lumMod val="75000"/>
                  </a:schemeClr>
                </a:solidFill>
              </a:rPr>
              <a:t>. Uz aizmugures vāka rakstīts:</a:t>
            </a:r>
            <a:br>
              <a:rPr lang="lv-LV" sz="2000" dirty="0">
                <a:solidFill>
                  <a:schemeClr val="accent1">
                    <a:lumMod val="75000"/>
                  </a:schemeClr>
                </a:solidFill>
              </a:rPr>
            </a:br>
            <a:r>
              <a:rPr lang="lv-LV" sz="2000" dirty="0" smtClean="0">
                <a:solidFill>
                  <a:schemeClr val="accent1">
                    <a:lumMod val="75000"/>
                  </a:schemeClr>
                </a:solidFill>
              </a:rPr>
              <a:t>«</a:t>
            </a:r>
            <a:r>
              <a:rPr lang="lv-LV" sz="2000" i="1" dirty="0" smtClean="0">
                <a:solidFill>
                  <a:schemeClr val="accent1">
                    <a:lumMod val="75000"/>
                  </a:schemeClr>
                </a:solidFill>
              </a:rPr>
              <a:t>No </a:t>
            </a:r>
            <a:r>
              <a:rPr lang="lv-LV" sz="2000" i="1" dirty="0">
                <a:solidFill>
                  <a:schemeClr val="accent1">
                    <a:lumMod val="75000"/>
                  </a:schemeClr>
                </a:solidFill>
              </a:rPr>
              <a:t>Carnikavas nākuši 8 tālbraucēji kapteiņi, 5 zinātnieki, to starpā arī </a:t>
            </a:r>
            <a:r>
              <a:rPr lang="lv-LV" sz="2000" i="1" dirty="0" smtClean="0">
                <a:solidFill>
                  <a:schemeClr val="accent1">
                    <a:lumMod val="75000"/>
                  </a:schemeClr>
                </a:solidFill>
              </a:rPr>
              <a:t>LU </a:t>
            </a:r>
            <a:r>
              <a:rPr lang="lv-LV" sz="2000" i="1" dirty="0">
                <a:solidFill>
                  <a:schemeClr val="accent1">
                    <a:lumMod val="75000"/>
                  </a:schemeClr>
                </a:solidFill>
              </a:rPr>
              <a:t>rektors Dr.chem. </a:t>
            </a:r>
            <a:r>
              <a:rPr lang="lv-LV" sz="2000" i="1" dirty="0" err="1">
                <a:solidFill>
                  <a:schemeClr val="accent1">
                    <a:lumMod val="75000"/>
                  </a:schemeClr>
                </a:solidFill>
              </a:rPr>
              <a:t>Prīmanis</a:t>
            </a:r>
            <a:r>
              <a:rPr lang="lv-LV" sz="2000" i="1" dirty="0">
                <a:solidFill>
                  <a:schemeClr val="accent1">
                    <a:lumMod val="75000"/>
                  </a:schemeClr>
                </a:solidFill>
              </a:rPr>
              <a:t>, 4 Lāčplēša ordeņa kavalieri un viens </a:t>
            </a:r>
            <a:r>
              <a:rPr lang="lv-LV" sz="2000" i="1" dirty="0" smtClean="0">
                <a:solidFill>
                  <a:schemeClr val="accent1">
                    <a:lumMod val="75000"/>
                  </a:schemeClr>
                </a:solidFill>
              </a:rPr>
              <a:t>ģenerālis - </a:t>
            </a:r>
            <a:r>
              <a:rPr lang="lv-LV" sz="2000" i="1" dirty="0">
                <a:solidFill>
                  <a:schemeClr val="accent1">
                    <a:lumMod val="75000"/>
                  </a:schemeClr>
                </a:solidFill>
              </a:rPr>
              <a:t>kara ministrs. </a:t>
            </a:r>
            <a:r>
              <a:rPr lang="lv-LV" sz="2000" dirty="0">
                <a:solidFill>
                  <a:schemeClr val="accent1">
                    <a:lumMod val="75000"/>
                  </a:schemeClr>
                </a:solidFill>
              </a:rPr>
              <a:t/>
            </a:r>
            <a:br>
              <a:rPr lang="lv-LV" sz="2000" dirty="0">
                <a:solidFill>
                  <a:schemeClr val="accent1">
                    <a:lumMod val="75000"/>
                  </a:schemeClr>
                </a:solidFill>
              </a:rPr>
            </a:br>
            <a:r>
              <a:rPr lang="lv-LV" sz="2000" i="1" dirty="0">
                <a:solidFill>
                  <a:schemeClr val="accent1">
                    <a:lumMod val="75000"/>
                  </a:schemeClr>
                </a:solidFill>
              </a:rPr>
              <a:t>Un kur tad</a:t>
            </a:r>
            <a:r>
              <a:rPr lang="lv-LV" sz="2000" dirty="0">
                <a:solidFill>
                  <a:schemeClr val="accent1">
                    <a:lumMod val="75000"/>
                  </a:schemeClr>
                </a:solidFill>
              </a:rPr>
              <a:t> </a:t>
            </a:r>
            <a:r>
              <a:rPr lang="lv-LV" sz="2000" i="1" dirty="0">
                <a:solidFill>
                  <a:schemeClr val="accent1">
                    <a:lumMod val="75000"/>
                  </a:schemeClr>
                </a:solidFill>
              </a:rPr>
              <a:t>bagātīgā zvejnieku portretu </a:t>
            </a:r>
            <a:r>
              <a:rPr lang="lv-LV" sz="2000" i="1" dirty="0" smtClean="0">
                <a:solidFill>
                  <a:schemeClr val="accent1">
                    <a:lumMod val="75000"/>
                  </a:schemeClr>
                </a:solidFill>
              </a:rPr>
              <a:t>galerija - </a:t>
            </a:r>
            <a:r>
              <a:rPr lang="lv-LV" sz="2000" i="1" dirty="0" err="1">
                <a:solidFill>
                  <a:schemeClr val="accent1">
                    <a:lumMod val="75000"/>
                  </a:schemeClr>
                </a:solidFill>
              </a:rPr>
              <a:t>Menclaveru</a:t>
            </a:r>
            <a:r>
              <a:rPr lang="lv-LV" sz="2000" i="1" dirty="0">
                <a:solidFill>
                  <a:schemeClr val="accent1">
                    <a:lumMod val="75000"/>
                  </a:schemeClr>
                </a:solidFill>
              </a:rPr>
              <a:t> saimnieks </a:t>
            </a:r>
            <a:r>
              <a:rPr lang="lv-LV" sz="2000" i="1" dirty="0" err="1">
                <a:solidFill>
                  <a:schemeClr val="accent1">
                    <a:lumMod val="75000"/>
                  </a:schemeClr>
                </a:solidFill>
              </a:rPr>
              <a:t>Grapmanis</a:t>
            </a:r>
            <a:r>
              <a:rPr lang="lv-LV" sz="2000" i="1" dirty="0">
                <a:solidFill>
                  <a:schemeClr val="accent1">
                    <a:lumMod val="75000"/>
                  </a:schemeClr>
                </a:solidFill>
              </a:rPr>
              <a:t>, saukts </a:t>
            </a:r>
            <a:r>
              <a:rPr lang="lv-LV" sz="2000" i="1" dirty="0" err="1">
                <a:solidFill>
                  <a:schemeClr val="accent1">
                    <a:lumMod val="75000"/>
                  </a:schemeClr>
                </a:solidFill>
              </a:rPr>
              <a:t>Ķeizarbrālis</a:t>
            </a:r>
            <a:r>
              <a:rPr lang="lv-LV" sz="2000" i="1" dirty="0">
                <a:solidFill>
                  <a:schemeClr val="accent1">
                    <a:lumMod val="75000"/>
                  </a:schemeClr>
                </a:solidFill>
              </a:rPr>
              <a:t>, dienējis uz ķeizara brāļa </a:t>
            </a:r>
            <a:r>
              <a:rPr lang="lv-LV" sz="2000" i="1" dirty="0" err="1">
                <a:solidFill>
                  <a:schemeClr val="accent1">
                    <a:lumMod val="75000"/>
                  </a:schemeClr>
                </a:solidFill>
              </a:rPr>
              <a:t>jachtas</a:t>
            </a:r>
            <a:r>
              <a:rPr lang="lv-LV" sz="2000" i="1" dirty="0">
                <a:solidFill>
                  <a:schemeClr val="accent1">
                    <a:lumMod val="75000"/>
                  </a:schemeClr>
                </a:solidFill>
              </a:rPr>
              <a:t>, un, kā pats stāsta, pļāvis kopā ar </a:t>
            </a:r>
            <a:r>
              <a:rPr lang="lv-LV" sz="2000" i="1" dirty="0" err="1">
                <a:solidFill>
                  <a:schemeClr val="accent1">
                    <a:lumMod val="75000"/>
                  </a:schemeClr>
                </a:solidFill>
              </a:rPr>
              <a:t>ķeizarpāri</a:t>
            </a:r>
            <a:r>
              <a:rPr lang="lv-LV" sz="2000" i="1" dirty="0">
                <a:solidFill>
                  <a:schemeClr val="accent1">
                    <a:lumMod val="75000"/>
                  </a:schemeClr>
                </a:solidFill>
              </a:rPr>
              <a:t> </a:t>
            </a:r>
            <a:r>
              <a:rPr lang="lv-LV" sz="2000" i="1" dirty="0" err="1">
                <a:solidFill>
                  <a:schemeClr val="accent1">
                    <a:lumMod val="75000"/>
                  </a:schemeClr>
                </a:solidFill>
              </a:rPr>
              <a:t>Cariskoje</a:t>
            </a:r>
            <a:r>
              <a:rPr lang="lv-LV" sz="2000" i="1" dirty="0">
                <a:solidFill>
                  <a:schemeClr val="accent1">
                    <a:lumMod val="75000"/>
                  </a:schemeClr>
                </a:solidFill>
              </a:rPr>
              <a:t> </a:t>
            </a:r>
            <a:r>
              <a:rPr lang="lv-LV" sz="2000" i="1" dirty="0" err="1">
                <a:solidFill>
                  <a:schemeClr val="accent1">
                    <a:lumMod val="75000"/>
                  </a:schemeClr>
                </a:solidFill>
              </a:rPr>
              <a:t>Selo</a:t>
            </a:r>
            <a:r>
              <a:rPr lang="lv-LV" sz="2000" i="1" dirty="0">
                <a:solidFill>
                  <a:schemeClr val="accent1">
                    <a:lumMod val="75000"/>
                  </a:schemeClr>
                </a:solidFill>
              </a:rPr>
              <a:t> labību un tik traki meņģējies ar princesi Olgu, ka ķeizars teicis: „</a:t>
            </a:r>
            <a:r>
              <a:rPr lang="lv-LV" sz="2000" i="1" dirty="0" err="1">
                <a:solidFill>
                  <a:schemeClr val="accent1">
                    <a:lumMod val="75000"/>
                  </a:schemeClr>
                </a:solidFill>
              </a:rPr>
              <a:t>Grapman</a:t>
            </a:r>
            <a:r>
              <a:rPr lang="lv-LV" sz="2000" i="1" dirty="0">
                <a:solidFill>
                  <a:schemeClr val="accent1">
                    <a:lumMod val="75000"/>
                  </a:schemeClr>
                </a:solidFill>
              </a:rPr>
              <a:t>, liec Olgai mieru! Izberzīsit vēl rudzus!“; Krievijas kara flotes bocmanis vecais </a:t>
            </a:r>
            <a:r>
              <a:rPr lang="lv-LV" sz="2000" i="1" dirty="0" err="1">
                <a:solidFill>
                  <a:schemeClr val="accent1">
                    <a:lumMod val="75000"/>
                  </a:schemeClr>
                </a:solidFill>
              </a:rPr>
              <a:t>Matīte</a:t>
            </a:r>
            <a:r>
              <a:rPr lang="lv-LV" sz="2000" i="1" dirty="0">
                <a:solidFill>
                  <a:schemeClr val="accent1">
                    <a:lumMod val="75000"/>
                  </a:schemeClr>
                </a:solidFill>
              </a:rPr>
              <a:t>, pie kura takelāžas lietās konsultējušies pat admirāļi; Siliņ </a:t>
            </a:r>
            <a:r>
              <a:rPr lang="lv-LV" sz="2000" i="1" dirty="0" err="1">
                <a:solidFill>
                  <a:schemeClr val="accent1">
                    <a:lumMod val="75000"/>
                  </a:schemeClr>
                </a:solidFill>
              </a:rPr>
              <a:t>Annis</a:t>
            </a:r>
            <a:r>
              <a:rPr lang="lv-LV" sz="2000" i="1" dirty="0">
                <a:solidFill>
                  <a:schemeClr val="accent1">
                    <a:lumMod val="75000"/>
                  </a:schemeClr>
                </a:solidFill>
              </a:rPr>
              <a:t> ar saviem </a:t>
            </a:r>
            <a:r>
              <a:rPr lang="lv-LV" sz="2000" i="1" dirty="0" err="1">
                <a:solidFill>
                  <a:schemeClr val="accent1">
                    <a:lumMod val="75000"/>
                  </a:schemeClr>
                </a:solidFill>
              </a:rPr>
              <a:t>vīveļvārdiem</a:t>
            </a:r>
            <a:r>
              <a:rPr lang="lv-LV" sz="2000" i="1" dirty="0">
                <a:solidFill>
                  <a:schemeClr val="accent1">
                    <a:lumMod val="75000"/>
                  </a:schemeClr>
                </a:solidFill>
              </a:rPr>
              <a:t> un </a:t>
            </a:r>
            <a:r>
              <a:rPr lang="lv-LV" sz="2000" i="1" dirty="0" err="1">
                <a:solidFill>
                  <a:schemeClr val="accent1">
                    <a:lumMod val="75000"/>
                  </a:schemeClr>
                </a:solidFill>
              </a:rPr>
              <a:t>Mēnesdēls</a:t>
            </a:r>
            <a:r>
              <a:rPr lang="lv-LV" sz="2000" i="1" dirty="0">
                <a:solidFill>
                  <a:schemeClr val="accent1">
                    <a:lumMod val="75000"/>
                  </a:schemeClr>
                </a:solidFill>
              </a:rPr>
              <a:t>, kas vakaros braucis uz 4 km attālo Dūņu krogu, lai izdzertu tikai vienu pudeli alus. Autors jums ir pavēris durvis uz veco Carnikavu. </a:t>
            </a:r>
            <a:r>
              <a:rPr lang="lv-LV" sz="2000" dirty="0">
                <a:solidFill>
                  <a:schemeClr val="accent1">
                    <a:lumMod val="75000"/>
                  </a:schemeClr>
                </a:solidFill>
              </a:rPr>
              <a:t/>
            </a:r>
            <a:br>
              <a:rPr lang="lv-LV" sz="2000" dirty="0">
                <a:solidFill>
                  <a:schemeClr val="accent1">
                    <a:lumMod val="75000"/>
                  </a:schemeClr>
                </a:solidFill>
              </a:rPr>
            </a:br>
            <a:r>
              <a:rPr lang="lv-LV" sz="2000" i="1" dirty="0">
                <a:solidFill>
                  <a:schemeClr val="accent1">
                    <a:lumMod val="75000"/>
                  </a:schemeClr>
                </a:solidFill>
              </a:rPr>
              <a:t>Nāciet ciemos</a:t>
            </a:r>
            <a:r>
              <a:rPr lang="lv-LV" sz="2000" i="1" dirty="0" smtClean="0">
                <a:solidFill>
                  <a:schemeClr val="accent1">
                    <a:lumMod val="75000"/>
                  </a:schemeClr>
                </a:solidFill>
              </a:rPr>
              <a:t>!»</a:t>
            </a:r>
            <a:endParaRPr lang="lv-LV" sz="2000" dirty="0">
              <a:solidFill>
                <a:schemeClr val="accent1">
                  <a:lumMod val="75000"/>
                </a:schemeClr>
              </a:solidFill>
            </a:endParaRPr>
          </a:p>
        </p:txBody>
      </p:sp>
    </p:spTree>
    <p:extLst>
      <p:ext uri="{BB962C8B-B14F-4D97-AF65-F5344CB8AC3E}">
        <p14:creationId xmlns:p14="http://schemas.microsoft.com/office/powerpoint/2010/main" val="55541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3141">
        <p15:prstTrans prst="peelOff"/>
      </p:transition>
    </mc:Choice>
    <mc:Fallback xmlns="">
      <p:transition spd="slow" advTm="33141">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70" y="573024"/>
            <a:ext cx="9344490" cy="4456176"/>
          </a:xfrm>
        </p:spPr>
        <p:txBody>
          <a:bodyPr>
            <a:noAutofit/>
          </a:bodyPr>
          <a:lstStyle/>
          <a:p>
            <a:r>
              <a:rPr lang="lv-LV" sz="2200" dirty="0">
                <a:solidFill>
                  <a:schemeClr val="accent1">
                    <a:lumMod val="75000"/>
                  </a:schemeClr>
                </a:solidFill>
              </a:rPr>
              <a:t>2006. g. iznāk otra Siliņa kultūrvēsturiskā grāmata, </a:t>
            </a:r>
            <a:r>
              <a:rPr lang="lv-LV" sz="2200" i="1" dirty="0" err="1" smtClean="0">
                <a:solidFill>
                  <a:schemeClr val="accent1">
                    <a:lumMod val="75000"/>
                  </a:schemeClr>
                </a:solidFill>
              </a:rPr>
              <a:t>Nordic</a:t>
            </a:r>
            <a:r>
              <a:rPr lang="lv-LV" sz="2200" dirty="0" smtClean="0">
                <a:solidFill>
                  <a:schemeClr val="accent1">
                    <a:lumMod val="75000"/>
                  </a:schemeClr>
                </a:solidFill>
              </a:rPr>
              <a:t> </a:t>
            </a:r>
            <a:r>
              <a:rPr lang="lv-LV" sz="2200" dirty="0">
                <a:solidFill>
                  <a:schemeClr val="accent1">
                    <a:lumMod val="75000"/>
                  </a:schemeClr>
                </a:solidFill>
              </a:rPr>
              <a:t>apgādā</a:t>
            </a:r>
            <a:r>
              <a:rPr lang="lv-LV" sz="2200" i="1" dirty="0">
                <a:solidFill>
                  <a:schemeClr val="accent1">
                    <a:lumMod val="75000"/>
                  </a:schemeClr>
                </a:solidFill>
              </a:rPr>
              <a:t> </a:t>
            </a:r>
            <a:r>
              <a:rPr lang="lv-LV" sz="2200" b="1" i="1" dirty="0">
                <a:solidFill>
                  <a:schemeClr val="accent1">
                    <a:lumMod val="75000"/>
                  </a:schemeClr>
                </a:solidFill>
              </a:rPr>
              <a:t>Dziesmai vieni gala </a:t>
            </a:r>
            <a:r>
              <a:rPr lang="lv-LV" sz="2200" b="1" i="1" dirty="0" err="1">
                <a:solidFill>
                  <a:schemeClr val="accent1">
                    <a:lumMod val="75000"/>
                  </a:schemeClr>
                </a:solidFill>
              </a:rPr>
              <a:t>nava</a:t>
            </a:r>
            <a:r>
              <a:rPr lang="lv-LV" sz="2200" i="1" dirty="0">
                <a:solidFill>
                  <a:schemeClr val="accent1">
                    <a:lumMod val="75000"/>
                  </a:schemeClr>
                </a:solidFill>
              </a:rPr>
              <a:t>. </a:t>
            </a:r>
            <a:r>
              <a:rPr lang="lv-LV" sz="2200" b="1" i="1" dirty="0">
                <a:solidFill>
                  <a:schemeClr val="accent1">
                    <a:lumMod val="75000"/>
                  </a:schemeClr>
                </a:solidFill>
              </a:rPr>
              <a:t>Jāzeps Vītols savās un laika biedru vēstulēs, 1918-1944</a:t>
            </a:r>
            <a:r>
              <a:rPr lang="lv-LV" sz="2200" i="1" dirty="0">
                <a:solidFill>
                  <a:schemeClr val="accent1">
                    <a:lumMod val="75000"/>
                  </a:schemeClr>
                </a:solidFill>
              </a:rPr>
              <a:t>.</a:t>
            </a:r>
            <a:r>
              <a:rPr lang="lv-LV" sz="2200" dirty="0">
                <a:solidFill>
                  <a:schemeClr val="accent1">
                    <a:lumMod val="75000"/>
                  </a:schemeClr>
                </a:solidFill>
              </a:rPr>
              <a:t> </a:t>
            </a:r>
            <a:r>
              <a:rPr lang="lv-LV" sz="2200" dirty="0" smtClean="0">
                <a:solidFill>
                  <a:schemeClr val="accent1">
                    <a:lumMod val="75000"/>
                  </a:schemeClr>
                </a:solidFill>
              </a:rPr>
              <a:t/>
            </a:r>
            <a:br>
              <a:rPr lang="lv-LV" sz="2200" dirty="0" smtClean="0">
                <a:solidFill>
                  <a:schemeClr val="accent1">
                    <a:lumMod val="75000"/>
                  </a:schemeClr>
                </a:solidFill>
              </a:rPr>
            </a:br>
            <a:r>
              <a:rPr lang="lv-LV" sz="2200" dirty="0" smtClean="0">
                <a:solidFill>
                  <a:schemeClr val="accent1">
                    <a:lumMod val="75000"/>
                  </a:schemeClr>
                </a:solidFill>
              </a:rPr>
              <a:t>Siliņš </a:t>
            </a:r>
            <a:r>
              <a:rPr lang="lv-LV" sz="2200" dirty="0">
                <a:solidFill>
                  <a:schemeClr val="accent1">
                    <a:lumMod val="75000"/>
                  </a:schemeClr>
                </a:solidFill>
              </a:rPr>
              <a:t>pats par grāmatu, cita starpā saka:</a:t>
            </a:r>
            <a:r>
              <a:rPr lang="lv-LV" sz="2200" i="1" dirty="0">
                <a:solidFill>
                  <a:schemeClr val="accent1">
                    <a:lumMod val="75000"/>
                  </a:schemeClr>
                </a:solidFill>
              </a:rPr>
              <a:t> </a:t>
            </a:r>
            <a:r>
              <a:rPr lang="lv-LV" sz="2200" i="1" dirty="0" smtClean="0">
                <a:solidFill>
                  <a:schemeClr val="accent1">
                    <a:lumMod val="75000"/>
                  </a:schemeClr>
                </a:solidFill>
              </a:rPr>
              <a:t>«J</a:t>
            </a:r>
            <a:r>
              <a:rPr lang="lv-LV" sz="2200" i="1" dirty="0">
                <a:solidFill>
                  <a:schemeClr val="accent1">
                    <a:lumMod val="75000"/>
                  </a:schemeClr>
                </a:solidFill>
              </a:rPr>
              <a:t>. Vītola vēstules ir logs uz profesora </a:t>
            </a:r>
            <a:r>
              <a:rPr lang="lv-LV" sz="2200" i="1" dirty="0" smtClean="0">
                <a:solidFill>
                  <a:schemeClr val="accent1">
                    <a:lumMod val="75000"/>
                  </a:schemeClr>
                </a:solidFill>
              </a:rPr>
              <a:t>intīmo </a:t>
            </a:r>
            <a:r>
              <a:rPr lang="lv-LV" sz="2200" i="1" dirty="0">
                <a:solidFill>
                  <a:schemeClr val="accent1">
                    <a:lumMod val="75000"/>
                  </a:schemeClr>
                </a:solidFill>
              </a:rPr>
              <a:t>pasauli, kas ļauj ieskatīties viņa domu procesā, viņa vērtējumos par notikumiem un cilvēkiem. Ar to šī grāmata atšķiras no pārējām. Tas ir Jāzepa Vītola spalvas zīmēts pašportrets. Es par savu uzdevumu uzskatīju izgaismot notikumu fonu. Tas ir mans </a:t>
            </a:r>
            <a:r>
              <a:rPr lang="lv-LV" sz="2200" i="1" dirty="0" smtClean="0">
                <a:solidFill>
                  <a:schemeClr val="accent1">
                    <a:lumMod val="75000"/>
                  </a:schemeClr>
                </a:solidFill>
              </a:rPr>
              <a:t>aizbildinājumus</a:t>
            </a:r>
            <a:r>
              <a:rPr lang="lv-LV" sz="2200" i="1" dirty="0">
                <a:solidFill>
                  <a:schemeClr val="accent1">
                    <a:lumMod val="75000"/>
                  </a:schemeClr>
                </a:solidFill>
              </a:rPr>
              <a:t>, ja dažkārt liksies, ka es par daudz laika veltu viņa laika biedriem un tā laika notikumiem. Lasītāju varbūt pārsteigs mani biežie citāti no „dzeltenās preses.“ Mans mērķis bija padarīt grāmatu </a:t>
            </a:r>
            <a:r>
              <a:rPr lang="lv-LV" sz="2200" i="1" dirty="0" smtClean="0">
                <a:solidFill>
                  <a:schemeClr val="accent1">
                    <a:lumMod val="75000"/>
                  </a:schemeClr>
                </a:solidFill>
              </a:rPr>
              <a:t>lasāmu </a:t>
            </a:r>
            <a:r>
              <a:rPr lang="lv-LV" sz="2200" i="1" dirty="0">
                <a:solidFill>
                  <a:schemeClr val="accent1">
                    <a:lumMod val="75000"/>
                  </a:schemeClr>
                </a:solidFill>
              </a:rPr>
              <a:t>caurmēra lasītājam</a:t>
            </a:r>
            <a:r>
              <a:rPr lang="lv-LV" sz="2200" i="1" dirty="0" smtClean="0">
                <a:solidFill>
                  <a:schemeClr val="accent1">
                    <a:lumMod val="75000"/>
                  </a:schemeClr>
                </a:solidFill>
              </a:rPr>
              <a:t>.» </a:t>
            </a:r>
            <a:br>
              <a:rPr lang="lv-LV" sz="2200" i="1" dirty="0" smtClean="0">
                <a:solidFill>
                  <a:schemeClr val="accent1">
                    <a:lumMod val="75000"/>
                  </a:schemeClr>
                </a:solidFill>
              </a:rPr>
            </a:br>
            <a:r>
              <a:rPr lang="lv-LV" sz="2200" dirty="0" smtClean="0">
                <a:solidFill>
                  <a:schemeClr val="accent1">
                    <a:lumMod val="75000"/>
                  </a:schemeClr>
                </a:solidFill>
              </a:rPr>
              <a:t>Arī </a:t>
            </a:r>
            <a:r>
              <a:rPr lang="lv-LV" sz="2200" dirty="0">
                <a:solidFill>
                  <a:schemeClr val="accent1">
                    <a:lumMod val="75000"/>
                  </a:schemeClr>
                </a:solidFill>
              </a:rPr>
              <a:t>šīs, tāpat kā iepriekšējās grāmatas vāka dizains, pieder māksliniecei Agritai </a:t>
            </a:r>
            <a:r>
              <a:rPr lang="lv-LV" sz="2200" dirty="0" smtClean="0">
                <a:solidFill>
                  <a:schemeClr val="accent1">
                    <a:lumMod val="75000"/>
                  </a:schemeClr>
                </a:solidFill>
              </a:rPr>
              <a:t>Krieviņai. 2006</a:t>
            </a:r>
            <a:r>
              <a:rPr lang="lv-LV" sz="2200" dirty="0">
                <a:solidFill>
                  <a:schemeClr val="accent1">
                    <a:lumMod val="75000"/>
                  </a:schemeClr>
                </a:solidFill>
              </a:rPr>
              <a:t>. gadā </a:t>
            </a:r>
            <a:r>
              <a:rPr lang="lv-LV" sz="2200" i="1" dirty="0">
                <a:solidFill>
                  <a:schemeClr val="accent1">
                    <a:lumMod val="75000"/>
                  </a:schemeClr>
                </a:solidFill>
              </a:rPr>
              <a:t>A/S Preses nams</a:t>
            </a:r>
            <a:r>
              <a:rPr lang="lv-LV" sz="2200" dirty="0">
                <a:solidFill>
                  <a:schemeClr val="accent1">
                    <a:lumMod val="75000"/>
                  </a:schemeClr>
                </a:solidFill>
              </a:rPr>
              <a:t> apgādā iznāk vēstures rokasgrāmata </a:t>
            </a:r>
            <a:r>
              <a:rPr lang="lv-LV" sz="2200" i="1" dirty="0">
                <a:solidFill>
                  <a:schemeClr val="accent1">
                    <a:lumMod val="75000"/>
                  </a:schemeClr>
                </a:solidFill>
              </a:rPr>
              <a:t>Latvija likteņa gaitās 1918-1991</a:t>
            </a:r>
            <a:r>
              <a:rPr lang="lv-LV" sz="2200" dirty="0">
                <a:solidFill>
                  <a:schemeClr val="accent1">
                    <a:lumMod val="75000"/>
                  </a:schemeClr>
                </a:solidFill>
              </a:rPr>
              <a:t>. </a:t>
            </a:r>
          </a:p>
        </p:txBody>
      </p:sp>
    </p:spTree>
    <p:extLst>
      <p:ext uri="{BB962C8B-B14F-4D97-AF65-F5344CB8AC3E}">
        <p14:creationId xmlns:p14="http://schemas.microsoft.com/office/powerpoint/2010/main" val="2015609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8763">
        <p15:prstTrans prst="peelOff"/>
      </p:transition>
    </mc:Choice>
    <mc:Fallback xmlns="">
      <p:transition spd="slow" advTm="18763">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49624"/>
            <a:ext cx="10386906" cy="1527048"/>
          </a:xfrm>
        </p:spPr>
        <p:txBody>
          <a:bodyPr>
            <a:normAutofit/>
          </a:bodyPr>
          <a:lstStyle/>
          <a:p>
            <a:pPr algn="ctr"/>
            <a:endParaRPr lang="lv-LV" b="1" dirty="0" smtClean="0"/>
          </a:p>
          <a:p>
            <a:pPr algn="ctr">
              <a:lnSpc>
                <a:spcPct val="120000"/>
              </a:lnSpc>
            </a:pPr>
            <a:r>
              <a:rPr lang="lv-LV" sz="2200" b="1" dirty="0" smtClean="0">
                <a:solidFill>
                  <a:schemeClr val="accent1">
                    <a:lumMod val="75000"/>
                  </a:schemeClr>
                </a:solidFill>
              </a:rPr>
              <a:t>Ulda Siliņa dzīvesgājuma </a:t>
            </a:r>
            <a:r>
              <a:rPr lang="lv-LV" sz="2200" b="1" dirty="0">
                <a:solidFill>
                  <a:schemeClr val="accent1">
                    <a:lumMod val="75000"/>
                  </a:schemeClr>
                </a:solidFill>
              </a:rPr>
              <a:t>atmiņas grāmatā «Atskatīties, pasmaidīt</a:t>
            </a:r>
            <a:r>
              <a:rPr lang="lv-LV" sz="2200" b="1" dirty="0" smtClean="0">
                <a:solidFill>
                  <a:schemeClr val="accent1">
                    <a:lumMod val="75000"/>
                  </a:schemeClr>
                </a:solidFill>
              </a:rPr>
              <a:t>…» (sarakstīts 2015. gadā)</a:t>
            </a:r>
          </a:p>
          <a:p>
            <a:endParaRPr lang="lv-LV" dirty="0"/>
          </a:p>
        </p:txBody>
      </p:sp>
      <p:pic>
        <p:nvPicPr>
          <p:cNvPr id="5122" name="Picture 2" descr="lejupielād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798" y="206851"/>
            <a:ext cx="2945310" cy="341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61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912">
        <p15:prstTrans prst="peelOff"/>
      </p:transition>
    </mc:Choice>
    <mc:Fallback xmlns="">
      <p:transition spd="slow" advTm="2912">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496" y="1388442"/>
            <a:ext cx="9345168" cy="4118243"/>
          </a:xfrm>
          <a:prstGeom prst="rect">
            <a:avLst/>
          </a:prstGeom>
        </p:spPr>
        <p:txBody>
          <a:bodyPr wrap="square">
            <a:spAutoFit/>
          </a:bodyPr>
          <a:lstStyle/>
          <a:p>
            <a:pPr>
              <a:lnSpc>
                <a:spcPct val="120000"/>
              </a:lnSpc>
            </a:pPr>
            <a:r>
              <a:rPr lang="lv-LV" sz="2200" dirty="0">
                <a:solidFill>
                  <a:schemeClr val="accent1">
                    <a:lumMod val="75000"/>
                  </a:schemeClr>
                </a:solidFill>
              </a:rPr>
              <a:t>Fragmenti no grāmatas</a:t>
            </a:r>
          </a:p>
          <a:p>
            <a:pPr>
              <a:lnSpc>
                <a:spcPct val="120000"/>
              </a:lnSpc>
            </a:pPr>
            <a:r>
              <a:rPr lang="lv-LV" sz="2200" dirty="0">
                <a:solidFill>
                  <a:schemeClr val="accent1">
                    <a:lumMod val="75000"/>
                  </a:schemeClr>
                </a:solidFill>
              </a:rPr>
              <a:t>«1945. g. aprīļa mēnesi Siliņš pavada nocietinot </a:t>
            </a:r>
            <a:r>
              <a:rPr lang="lv-LV" sz="2200" i="1" dirty="0">
                <a:solidFill>
                  <a:schemeClr val="accent1">
                    <a:lumMod val="75000"/>
                  </a:schemeClr>
                </a:solidFill>
              </a:rPr>
              <a:t>Austrumu fronti</a:t>
            </a:r>
            <a:r>
              <a:rPr lang="lv-LV" sz="2200" dirty="0">
                <a:solidFill>
                  <a:schemeClr val="accent1">
                    <a:lumMod val="75000"/>
                  </a:schemeClr>
                </a:solidFill>
              </a:rPr>
              <a:t> pie </a:t>
            </a:r>
            <a:r>
              <a:rPr lang="lv-LV" sz="2200" dirty="0" err="1">
                <a:solidFill>
                  <a:schemeClr val="accent1">
                    <a:lumMod val="75000"/>
                  </a:schemeClr>
                </a:solidFill>
              </a:rPr>
              <a:t>Štetinas</a:t>
            </a:r>
            <a:r>
              <a:rPr lang="lv-LV" sz="2200" dirty="0">
                <a:solidFill>
                  <a:schemeClr val="accent1">
                    <a:lumMod val="75000"/>
                  </a:schemeClr>
                </a:solidFill>
              </a:rPr>
              <a:t>. Vai nu dēku kāre, vai kas cits, viņu gandrīz ar Rusmaņa kaujas grupu noved atpakaļ Kurzemē. Kad krievi pie </a:t>
            </a:r>
            <a:r>
              <a:rPr lang="lv-LV" sz="2200" dirty="0" err="1">
                <a:solidFill>
                  <a:schemeClr val="accent1">
                    <a:lumMod val="75000"/>
                  </a:schemeClr>
                </a:solidFill>
              </a:rPr>
              <a:t>Štetinas</a:t>
            </a:r>
            <a:r>
              <a:rPr lang="lv-LV" sz="2200" dirty="0">
                <a:solidFill>
                  <a:schemeClr val="accent1">
                    <a:lumMod val="75000"/>
                  </a:schemeClr>
                </a:solidFill>
              </a:rPr>
              <a:t> draud pārraut fronti, viņš, kopā ar otru, gados vecāku latvieti, brīvprātīgi piesakās vācu bruņotos spēkos, saņem atvaļinājuma zīmi, pārtikas kartiņas divām nedēļām un vēl arvien privātās drēbēs izbrauc no apdraudētās joslas ar vilcienu. Ceļā uz </a:t>
            </a:r>
            <a:r>
              <a:rPr lang="lv-LV" sz="2200" dirty="0" err="1">
                <a:solidFill>
                  <a:schemeClr val="accent1">
                    <a:lumMod val="75000"/>
                  </a:schemeClr>
                </a:solidFill>
              </a:rPr>
              <a:t>Šverinu</a:t>
            </a:r>
            <a:r>
              <a:rPr lang="lv-LV" sz="2200" dirty="0">
                <a:solidFill>
                  <a:schemeClr val="accent1">
                    <a:lumMod val="75000"/>
                  </a:schemeClr>
                </a:solidFill>
              </a:rPr>
              <a:t> vilcienam uzbrūk angļu </a:t>
            </a:r>
            <a:r>
              <a:rPr lang="lv-LV" sz="2200" i="1" dirty="0" err="1">
                <a:solidFill>
                  <a:schemeClr val="accent1">
                    <a:lumMod val="75000"/>
                  </a:schemeClr>
                </a:solidFill>
              </a:rPr>
              <a:t>tīfflīgeri</a:t>
            </a:r>
            <a:r>
              <a:rPr lang="lv-LV" sz="2200" dirty="0">
                <a:solidFill>
                  <a:schemeClr val="accent1">
                    <a:lumMod val="75000"/>
                  </a:schemeClr>
                </a:solidFill>
              </a:rPr>
              <a:t>, arī Siliņa kupejā ielido pa logu sprāgstošā lode. Uzbrukumā nogalina tikai vienu cilvēku.»</a:t>
            </a:r>
          </a:p>
        </p:txBody>
      </p:sp>
    </p:spTree>
    <p:extLst>
      <p:ext uri="{BB962C8B-B14F-4D97-AF65-F5344CB8AC3E}">
        <p14:creationId xmlns:p14="http://schemas.microsoft.com/office/powerpoint/2010/main" val="2387693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912">
        <p15:prstTrans prst="peelOff"/>
      </p:transition>
    </mc:Choice>
    <mc:Fallback xmlns="">
      <p:transition spd="slow" advTm="12912">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04" y="1578864"/>
            <a:ext cx="9509760" cy="3294888"/>
          </a:xfrm>
        </p:spPr>
        <p:txBody>
          <a:bodyPr>
            <a:noAutofit/>
          </a:bodyPr>
          <a:lstStyle/>
          <a:p>
            <a:pPr>
              <a:lnSpc>
                <a:spcPct val="150000"/>
              </a:lnSpc>
            </a:pPr>
            <a:r>
              <a:rPr lang="lv-LV" sz="2000" dirty="0" smtClean="0">
                <a:solidFill>
                  <a:schemeClr val="accent1">
                    <a:lumMod val="75000"/>
                  </a:schemeClr>
                </a:solidFill>
              </a:rPr>
              <a:t>«Pēc </a:t>
            </a:r>
            <a:r>
              <a:rPr lang="lv-LV" sz="2000" dirty="0">
                <a:solidFill>
                  <a:schemeClr val="accent1">
                    <a:lumMod val="75000"/>
                  </a:schemeClr>
                </a:solidFill>
              </a:rPr>
              <a:t>kara Vācija bija sadalīta zonās. Siliņu paplašinātā ģimene nonāk angļu zonas Alt-</a:t>
            </a:r>
            <a:r>
              <a:rPr lang="lv-LV" sz="2000" dirty="0" err="1">
                <a:solidFill>
                  <a:schemeClr val="accent1">
                    <a:lumMod val="75000"/>
                  </a:schemeClr>
                </a:solidFill>
              </a:rPr>
              <a:t>Garges</a:t>
            </a:r>
            <a:r>
              <a:rPr lang="lv-LV" sz="2000" dirty="0">
                <a:solidFill>
                  <a:schemeClr val="accent1">
                    <a:lumMod val="75000"/>
                  </a:schemeClr>
                </a:solidFill>
              </a:rPr>
              <a:t>, vēlāk </a:t>
            </a:r>
            <a:r>
              <a:rPr lang="lv-LV" sz="2000" dirty="0" err="1">
                <a:solidFill>
                  <a:schemeClr val="accent1">
                    <a:lumMod val="75000"/>
                  </a:schemeClr>
                </a:solidFill>
              </a:rPr>
              <a:t>Dedelstorfas</a:t>
            </a:r>
            <a:r>
              <a:rPr lang="lv-LV" sz="2000" dirty="0">
                <a:solidFill>
                  <a:schemeClr val="accent1">
                    <a:lumMod val="75000"/>
                  </a:schemeClr>
                </a:solidFill>
              </a:rPr>
              <a:t> nometnēs, kur Uldis 1949. gadā beidz ģimnāziju. Abas nometnes ir arī angļu zonas </a:t>
            </a:r>
            <a:r>
              <a:rPr lang="lv-LV" sz="2000" i="1" dirty="0">
                <a:solidFill>
                  <a:schemeClr val="accent1">
                    <a:lumMod val="75000"/>
                  </a:schemeClr>
                </a:solidFill>
              </a:rPr>
              <a:t>volejbola cietokšņi</a:t>
            </a:r>
            <a:r>
              <a:rPr lang="lv-LV" sz="2000" dirty="0">
                <a:solidFill>
                  <a:schemeClr val="accent1">
                    <a:lumMod val="75000"/>
                  </a:schemeClr>
                </a:solidFill>
              </a:rPr>
              <a:t>, un tā arī Siliņam iznāk šad un tad reprezentēt savu nometni draudzības spēlēs.</a:t>
            </a:r>
            <a:br>
              <a:rPr lang="lv-LV" sz="2000" dirty="0">
                <a:solidFill>
                  <a:schemeClr val="accent1">
                    <a:lumMod val="75000"/>
                  </a:schemeClr>
                </a:solidFill>
              </a:rPr>
            </a:br>
            <a:r>
              <a:rPr lang="lv-LV" sz="2000" dirty="0">
                <a:solidFill>
                  <a:schemeClr val="accent1">
                    <a:lumMod val="75000"/>
                  </a:schemeClr>
                </a:solidFill>
              </a:rPr>
              <a:t>Var jau būt, ka abas minētās nometnes nebija nekāds izņēmums, bet no tās iemītniekiem ir nācis labs skaits pazīstamu sabiedrisku darbinieku, </a:t>
            </a:r>
            <a:r>
              <a:rPr lang="lv-LV" sz="2000" dirty="0" smtClean="0">
                <a:solidFill>
                  <a:schemeClr val="accent1">
                    <a:lumMod val="75000"/>
                  </a:schemeClr>
                </a:solidFill>
              </a:rPr>
              <a:t>gleznotāju </a:t>
            </a:r>
            <a:r>
              <a:rPr lang="lv-LV" sz="2000" dirty="0">
                <a:solidFill>
                  <a:schemeClr val="accent1">
                    <a:lumMod val="75000"/>
                  </a:schemeClr>
                </a:solidFill>
              </a:rPr>
              <a:t>un mūziķu, piem., RTU goda doktors, gleznotājs, mākslas </a:t>
            </a:r>
            <a:r>
              <a:rPr lang="lv-LV" sz="2000" dirty="0" smtClean="0">
                <a:solidFill>
                  <a:schemeClr val="accent1">
                    <a:lumMod val="75000"/>
                  </a:schemeClr>
                </a:solidFill>
              </a:rPr>
              <a:t>zinātnieks» </a:t>
            </a:r>
            <a:endParaRPr lang="lv-LV" sz="2000" dirty="0">
              <a:solidFill>
                <a:schemeClr val="accent1">
                  <a:lumMod val="75000"/>
                </a:schemeClr>
              </a:solidFill>
            </a:endParaRPr>
          </a:p>
        </p:txBody>
      </p:sp>
    </p:spTree>
    <p:extLst>
      <p:ext uri="{BB962C8B-B14F-4D97-AF65-F5344CB8AC3E}">
        <p14:creationId xmlns:p14="http://schemas.microsoft.com/office/powerpoint/2010/main" val="3407432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60">
        <p15:prstTrans prst="peelOff"/>
      </p:transition>
    </mc:Choice>
    <mc:Fallback xmlns="">
      <p:transition spd="slow" advTm="1006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883920"/>
            <a:ext cx="8906256" cy="5215128"/>
          </a:xfrm>
        </p:spPr>
        <p:txBody>
          <a:bodyPr>
            <a:noAutofit/>
          </a:bodyPr>
          <a:lstStyle/>
          <a:p>
            <a:pPr algn="just">
              <a:lnSpc>
                <a:spcPct val="150000"/>
              </a:lnSpc>
            </a:pPr>
            <a:r>
              <a:rPr lang="lv-LV" sz="2000" dirty="0" smtClean="0">
                <a:solidFill>
                  <a:schemeClr val="accent1">
                    <a:lumMod val="75000"/>
                  </a:schemeClr>
                </a:solidFill>
              </a:rPr>
              <a:t>«Īsi pēc atgriešanās pie ģimenes Pomerānijā, </a:t>
            </a:r>
            <a:r>
              <a:rPr lang="lv-LV" sz="2000" dirty="0" err="1" smtClean="0">
                <a:solidFill>
                  <a:schemeClr val="accent1">
                    <a:lumMod val="75000"/>
                  </a:schemeClr>
                </a:solidFill>
              </a:rPr>
              <a:t>Vosmēras</a:t>
            </a:r>
            <a:r>
              <a:rPr lang="lv-LV" sz="2000" dirty="0" smtClean="0">
                <a:solidFill>
                  <a:schemeClr val="accent1">
                    <a:lumMod val="75000"/>
                  </a:schemeClr>
                </a:solidFill>
              </a:rPr>
              <a:t> ciematā ienāk amerikāņi. Pēc vācu armijas kapitulācijas maijā visi bēgļi un ārzemju strādnieki tiek savākti vienkopus, lai atgrieztos dzimtenē. </a:t>
            </a:r>
            <a:r>
              <a:rPr lang="lv-LV" sz="2000" i="1" dirty="0" smtClean="0">
                <a:solidFill>
                  <a:schemeClr val="accent1">
                    <a:lumMod val="75000"/>
                  </a:schemeClr>
                </a:solidFill>
              </a:rPr>
              <a:t>Mūsu gadījumā atpakaļ pie vecā, labā onkuļa </a:t>
            </a:r>
            <a:r>
              <a:rPr lang="lv-LV" sz="2000" i="1" dirty="0" err="1" smtClean="0">
                <a:solidFill>
                  <a:schemeClr val="accent1">
                    <a:lumMod val="75000"/>
                  </a:schemeClr>
                </a:solidFill>
              </a:rPr>
              <a:t>Džo</a:t>
            </a:r>
            <a:r>
              <a:rPr lang="lv-LV" sz="2000" i="1" dirty="0" smtClean="0">
                <a:solidFill>
                  <a:schemeClr val="accent1">
                    <a:lumMod val="75000"/>
                  </a:schemeClr>
                </a:solidFill>
              </a:rPr>
              <a:t>, kā aptaurētie amerikāņi dēvēja Josifu </a:t>
            </a:r>
            <a:r>
              <a:rPr lang="lv-LV" sz="2000" i="1" dirty="0" err="1" smtClean="0">
                <a:solidFill>
                  <a:schemeClr val="accent1">
                    <a:lumMod val="75000"/>
                  </a:schemeClr>
                </a:solidFill>
              </a:rPr>
              <a:t>Visvarinoviču</a:t>
            </a:r>
            <a:r>
              <a:rPr lang="lv-LV" sz="2000" dirty="0" smtClean="0">
                <a:solidFill>
                  <a:schemeClr val="accent1">
                    <a:lumMod val="75000"/>
                  </a:schemeClr>
                </a:solidFill>
              </a:rPr>
              <a:t>. </a:t>
            </a:r>
            <a:r>
              <a:rPr lang="lv-LV" sz="2000" i="1" dirty="0" smtClean="0">
                <a:solidFill>
                  <a:schemeClr val="accent1">
                    <a:lumMod val="75000"/>
                  </a:schemeClr>
                </a:solidFill>
              </a:rPr>
              <a:t>Vienu dienu ielādēja mūs, kādus 15 cilvēkus ar mantām, kravas mašīnā un veda prom. Par gala mērķi neteica ne vārda. Mēs attapāmies, kur esam, tikai kādus pāris simts metru no krievu zonas robežas. Izcēlās varena brēka, šoferis nesaprašanā apturēja mašīnu un cilvēki sāka lēkt ārā. Amerikānis apgrieza spēkratus, un mēs braucām atpakaļ uz savākšanas punktu. „Šie cilvēki negrib braukt, un es viņus nevedu,“ teicis šoferis priekšniecībai. Sirsnīgs paldies tev, seržant!»</a:t>
            </a:r>
            <a:endParaRPr lang="lv-LV" sz="2000" dirty="0">
              <a:solidFill>
                <a:schemeClr val="accent1">
                  <a:lumMod val="75000"/>
                </a:schemeClr>
              </a:solidFill>
            </a:endParaRPr>
          </a:p>
        </p:txBody>
      </p:sp>
    </p:spTree>
    <p:extLst>
      <p:ext uri="{BB962C8B-B14F-4D97-AF65-F5344CB8AC3E}">
        <p14:creationId xmlns:p14="http://schemas.microsoft.com/office/powerpoint/2010/main" val="3140636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681">
        <p15:prstTrans prst="peelOff"/>
      </p:transition>
    </mc:Choice>
    <mc:Fallback xmlns="">
      <p:transition spd="slow" advTm="20681">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img4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946" y="1052251"/>
            <a:ext cx="3264407" cy="2534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7335" y="2786027"/>
            <a:ext cx="8485632" cy="1061829"/>
          </a:xfrm>
          <a:prstGeom prst="rect">
            <a:avLst/>
          </a:prstGeom>
        </p:spPr>
        <p:txBody>
          <a:bodyPr wrap="square">
            <a:spAutoFit/>
          </a:bodyPr>
          <a:lstStyle/>
          <a:p>
            <a:pPr lvl="0" indent="457200" defTabSz="914400" eaLnBrk="0" fontAlgn="base" hangingPunct="0">
              <a:spcBef>
                <a:spcPct val="0"/>
              </a:spcBef>
              <a:spcAft>
                <a:spcPct val="0"/>
              </a:spcAft>
            </a:pPr>
            <a:endParaRPr lang="lv-LV" altLang="lv-LV" b="1" dirty="0" smtClean="0">
              <a:solidFill>
                <a:srgbClr val="000000"/>
              </a:solidFill>
              <a:ea typeface="Times New Roman" panose="02020603050405020304" pitchFamily="18" charset="0"/>
              <a:cs typeface="Arial" panose="020B0604020202020204" pitchFamily="34" charset="0"/>
            </a:endParaRPr>
          </a:p>
          <a:p>
            <a:pPr lvl="0" indent="457200" defTabSz="914400" eaLnBrk="0" fontAlgn="base" hangingPunct="0">
              <a:spcBef>
                <a:spcPct val="0"/>
              </a:spcBef>
              <a:spcAft>
                <a:spcPct val="0"/>
              </a:spcAft>
            </a:pPr>
            <a:endParaRPr lang="lv-LV" altLang="lv-LV" b="1" dirty="0">
              <a:solidFill>
                <a:srgbClr val="000000"/>
              </a:solidFill>
              <a:ea typeface="Times New Roman" panose="02020603050405020304" pitchFamily="18" charset="0"/>
              <a:cs typeface="Arial" panose="020B0604020202020204" pitchFamily="34" charset="0"/>
            </a:endParaRPr>
          </a:p>
          <a:p>
            <a:pPr lvl="0" indent="457200" algn="just" defTabSz="914400" eaLnBrk="0" fontAlgn="base" hangingPunct="0">
              <a:lnSpc>
                <a:spcPct val="150000"/>
              </a:lnSpc>
              <a:spcBef>
                <a:spcPct val="0"/>
              </a:spcBef>
              <a:spcAft>
                <a:spcPct val="0"/>
              </a:spcAft>
            </a:pPr>
            <a:endParaRPr lang="lv-LV" altLang="lv-LV" dirty="0"/>
          </a:p>
        </p:txBody>
      </p:sp>
      <p:sp>
        <p:nvSpPr>
          <p:cNvPr id="6" name="Rectangle 5"/>
          <p:cNvSpPr/>
          <p:nvPr/>
        </p:nvSpPr>
        <p:spPr>
          <a:xfrm>
            <a:off x="914401" y="3980973"/>
            <a:ext cx="8119872" cy="1200329"/>
          </a:xfrm>
          <a:prstGeom prst="rect">
            <a:avLst/>
          </a:prstGeom>
        </p:spPr>
        <p:txBody>
          <a:bodyPr wrap="square">
            <a:spAutoFit/>
          </a:bodyPr>
          <a:lstStyle/>
          <a:p>
            <a:pPr algn="ctr">
              <a:lnSpc>
                <a:spcPct val="150000"/>
              </a:lnSpc>
              <a:spcAft>
                <a:spcPts val="1600"/>
              </a:spcAft>
            </a:pPr>
            <a:r>
              <a:rPr lang="lv-LV" sz="2400" b="1" dirty="0">
                <a:solidFill>
                  <a:schemeClr val="accent1">
                    <a:lumMod val="75000"/>
                  </a:schemeClr>
                </a:solidFill>
                <a:latin typeface="Arial" panose="020B0604020202020204" pitchFamily="34" charset="0"/>
                <a:ea typeface="Times New Roman" panose="02020603050405020304" pitchFamily="18" charset="0"/>
              </a:rPr>
              <a:t>Uldi apsveic ar ierašanos Rīgā čigānietes Ruta Vītiņa un Indra Burkovska.</a:t>
            </a:r>
            <a:endParaRPr lang="lv-LV" sz="2400" dirty="0">
              <a:solidFill>
                <a:schemeClr val="accent1">
                  <a:lumMod val="75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0464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49">
        <p15:prstTrans prst="peelOff"/>
      </p:transition>
    </mc:Choice>
    <mc:Fallback xmlns="">
      <p:transition spd="slow" advTm="2449">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6616" y="1374592"/>
            <a:ext cx="9262872" cy="3631763"/>
          </a:xfrm>
          <a:prstGeom prst="rect">
            <a:avLst/>
          </a:prstGeom>
        </p:spPr>
        <p:txBody>
          <a:bodyPr wrap="square">
            <a:spAutoFit/>
          </a:bodyPr>
          <a:lstStyle/>
          <a:p>
            <a:pPr lvl="0" defTabSz="914400" eaLnBrk="0" fontAlgn="base" hangingPunct="0">
              <a:spcBef>
                <a:spcPct val="0"/>
              </a:spcBef>
              <a:spcAft>
                <a:spcPct val="0"/>
              </a:spcAft>
            </a:pPr>
            <a:r>
              <a:rPr lang="lv-LV" altLang="lv-LV" sz="2000" b="1" dirty="0">
                <a:solidFill>
                  <a:schemeClr val="accent1">
                    <a:lumMod val="75000"/>
                  </a:schemeClr>
                </a:solidFill>
                <a:ea typeface="Times New Roman" panose="02020603050405020304" pitchFamily="18" charset="0"/>
                <a:cs typeface="Arial" panose="020B0604020202020204" pitchFamily="34" charset="0"/>
              </a:rPr>
              <a:t>Literāts un žurnālists</a:t>
            </a:r>
            <a:endParaRPr lang="lv-LV" altLang="lv-LV" sz="2000" dirty="0">
              <a:solidFill>
                <a:schemeClr val="accent1">
                  <a:lumMod val="75000"/>
                </a:schemeClr>
              </a:solidFill>
            </a:endParaRPr>
          </a:p>
          <a:p>
            <a:pPr lvl="0" algn="just" defTabSz="914400" eaLnBrk="0" fontAlgn="base" hangingPunct="0">
              <a:lnSpc>
                <a:spcPct val="150000"/>
              </a:lnSpc>
              <a:spcBef>
                <a:spcPct val="0"/>
              </a:spcBef>
              <a:spcAft>
                <a:spcPct val="0"/>
              </a:spcAft>
            </a:pPr>
            <a:r>
              <a:rPr lang="lv-LV" altLang="lv-LV" sz="2000" dirty="0">
                <a:solidFill>
                  <a:schemeClr val="accent1">
                    <a:lumMod val="75000"/>
                  </a:schemeClr>
                </a:solidFill>
                <a:ea typeface="Times New Roman" panose="02020603050405020304" pitchFamily="18" charset="0"/>
                <a:cs typeface="Arial" panose="020B0604020202020204" pitchFamily="34" charset="0"/>
              </a:rPr>
              <a:t>Šai laukā viņš sāk spert pirmos soļus 1950. gadu sākumā. Rakstījis feļetonus, kas publicēti</a:t>
            </a:r>
            <a:r>
              <a:rPr lang="lv-LV" altLang="lv-LV" sz="2000" i="1" dirty="0">
                <a:solidFill>
                  <a:schemeClr val="accent1">
                    <a:lumMod val="75000"/>
                  </a:schemeClr>
                </a:solidFill>
                <a:ea typeface="Times New Roman" panose="02020603050405020304" pitchFamily="18" charset="0"/>
                <a:cs typeface="Arial" panose="020B0604020202020204" pitchFamily="34" charset="0"/>
              </a:rPr>
              <a:t> Austrālijas</a:t>
            </a:r>
            <a:r>
              <a:rPr lang="lv-LV" altLang="lv-LV" sz="2000" dirty="0">
                <a:solidFill>
                  <a:schemeClr val="accent1">
                    <a:lumMod val="75000"/>
                  </a:schemeClr>
                </a:solidFill>
                <a:ea typeface="Times New Roman" panose="02020603050405020304" pitchFamily="18" charset="0"/>
                <a:cs typeface="Arial" panose="020B0604020202020204" pitchFamily="34" charset="0"/>
              </a:rPr>
              <a:t> </a:t>
            </a:r>
            <a:r>
              <a:rPr lang="lv-LV" altLang="lv-LV" sz="2000" i="1" dirty="0">
                <a:solidFill>
                  <a:schemeClr val="accent1">
                    <a:lumMod val="75000"/>
                  </a:schemeClr>
                </a:solidFill>
                <a:ea typeface="Times New Roman" panose="02020603050405020304" pitchFamily="18" charset="0"/>
                <a:cs typeface="Arial" panose="020B0604020202020204" pitchFamily="34" charset="0"/>
              </a:rPr>
              <a:t>Latvietī, Latvijā</a:t>
            </a:r>
            <a:r>
              <a:rPr lang="lv-LV" altLang="lv-LV" sz="2000" dirty="0">
                <a:solidFill>
                  <a:schemeClr val="accent1">
                    <a:lumMod val="75000"/>
                  </a:schemeClr>
                </a:solidFill>
                <a:ea typeface="Times New Roman" panose="02020603050405020304" pitchFamily="18" charset="0"/>
                <a:cs typeface="Arial" panose="020B0604020202020204" pitchFamily="34" charset="0"/>
              </a:rPr>
              <a:t>, </a:t>
            </a:r>
            <a:r>
              <a:rPr lang="lv-LV" altLang="lv-LV" sz="2000" i="1" dirty="0">
                <a:solidFill>
                  <a:schemeClr val="accent1">
                    <a:lumMod val="75000"/>
                  </a:schemeClr>
                </a:solidFill>
                <a:ea typeface="Times New Roman" panose="02020603050405020304" pitchFamily="18" charset="0"/>
                <a:cs typeface="Arial" panose="020B0604020202020204" pitchFamily="34" charset="0"/>
              </a:rPr>
              <a:t>Tiltā,</a:t>
            </a:r>
            <a:r>
              <a:rPr lang="lv-LV" altLang="lv-LV" sz="2000" dirty="0">
                <a:solidFill>
                  <a:schemeClr val="accent1">
                    <a:lumMod val="75000"/>
                  </a:schemeClr>
                </a:solidFill>
                <a:ea typeface="Times New Roman" panose="02020603050405020304" pitchFamily="18" charset="0"/>
                <a:cs typeface="Arial" panose="020B0604020202020204" pitchFamily="34" charset="0"/>
              </a:rPr>
              <a:t> kā arī izdevumos </a:t>
            </a:r>
            <a:r>
              <a:rPr lang="lv-LV" altLang="lv-LV" sz="2000" i="1" dirty="0">
                <a:solidFill>
                  <a:schemeClr val="accent1">
                    <a:lumMod val="75000"/>
                  </a:schemeClr>
                </a:solidFill>
                <a:ea typeface="Times New Roman" panose="02020603050405020304" pitchFamily="18" charset="0"/>
                <a:cs typeface="Arial" panose="020B0604020202020204" pitchFamily="34" charset="0"/>
              </a:rPr>
              <a:t>Pa Dejas Ceļu, Rūgtais Apīnis, Skola un Ģimene</a:t>
            </a:r>
            <a:r>
              <a:rPr lang="lv-LV" altLang="lv-LV" sz="2000" dirty="0">
                <a:solidFill>
                  <a:schemeClr val="accent1">
                    <a:lumMod val="75000"/>
                  </a:schemeClr>
                </a:solidFill>
                <a:ea typeface="Times New Roman" panose="02020603050405020304" pitchFamily="18" charset="0"/>
                <a:cs typeface="Arial" panose="020B0604020202020204" pitchFamily="34" charset="0"/>
              </a:rPr>
              <a:t>. Piecdesmitajos gados viņa feļetonus ilustrē grafiķis Juris Dukurs. Apmēram 10 gadus bijis trimdas humora un satīras žurnāla </a:t>
            </a:r>
            <a:r>
              <a:rPr lang="lv-LV" altLang="lv-LV" sz="2000" i="1" dirty="0">
                <a:solidFill>
                  <a:schemeClr val="accent1">
                    <a:lumMod val="75000"/>
                  </a:schemeClr>
                </a:solidFill>
                <a:ea typeface="Times New Roman" panose="02020603050405020304" pitchFamily="18" charset="0"/>
                <a:cs typeface="Arial" panose="020B0604020202020204" pitchFamily="34" charset="0"/>
              </a:rPr>
              <a:t>Rūgtais Apīnis</a:t>
            </a:r>
            <a:r>
              <a:rPr lang="lv-LV" altLang="lv-LV" sz="2000" dirty="0">
                <a:solidFill>
                  <a:schemeClr val="accent1">
                    <a:lumMod val="75000"/>
                  </a:schemeClr>
                </a:solidFill>
                <a:ea typeface="Times New Roman" panose="02020603050405020304" pitchFamily="18" charset="0"/>
                <a:cs typeface="Arial" panose="020B0604020202020204" pitchFamily="34" charset="0"/>
              </a:rPr>
              <a:t> redaktors. Publicējis arī apcerējumus un rakstus žurnālos </a:t>
            </a:r>
            <a:r>
              <a:rPr lang="lv-LV" altLang="lv-LV" sz="2000" i="1" dirty="0">
                <a:solidFill>
                  <a:schemeClr val="accent1">
                    <a:lumMod val="75000"/>
                  </a:schemeClr>
                </a:solidFill>
                <a:ea typeface="Times New Roman" panose="02020603050405020304" pitchFamily="18" charset="0"/>
                <a:cs typeface="Arial" panose="020B0604020202020204" pitchFamily="34" charset="0"/>
              </a:rPr>
              <a:t>Jaunā Gaita</a:t>
            </a:r>
            <a:r>
              <a:rPr lang="lv-LV" altLang="lv-LV" sz="2000" dirty="0">
                <a:solidFill>
                  <a:schemeClr val="accent1">
                    <a:lumMod val="75000"/>
                  </a:schemeClr>
                </a:solidFill>
                <a:ea typeface="Times New Roman" panose="02020603050405020304" pitchFamily="18" charset="0"/>
                <a:cs typeface="Arial" panose="020B0604020202020204" pitchFamily="34" charset="0"/>
              </a:rPr>
              <a:t>, SLB biļetenā </a:t>
            </a:r>
            <a:r>
              <a:rPr lang="lv-LV" altLang="lv-LV" sz="2000" i="1" dirty="0">
                <a:solidFill>
                  <a:schemeClr val="accent1">
                    <a:lumMod val="75000"/>
                  </a:schemeClr>
                </a:solidFill>
                <a:ea typeface="Times New Roman" panose="02020603050405020304" pitchFamily="18" charset="0"/>
                <a:cs typeface="Arial" panose="020B0604020202020204" pitchFamily="34" charset="0"/>
              </a:rPr>
              <a:t>Ritums</a:t>
            </a:r>
            <a:r>
              <a:rPr lang="lv-LV" altLang="lv-LV" sz="2000" dirty="0">
                <a:solidFill>
                  <a:schemeClr val="accent1">
                    <a:lumMod val="75000"/>
                  </a:schemeClr>
                </a:solidFill>
                <a:ea typeface="Times New Roman" panose="02020603050405020304" pitchFamily="18" charset="0"/>
                <a:cs typeface="Arial" panose="020B0604020202020204" pitchFamily="34" charset="0"/>
              </a:rPr>
              <a:t>, laikrakstā </a:t>
            </a:r>
            <a:r>
              <a:rPr lang="lv-LV" altLang="lv-LV" sz="2000" i="1" dirty="0">
                <a:solidFill>
                  <a:schemeClr val="accent1">
                    <a:lumMod val="75000"/>
                  </a:schemeClr>
                </a:solidFill>
                <a:ea typeface="Times New Roman" panose="02020603050405020304" pitchFamily="18" charset="0"/>
                <a:cs typeface="Arial" panose="020B0604020202020204" pitchFamily="34" charset="0"/>
              </a:rPr>
              <a:t>Pasaule, Māksla, </a:t>
            </a:r>
            <a:r>
              <a:rPr lang="lv-LV" altLang="lv-LV" sz="2000" i="1" dirty="0" err="1">
                <a:solidFill>
                  <a:schemeClr val="accent1">
                    <a:lumMod val="75000"/>
                  </a:schemeClr>
                </a:solidFill>
                <a:ea typeface="Times New Roman" panose="02020603050405020304" pitchFamily="18" charset="0"/>
                <a:cs typeface="Arial" panose="020B0604020202020204" pitchFamily="34" charset="0"/>
              </a:rPr>
              <a:t>Universitas</a:t>
            </a:r>
            <a:r>
              <a:rPr lang="lv-LV" altLang="lv-LV" sz="2000" i="1" dirty="0">
                <a:solidFill>
                  <a:schemeClr val="accent1">
                    <a:lumMod val="75000"/>
                  </a:schemeClr>
                </a:solidFill>
                <a:ea typeface="Times New Roman" panose="02020603050405020304" pitchFamily="18" charset="0"/>
                <a:cs typeface="Arial" panose="020B0604020202020204" pitchFamily="34" charset="0"/>
              </a:rPr>
              <a:t>, Karogs</a:t>
            </a:r>
            <a:r>
              <a:rPr lang="lv-LV" altLang="lv-LV" sz="2000" dirty="0">
                <a:solidFill>
                  <a:schemeClr val="accent1">
                    <a:lumMod val="75000"/>
                  </a:schemeClr>
                </a:solidFill>
                <a:ea typeface="Times New Roman" panose="02020603050405020304" pitchFamily="18" charset="0"/>
                <a:cs typeface="Arial" panose="020B0604020202020204" pitchFamily="34" charset="0"/>
              </a:rPr>
              <a:t> </a:t>
            </a:r>
            <a:r>
              <a:rPr lang="lv-LV" altLang="lv-LV" sz="2000" dirty="0" err="1">
                <a:solidFill>
                  <a:schemeClr val="accent1">
                    <a:lumMod val="75000"/>
                  </a:schemeClr>
                </a:solidFill>
                <a:ea typeface="Times New Roman" panose="02020603050405020304" pitchFamily="18" charset="0"/>
                <a:cs typeface="Arial" panose="020B0604020202020204" pitchFamily="34" charset="0"/>
              </a:rPr>
              <a:t>uc</a:t>
            </a:r>
            <a:r>
              <a:rPr lang="lv-LV" altLang="lv-LV" sz="2000" dirty="0">
                <a:solidFill>
                  <a:schemeClr val="accent1">
                    <a:lumMod val="75000"/>
                  </a:schemeClr>
                </a:solidFill>
                <a:ea typeface="Times New Roman" panose="02020603050405020304" pitchFamily="18" charset="0"/>
                <a:cs typeface="Arial" panose="020B0604020202020204" pitchFamily="34" charset="0"/>
              </a:rPr>
              <a:t>.</a:t>
            </a:r>
            <a:endParaRPr lang="lv-LV" altLang="lv-LV" sz="2000" dirty="0">
              <a:solidFill>
                <a:schemeClr val="accent1">
                  <a:lumMod val="75000"/>
                </a:schemeClr>
              </a:solidFill>
            </a:endParaRPr>
          </a:p>
        </p:txBody>
      </p:sp>
    </p:spTree>
    <p:extLst>
      <p:ext uri="{BB962C8B-B14F-4D97-AF65-F5344CB8AC3E}">
        <p14:creationId xmlns:p14="http://schemas.microsoft.com/office/powerpoint/2010/main" val="1739605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316">
        <p15:prstTrans prst="peelOff"/>
      </p:transition>
    </mc:Choice>
    <mc:Fallback xmlns="">
      <p:transition spd="slow" advTm="9316">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022" y="594360"/>
            <a:ext cx="9088458" cy="4800600"/>
          </a:xfrm>
        </p:spPr>
        <p:txBody>
          <a:bodyPr>
            <a:noAutofit/>
          </a:bodyPr>
          <a:lstStyle/>
          <a:p>
            <a:pPr>
              <a:lnSpc>
                <a:spcPct val="150000"/>
              </a:lnSpc>
            </a:pPr>
            <a:r>
              <a:rPr lang="lv-LV" sz="2000" dirty="0">
                <a:solidFill>
                  <a:schemeClr val="accent1">
                    <a:lumMod val="75000"/>
                  </a:schemeClr>
                </a:solidFill>
              </a:rPr>
              <a:t>Kādu laiku strādājis kā radio žurnālists – intervētājs latviešu stundas ietvaros Sidnejas raidstacijā </a:t>
            </a:r>
            <a:r>
              <a:rPr lang="lv-LV" sz="2000" i="1" dirty="0">
                <a:solidFill>
                  <a:schemeClr val="accent1">
                    <a:lumMod val="75000"/>
                  </a:schemeClr>
                </a:solidFill>
              </a:rPr>
              <a:t>2EA</a:t>
            </a:r>
            <a:r>
              <a:rPr lang="lv-LV" sz="2000" dirty="0">
                <a:solidFill>
                  <a:schemeClr val="accent1">
                    <a:lumMod val="75000"/>
                  </a:schemeClr>
                </a:solidFill>
              </a:rPr>
              <a:t>. Īsu laiku sadarbojies ar </a:t>
            </a:r>
            <a:r>
              <a:rPr lang="lv-LV" sz="2000" i="1" dirty="0">
                <a:solidFill>
                  <a:schemeClr val="accent1">
                    <a:lumMod val="75000"/>
                  </a:schemeClr>
                </a:solidFill>
              </a:rPr>
              <a:t>Radio </a:t>
            </a:r>
            <a:r>
              <a:rPr lang="lv-LV" sz="2000" i="1" dirty="0" err="1">
                <a:solidFill>
                  <a:schemeClr val="accent1">
                    <a:lumMod val="75000"/>
                  </a:schemeClr>
                </a:solidFill>
              </a:rPr>
              <a:t>Liberty</a:t>
            </a:r>
            <a:r>
              <a:rPr lang="lv-LV" sz="2000" dirty="0">
                <a:solidFill>
                  <a:schemeClr val="accent1">
                    <a:lumMod val="75000"/>
                  </a:schemeClr>
                </a:solidFill>
              </a:rPr>
              <a:t>, kur ierunājis K. Ābeles balādes un dažus savus humoristiskos skečus</a:t>
            </a:r>
            <a:r>
              <a:rPr lang="lv-LV" sz="2000" i="1" dirty="0" smtClean="0">
                <a:solidFill>
                  <a:schemeClr val="accent1">
                    <a:lumMod val="75000"/>
                  </a:schemeClr>
                </a:solidFill>
              </a:rPr>
              <a:t>.</a:t>
            </a:r>
            <a:br>
              <a:rPr lang="lv-LV" sz="2000" i="1" dirty="0" smtClean="0">
                <a:solidFill>
                  <a:schemeClr val="accent1">
                    <a:lumMod val="75000"/>
                  </a:schemeClr>
                </a:solidFill>
              </a:rPr>
            </a:br>
            <a:r>
              <a:rPr lang="lv-LV" sz="2000" dirty="0" smtClean="0">
                <a:solidFill>
                  <a:schemeClr val="accent1">
                    <a:lumMod val="75000"/>
                  </a:schemeClr>
                </a:solidFill>
              </a:rPr>
              <a:t>«</a:t>
            </a:r>
            <a:r>
              <a:rPr lang="lv-LV" sz="2000" i="1" dirty="0" smtClean="0">
                <a:solidFill>
                  <a:schemeClr val="accent1">
                    <a:lumMod val="75000"/>
                  </a:schemeClr>
                </a:solidFill>
              </a:rPr>
              <a:t>Man </a:t>
            </a:r>
            <a:r>
              <a:rPr lang="lv-LV" sz="2000" i="1" dirty="0">
                <a:solidFill>
                  <a:schemeClr val="accent1">
                    <a:lumMod val="75000"/>
                  </a:schemeClr>
                </a:solidFill>
              </a:rPr>
              <a:t>vēl tagad jāpasmaida, par mana solo skeča „Voblas“  tulkojumu angļu valodā (tas bija latviešu raidījuma darbiniekiem jāiesniedz darba devējiem -amerikāņiem) - „Voblu mākslīgā audzēšana Dvinas lejas galā.“</a:t>
            </a:r>
            <a:r>
              <a:rPr lang="lv-LV" sz="2000" dirty="0">
                <a:solidFill>
                  <a:schemeClr val="accent1">
                    <a:lumMod val="75000"/>
                  </a:schemeClr>
                </a:solidFill>
              </a:rPr>
              <a:t> </a:t>
            </a:r>
            <a:r>
              <a:rPr lang="lv-LV" sz="2000" i="1" dirty="0">
                <a:solidFill>
                  <a:schemeClr val="accent1">
                    <a:lumMod val="75000"/>
                  </a:schemeClr>
                </a:solidFill>
              </a:rPr>
              <a:t>Mūsu sadarbība drīz </a:t>
            </a:r>
            <a:r>
              <a:rPr lang="lv-LV" sz="2000" i="1" dirty="0" smtClean="0">
                <a:solidFill>
                  <a:schemeClr val="accent1">
                    <a:lumMod val="75000"/>
                  </a:schemeClr>
                </a:solidFill>
              </a:rPr>
              <a:t>pārtrūka</a:t>
            </a:r>
            <a:r>
              <a:rPr lang="lv-LV" sz="2000" i="1" dirty="0">
                <a:solidFill>
                  <a:schemeClr val="accent1">
                    <a:lumMod val="75000"/>
                  </a:schemeClr>
                </a:solidFill>
              </a:rPr>
              <a:t>. Man atsūtīja aptauju, vai es esmu apmierināts ar honorāru, un, cik atceros, es atbildēju, ka man liekas nepareizi, ka </a:t>
            </a:r>
            <a:r>
              <a:rPr lang="lv-LV" sz="2000" i="1" dirty="0" smtClean="0">
                <a:solidFill>
                  <a:schemeClr val="accent1">
                    <a:lumMod val="75000"/>
                  </a:schemeClr>
                </a:solidFill>
              </a:rPr>
              <a:t>ieskaņotie </a:t>
            </a:r>
            <a:r>
              <a:rPr lang="lv-LV" sz="2000" i="1" dirty="0">
                <a:solidFill>
                  <a:schemeClr val="accent1">
                    <a:lumMod val="75000"/>
                  </a:schemeClr>
                </a:solidFill>
              </a:rPr>
              <a:t>dzejas darbi netiek pietiekami novērtēti. No tā brīža par mani Radio </a:t>
            </a:r>
            <a:r>
              <a:rPr lang="lv-LV" sz="2000" i="1" dirty="0" smtClean="0">
                <a:solidFill>
                  <a:schemeClr val="accent1">
                    <a:lumMod val="75000"/>
                  </a:schemeClr>
                </a:solidFill>
              </a:rPr>
              <a:t>‘»</a:t>
            </a:r>
            <a:r>
              <a:rPr lang="lv-LV" sz="2000" i="1" dirty="0" err="1" smtClean="0">
                <a:solidFill>
                  <a:schemeClr val="accent1">
                    <a:lumMod val="75000"/>
                  </a:schemeClr>
                </a:solidFill>
              </a:rPr>
              <a:t>Libertija</a:t>
            </a:r>
            <a:r>
              <a:rPr lang="lv-LV" sz="2000" i="1" dirty="0" smtClean="0">
                <a:solidFill>
                  <a:schemeClr val="accent1">
                    <a:lumMod val="75000"/>
                  </a:schemeClr>
                </a:solidFill>
              </a:rPr>
              <a:t>» </a:t>
            </a:r>
            <a:r>
              <a:rPr lang="lv-LV" sz="2000" i="1" dirty="0">
                <a:solidFill>
                  <a:schemeClr val="accent1">
                    <a:lumMod val="75000"/>
                  </a:schemeClr>
                </a:solidFill>
              </a:rPr>
              <a:t>vairs nelikās zinot</a:t>
            </a:r>
            <a:r>
              <a:rPr lang="lv-LV" sz="2000" i="1" dirty="0" smtClean="0">
                <a:solidFill>
                  <a:schemeClr val="accent1">
                    <a:lumMod val="75000"/>
                  </a:schemeClr>
                </a:solidFill>
              </a:rPr>
              <a:t>.»</a:t>
            </a:r>
            <a:endParaRPr lang="lv-LV" sz="2000" dirty="0">
              <a:solidFill>
                <a:schemeClr val="accent1">
                  <a:lumMod val="75000"/>
                </a:schemeClr>
              </a:solidFill>
            </a:endParaRPr>
          </a:p>
        </p:txBody>
      </p:sp>
    </p:spTree>
    <p:extLst>
      <p:ext uri="{BB962C8B-B14F-4D97-AF65-F5344CB8AC3E}">
        <p14:creationId xmlns:p14="http://schemas.microsoft.com/office/powerpoint/2010/main" val="942183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4743">
        <p15:prstTrans prst="peelOff"/>
      </p:transition>
    </mc:Choice>
    <mc:Fallback xmlns="">
      <p:transition spd="slow" advTm="14743">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152" y="721215"/>
            <a:ext cx="5806440" cy="3463415"/>
          </a:xfrm>
        </p:spPr>
        <p:txBody>
          <a:bodyPr/>
          <a:lstStyle/>
          <a:p>
            <a:endParaRPr lang="lv-LV" dirty="0"/>
          </a:p>
        </p:txBody>
      </p:sp>
      <p:sp>
        <p:nvSpPr>
          <p:cNvPr id="3" name="Content Placeholder 2"/>
          <p:cNvSpPr>
            <a:spLocks noGrp="1"/>
          </p:cNvSpPr>
          <p:nvPr>
            <p:ph idx="1"/>
          </p:nvPr>
        </p:nvSpPr>
        <p:spPr>
          <a:xfrm>
            <a:off x="2359152" y="721215"/>
            <a:ext cx="5806440" cy="3463415"/>
          </a:xfrm>
        </p:spPr>
        <p:txBody>
          <a:bodyPr/>
          <a:lstStyle/>
          <a:p>
            <a:endParaRPr lang="lv-LV" dirty="0"/>
          </a:p>
        </p:txBody>
      </p:sp>
      <p:pic>
        <p:nvPicPr>
          <p:cNvPr id="2050" name="Picture 2" descr="img4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152" y="721216"/>
            <a:ext cx="5806440" cy="346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flipH="1">
            <a:off x="2990086" y="4590288"/>
            <a:ext cx="4160522" cy="1015663"/>
          </a:xfrm>
          <a:prstGeom prst="rect">
            <a:avLst/>
          </a:prstGeom>
        </p:spPr>
        <p:txBody>
          <a:bodyPr wrap="square">
            <a:spAutoFit/>
          </a:bodyPr>
          <a:lstStyle/>
          <a:p>
            <a:pPr algn="ctr">
              <a:lnSpc>
                <a:spcPct val="150000"/>
              </a:lnSpc>
              <a:spcAft>
                <a:spcPts val="1600"/>
              </a:spcAft>
            </a:pPr>
            <a:r>
              <a:rPr lang="lv-LV" sz="2000" b="1" dirty="0">
                <a:solidFill>
                  <a:schemeClr val="accent1">
                    <a:lumMod val="75000"/>
                  </a:schemeClr>
                </a:solidFill>
                <a:latin typeface="Arial" panose="020B0604020202020204" pitchFamily="34" charset="0"/>
                <a:ea typeface="Times New Roman" panose="02020603050405020304" pitchFamily="18" charset="0"/>
              </a:rPr>
              <a:t>Elza, Uldis un Mārtiņš Siliņi 1930. gadu pirmajā pusē.</a:t>
            </a:r>
            <a:endParaRPr lang="lv-LV" sz="2000" dirty="0">
              <a:solidFill>
                <a:schemeClr val="accent1">
                  <a:lumMod val="75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33612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19">
        <p15:prstTrans prst="peelOff"/>
      </p:transition>
    </mc:Choice>
    <mc:Fallback xmlns="">
      <p:transition spd="slow" advTm="3519">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1115568"/>
            <a:ext cx="8942832" cy="4462272"/>
          </a:xfrm>
        </p:spPr>
        <p:txBody>
          <a:bodyPr>
            <a:noAutofit/>
          </a:bodyPr>
          <a:lstStyle/>
          <a:p>
            <a:pPr>
              <a:lnSpc>
                <a:spcPct val="150000"/>
              </a:lnSpc>
            </a:pPr>
            <a:r>
              <a:rPr lang="lv-LV" sz="2000" b="1" dirty="0">
                <a:solidFill>
                  <a:schemeClr val="accent1">
                    <a:lumMod val="75000"/>
                  </a:schemeClr>
                </a:solidFill>
              </a:rPr>
              <a:t>Filmas</a:t>
            </a:r>
            <a:r>
              <a:rPr lang="lv-LV" sz="2000" dirty="0">
                <a:solidFill>
                  <a:schemeClr val="accent1">
                    <a:lumMod val="75000"/>
                  </a:schemeClr>
                </a:solidFill>
              </a:rPr>
              <a:t/>
            </a:r>
            <a:br>
              <a:rPr lang="lv-LV" sz="2000" dirty="0">
                <a:solidFill>
                  <a:schemeClr val="accent1">
                    <a:lumMod val="75000"/>
                  </a:schemeClr>
                </a:solidFill>
              </a:rPr>
            </a:br>
            <a:r>
              <a:rPr lang="lv-LV" sz="2000" dirty="0">
                <a:solidFill>
                  <a:schemeClr val="accent1">
                    <a:lumMod val="75000"/>
                  </a:schemeClr>
                </a:solidFill>
              </a:rPr>
              <a:t>Siliņš ir arī rakstījis vairākām dokumentārām filmām scenārijus un tās ierunājis. Filmas ir amatieru līmenī - viena par Jaunās </a:t>
            </a:r>
            <a:r>
              <a:rPr lang="lv-LV" sz="2000" dirty="0" err="1">
                <a:solidFill>
                  <a:schemeClr val="accent1">
                    <a:lumMod val="75000"/>
                  </a:schemeClr>
                </a:solidFill>
              </a:rPr>
              <a:t>Dienvidvelsas</a:t>
            </a:r>
            <a:r>
              <a:rPr lang="lv-LV" sz="2000" dirty="0">
                <a:solidFill>
                  <a:schemeClr val="accent1">
                    <a:lumMod val="75000"/>
                  </a:schemeClr>
                </a:solidFill>
              </a:rPr>
              <a:t> latviešu sportistiem un otra par Sidnejas latviešu īpašumu </a:t>
            </a:r>
            <a:r>
              <a:rPr lang="lv-LV" sz="2000" i="1" dirty="0">
                <a:solidFill>
                  <a:schemeClr val="accent1">
                    <a:lumMod val="75000"/>
                  </a:schemeClr>
                </a:solidFill>
              </a:rPr>
              <a:t>Straumēnos.</a:t>
            </a:r>
            <a:r>
              <a:rPr lang="lv-LV" sz="2000" dirty="0">
                <a:solidFill>
                  <a:schemeClr val="accent1">
                    <a:lumMod val="75000"/>
                  </a:schemeClr>
                </a:solidFill>
              </a:rPr>
              <a:t/>
            </a:r>
            <a:br>
              <a:rPr lang="lv-LV" sz="2000" dirty="0">
                <a:solidFill>
                  <a:schemeClr val="accent1">
                    <a:lumMod val="75000"/>
                  </a:schemeClr>
                </a:solidFill>
              </a:rPr>
            </a:br>
            <a:r>
              <a:rPr lang="lv-LV" sz="2000" dirty="0">
                <a:solidFill>
                  <a:schemeClr val="accent1">
                    <a:lumMod val="75000"/>
                  </a:schemeClr>
                </a:solidFill>
              </a:rPr>
              <a:t>1990. gados Valsts TV režisors Ģirts Nagainis uzņem dokumentāru filmu </a:t>
            </a:r>
            <a:r>
              <a:rPr lang="lv-LV" sz="2000" b="1" i="1" dirty="0">
                <a:solidFill>
                  <a:schemeClr val="accent1">
                    <a:lumMod val="75000"/>
                  </a:schemeClr>
                </a:solidFill>
              </a:rPr>
              <a:t>Ulda Siliņa pasaulē</a:t>
            </a:r>
            <a:r>
              <a:rPr lang="lv-LV" sz="2000" dirty="0">
                <a:solidFill>
                  <a:schemeClr val="accent1">
                    <a:lumMod val="75000"/>
                  </a:schemeClr>
                </a:solidFill>
              </a:rPr>
              <a:t>, un Siliņš </a:t>
            </a:r>
            <a:r>
              <a:rPr lang="lv-LV" sz="2000" dirty="0" smtClean="0">
                <a:solidFill>
                  <a:schemeClr val="accent1">
                    <a:lumMod val="75000"/>
                  </a:schemeClr>
                </a:solidFill>
              </a:rPr>
              <a:t>savukārt </a:t>
            </a:r>
            <a:r>
              <a:rPr lang="lv-LV" sz="2000" dirty="0">
                <a:solidFill>
                  <a:schemeClr val="accent1">
                    <a:lumMod val="75000"/>
                  </a:schemeClr>
                </a:solidFill>
              </a:rPr>
              <a:t>piedalās 2006. gadā Nagaiņa dok. filmā </a:t>
            </a:r>
            <a:r>
              <a:rPr lang="lv-LV" sz="2000" b="1" i="1" dirty="0" smtClean="0">
                <a:solidFill>
                  <a:schemeClr val="accent1">
                    <a:lumMod val="75000"/>
                  </a:schemeClr>
                </a:solidFill>
              </a:rPr>
              <a:t>Latvija, </a:t>
            </a:r>
            <a:r>
              <a:rPr lang="lv-LV" sz="2000" b="1" i="1" dirty="0">
                <a:solidFill>
                  <a:schemeClr val="accent1">
                    <a:lumMod val="75000"/>
                  </a:schemeClr>
                </a:solidFill>
              </a:rPr>
              <a:t>mosties</a:t>
            </a:r>
            <a:r>
              <a:rPr lang="lv-LV" sz="2000" dirty="0">
                <a:solidFill>
                  <a:schemeClr val="accent1">
                    <a:lumMod val="75000"/>
                  </a:schemeClr>
                </a:solidFill>
              </a:rPr>
              <a:t> kā </a:t>
            </a:r>
            <a:r>
              <a:rPr lang="lv-LV" sz="2000" dirty="0" smtClean="0">
                <a:solidFill>
                  <a:schemeClr val="accent1">
                    <a:lumMod val="75000"/>
                  </a:schemeClr>
                </a:solidFill>
              </a:rPr>
              <a:t>komentators. </a:t>
            </a:r>
            <a:r>
              <a:rPr lang="lv-LV" sz="2000" dirty="0">
                <a:solidFill>
                  <a:schemeClr val="accent1">
                    <a:lumMod val="75000"/>
                  </a:schemeClr>
                </a:solidFill>
              </a:rPr>
              <a:t>Sadarbībai vajadzēja turpināties filmējot lugu </a:t>
            </a:r>
            <a:r>
              <a:rPr lang="lv-LV" sz="2000" b="1" i="1" dirty="0">
                <a:solidFill>
                  <a:schemeClr val="accent1">
                    <a:lumMod val="75000"/>
                  </a:schemeClr>
                </a:solidFill>
              </a:rPr>
              <a:t>Vēstules no Dzimtenes</a:t>
            </a:r>
            <a:r>
              <a:rPr lang="lv-LV" sz="2000" dirty="0">
                <a:solidFill>
                  <a:schemeClr val="accent1">
                    <a:lumMod val="75000"/>
                  </a:schemeClr>
                </a:solidFill>
              </a:rPr>
              <a:t>, bet Ģirts izšķiras </a:t>
            </a:r>
            <a:r>
              <a:rPr lang="lv-LV" sz="2000" dirty="0" smtClean="0">
                <a:solidFill>
                  <a:schemeClr val="accent1">
                    <a:lumMod val="75000"/>
                  </a:schemeClr>
                </a:solidFill>
              </a:rPr>
              <a:t>koleģiālu </a:t>
            </a:r>
            <a:r>
              <a:rPr lang="lv-LV" sz="2000" dirty="0">
                <a:solidFill>
                  <a:schemeClr val="accent1">
                    <a:lumMod val="75000"/>
                  </a:schemeClr>
                </a:solidFill>
              </a:rPr>
              <a:t>iemeslu dēļ atdot režiju Dainai Dumpei. Toties Ģirts filmē Siliņa pēdējo lugu </a:t>
            </a:r>
            <a:r>
              <a:rPr lang="lv-LV" sz="2000" b="1" i="1" dirty="0">
                <a:solidFill>
                  <a:schemeClr val="accent1">
                    <a:lumMod val="75000"/>
                  </a:schemeClr>
                </a:solidFill>
              </a:rPr>
              <a:t>Zem Dienvidu krusta</a:t>
            </a:r>
            <a:r>
              <a:rPr lang="lv-LV" sz="2000" i="1" dirty="0">
                <a:solidFill>
                  <a:schemeClr val="accent1">
                    <a:lumMod val="75000"/>
                  </a:schemeClr>
                </a:solidFill>
              </a:rPr>
              <a:t>, </a:t>
            </a:r>
            <a:r>
              <a:rPr lang="lv-LV" sz="2000" dirty="0">
                <a:solidFill>
                  <a:schemeClr val="accent1">
                    <a:lumMod val="75000"/>
                  </a:schemeClr>
                </a:solidFill>
              </a:rPr>
              <a:t>kas parādās Latvijas TV kā </a:t>
            </a:r>
            <a:r>
              <a:rPr lang="lv-LV" sz="2000" dirty="0" smtClean="0">
                <a:solidFill>
                  <a:schemeClr val="accent1">
                    <a:lumMod val="75000"/>
                  </a:schemeClr>
                </a:solidFill>
              </a:rPr>
              <a:t>seriāls. </a:t>
            </a:r>
            <a:endParaRPr lang="lv-LV" sz="2000" dirty="0">
              <a:solidFill>
                <a:schemeClr val="accent1">
                  <a:lumMod val="75000"/>
                </a:schemeClr>
              </a:solidFill>
            </a:endParaRPr>
          </a:p>
        </p:txBody>
      </p:sp>
    </p:spTree>
    <p:extLst>
      <p:ext uri="{BB962C8B-B14F-4D97-AF65-F5344CB8AC3E}">
        <p14:creationId xmlns:p14="http://schemas.microsoft.com/office/powerpoint/2010/main" val="3152354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098">
        <p15:prstTrans prst="peelOff"/>
      </p:transition>
    </mc:Choice>
    <mc:Fallback xmlns="">
      <p:transition spd="slow" advTm="16098">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2246376"/>
            <a:ext cx="8887968" cy="2033016"/>
          </a:xfrm>
        </p:spPr>
        <p:txBody>
          <a:bodyPr>
            <a:noAutofit/>
          </a:bodyPr>
          <a:lstStyle/>
          <a:p>
            <a:pPr>
              <a:lnSpc>
                <a:spcPct val="150000"/>
              </a:lnSpc>
            </a:pPr>
            <a:r>
              <a:rPr lang="lv-LV" sz="2000" dirty="0">
                <a:solidFill>
                  <a:schemeClr val="accent1">
                    <a:lumMod val="75000"/>
                  </a:schemeClr>
                </a:solidFill>
              </a:rPr>
              <a:t>Viena no Siliņa sirdslietām ir </a:t>
            </a:r>
            <a:r>
              <a:rPr lang="lv-LV" sz="2000" b="1" dirty="0">
                <a:solidFill>
                  <a:schemeClr val="accent1">
                    <a:lumMod val="75000"/>
                  </a:schemeClr>
                </a:solidFill>
              </a:rPr>
              <a:t>3x3 kustība</a:t>
            </a:r>
            <a:r>
              <a:rPr lang="lv-LV" sz="2000" dirty="0">
                <a:solidFill>
                  <a:schemeClr val="accent1">
                    <a:lumMod val="75000"/>
                  </a:schemeClr>
                </a:solidFill>
              </a:rPr>
              <a:t>, viņš piedalījies vairāk nekā 20 nometnēs un darbojies dažādās kapacitātēs - režisors, redaktors, lektors vai vienkārši kā nometnes laikraksta korespondents.</a:t>
            </a:r>
            <a:br>
              <a:rPr lang="lv-LV" sz="2000" dirty="0">
                <a:solidFill>
                  <a:schemeClr val="accent1">
                    <a:lumMod val="75000"/>
                  </a:schemeClr>
                </a:solidFill>
              </a:rPr>
            </a:br>
            <a:r>
              <a:rPr lang="lv-LV" sz="2000" dirty="0">
                <a:solidFill>
                  <a:schemeClr val="accent1">
                    <a:lumMod val="75000"/>
                  </a:schemeClr>
                </a:solidFill>
              </a:rPr>
              <a:t>2007. gadā viņu par nopelniem Latvijas valsts labā ieceļ par TZO virsnieku. </a:t>
            </a:r>
            <a:r>
              <a:rPr lang="lv-LV" sz="2000" dirty="0" smtClean="0"/>
              <a:t/>
            </a:r>
            <a:br>
              <a:rPr lang="lv-LV" sz="2000" dirty="0" smtClean="0"/>
            </a:br>
            <a:r>
              <a:rPr lang="lv-LV" sz="2000" dirty="0"/>
              <a:t/>
            </a:r>
            <a:br>
              <a:rPr lang="lv-LV" sz="2000" dirty="0"/>
            </a:br>
            <a:r>
              <a:rPr lang="lv-LV" sz="2000" dirty="0">
                <a:solidFill>
                  <a:schemeClr val="tx1"/>
                </a:solidFill>
              </a:rPr>
              <a:t/>
            </a:r>
            <a:br>
              <a:rPr lang="lv-LV" sz="2000" dirty="0">
                <a:solidFill>
                  <a:schemeClr val="tx1"/>
                </a:solidFill>
              </a:rPr>
            </a:br>
            <a:endParaRPr lang="lv-LV" sz="2000" dirty="0">
              <a:solidFill>
                <a:schemeClr val="tx1"/>
              </a:solidFill>
            </a:endParaRPr>
          </a:p>
        </p:txBody>
      </p:sp>
    </p:spTree>
    <p:extLst>
      <p:ext uri="{BB962C8B-B14F-4D97-AF65-F5344CB8AC3E}">
        <p14:creationId xmlns:p14="http://schemas.microsoft.com/office/powerpoint/2010/main" val="2708116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183">
        <p15:prstTrans prst="peelOff"/>
      </p:transition>
    </mc:Choice>
    <mc:Fallback xmlns="">
      <p:transition spd="slow" advTm="4183">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6344" y="1208776"/>
            <a:ext cx="9134856" cy="3785652"/>
          </a:xfrm>
          <a:prstGeom prst="rect">
            <a:avLst/>
          </a:prstGeom>
        </p:spPr>
        <p:txBody>
          <a:bodyPr wrap="square">
            <a:spAutoFit/>
          </a:bodyPr>
          <a:lstStyle/>
          <a:p>
            <a:pPr>
              <a:lnSpc>
                <a:spcPct val="150000"/>
              </a:lnSpc>
            </a:pPr>
            <a:r>
              <a:rPr lang="lv-LV" sz="2000" dirty="0">
                <a:solidFill>
                  <a:schemeClr val="accent1">
                    <a:lumMod val="75000"/>
                  </a:schemeClr>
                </a:solidFill>
              </a:rPr>
              <a:t>Saņēmis arī citus </a:t>
            </a:r>
            <a:r>
              <a:rPr lang="lv-LV" sz="2000" dirty="0" smtClean="0">
                <a:solidFill>
                  <a:schemeClr val="accent1">
                    <a:lumMod val="75000"/>
                  </a:schemeClr>
                </a:solidFill>
              </a:rPr>
              <a:t>apbalvojumus</a:t>
            </a:r>
          </a:p>
          <a:p>
            <a:pPr>
              <a:lnSpc>
                <a:spcPct val="150000"/>
              </a:lnSpc>
            </a:pPr>
            <a:r>
              <a:rPr lang="lv-LV" sz="2000" dirty="0" smtClean="0">
                <a:solidFill>
                  <a:schemeClr val="accent1">
                    <a:lumMod val="75000"/>
                  </a:schemeClr>
                </a:solidFill>
              </a:rPr>
              <a:t>- </a:t>
            </a:r>
            <a:r>
              <a:rPr lang="lv-LV" sz="2000" dirty="0">
                <a:solidFill>
                  <a:schemeClr val="accent1">
                    <a:lumMod val="75000"/>
                  </a:schemeClr>
                </a:solidFill>
              </a:rPr>
              <a:t>1976. gadā </a:t>
            </a:r>
            <a:r>
              <a:rPr lang="lv-LV" sz="2000" i="1" dirty="0" err="1">
                <a:solidFill>
                  <a:schemeClr val="accent1">
                    <a:lumMod val="75000"/>
                  </a:schemeClr>
                </a:solidFill>
              </a:rPr>
              <a:t>Kr</a:t>
            </a:r>
            <a:r>
              <a:rPr lang="lv-LV" sz="2000" i="1" dirty="0">
                <a:solidFill>
                  <a:schemeClr val="accent1">
                    <a:lumMod val="75000"/>
                  </a:schemeClr>
                </a:solidFill>
              </a:rPr>
              <a:t>. </a:t>
            </a:r>
            <a:r>
              <a:rPr lang="lv-LV" sz="2000" dirty="0">
                <a:solidFill>
                  <a:schemeClr val="accent1">
                    <a:lumMod val="75000"/>
                  </a:schemeClr>
                </a:solidFill>
              </a:rPr>
              <a:t>Barona prēmiju par īpašiem sasniegumiem teātra mākslā</a:t>
            </a:r>
            <a:br>
              <a:rPr lang="lv-LV" sz="2000" dirty="0">
                <a:solidFill>
                  <a:schemeClr val="accent1">
                    <a:lumMod val="75000"/>
                  </a:schemeClr>
                </a:solidFill>
              </a:rPr>
            </a:br>
            <a:r>
              <a:rPr lang="lv-LV" sz="2000" dirty="0" smtClean="0">
                <a:solidFill>
                  <a:schemeClr val="accent1">
                    <a:lumMod val="75000"/>
                  </a:schemeClr>
                </a:solidFill>
              </a:rPr>
              <a:t>- </a:t>
            </a:r>
            <a:r>
              <a:rPr lang="lv-LV" sz="2000" i="1" dirty="0" err="1" smtClean="0">
                <a:solidFill>
                  <a:schemeClr val="accent1">
                    <a:lumMod val="75000"/>
                  </a:schemeClr>
                </a:solidFill>
              </a:rPr>
              <a:t>Sp</a:t>
            </a:r>
            <a:r>
              <a:rPr lang="lv-LV" sz="2000" i="1" dirty="0">
                <a:solidFill>
                  <a:schemeClr val="accent1">
                    <a:lumMod val="75000"/>
                  </a:schemeClr>
                </a:solidFill>
              </a:rPr>
              <a:t>. </a:t>
            </a:r>
            <a:r>
              <a:rPr lang="lv-LV" sz="2000" i="1" dirty="0" err="1">
                <a:solidFill>
                  <a:schemeClr val="accent1">
                    <a:lumMod val="75000"/>
                  </a:schemeClr>
                </a:solidFill>
              </a:rPr>
              <a:t>Klauverta</a:t>
            </a:r>
            <a:r>
              <a:rPr lang="lv-LV" sz="2000" i="1" dirty="0">
                <a:solidFill>
                  <a:schemeClr val="accent1">
                    <a:lumMod val="75000"/>
                  </a:schemeClr>
                </a:solidFill>
              </a:rPr>
              <a:t> piemiņas fonda</a:t>
            </a:r>
            <a:r>
              <a:rPr lang="lv-LV" sz="2000" dirty="0">
                <a:solidFill>
                  <a:schemeClr val="accent1">
                    <a:lumMod val="75000"/>
                  </a:schemeClr>
                </a:solidFill>
              </a:rPr>
              <a:t> balvu par darbu teātrī</a:t>
            </a:r>
            <a:r>
              <a:rPr lang="lv-LV" sz="2000" dirty="0" smtClean="0">
                <a:solidFill>
                  <a:schemeClr val="accent1">
                    <a:lumMod val="75000"/>
                  </a:schemeClr>
                </a:solidFill>
              </a:rPr>
              <a:t>.</a:t>
            </a:r>
            <a:r>
              <a:rPr lang="lv-LV" sz="2000" dirty="0">
                <a:solidFill>
                  <a:schemeClr val="accent1">
                    <a:lumMod val="75000"/>
                  </a:schemeClr>
                </a:solidFill>
              </a:rPr>
              <a:t/>
            </a:r>
            <a:br>
              <a:rPr lang="lv-LV" sz="2000" dirty="0">
                <a:solidFill>
                  <a:schemeClr val="accent1">
                    <a:lumMod val="75000"/>
                  </a:schemeClr>
                </a:solidFill>
              </a:rPr>
            </a:br>
            <a:r>
              <a:rPr lang="lv-LV" sz="2000" dirty="0" smtClean="0">
                <a:solidFill>
                  <a:schemeClr val="accent1">
                    <a:lumMod val="75000"/>
                  </a:schemeClr>
                </a:solidFill>
              </a:rPr>
              <a:t>- 2006</a:t>
            </a:r>
            <a:r>
              <a:rPr lang="lv-LV" sz="2000" dirty="0">
                <a:solidFill>
                  <a:schemeClr val="accent1">
                    <a:lumMod val="75000"/>
                  </a:schemeClr>
                </a:solidFill>
              </a:rPr>
              <a:t>. g. Latvijas armijas </a:t>
            </a:r>
            <a:r>
              <a:rPr lang="lv-LV" sz="2000" i="1" dirty="0">
                <a:solidFill>
                  <a:schemeClr val="accent1">
                    <a:lumMod val="75000"/>
                  </a:schemeClr>
                </a:solidFill>
              </a:rPr>
              <a:t>Goda rakstu</a:t>
            </a:r>
            <a:r>
              <a:rPr lang="lv-LV" sz="2000" dirty="0">
                <a:solidFill>
                  <a:schemeClr val="accent1">
                    <a:lumMod val="75000"/>
                  </a:schemeClr>
                </a:solidFill>
              </a:rPr>
              <a:t> par ieguldījumu NBS karavīru mācību procesa pilnveidošanu (Vēstures grāmata </a:t>
            </a:r>
            <a:r>
              <a:rPr lang="lv-LV" sz="2000" i="1" dirty="0">
                <a:solidFill>
                  <a:schemeClr val="accent1">
                    <a:lumMod val="75000"/>
                  </a:schemeClr>
                </a:solidFill>
              </a:rPr>
              <a:t>Latvija likteņgaitās)</a:t>
            </a:r>
            <a:br>
              <a:rPr lang="lv-LV" sz="2000" i="1" dirty="0">
                <a:solidFill>
                  <a:schemeClr val="accent1">
                    <a:lumMod val="75000"/>
                  </a:schemeClr>
                </a:solidFill>
              </a:rPr>
            </a:br>
            <a:r>
              <a:rPr lang="lv-LV" sz="2000" i="1" dirty="0" smtClean="0">
                <a:solidFill>
                  <a:schemeClr val="accent1">
                    <a:lumMod val="75000"/>
                  </a:schemeClr>
                </a:solidFill>
              </a:rPr>
              <a:t>- </a:t>
            </a:r>
            <a:r>
              <a:rPr lang="lv-LV" sz="2000" dirty="0" smtClean="0">
                <a:solidFill>
                  <a:schemeClr val="accent1">
                    <a:lumMod val="75000"/>
                  </a:schemeClr>
                </a:solidFill>
              </a:rPr>
              <a:t>Carnikavas </a:t>
            </a:r>
            <a:r>
              <a:rPr lang="lv-LV" sz="2000" dirty="0">
                <a:solidFill>
                  <a:schemeClr val="accent1">
                    <a:lumMod val="75000"/>
                  </a:schemeClr>
                </a:solidFill>
              </a:rPr>
              <a:t>pagasta pateicību par grāmatu </a:t>
            </a:r>
            <a:r>
              <a:rPr lang="lv-LV" sz="2000" i="1" dirty="0">
                <a:solidFill>
                  <a:schemeClr val="accent1">
                    <a:lumMod val="75000"/>
                  </a:schemeClr>
                </a:solidFill>
              </a:rPr>
              <a:t>Mēs esam </a:t>
            </a:r>
            <a:r>
              <a:rPr lang="lv-LV" sz="2000" i="1" dirty="0" err="1" smtClean="0">
                <a:solidFill>
                  <a:schemeClr val="accent1">
                    <a:lumMod val="75000"/>
                  </a:schemeClr>
                </a:solidFill>
              </a:rPr>
              <a:t>carnikavieši</a:t>
            </a:r>
            <a:r>
              <a:rPr lang="lv-LV" sz="2000" dirty="0">
                <a:solidFill>
                  <a:schemeClr val="accent1">
                    <a:lumMod val="75000"/>
                  </a:schemeClr>
                </a:solidFill>
              </a:rPr>
              <a:t/>
            </a:r>
            <a:br>
              <a:rPr lang="lv-LV" sz="2000" dirty="0">
                <a:solidFill>
                  <a:schemeClr val="accent1">
                    <a:lumMod val="75000"/>
                  </a:schemeClr>
                </a:solidFill>
              </a:rPr>
            </a:br>
            <a:r>
              <a:rPr lang="lv-LV" sz="2000" dirty="0" smtClean="0">
                <a:solidFill>
                  <a:schemeClr val="accent1">
                    <a:lumMod val="75000"/>
                  </a:schemeClr>
                </a:solidFill>
              </a:rPr>
              <a:t>- 2009</a:t>
            </a:r>
            <a:r>
              <a:rPr lang="lv-LV" sz="2000" dirty="0">
                <a:solidFill>
                  <a:schemeClr val="accent1">
                    <a:lumMod val="75000"/>
                  </a:schemeClr>
                </a:solidFill>
              </a:rPr>
              <a:t>. g. </a:t>
            </a:r>
            <a:r>
              <a:rPr lang="lv-LV" sz="2000" i="1" dirty="0">
                <a:solidFill>
                  <a:schemeClr val="accent1">
                    <a:lumMod val="75000"/>
                  </a:schemeClr>
                </a:solidFill>
              </a:rPr>
              <a:t>LAAJ</a:t>
            </a:r>
            <a:r>
              <a:rPr lang="lv-LV" sz="2000" dirty="0">
                <a:solidFill>
                  <a:schemeClr val="accent1">
                    <a:lumMod val="75000"/>
                  </a:schemeClr>
                </a:solidFill>
              </a:rPr>
              <a:t> Atzinības rakstu par ilggadīgu darbu drāmā, literatūrā, teātrī, žurnālistikā un 3x3 kustībā.</a:t>
            </a:r>
          </a:p>
        </p:txBody>
      </p:sp>
    </p:spTree>
    <p:extLst>
      <p:ext uri="{BB962C8B-B14F-4D97-AF65-F5344CB8AC3E}">
        <p14:creationId xmlns:p14="http://schemas.microsoft.com/office/powerpoint/2010/main" val="7520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237">
        <p15:prstTrans prst="peelOff"/>
      </p:transition>
    </mc:Choice>
    <mc:Fallback xmlns="">
      <p:transition spd="slow" advTm="8237">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3950" y="5330952"/>
            <a:ext cx="7159074" cy="1088136"/>
          </a:xfrm>
        </p:spPr>
        <p:txBody>
          <a:bodyPr>
            <a:noAutofit/>
          </a:bodyPr>
          <a:lstStyle/>
          <a:p>
            <a:pPr>
              <a:lnSpc>
                <a:spcPct val="150000"/>
              </a:lnSpc>
            </a:pPr>
            <a:r>
              <a:rPr lang="lv-LV" sz="2000" b="1" dirty="0" smtClean="0">
                <a:solidFill>
                  <a:schemeClr val="accent1">
                    <a:lumMod val="75000"/>
                  </a:schemeClr>
                </a:solidFill>
              </a:rPr>
              <a:t>Uldis Siliņš apbalvots ar </a:t>
            </a:r>
            <a:r>
              <a:rPr lang="lv-LV" sz="2000" b="1" dirty="0" err="1" smtClean="0">
                <a:solidFill>
                  <a:schemeClr val="accent1">
                    <a:lumMod val="75000"/>
                  </a:schemeClr>
                </a:solidFill>
              </a:rPr>
              <a:t>Trīszvaigžņu</a:t>
            </a:r>
            <a:r>
              <a:rPr lang="lv-LV" sz="2000" b="1" dirty="0" smtClean="0">
                <a:solidFill>
                  <a:schemeClr val="accent1">
                    <a:lumMod val="75000"/>
                  </a:schemeClr>
                </a:solidFill>
              </a:rPr>
              <a:t> ordeni virsnieka pakāpē par nopelniem Latvijas valsts labā.</a:t>
            </a:r>
          </a:p>
        </p:txBody>
      </p:sp>
      <p:pic>
        <p:nvPicPr>
          <p:cNvPr id="7170" name="Picture 2" descr="img7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505" y="308060"/>
            <a:ext cx="6144768" cy="40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99997" y="4874189"/>
            <a:ext cx="5826980" cy="369332"/>
          </a:xfrm>
          <a:prstGeom prst="rect">
            <a:avLst/>
          </a:prstGeom>
        </p:spPr>
        <p:txBody>
          <a:bodyPr wrap="none">
            <a:spAutoFit/>
          </a:bodyPr>
          <a:lstStyle/>
          <a:p>
            <a:r>
              <a:rPr lang="lv-LV" b="1" dirty="0">
                <a:solidFill>
                  <a:schemeClr val="accent1">
                    <a:lumMod val="75000"/>
                  </a:schemeClr>
                </a:solidFill>
              </a:rPr>
              <a:t>Ar Latvijas valsts prezidenti Dr. Vairu Vīķi-Freibergu</a:t>
            </a:r>
            <a:endParaRPr lang="lv-LV" dirty="0">
              <a:solidFill>
                <a:schemeClr val="accent1">
                  <a:lumMod val="75000"/>
                </a:schemeClr>
              </a:solidFill>
            </a:endParaRPr>
          </a:p>
        </p:txBody>
      </p:sp>
    </p:spTree>
    <p:extLst>
      <p:ext uri="{BB962C8B-B14F-4D97-AF65-F5344CB8AC3E}">
        <p14:creationId xmlns:p14="http://schemas.microsoft.com/office/powerpoint/2010/main" val="3864114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723">
        <p15:prstTrans prst="peelOff"/>
      </p:transition>
    </mc:Choice>
    <mc:Fallback xmlns="">
      <p:transition spd="slow" advTm="2723">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56" y="1322832"/>
            <a:ext cx="9427464" cy="4145280"/>
          </a:xfrm>
        </p:spPr>
        <p:txBody>
          <a:bodyPr>
            <a:normAutofit fontScale="90000"/>
          </a:bodyPr>
          <a:lstStyle/>
          <a:p>
            <a:pPr>
              <a:lnSpc>
                <a:spcPct val="150000"/>
              </a:lnSpc>
            </a:pPr>
            <a:r>
              <a:rPr lang="lv-LV" sz="2400" dirty="0" smtClean="0">
                <a:solidFill>
                  <a:schemeClr val="accent1">
                    <a:lumMod val="75000"/>
                  </a:schemeClr>
                </a:solidFill>
              </a:rPr>
              <a:t>- Austrālijas </a:t>
            </a:r>
            <a:r>
              <a:rPr lang="lv-LV" sz="2400" dirty="0">
                <a:solidFill>
                  <a:schemeClr val="accent1">
                    <a:lumMod val="75000"/>
                  </a:schemeClr>
                </a:solidFill>
              </a:rPr>
              <a:t>latviešu apvienības Goda raksts;</a:t>
            </a:r>
            <a:br>
              <a:rPr lang="lv-LV" sz="2400" dirty="0">
                <a:solidFill>
                  <a:schemeClr val="accent1">
                    <a:lumMod val="75000"/>
                  </a:schemeClr>
                </a:solidFill>
              </a:rPr>
            </a:br>
            <a:r>
              <a:rPr lang="lv-LV" sz="2400" dirty="0" smtClean="0">
                <a:solidFill>
                  <a:schemeClr val="accent1">
                    <a:lumMod val="75000"/>
                  </a:schemeClr>
                </a:solidFill>
              </a:rPr>
              <a:t>- Nacionālo </a:t>
            </a:r>
            <a:r>
              <a:rPr lang="lv-LV" sz="2400" dirty="0">
                <a:solidFill>
                  <a:schemeClr val="accent1">
                    <a:lumMod val="75000"/>
                  </a:schemeClr>
                </a:solidFill>
              </a:rPr>
              <a:t>bruņoto spēku Mācību vadības pavēlniecības komandiera Goda raksts par ieguldījumu Latvijas Nacionālo bruņoto spēku attīstībā, NBS Mācību vadības pavēlniecības apmācību procesa pilnveidošanā.   </a:t>
            </a:r>
            <a:br>
              <a:rPr lang="lv-LV" sz="2400" dirty="0">
                <a:solidFill>
                  <a:schemeClr val="accent1">
                    <a:lumMod val="75000"/>
                  </a:schemeClr>
                </a:solidFill>
              </a:rPr>
            </a:br>
            <a:r>
              <a:rPr lang="lv-LV" sz="2400" dirty="0" smtClean="0">
                <a:solidFill>
                  <a:schemeClr val="accent1">
                    <a:lumMod val="75000"/>
                  </a:schemeClr>
                </a:solidFill>
              </a:rPr>
              <a:t>- Carnikavas </a:t>
            </a:r>
            <a:r>
              <a:rPr lang="lv-LV" sz="2400" dirty="0">
                <a:solidFill>
                  <a:schemeClr val="accent1">
                    <a:lumMod val="75000"/>
                  </a:schemeClr>
                </a:solidFill>
              </a:rPr>
              <a:t>pagasta padomes </a:t>
            </a:r>
            <a:r>
              <a:rPr lang="lv-LV" sz="2400" i="1" dirty="0">
                <a:solidFill>
                  <a:schemeClr val="accent1">
                    <a:lumMod val="75000"/>
                  </a:schemeClr>
                </a:solidFill>
              </a:rPr>
              <a:t>Atzinības raksts par Carnikavas vēstures, dzīves un </a:t>
            </a:r>
            <a:r>
              <a:rPr lang="lv-LV" sz="2400" i="1" dirty="0" smtClean="0">
                <a:solidFill>
                  <a:schemeClr val="accent1">
                    <a:lumMod val="75000"/>
                  </a:schemeClr>
                </a:solidFill>
              </a:rPr>
              <a:t>sadzīves iemūžināšanu</a:t>
            </a:r>
            <a:r>
              <a:rPr lang="lv-LV" sz="2400" dirty="0">
                <a:solidFill>
                  <a:schemeClr val="accent1">
                    <a:lumMod val="75000"/>
                  </a:schemeClr>
                </a:solidFill>
              </a:rPr>
              <a:t> grāmatā </a:t>
            </a:r>
            <a:r>
              <a:rPr lang="lv-LV" sz="2400" b="1" i="1" dirty="0" smtClean="0">
                <a:solidFill>
                  <a:schemeClr val="accent1">
                    <a:lumMod val="75000"/>
                  </a:schemeClr>
                </a:solidFill>
              </a:rPr>
              <a:t>Mēs </a:t>
            </a:r>
            <a:r>
              <a:rPr lang="lv-LV" sz="2400" b="1" i="1" dirty="0">
                <a:solidFill>
                  <a:schemeClr val="accent1">
                    <a:lumMod val="75000"/>
                  </a:schemeClr>
                </a:solidFill>
              </a:rPr>
              <a:t>esam </a:t>
            </a:r>
            <a:r>
              <a:rPr lang="lv-LV" sz="2400" b="1" i="1" dirty="0" err="1" smtClean="0">
                <a:solidFill>
                  <a:schemeClr val="accent1">
                    <a:lumMod val="75000"/>
                  </a:schemeClr>
                </a:solidFill>
              </a:rPr>
              <a:t>carnikavieši</a:t>
            </a:r>
            <a:r>
              <a:rPr lang="lv-LV" sz="2400" b="1" dirty="0" smtClean="0">
                <a:solidFill>
                  <a:schemeClr val="accent1">
                    <a:lumMod val="75000"/>
                  </a:schemeClr>
                </a:solidFill>
              </a:rPr>
              <a:t> </a:t>
            </a:r>
            <a:r>
              <a:rPr lang="lv-LV" sz="2400" dirty="0" smtClean="0">
                <a:solidFill>
                  <a:schemeClr val="accent1">
                    <a:lumMod val="75000"/>
                  </a:schemeClr>
                </a:solidFill>
              </a:rPr>
              <a:t>(</a:t>
            </a:r>
            <a:r>
              <a:rPr lang="lv-LV" sz="2400" dirty="0">
                <a:solidFill>
                  <a:schemeClr val="accent1">
                    <a:lumMod val="75000"/>
                  </a:schemeClr>
                </a:solidFill>
              </a:rPr>
              <a:t>2004</a:t>
            </a:r>
            <a:r>
              <a:rPr lang="lv-LV" sz="2400" dirty="0" smtClean="0">
                <a:solidFill>
                  <a:schemeClr val="accent1">
                    <a:lumMod val="75000"/>
                  </a:schemeClr>
                </a:solidFill>
              </a:rPr>
              <a:t>.)</a:t>
            </a:r>
            <a:endParaRPr lang="lv-LV" sz="2400" dirty="0">
              <a:solidFill>
                <a:schemeClr val="accent1">
                  <a:lumMod val="75000"/>
                </a:schemeClr>
              </a:solidFill>
            </a:endParaRPr>
          </a:p>
        </p:txBody>
      </p:sp>
    </p:spTree>
    <p:extLst>
      <p:ext uri="{BB962C8B-B14F-4D97-AF65-F5344CB8AC3E}">
        <p14:creationId xmlns:p14="http://schemas.microsoft.com/office/powerpoint/2010/main" val="1327957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123">
        <p15:prstTrans prst="peelOff"/>
      </p:transition>
    </mc:Choice>
    <mc:Fallback xmlns="">
      <p:transition spd="slow" advTm="4123">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57784" y="885232"/>
            <a:ext cx="9491472"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endParaRPr lang="lv-LV" altLang="lv-LV" sz="2000" dirty="0">
              <a:latin typeface="Arial" panose="020B0604020202020204" pitchFamily="34" charset="0"/>
              <a:ea typeface="Times New Roman" panose="02020603050405020304" pitchFamily="18" charset="0"/>
              <a:cs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lv-LV" altLang="lv-LV"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lang="lv-LV" altLang="lv-LV" sz="2000" dirty="0">
              <a:latin typeface="Arial" panose="020B0604020202020204" pitchFamily="34" charset="0"/>
              <a:ea typeface="Times New Roman" panose="02020603050405020304" pitchFamily="18" charset="0"/>
              <a:cs typeface="Arial" panose="020B0604020202020204"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lv-LV" altLang="lv-LV" sz="2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algn="l" defTabSz="914400" rtl="0" eaLnBrk="0" fontAlgn="base" latinLnBrk="0" hangingPunct="0">
              <a:lnSpc>
                <a:spcPct val="150000"/>
              </a:lnSpc>
              <a:spcBef>
                <a:spcPct val="0"/>
              </a:spcBef>
              <a:spcAft>
                <a:spcPct val="0"/>
              </a:spcAft>
              <a:buClrTx/>
              <a:buSzTx/>
              <a:buFontTx/>
              <a:buNone/>
              <a:tabLst/>
            </a:pPr>
            <a:r>
              <a:rPr kumimoji="0" lang="lv-LV" altLang="lv-LV" sz="2000" b="0" i="0"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1990. gadā Siliņš aiziet pensijā, bet turpina pāris gadus strādāt par pārzini </a:t>
            </a:r>
            <a:r>
              <a:rPr kumimoji="0" lang="lv-LV" altLang="lv-LV" sz="2000" b="1" i="1"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Sidnejas latviešu biedrības</a:t>
            </a:r>
            <a:r>
              <a:rPr kumimoji="0" lang="lv-LV" altLang="lv-LV" sz="2000" b="0" i="0"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grāmatnīcā </a:t>
            </a:r>
            <a:r>
              <a:rPr kumimoji="0" lang="lv-LV" altLang="lv-LV" sz="2000" b="1" i="1"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Rīga</a:t>
            </a:r>
            <a:r>
              <a:rPr kumimoji="0" lang="lv-LV" altLang="lv-LV" sz="2000" b="0" i="1"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r>
              <a:rPr kumimoji="0" lang="lv-LV" altLang="lv-LV" sz="2000" b="0" i="0"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Strādājis vairākus gadus par režisoru Austrālijas </a:t>
            </a:r>
            <a:r>
              <a:rPr kumimoji="0" lang="lv-LV" altLang="lv-LV" sz="2000" b="0"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Annas Ziedares </a:t>
            </a:r>
            <a:r>
              <a:rPr kumimoji="0" lang="lv-LV" altLang="lv-LV" sz="2000" b="0" i="0"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vārdā nosauktā </a:t>
            </a:r>
            <a:r>
              <a:rPr kumimoji="0" lang="lv-LV" altLang="lv-LV" sz="2000" b="1" i="0"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Vasaras vidusskolā</a:t>
            </a:r>
            <a:r>
              <a:rPr kumimoji="0" lang="lv-LV" altLang="lv-LV" sz="2000" b="0" i="0"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p>
          <a:p>
            <a:pPr marL="0" marR="0" lvl="0" algn="l" defTabSz="914400" rtl="0" eaLnBrk="0" fontAlgn="base" latinLnBrk="0" hangingPunct="0">
              <a:lnSpc>
                <a:spcPct val="150000"/>
              </a:lnSpc>
              <a:spcBef>
                <a:spcPct val="0"/>
              </a:spcBef>
              <a:spcAft>
                <a:spcPct val="0"/>
              </a:spcAft>
              <a:buClrTx/>
              <a:buSzTx/>
              <a:buFontTx/>
              <a:buNone/>
              <a:tabLst/>
            </a:pPr>
            <a:r>
              <a:rPr kumimoji="0" lang="lv-LV" altLang="lv-LV" sz="2000" b="0" i="0"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Ilggadīgs Sidnejas latviešu vīru kora dalībnieks (otrais bass), dziedājis arī </a:t>
            </a:r>
            <a:r>
              <a:rPr kumimoji="0" lang="lv-LV" altLang="lv-LV" sz="2000" b="0" i="0" u="none" strike="noStrike" cap="none" normalizeH="0" baseline="0" dirty="0" err="1"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Brisbanes</a:t>
            </a:r>
            <a:r>
              <a:rPr kumimoji="0" lang="lv-LV" altLang="lv-LV" sz="2000" b="0" i="0"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jauktajā korī </a:t>
            </a:r>
            <a:r>
              <a:rPr kumimoji="0" lang="lv-LV" altLang="lv-LV" sz="2000" b="1" i="1"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Beverīna</a:t>
            </a:r>
            <a:r>
              <a:rPr kumimoji="0" lang="lv-LV" altLang="lv-LV" sz="2000" b="0" i="0"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kur bijis kora priekšnieks. </a:t>
            </a:r>
            <a:r>
              <a:rPr kumimoji="0" lang="lv-LV" altLang="lv-LV" sz="2000" b="1" i="1"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Sidnejas latviešu teātra</a:t>
            </a:r>
            <a:r>
              <a:rPr kumimoji="0" lang="lv-LV" altLang="lv-LV" sz="2000" b="0" i="0"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ilggadīgs loceklis, </a:t>
            </a:r>
            <a:r>
              <a:rPr kumimoji="0" lang="lv-LV" altLang="lv-LV" sz="2000" b="1" i="1"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Sidnejas Latviešu biedrības</a:t>
            </a:r>
            <a:r>
              <a:rPr kumimoji="0" lang="lv-LV" altLang="lv-LV" sz="2000" b="0" i="0" u="none" strike="noStrike" cap="none" normalizeH="0" baseline="0" dirty="0" smtClean="0">
                <a:ln>
                  <a:noFill/>
                </a:ln>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mūža biedrs.</a:t>
            </a:r>
            <a:endParaRPr kumimoji="0" lang="lv-LV" altLang="lv-LV" sz="2000" b="0" i="0" u="none" strike="noStrike" cap="none" normalizeH="0" baseline="0" dirty="0" smtClean="0">
              <a:ln>
                <a:noFill/>
              </a:ln>
              <a:solidFill>
                <a:schemeClr val="accent1">
                  <a:lumMod val="75000"/>
                </a:schemeClr>
              </a:solidFill>
              <a:effectLst/>
              <a:latin typeface="Arial" panose="020B0604020202020204" pitchFamily="34" charset="0"/>
            </a:endParaRPr>
          </a:p>
        </p:txBody>
      </p:sp>
    </p:spTree>
    <p:extLst>
      <p:ext uri="{BB962C8B-B14F-4D97-AF65-F5344CB8AC3E}">
        <p14:creationId xmlns:p14="http://schemas.microsoft.com/office/powerpoint/2010/main" val="1463787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316">
        <p15:prstTrans prst="peelOff"/>
      </p:transition>
    </mc:Choice>
    <mc:Fallback xmlns="">
      <p:transition spd="slow" advTm="8316">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146304"/>
            <a:ext cx="9646920" cy="5733288"/>
          </a:xfrm>
        </p:spPr>
        <p:txBody>
          <a:bodyPr>
            <a:noAutofit/>
          </a:bodyPr>
          <a:lstStyle/>
          <a:p>
            <a:pPr>
              <a:lnSpc>
                <a:spcPct val="150000"/>
              </a:lnSpc>
            </a:pPr>
            <a:r>
              <a:rPr lang="lv-LV" sz="2000" b="1" dirty="0"/>
              <a:t/>
            </a:r>
            <a:br>
              <a:rPr lang="lv-LV" sz="2000" b="1" dirty="0"/>
            </a:br>
            <a:r>
              <a:rPr lang="lv-LV" sz="2000" b="1" dirty="0" smtClean="0"/>
              <a:t/>
            </a:r>
            <a:br>
              <a:rPr lang="lv-LV" sz="2000" b="1" dirty="0" smtClean="0"/>
            </a:br>
            <a:r>
              <a:rPr lang="lv-LV" sz="2400" b="1" dirty="0" smtClean="0">
                <a:solidFill>
                  <a:schemeClr val="accent1">
                    <a:lumMod val="75000"/>
                  </a:schemeClr>
                </a:solidFill>
              </a:rPr>
              <a:t>Uldi Siliņu dēvē par trimdas latviešu humoristiskās rēvijas ceļlauzi.</a:t>
            </a:r>
            <a:r>
              <a:rPr lang="lv-LV" sz="2400" b="1" u="sng" dirty="0" smtClean="0">
                <a:solidFill>
                  <a:schemeClr val="accent1">
                    <a:lumMod val="75000"/>
                  </a:schemeClr>
                </a:solidFill>
              </a:rPr>
              <a:t/>
            </a:r>
            <a:br>
              <a:rPr lang="lv-LV" sz="2400" b="1" u="sng" dirty="0" smtClean="0">
                <a:solidFill>
                  <a:schemeClr val="accent1">
                    <a:lumMod val="75000"/>
                  </a:schemeClr>
                </a:solidFill>
              </a:rPr>
            </a:br>
            <a:r>
              <a:rPr lang="lv-LV" sz="2400" b="1" dirty="0" smtClean="0">
                <a:solidFill>
                  <a:schemeClr val="accent1">
                    <a:lumMod val="75000"/>
                  </a:schemeClr>
                </a:solidFill>
              </a:rPr>
              <a:t>Ulda Siliņa pastāstu fragmenti, kas jau folklorizējušies:</a:t>
            </a:r>
            <a:br>
              <a:rPr lang="lv-LV" sz="2400" b="1" dirty="0" smtClean="0">
                <a:solidFill>
                  <a:schemeClr val="accent1">
                    <a:lumMod val="75000"/>
                  </a:schemeClr>
                </a:solidFill>
              </a:rPr>
            </a:br>
            <a:r>
              <a:rPr lang="lv-LV" sz="2400" b="1" dirty="0" smtClean="0">
                <a:solidFill>
                  <a:schemeClr val="accent1">
                    <a:lumMod val="75000"/>
                  </a:schemeClr>
                </a:solidFill>
              </a:rPr>
              <a:t>* </a:t>
            </a:r>
            <a:r>
              <a:rPr lang="lv-LV" sz="2400" b="1" i="1" dirty="0" smtClean="0">
                <a:solidFill>
                  <a:schemeClr val="accent1">
                    <a:lumMod val="75000"/>
                  </a:schemeClr>
                </a:solidFill>
              </a:rPr>
              <a:t>Krievu virsnieku sievas domādamas, ka lepni ģērbušās ar Rīgas veikalos pirktajiem naktskrekliem, ierodas operā.</a:t>
            </a:r>
            <a:r>
              <a:rPr lang="lv-LV" sz="2400" b="1" dirty="0" smtClean="0">
                <a:solidFill>
                  <a:schemeClr val="accent1">
                    <a:lumMod val="75000"/>
                  </a:schemeClr>
                </a:solidFill>
              </a:rPr>
              <a:t/>
            </a:r>
            <a:br>
              <a:rPr lang="lv-LV" sz="2400" b="1" dirty="0" smtClean="0">
                <a:solidFill>
                  <a:schemeClr val="accent1">
                    <a:lumMod val="75000"/>
                  </a:schemeClr>
                </a:solidFill>
              </a:rPr>
            </a:br>
            <a:r>
              <a:rPr lang="lv-LV" sz="2400" b="1" dirty="0" smtClean="0">
                <a:solidFill>
                  <a:schemeClr val="accent1">
                    <a:lumMod val="75000"/>
                  </a:schemeClr>
                </a:solidFill>
              </a:rPr>
              <a:t>* </a:t>
            </a:r>
            <a:r>
              <a:rPr lang="lv-LV" sz="2400" b="1" i="1" dirty="0" smtClean="0">
                <a:solidFill>
                  <a:schemeClr val="accent1">
                    <a:lumMod val="75000"/>
                  </a:schemeClr>
                </a:solidFill>
              </a:rPr>
              <a:t>Armijnieki nepazina ūdens tualetes, kāpa uz poda ar kājām.</a:t>
            </a:r>
            <a:r>
              <a:rPr lang="lv-LV" sz="2400" b="1" dirty="0" smtClean="0">
                <a:solidFill>
                  <a:schemeClr val="accent1">
                    <a:lumMod val="75000"/>
                  </a:schemeClr>
                </a:solidFill>
              </a:rPr>
              <a:t/>
            </a:r>
            <a:br>
              <a:rPr lang="lv-LV" sz="2400" b="1" dirty="0" smtClean="0">
                <a:solidFill>
                  <a:schemeClr val="accent1">
                    <a:lumMod val="75000"/>
                  </a:schemeClr>
                </a:solidFill>
              </a:rPr>
            </a:br>
            <a:r>
              <a:rPr lang="lv-LV" sz="2400" b="1" dirty="0" smtClean="0">
                <a:solidFill>
                  <a:schemeClr val="accent1">
                    <a:lumMod val="75000"/>
                  </a:schemeClr>
                </a:solidFill>
              </a:rPr>
              <a:t>* </a:t>
            </a:r>
            <a:r>
              <a:rPr lang="lv-LV" sz="2400" b="1" i="1" dirty="0" smtClean="0">
                <a:solidFill>
                  <a:schemeClr val="accent1">
                    <a:lumMod val="75000"/>
                  </a:schemeClr>
                </a:solidFill>
              </a:rPr>
              <a:t>Krievietes tualeti lietoja kartupeļu mazgāšanai un sūdzējās, ka ūdens tos skalo prom.</a:t>
            </a:r>
            <a:r>
              <a:rPr lang="lv-LV" sz="2400" b="1" dirty="0" smtClean="0"/>
              <a:t/>
            </a:r>
            <a:br>
              <a:rPr lang="lv-LV" sz="2400" b="1" dirty="0" smtClean="0"/>
            </a:br>
            <a:endParaRPr lang="lv-LV" sz="2400" dirty="0"/>
          </a:p>
        </p:txBody>
      </p:sp>
    </p:spTree>
    <p:extLst>
      <p:ext uri="{BB962C8B-B14F-4D97-AF65-F5344CB8AC3E}">
        <p14:creationId xmlns:p14="http://schemas.microsoft.com/office/powerpoint/2010/main" val="597070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911">
        <p15:prstTrans prst="peelOff"/>
      </p:transition>
    </mc:Choice>
    <mc:Fallback xmlns="">
      <p:transition spd="slow" advTm="8911">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86" y="2282952"/>
            <a:ext cx="8411802" cy="1767840"/>
          </a:xfrm>
        </p:spPr>
        <p:txBody>
          <a:bodyPr>
            <a:normAutofit fontScale="90000"/>
          </a:bodyPr>
          <a:lstStyle/>
          <a:p>
            <a:pPr>
              <a:lnSpc>
                <a:spcPct val="150000"/>
              </a:lnSpc>
            </a:pPr>
            <a:r>
              <a:rPr lang="lv-LV" sz="2800" b="1" dirty="0">
                <a:solidFill>
                  <a:schemeClr val="accent1">
                    <a:lumMod val="75000"/>
                  </a:schemeClr>
                </a:solidFill>
              </a:rPr>
              <a:t>Pārskatam Ulda Siliņa daiļrades kopējais </a:t>
            </a:r>
            <a:r>
              <a:rPr lang="lv-LV" sz="2800" b="1" dirty="0" smtClean="0">
                <a:solidFill>
                  <a:schemeClr val="accent1">
                    <a:lumMod val="75000"/>
                  </a:schemeClr>
                </a:solidFill>
              </a:rPr>
              <a:t>devums</a:t>
            </a:r>
            <a:r>
              <a:rPr lang="lv-LV" sz="2800" b="1" dirty="0">
                <a:solidFill>
                  <a:schemeClr val="accent1">
                    <a:lumMod val="75000"/>
                  </a:schemeClr>
                </a:solidFill>
              </a:rPr>
              <a:t> </a:t>
            </a:r>
            <a:r>
              <a:rPr lang="lv-LV" sz="2800" b="1" dirty="0" smtClean="0">
                <a:solidFill>
                  <a:schemeClr val="accent1">
                    <a:lumMod val="75000"/>
                  </a:schemeClr>
                </a:solidFill>
              </a:rPr>
              <a:t>-</a:t>
            </a:r>
            <a:br>
              <a:rPr lang="lv-LV" sz="2800" b="1" dirty="0" smtClean="0">
                <a:solidFill>
                  <a:schemeClr val="accent1">
                    <a:lumMod val="75000"/>
                  </a:schemeClr>
                </a:solidFill>
              </a:rPr>
            </a:br>
            <a:r>
              <a:rPr lang="lv-LV" sz="2800" b="1" dirty="0" smtClean="0">
                <a:solidFill>
                  <a:schemeClr val="accent1">
                    <a:lumMod val="75000"/>
                  </a:schemeClr>
                </a:solidFill>
              </a:rPr>
              <a:t>11 </a:t>
            </a:r>
            <a:r>
              <a:rPr lang="lv-LV" sz="2800" b="1" dirty="0">
                <a:solidFill>
                  <a:schemeClr val="accent1">
                    <a:lumMod val="75000"/>
                  </a:schemeClr>
                </a:solidFill>
              </a:rPr>
              <a:t>grāmatas, 14 lugas, daudzi humora un satīras uzvedumi.</a:t>
            </a:r>
            <a:r>
              <a:rPr lang="lv-LV" b="1" dirty="0"/>
              <a:t/>
            </a:r>
            <a:br>
              <a:rPr lang="lv-LV" b="1" dirty="0"/>
            </a:br>
            <a:endParaRPr lang="lv-LV" dirty="0"/>
          </a:p>
        </p:txBody>
      </p:sp>
      <p:sp>
        <p:nvSpPr>
          <p:cNvPr id="3" name="Content Placeholder 2"/>
          <p:cNvSpPr>
            <a:spLocks noGrp="1"/>
          </p:cNvSpPr>
          <p:nvPr>
            <p:ph idx="1"/>
          </p:nvPr>
        </p:nvSpPr>
        <p:spPr>
          <a:xfrm>
            <a:off x="576072" y="609601"/>
            <a:ext cx="8375904" cy="3157728"/>
          </a:xfrm>
        </p:spPr>
        <p:txBody>
          <a:bodyPr/>
          <a:lstStyle/>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a:p>
        </p:txBody>
      </p:sp>
    </p:spTree>
    <p:extLst>
      <p:ext uri="{BB962C8B-B14F-4D97-AF65-F5344CB8AC3E}">
        <p14:creationId xmlns:p14="http://schemas.microsoft.com/office/powerpoint/2010/main" val="1195705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201">
        <p15:prstTrans prst="peelOff"/>
      </p:transition>
    </mc:Choice>
    <mc:Fallback xmlns="">
      <p:transition spd="slow" advTm="2201">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150" y="1816608"/>
            <a:ext cx="9673674" cy="3624072"/>
          </a:xfrm>
        </p:spPr>
        <p:txBody>
          <a:bodyPr>
            <a:normAutofit fontScale="90000"/>
          </a:bodyPr>
          <a:lstStyle/>
          <a:p>
            <a:pPr>
              <a:lnSpc>
                <a:spcPct val="150000"/>
              </a:lnSpc>
            </a:pPr>
            <a:r>
              <a:rPr lang="lv-LV" sz="2400" dirty="0" smtClean="0">
                <a:solidFill>
                  <a:schemeClr val="accent1">
                    <a:lumMod val="75000"/>
                  </a:schemeClr>
                </a:solidFill>
              </a:rPr>
              <a:t>Publikācijas, </a:t>
            </a:r>
            <a:r>
              <a:rPr lang="lv-LV" sz="2400" dirty="0" err="1" smtClean="0">
                <a:solidFill>
                  <a:schemeClr val="accent1">
                    <a:lumMod val="75000"/>
                  </a:schemeClr>
                </a:solidFill>
              </a:rPr>
              <a:t>īsuzvedumi</a:t>
            </a:r>
            <a:r>
              <a:rPr lang="lv-LV" sz="2400" dirty="0">
                <a:solidFill>
                  <a:schemeClr val="accent1">
                    <a:lumMod val="75000"/>
                  </a:schemeClr>
                </a:solidFill>
              </a:rPr>
              <a:t> </a:t>
            </a:r>
            <a:r>
              <a:rPr lang="lv-LV" sz="2400" dirty="0" smtClean="0">
                <a:solidFill>
                  <a:schemeClr val="accent1">
                    <a:lumMod val="75000"/>
                  </a:schemeClr>
                </a:solidFill>
              </a:rPr>
              <a:t>-</a:t>
            </a:r>
            <a:r>
              <a:rPr lang="lv-LV" sz="2400" dirty="0">
                <a:solidFill>
                  <a:schemeClr val="accent1">
                    <a:lumMod val="75000"/>
                  </a:schemeClr>
                </a:solidFill>
              </a:rPr>
              <a:t/>
            </a:r>
            <a:br>
              <a:rPr lang="lv-LV" sz="2400" dirty="0">
                <a:solidFill>
                  <a:schemeClr val="accent1">
                    <a:lumMod val="75000"/>
                  </a:schemeClr>
                </a:solidFill>
              </a:rPr>
            </a:br>
            <a:r>
              <a:rPr lang="lv-LV" sz="2400" dirty="0" smtClean="0">
                <a:solidFill>
                  <a:schemeClr val="accent1">
                    <a:lumMod val="75000"/>
                  </a:schemeClr>
                </a:solidFill>
              </a:rPr>
              <a:t>- </a:t>
            </a:r>
            <a:r>
              <a:rPr lang="lv-LV" sz="2400" i="1" dirty="0" smtClean="0">
                <a:solidFill>
                  <a:schemeClr val="accent1">
                    <a:lumMod val="75000"/>
                  </a:schemeClr>
                </a:solidFill>
              </a:rPr>
              <a:t>Tendenciozs negatīvisms</a:t>
            </a:r>
            <a:r>
              <a:rPr lang="lv-LV" sz="2400" dirty="0">
                <a:solidFill>
                  <a:schemeClr val="accent1">
                    <a:lumMod val="75000"/>
                  </a:schemeClr>
                </a:solidFill>
              </a:rPr>
              <a:t> </a:t>
            </a:r>
            <a:r>
              <a:rPr lang="lv-LV" sz="2400" dirty="0" smtClean="0">
                <a:solidFill>
                  <a:schemeClr val="accent1">
                    <a:lumMod val="75000"/>
                  </a:schemeClr>
                </a:solidFill>
              </a:rPr>
              <a:t>- humoristisku </a:t>
            </a:r>
            <a:r>
              <a:rPr lang="lv-LV" sz="2400" dirty="0" err="1" smtClean="0">
                <a:solidFill>
                  <a:schemeClr val="accent1">
                    <a:lumMod val="75000"/>
                  </a:schemeClr>
                </a:solidFill>
              </a:rPr>
              <a:t>īsuzvedumu</a:t>
            </a:r>
            <a:r>
              <a:rPr lang="lv-LV" sz="2400" dirty="0">
                <a:solidFill>
                  <a:schemeClr val="accent1">
                    <a:lumMod val="75000"/>
                  </a:schemeClr>
                </a:solidFill>
              </a:rPr>
              <a:t/>
            </a:r>
            <a:br>
              <a:rPr lang="lv-LV" sz="2400" dirty="0">
                <a:solidFill>
                  <a:schemeClr val="accent1">
                    <a:lumMod val="75000"/>
                  </a:schemeClr>
                </a:solidFill>
              </a:rPr>
            </a:br>
            <a:r>
              <a:rPr lang="lv-LV" sz="2400" dirty="0" smtClean="0">
                <a:solidFill>
                  <a:schemeClr val="accent1">
                    <a:lumMod val="75000"/>
                  </a:schemeClr>
                </a:solidFill>
              </a:rPr>
              <a:t>krājums </a:t>
            </a:r>
            <a:r>
              <a:rPr lang="lv-LV" sz="2400" dirty="0">
                <a:solidFill>
                  <a:schemeClr val="accent1">
                    <a:lumMod val="75000"/>
                  </a:schemeClr>
                </a:solidFill>
              </a:rPr>
              <a:t>rotatora tehnikā. Izdevējs - autors, 1969.g.</a:t>
            </a:r>
            <a:br>
              <a:rPr lang="lv-LV" sz="2400" dirty="0">
                <a:solidFill>
                  <a:schemeClr val="accent1">
                    <a:lumMod val="75000"/>
                  </a:schemeClr>
                </a:solidFill>
              </a:rPr>
            </a:br>
            <a:r>
              <a:rPr lang="lv-LV" sz="2400" dirty="0" smtClean="0">
                <a:solidFill>
                  <a:schemeClr val="accent1">
                    <a:lumMod val="75000"/>
                  </a:schemeClr>
                </a:solidFill>
              </a:rPr>
              <a:t>- </a:t>
            </a:r>
            <a:r>
              <a:rPr lang="lv-LV" sz="2400" i="1" dirty="0" smtClean="0">
                <a:solidFill>
                  <a:schemeClr val="accent1">
                    <a:lumMod val="75000"/>
                  </a:schemeClr>
                </a:solidFill>
              </a:rPr>
              <a:t>Letiņi </a:t>
            </a:r>
            <a:r>
              <a:rPr lang="lv-LV" sz="2400" i="1" dirty="0">
                <a:solidFill>
                  <a:schemeClr val="accent1">
                    <a:lumMod val="75000"/>
                  </a:schemeClr>
                </a:solidFill>
              </a:rPr>
              <a:t>nezudīs</a:t>
            </a:r>
            <a:r>
              <a:rPr lang="lv-LV" sz="2400" dirty="0">
                <a:solidFill>
                  <a:schemeClr val="accent1">
                    <a:lumMod val="75000"/>
                  </a:schemeClr>
                </a:solidFill>
              </a:rPr>
              <a:t>, </a:t>
            </a:r>
            <a:r>
              <a:rPr lang="lv-LV" sz="2400" dirty="0" smtClean="0">
                <a:solidFill>
                  <a:schemeClr val="accent1">
                    <a:lumMod val="75000"/>
                  </a:schemeClr>
                </a:solidFill>
              </a:rPr>
              <a:t>humoristisku </a:t>
            </a:r>
            <a:r>
              <a:rPr lang="lv-LV" sz="2400" dirty="0" err="1">
                <a:solidFill>
                  <a:schemeClr val="accent1">
                    <a:lumMod val="75000"/>
                  </a:schemeClr>
                </a:solidFill>
              </a:rPr>
              <a:t>īsuzvedumu</a:t>
            </a:r>
            <a:r>
              <a:rPr lang="lv-LV" sz="2400" dirty="0">
                <a:solidFill>
                  <a:schemeClr val="accent1">
                    <a:lumMod val="75000"/>
                  </a:schemeClr>
                </a:solidFill>
              </a:rPr>
              <a:t> krājums. Izdevējs - Uldis un Elza </a:t>
            </a:r>
            <a:r>
              <a:rPr lang="lv-LV" sz="2400" dirty="0" smtClean="0">
                <a:solidFill>
                  <a:schemeClr val="accent1">
                    <a:lumMod val="75000"/>
                  </a:schemeClr>
                </a:solidFill>
              </a:rPr>
              <a:t>Siliņi, Stokholma, </a:t>
            </a:r>
            <a:r>
              <a:rPr lang="lv-LV" sz="2400" dirty="0">
                <a:solidFill>
                  <a:schemeClr val="accent1">
                    <a:lumMod val="75000"/>
                  </a:schemeClr>
                </a:solidFill>
              </a:rPr>
              <a:t>RA </a:t>
            </a:r>
            <a:r>
              <a:rPr lang="lv-LV" sz="2400" dirty="0" smtClean="0">
                <a:solidFill>
                  <a:schemeClr val="accent1">
                    <a:lumMod val="75000"/>
                  </a:schemeClr>
                </a:solidFill>
              </a:rPr>
              <a:t>apgāds, </a:t>
            </a:r>
            <a:r>
              <a:rPr lang="lv-LV" sz="2400" dirty="0">
                <a:solidFill>
                  <a:schemeClr val="accent1">
                    <a:lumMod val="75000"/>
                  </a:schemeClr>
                </a:solidFill>
              </a:rPr>
              <a:t>1977.g.</a:t>
            </a:r>
            <a:br>
              <a:rPr lang="lv-LV" sz="2400" dirty="0">
                <a:solidFill>
                  <a:schemeClr val="accent1">
                    <a:lumMod val="75000"/>
                  </a:schemeClr>
                </a:solidFill>
              </a:rPr>
            </a:br>
            <a:r>
              <a:rPr lang="lv-LV" sz="2400" dirty="0" smtClean="0">
                <a:solidFill>
                  <a:schemeClr val="accent1">
                    <a:lumMod val="75000"/>
                  </a:schemeClr>
                </a:solidFill>
              </a:rPr>
              <a:t>- </a:t>
            </a:r>
            <a:r>
              <a:rPr lang="lv-LV" sz="2400" i="1" dirty="0" smtClean="0">
                <a:solidFill>
                  <a:schemeClr val="accent1">
                    <a:lumMod val="75000"/>
                  </a:schemeClr>
                </a:solidFill>
              </a:rPr>
              <a:t>Spēlēsim </a:t>
            </a:r>
            <a:r>
              <a:rPr lang="lv-LV" sz="2400" i="1" dirty="0">
                <a:solidFill>
                  <a:schemeClr val="accent1">
                    <a:lumMod val="75000"/>
                  </a:schemeClr>
                </a:solidFill>
              </a:rPr>
              <a:t>teātri I, </a:t>
            </a:r>
            <a:r>
              <a:rPr lang="lv-LV" sz="2400" i="1" dirty="0" smtClean="0">
                <a:solidFill>
                  <a:schemeClr val="accent1">
                    <a:lumMod val="75000"/>
                  </a:schemeClr>
                </a:solidFill>
              </a:rPr>
              <a:t>II</a:t>
            </a:r>
            <a:r>
              <a:rPr lang="lv-LV" sz="2400" dirty="0">
                <a:solidFill>
                  <a:schemeClr val="accent1">
                    <a:lumMod val="75000"/>
                  </a:schemeClr>
                </a:solidFill>
              </a:rPr>
              <a:t> </a:t>
            </a:r>
            <a:r>
              <a:rPr lang="lv-LV" sz="2400" dirty="0" smtClean="0">
                <a:solidFill>
                  <a:schemeClr val="accent1">
                    <a:lumMod val="75000"/>
                  </a:schemeClr>
                </a:solidFill>
              </a:rPr>
              <a:t>- rotatora </a:t>
            </a:r>
            <a:r>
              <a:rPr lang="lv-LV" sz="2400" dirty="0">
                <a:solidFill>
                  <a:schemeClr val="accent1">
                    <a:lumMod val="75000"/>
                  </a:schemeClr>
                </a:solidFill>
              </a:rPr>
              <a:t>tehnikā  uzvedumi </a:t>
            </a:r>
            <a:r>
              <a:rPr lang="lv-LV" sz="2400" dirty="0" smtClean="0">
                <a:solidFill>
                  <a:schemeClr val="accent1">
                    <a:lumMod val="75000"/>
                  </a:schemeClr>
                </a:solidFill>
              </a:rPr>
              <a:t>bērniem. Izdevējs – autors,1977.g</a:t>
            </a:r>
            <a:r>
              <a:rPr lang="lv-LV" sz="2400" dirty="0">
                <a:solidFill>
                  <a:schemeClr val="accent1">
                    <a:lumMod val="75000"/>
                  </a:schemeClr>
                </a:solidFill>
              </a:rPr>
              <a:t>.</a:t>
            </a:r>
            <a:r>
              <a:rPr lang="lv-LV" dirty="0"/>
              <a:t/>
            </a:r>
            <a:br>
              <a:rPr lang="lv-LV" dirty="0"/>
            </a:br>
            <a:endParaRPr lang="lv-LV" dirty="0"/>
          </a:p>
        </p:txBody>
      </p:sp>
    </p:spTree>
    <p:extLst>
      <p:ext uri="{BB962C8B-B14F-4D97-AF65-F5344CB8AC3E}">
        <p14:creationId xmlns:p14="http://schemas.microsoft.com/office/powerpoint/2010/main" val="2593607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367">
        <p15:prstTrans prst="peelOff"/>
      </p:transition>
    </mc:Choice>
    <mc:Fallback xmlns="">
      <p:transition spd="slow" advTm="4367">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792" y="509017"/>
            <a:ext cx="9656064" cy="5516880"/>
          </a:xfrm>
        </p:spPr>
        <p:txBody>
          <a:bodyPr>
            <a:noAutofit/>
          </a:bodyPr>
          <a:lstStyle/>
          <a:p>
            <a:pPr>
              <a:lnSpc>
                <a:spcPct val="150000"/>
              </a:lnSpc>
            </a:pPr>
            <a:r>
              <a:rPr lang="lv-LV" sz="2000" b="1" dirty="0">
                <a:solidFill>
                  <a:schemeClr val="accent1">
                    <a:lumMod val="75000"/>
                  </a:schemeClr>
                </a:solidFill>
              </a:rPr>
              <a:t>Lugas:</a:t>
            </a:r>
            <a:r>
              <a:rPr lang="lv-LV" sz="2000" dirty="0">
                <a:solidFill>
                  <a:schemeClr val="accent1">
                    <a:lumMod val="75000"/>
                  </a:schemeClr>
                </a:solidFill>
              </a:rPr>
              <a:t/>
            </a:r>
            <a:br>
              <a:rPr lang="lv-LV" sz="2000" dirty="0">
                <a:solidFill>
                  <a:schemeClr val="accent1">
                    <a:lumMod val="75000"/>
                  </a:schemeClr>
                </a:solidFill>
              </a:rPr>
            </a:br>
            <a:r>
              <a:rPr lang="lv-LV" sz="2000" dirty="0">
                <a:solidFill>
                  <a:schemeClr val="accent1">
                    <a:lumMod val="75000"/>
                  </a:schemeClr>
                </a:solidFill>
              </a:rPr>
              <a:t>U. Siliņš. </a:t>
            </a:r>
            <a:r>
              <a:rPr lang="lv-LV" sz="2000" i="1" dirty="0" err="1">
                <a:solidFill>
                  <a:schemeClr val="accent1">
                    <a:lumMod val="75000"/>
                  </a:schemeClr>
                </a:solidFill>
              </a:rPr>
              <a:t>Ganuzēns</a:t>
            </a:r>
            <a:r>
              <a:rPr lang="lv-LV" sz="2000" i="1" dirty="0">
                <a:solidFill>
                  <a:schemeClr val="accent1">
                    <a:lumMod val="75000"/>
                  </a:schemeClr>
                </a:solidFill>
              </a:rPr>
              <a:t> un Jods</a:t>
            </a:r>
            <a:r>
              <a:rPr lang="lv-LV" sz="2000" dirty="0">
                <a:solidFill>
                  <a:schemeClr val="accent1">
                    <a:lumMod val="75000"/>
                  </a:schemeClr>
                </a:solidFill>
              </a:rPr>
              <a:t> - pasaku luga. (1959) Šī luga nav publicēta</a:t>
            </a:r>
            <a:r>
              <a:rPr lang="lv-LV" sz="2000" dirty="0" smtClean="0">
                <a:solidFill>
                  <a:schemeClr val="accent1">
                    <a:lumMod val="75000"/>
                  </a:schemeClr>
                </a:solidFill>
              </a:rPr>
              <a:t>.</a:t>
            </a:r>
            <a:br>
              <a:rPr lang="lv-LV" sz="2000" dirty="0" smtClean="0">
                <a:solidFill>
                  <a:schemeClr val="accent1">
                    <a:lumMod val="75000"/>
                  </a:schemeClr>
                </a:solidFill>
              </a:rPr>
            </a:br>
            <a:r>
              <a:rPr lang="lv-LV" sz="2000" dirty="0" smtClean="0">
                <a:solidFill>
                  <a:schemeClr val="accent1">
                    <a:lumMod val="75000"/>
                  </a:schemeClr>
                </a:solidFill>
              </a:rPr>
              <a:t>U</a:t>
            </a:r>
            <a:r>
              <a:rPr lang="lv-LV" sz="2000" dirty="0">
                <a:solidFill>
                  <a:schemeClr val="accent1">
                    <a:lumMod val="75000"/>
                  </a:schemeClr>
                </a:solidFill>
              </a:rPr>
              <a:t>. Siliņš. </a:t>
            </a:r>
            <a:r>
              <a:rPr lang="lv-LV" sz="2000" i="1" dirty="0">
                <a:solidFill>
                  <a:schemeClr val="accent1">
                    <a:lumMod val="75000"/>
                  </a:schemeClr>
                </a:solidFill>
              </a:rPr>
              <a:t>Vēstules no dzimtenes</a:t>
            </a:r>
            <a:r>
              <a:rPr lang="lv-LV" sz="2000" dirty="0">
                <a:solidFill>
                  <a:schemeClr val="accent1">
                    <a:lumMod val="75000"/>
                  </a:schemeClr>
                </a:solidFill>
              </a:rPr>
              <a:t> (arī </a:t>
            </a:r>
            <a:r>
              <a:rPr lang="lv-LV" sz="2000" i="1" dirty="0">
                <a:solidFill>
                  <a:schemeClr val="accent1">
                    <a:lumMod val="75000"/>
                  </a:schemeClr>
                </a:solidFill>
              </a:rPr>
              <a:t>Intermeco Iļģu ciemā</a:t>
            </a:r>
            <a:r>
              <a:rPr lang="lv-LV" sz="2000" dirty="0">
                <a:solidFill>
                  <a:schemeClr val="accent1">
                    <a:lumMod val="75000"/>
                  </a:schemeClr>
                </a:solidFill>
              </a:rPr>
              <a:t>) - komēdija (1963) * Uzvesta arī  kā TV luga 1990.gads</a:t>
            </a:r>
            <a:r>
              <a:rPr lang="lv-LV" sz="2000" dirty="0" smtClean="0">
                <a:solidFill>
                  <a:schemeClr val="accent1">
                    <a:lumMod val="75000"/>
                  </a:schemeClr>
                </a:solidFill>
              </a:rPr>
              <a:t>.</a:t>
            </a:r>
            <a:br>
              <a:rPr lang="lv-LV" sz="2000" dirty="0" smtClean="0">
                <a:solidFill>
                  <a:schemeClr val="accent1">
                    <a:lumMod val="75000"/>
                  </a:schemeClr>
                </a:solidFill>
              </a:rPr>
            </a:br>
            <a:r>
              <a:rPr lang="lv-LV" sz="2000" dirty="0" smtClean="0">
                <a:solidFill>
                  <a:schemeClr val="accent1">
                    <a:lumMod val="75000"/>
                  </a:schemeClr>
                </a:solidFill>
              </a:rPr>
              <a:t>U</a:t>
            </a:r>
            <a:r>
              <a:rPr lang="lv-LV" sz="2000" dirty="0">
                <a:solidFill>
                  <a:schemeClr val="accent1">
                    <a:lumMod val="75000"/>
                  </a:schemeClr>
                </a:solidFill>
              </a:rPr>
              <a:t>. Siliņš. </a:t>
            </a:r>
            <a:r>
              <a:rPr lang="lv-LV" sz="2000" i="1" dirty="0" err="1">
                <a:solidFill>
                  <a:schemeClr val="accent1">
                    <a:lumMod val="75000"/>
                  </a:schemeClr>
                </a:solidFill>
              </a:rPr>
              <a:t>Ķemermiestiņā</a:t>
            </a:r>
            <a:r>
              <a:rPr lang="lv-LV" sz="2000" i="1" dirty="0">
                <a:solidFill>
                  <a:schemeClr val="accent1">
                    <a:lumMod val="75000"/>
                  </a:schemeClr>
                </a:solidFill>
              </a:rPr>
              <a:t> </a:t>
            </a:r>
            <a:r>
              <a:rPr lang="lv-LV" sz="2000" dirty="0">
                <a:solidFill>
                  <a:schemeClr val="accent1">
                    <a:lumMod val="75000"/>
                  </a:schemeClr>
                </a:solidFill>
              </a:rPr>
              <a:t>– spēle ar dziesmām. (1967) *</a:t>
            </a:r>
            <a:br>
              <a:rPr lang="lv-LV" sz="2000" dirty="0">
                <a:solidFill>
                  <a:schemeClr val="accent1">
                    <a:lumMod val="75000"/>
                  </a:schemeClr>
                </a:solidFill>
              </a:rPr>
            </a:br>
            <a:r>
              <a:rPr lang="lv-LV" sz="2000" dirty="0">
                <a:solidFill>
                  <a:schemeClr val="accent1">
                    <a:lumMod val="75000"/>
                  </a:schemeClr>
                </a:solidFill>
              </a:rPr>
              <a:t>U. Siliņš. </a:t>
            </a:r>
            <a:r>
              <a:rPr lang="lv-LV" sz="2000" i="1" dirty="0">
                <a:solidFill>
                  <a:schemeClr val="accent1">
                    <a:lumMod val="75000"/>
                  </a:schemeClr>
                </a:solidFill>
              </a:rPr>
              <a:t>Didzis un </a:t>
            </a:r>
            <a:r>
              <a:rPr lang="lv-LV" sz="2000" i="1" dirty="0" err="1">
                <a:solidFill>
                  <a:schemeClr val="accent1">
                    <a:lumMod val="75000"/>
                  </a:schemeClr>
                </a:solidFill>
              </a:rPr>
              <a:t>sargenģelis</a:t>
            </a:r>
            <a:r>
              <a:rPr lang="lv-LV" sz="2000" dirty="0">
                <a:solidFill>
                  <a:schemeClr val="accent1">
                    <a:lumMod val="75000"/>
                  </a:schemeClr>
                </a:solidFill>
              </a:rPr>
              <a:t> - pasaku luga. (1968) *</a:t>
            </a:r>
            <a:br>
              <a:rPr lang="lv-LV" sz="2000" dirty="0">
                <a:solidFill>
                  <a:schemeClr val="accent1">
                    <a:lumMod val="75000"/>
                  </a:schemeClr>
                </a:solidFill>
              </a:rPr>
            </a:br>
            <a:r>
              <a:rPr lang="lv-LV" sz="2000" dirty="0">
                <a:solidFill>
                  <a:schemeClr val="accent1">
                    <a:lumMod val="75000"/>
                  </a:schemeClr>
                </a:solidFill>
              </a:rPr>
              <a:t>U.  Siliņš. </a:t>
            </a:r>
            <a:r>
              <a:rPr lang="lv-LV" sz="2000" i="1" dirty="0" err="1">
                <a:solidFill>
                  <a:schemeClr val="accent1">
                    <a:lumMod val="75000"/>
                  </a:schemeClr>
                </a:solidFill>
              </a:rPr>
              <a:t>Šurturitnekuršistasitnekas</a:t>
            </a:r>
            <a:r>
              <a:rPr lang="lv-LV" sz="2000" i="1" dirty="0">
                <a:solidFill>
                  <a:schemeClr val="accent1">
                    <a:lumMod val="75000"/>
                  </a:schemeClr>
                </a:solidFill>
              </a:rPr>
              <a:t> </a:t>
            </a:r>
            <a:r>
              <a:rPr lang="lv-LV" sz="2000" dirty="0">
                <a:solidFill>
                  <a:schemeClr val="accent1">
                    <a:lumMod val="75000"/>
                  </a:schemeClr>
                </a:solidFill>
              </a:rPr>
              <a:t>- pasaku luga (1968)*</a:t>
            </a:r>
            <a:br>
              <a:rPr lang="lv-LV" sz="2000" dirty="0">
                <a:solidFill>
                  <a:schemeClr val="accent1">
                    <a:lumMod val="75000"/>
                  </a:schemeClr>
                </a:solidFill>
              </a:rPr>
            </a:br>
            <a:r>
              <a:rPr lang="lv-LV" sz="2000" dirty="0">
                <a:solidFill>
                  <a:schemeClr val="accent1">
                    <a:lumMod val="75000"/>
                  </a:schemeClr>
                </a:solidFill>
              </a:rPr>
              <a:t>U.  Siliņš. </a:t>
            </a:r>
            <a:r>
              <a:rPr lang="lv-LV" sz="2000" i="1" dirty="0">
                <a:solidFill>
                  <a:schemeClr val="accent1">
                    <a:lumMod val="75000"/>
                  </a:schemeClr>
                </a:solidFill>
              </a:rPr>
              <a:t>Pilsoņa Avota lieta</a:t>
            </a:r>
            <a:r>
              <a:rPr lang="lv-LV" sz="2000" dirty="0">
                <a:solidFill>
                  <a:schemeClr val="accent1">
                    <a:lumMod val="75000"/>
                  </a:schemeClr>
                </a:solidFill>
              </a:rPr>
              <a:t> (arī</a:t>
            </a:r>
            <a:r>
              <a:rPr lang="lv-LV" sz="2000" i="1" dirty="0">
                <a:solidFill>
                  <a:schemeClr val="accent1">
                    <a:lumMod val="75000"/>
                  </a:schemeClr>
                </a:solidFill>
              </a:rPr>
              <a:t> Avota lieta</a:t>
            </a:r>
            <a:r>
              <a:rPr lang="lv-LV" sz="2000" dirty="0">
                <a:solidFill>
                  <a:schemeClr val="accent1">
                    <a:lumMod val="75000"/>
                  </a:schemeClr>
                </a:solidFill>
              </a:rPr>
              <a:t>) - drāma. (1975)*</a:t>
            </a:r>
            <a:br>
              <a:rPr lang="lv-LV" sz="2000" dirty="0">
                <a:solidFill>
                  <a:schemeClr val="accent1">
                    <a:lumMod val="75000"/>
                  </a:schemeClr>
                </a:solidFill>
              </a:rPr>
            </a:br>
            <a:r>
              <a:rPr lang="lv-LV" sz="2000" dirty="0">
                <a:solidFill>
                  <a:schemeClr val="accent1">
                    <a:lumMod val="75000"/>
                  </a:schemeClr>
                </a:solidFill>
              </a:rPr>
              <a:t>U. Siliņš. </a:t>
            </a:r>
            <a:r>
              <a:rPr lang="lv-LV" sz="2000" i="1" dirty="0" err="1">
                <a:solidFill>
                  <a:schemeClr val="accent1">
                    <a:lumMod val="75000"/>
                  </a:schemeClr>
                </a:solidFill>
              </a:rPr>
              <a:t>Kade</a:t>
            </a:r>
            <a:r>
              <a:rPr lang="lv-LV" sz="2000" i="1" dirty="0">
                <a:solidFill>
                  <a:schemeClr val="accent1">
                    <a:lumMod val="75000"/>
                  </a:schemeClr>
                </a:solidFill>
              </a:rPr>
              <a:t> pārnāksi, bāleliņ</a:t>
            </a:r>
            <a:r>
              <a:rPr lang="lv-LV" sz="2000" dirty="0">
                <a:solidFill>
                  <a:schemeClr val="accent1">
                    <a:lumMod val="75000"/>
                  </a:schemeClr>
                </a:solidFill>
              </a:rPr>
              <a:t> - drāma (1982) *</a:t>
            </a:r>
            <a:br>
              <a:rPr lang="lv-LV" sz="2000" dirty="0">
                <a:solidFill>
                  <a:schemeClr val="accent1">
                    <a:lumMod val="75000"/>
                  </a:schemeClr>
                </a:solidFill>
              </a:rPr>
            </a:br>
            <a:r>
              <a:rPr lang="lv-LV" sz="2000" dirty="0">
                <a:solidFill>
                  <a:schemeClr val="accent1">
                    <a:lumMod val="75000"/>
                  </a:schemeClr>
                </a:solidFill>
              </a:rPr>
              <a:t>U.  Siliņš. </a:t>
            </a:r>
            <a:r>
              <a:rPr lang="lv-LV" sz="2000" i="1" dirty="0">
                <a:solidFill>
                  <a:schemeClr val="accent1">
                    <a:lumMod val="75000"/>
                  </a:schemeClr>
                </a:solidFill>
              </a:rPr>
              <a:t>Ir akmeņi raud</a:t>
            </a:r>
            <a:r>
              <a:rPr lang="lv-LV" sz="2000" dirty="0">
                <a:solidFill>
                  <a:schemeClr val="accent1">
                    <a:lumMod val="75000"/>
                  </a:schemeClr>
                </a:solidFill>
              </a:rPr>
              <a:t>  (angliski </a:t>
            </a:r>
            <a:r>
              <a:rPr lang="lv-LV" sz="2000" i="1" dirty="0">
                <a:solidFill>
                  <a:schemeClr val="accent1">
                    <a:lumMod val="75000"/>
                  </a:schemeClr>
                </a:solidFill>
              </a:rPr>
              <a:t>Even </a:t>
            </a:r>
            <a:r>
              <a:rPr lang="lv-LV" sz="2000" i="1" dirty="0" err="1">
                <a:solidFill>
                  <a:schemeClr val="accent1">
                    <a:lumMod val="75000"/>
                  </a:schemeClr>
                </a:solidFill>
              </a:rPr>
              <a:t>The</a:t>
            </a:r>
            <a:r>
              <a:rPr lang="lv-LV" sz="2000" i="1" dirty="0">
                <a:solidFill>
                  <a:schemeClr val="accent1">
                    <a:lumMod val="75000"/>
                  </a:schemeClr>
                </a:solidFill>
              </a:rPr>
              <a:t> Stones </a:t>
            </a:r>
            <a:r>
              <a:rPr lang="lv-LV" sz="2000" i="1" dirty="0" err="1">
                <a:solidFill>
                  <a:schemeClr val="accent1">
                    <a:lumMod val="75000"/>
                  </a:schemeClr>
                </a:solidFill>
              </a:rPr>
              <a:t>Cry</a:t>
            </a:r>
            <a:r>
              <a:rPr lang="lv-LV" sz="2000" dirty="0">
                <a:solidFill>
                  <a:schemeClr val="accent1">
                    <a:lumMod val="75000"/>
                  </a:schemeClr>
                </a:solidFill>
              </a:rPr>
              <a:t>)- drāma (1984)*</a:t>
            </a:r>
            <a:br>
              <a:rPr lang="lv-LV" sz="2000" dirty="0">
                <a:solidFill>
                  <a:schemeClr val="accent1">
                    <a:lumMod val="75000"/>
                  </a:schemeClr>
                </a:solidFill>
              </a:rPr>
            </a:br>
            <a:r>
              <a:rPr lang="lv-LV" sz="2000" dirty="0">
                <a:solidFill>
                  <a:schemeClr val="accent1">
                    <a:lumMod val="75000"/>
                  </a:schemeClr>
                </a:solidFill>
              </a:rPr>
              <a:t>U.  Siliņš. </a:t>
            </a:r>
            <a:r>
              <a:rPr lang="lv-LV" sz="2000" i="1" dirty="0" err="1">
                <a:solidFill>
                  <a:schemeClr val="accent1">
                    <a:lumMod val="75000"/>
                  </a:schemeClr>
                </a:solidFill>
              </a:rPr>
              <a:t>Kade</a:t>
            </a:r>
            <a:r>
              <a:rPr lang="lv-LV" sz="2000" i="1" dirty="0">
                <a:solidFill>
                  <a:schemeClr val="accent1">
                    <a:lumMod val="75000"/>
                  </a:schemeClr>
                </a:solidFill>
              </a:rPr>
              <a:t> pārnāksi, bāleliņ</a:t>
            </a:r>
            <a:r>
              <a:rPr lang="lv-LV" sz="2000" dirty="0">
                <a:solidFill>
                  <a:schemeClr val="accent1">
                    <a:lumMod val="75000"/>
                  </a:schemeClr>
                </a:solidFill>
              </a:rPr>
              <a:t>, piecas lugas. Latviešu preses biedrības Austrālijas kopas un SLB  apgāds, 1984.</a:t>
            </a:r>
            <a:r>
              <a:rPr lang="lv-LV" sz="2000" dirty="0"/>
              <a:t/>
            </a:r>
            <a:br>
              <a:rPr lang="lv-LV" sz="2000" dirty="0"/>
            </a:br>
            <a:endParaRPr lang="lv-LV" sz="2000" dirty="0"/>
          </a:p>
        </p:txBody>
      </p:sp>
    </p:spTree>
    <p:extLst>
      <p:ext uri="{BB962C8B-B14F-4D97-AF65-F5344CB8AC3E}">
        <p14:creationId xmlns:p14="http://schemas.microsoft.com/office/powerpoint/2010/main" val="2440303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271">
        <p15:prstTrans prst="peelOff"/>
      </p:transition>
    </mc:Choice>
    <mc:Fallback xmlns="">
      <p:transition spd="slow" advTm="8271">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906" y="1846473"/>
            <a:ext cx="8954294" cy="1701399"/>
          </a:xfrm>
        </p:spPr>
        <p:txBody>
          <a:bodyPr>
            <a:normAutofit/>
          </a:bodyPr>
          <a:lstStyle/>
          <a:p>
            <a:r>
              <a:rPr lang="lv-LV" sz="2400" dirty="0">
                <a:solidFill>
                  <a:schemeClr val="accent1">
                    <a:lumMod val="75000"/>
                  </a:schemeClr>
                </a:solidFill>
              </a:rPr>
              <a:t>Siliņš savu bērnību pavada </a:t>
            </a:r>
            <a:r>
              <a:rPr lang="lv-LV" sz="2400" dirty="0" smtClean="0">
                <a:solidFill>
                  <a:schemeClr val="accent1">
                    <a:lumMod val="75000"/>
                  </a:schemeClr>
                </a:solidFill>
              </a:rPr>
              <a:t>Carnikavā un, kā </a:t>
            </a:r>
            <a:r>
              <a:rPr lang="lv-LV" sz="2400" dirty="0">
                <a:solidFill>
                  <a:schemeClr val="accent1">
                    <a:lumMod val="75000"/>
                  </a:schemeClr>
                </a:solidFill>
              </a:rPr>
              <a:t>visi zvejnieku bērni, viņš daudz no sava brīvā laika pavada uz ūdens, ir </a:t>
            </a:r>
            <a:r>
              <a:rPr lang="lv-LV" sz="2400" dirty="0" smtClean="0">
                <a:solidFill>
                  <a:schemeClr val="accent1">
                    <a:lumMod val="75000"/>
                  </a:schemeClr>
                </a:solidFill>
              </a:rPr>
              <a:t>«eksperts» </a:t>
            </a:r>
            <a:r>
              <a:rPr lang="lv-LV" sz="2400" dirty="0">
                <a:solidFill>
                  <a:schemeClr val="accent1">
                    <a:lumMod val="75000"/>
                  </a:schemeClr>
                </a:solidFill>
              </a:rPr>
              <a:t>airēšanā, jo jāpalīdz  tēvatēvam Pēterim zvejas darbos. </a:t>
            </a:r>
          </a:p>
        </p:txBody>
      </p:sp>
    </p:spTree>
    <p:extLst>
      <p:ext uri="{BB962C8B-B14F-4D97-AF65-F5344CB8AC3E}">
        <p14:creationId xmlns:p14="http://schemas.microsoft.com/office/powerpoint/2010/main" val="2470797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560">
        <p15:prstTrans prst="peelOff"/>
      </p:transition>
    </mc:Choice>
    <mc:Fallback xmlns="">
      <p:transition spd="slow" advTm="456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630" y="2487168"/>
            <a:ext cx="8596668" cy="3739896"/>
          </a:xfrm>
        </p:spPr>
        <p:txBody>
          <a:bodyPr>
            <a:noAutofit/>
          </a:bodyPr>
          <a:lstStyle/>
          <a:p>
            <a:pPr>
              <a:lnSpc>
                <a:spcPct val="150000"/>
              </a:lnSpc>
            </a:pPr>
            <a:r>
              <a:rPr lang="lv-LV" sz="2200" dirty="0">
                <a:solidFill>
                  <a:schemeClr val="accent1">
                    <a:lumMod val="75000"/>
                  </a:schemeClr>
                </a:solidFill>
              </a:rPr>
              <a:t>U. Siliņš. </a:t>
            </a:r>
            <a:r>
              <a:rPr lang="lv-LV" sz="2200" i="1" dirty="0">
                <a:solidFill>
                  <a:schemeClr val="accent1">
                    <a:lumMod val="75000"/>
                  </a:schemeClr>
                </a:solidFill>
              </a:rPr>
              <a:t>No Kurzemes bērniņš biju</a:t>
            </a:r>
            <a:r>
              <a:rPr lang="lv-LV" sz="2200" dirty="0">
                <a:solidFill>
                  <a:schemeClr val="accent1">
                    <a:lumMod val="75000"/>
                  </a:schemeClr>
                </a:solidFill>
              </a:rPr>
              <a:t> - spēle ar dziesmām. (1987)*</a:t>
            </a:r>
            <a:br>
              <a:rPr lang="lv-LV" sz="2200" dirty="0">
                <a:solidFill>
                  <a:schemeClr val="accent1">
                    <a:lumMod val="75000"/>
                  </a:schemeClr>
                </a:solidFill>
              </a:rPr>
            </a:br>
            <a:r>
              <a:rPr lang="lv-LV" sz="2200" dirty="0">
                <a:solidFill>
                  <a:schemeClr val="accent1">
                    <a:lumMod val="75000"/>
                  </a:schemeClr>
                </a:solidFill>
              </a:rPr>
              <a:t>U. Siliņš. </a:t>
            </a:r>
            <a:r>
              <a:rPr lang="lv-LV" sz="2200" i="1" dirty="0">
                <a:solidFill>
                  <a:schemeClr val="accent1">
                    <a:lumMod val="75000"/>
                  </a:schemeClr>
                </a:solidFill>
              </a:rPr>
              <a:t>Zem Dienvidu krusta</a:t>
            </a:r>
            <a:r>
              <a:rPr lang="lv-LV" sz="2200" dirty="0">
                <a:solidFill>
                  <a:schemeClr val="accent1">
                    <a:lumMod val="75000"/>
                  </a:schemeClr>
                </a:solidFill>
              </a:rPr>
              <a:t> (arī </a:t>
            </a:r>
            <a:r>
              <a:rPr lang="lv-LV" sz="2200" i="1" dirty="0" err="1">
                <a:solidFill>
                  <a:schemeClr val="accent1">
                    <a:lumMod val="75000"/>
                  </a:schemeClr>
                </a:solidFill>
              </a:rPr>
              <a:t>Itnekad</a:t>
            </a:r>
            <a:r>
              <a:rPr lang="lv-LV" sz="2200" i="1" dirty="0">
                <a:solidFill>
                  <a:schemeClr val="accent1">
                    <a:lumMod val="75000"/>
                  </a:schemeClr>
                </a:solidFill>
              </a:rPr>
              <a:t> vairs nepārnākšu sētā</a:t>
            </a:r>
            <a:r>
              <a:rPr lang="lv-LV" sz="2200" dirty="0">
                <a:solidFill>
                  <a:schemeClr val="accent1">
                    <a:lumMod val="75000"/>
                  </a:schemeClr>
                </a:solidFill>
              </a:rPr>
              <a:t>) - drāma (1995). Šī luga nav publicēta.</a:t>
            </a:r>
            <a:br>
              <a:rPr lang="lv-LV" sz="2200" dirty="0">
                <a:solidFill>
                  <a:schemeClr val="accent1">
                    <a:lumMod val="75000"/>
                  </a:schemeClr>
                </a:solidFill>
              </a:rPr>
            </a:br>
            <a:r>
              <a:rPr lang="lv-LV" sz="2200" dirty="0">
                <a:solidFill>
                  <a:schemeClr val="accent1">
                    <a:lumMod val="75000"/>
                  </a:schemeClr>
                </a:solidFill>
              </a:rPr>
              <a:t>U.Siliņš. </a:t>
            </a:r>
            <a:r>
              <a:rPr lang="lv-LV" sz="2200" i="1" dirty="0">
                <a:solidFill>
                  <a:schemeClr val="accent1">
                    <a:lumMod val="75000"/>
                  </a:schemeClr>
                </a:solidFill>
              </a:rPr>
              <a:t>Zem dienvidu krusta</a:t>
            </a:r>
            <a:r>
              <a:rPr lang="lv-LV" sz="2200" dirty="0">
                <a:solidFill>
                  <a:schemeClr val="accent1">
                    <a:lumMod val="75000"/>
                  </a:schemeClr>
                </a:solidFill>
              </a:rPr>
              <a:t>, drāma</a:t>
            </a:r>
            <a:r>
              <a:rPr lang="lv-LV" sz="2200" dirty="0" smtClean="0">
                <a:solidFill>
                  <a:schemeClr val="accent1">
                    <a:lumMod val="75000"/>
                  </a:schemeClr>
                </a:solidFill>
              </a:rPr>
              <a:t>. Publicēta </a:t>
            </a:r>
            <a:r>
              <a:rPr lang="lv-LV" sz="2200" dirty="0">
                <a:solidFill>
                  <a:schemeClr val="accent1">
                    <a:lumMod val="75000"/>
                  </a:schemeClr>
                </a:solidFill>
              </a:rPr>
              <a:t>žurnālā </a:t>
            </a:r>
            <a:r>
              <a:rPr lang="lv-LV" sz="2200" i="1" dirty="0">
                <a:solidFill>
                  <a:schemeClr val="accent1">
                    <a:lumMod val="75000"/>
                  </a:schemeClr>
                </a:solidFill>
              </a:rPr>
              <a:t>Jaunā Gaita</a:t>
            </a:r>
            <a:r>
              <a:rPr lang="lv-LV" sz="2200" dirty="0">
                <a:solidFill>
                  <a:schemeClr val="accent1">
                    <a:lumMod val="75000"/>
                  </a:schemeClr>
                </a:solidFill>
              </a:rPr>
              <a:t> Nr.210,211 (1997) </a:t>
            </a:r>
            <a:br>
              <a:rPr lang="lv-LV" sz="2200" dirty="0">
                <a:solidFill>
                  <a:schemeClr val="accent1">
                    <a:lumMod val="75000"/>
                  </a:schemeClr>
                </a:solidFill>
              </a:rPr>
            </a:br>
            <a:r>
              <a:rPr lang="lv-LV" sz="2200" dirty="0" smtClean="0">
                <a:solidFill>
                  <a:schemeClr val="accent1">
                    <a:lumMod val="75000"/>
                  </a:schemeClr>
                </a:solidFill>
              </a:rPr>
              <a:t>Ar </a:t>
            </a:r>
            <a:r>
              <a:rPr lang="lv-LV" sz="2200" dirty="0">
                <a:solidFill>
                  <a:schemeClr val="accent1">
                    <a:lumMod val="75000"/>
                  </a:schemeClr>
                </a:solidFill>
              </a:rPr>
              <a:t>* apzīmētās lugas 1998.gadā izdevusi firma </a:t>
            </a:r>
            <a:r>
              <a:rPr lang="lv-LV" sz="2200" i="1" dirty="0" smtClean="0">
                <a:solidFill>
                  <a:schemeClr val="accent1">
                    <a:lumMod val="75000"/>
                  </a:schemeClr>
                </a:solidFill>
              </a:rPr>
              <a:t>Ievanda</a:t>
            </a:r>
            <a:r>
              <a:rPr lang="lv-LV" sz="2200" dirty="0" smtClean="0">
                <a:solidFill>
                  <a:schemeClr val="accent1">
                    <a:lumMod val="75000"/>
                  </a:schemeClr>
                </a:solidFill>
              </a:rPr>
              <a:t>.</a:t>
            </a:r>
            <a:r>
              <a:rPr lang="lv-LV" sz="2200" dirty="0">
                <a:solidFill>
                  <a:schemeClr val="accent1">
                    <a:lumMod val="75000"/>
                  </a:schemeClr>
                </a:solidFill>
              </a:rPr>
              <a:t/>
            </a:r>
            <a:br>
              <a:rPr lang="lv-LV" sz="2200" dirty="0">
                <a:solidFill>
                  <a:schemeClr val="accent1">
                    <a:lumMod val="75000"/>
                  </a:schemeClr>
                </a:solidFill>
              </a:rPr>
            </a:br>
            <a:r>
              <a:rPr lang="lv-LV" sz="2200" dirty="0">
                <a:solidFill>
                  <a:schemeClr val="accent1">
                    <a:lumMod val="75000"/>
                  </a:schemeClr>
                </a:solidFill>
              </a:rPr>
              <a:t>Uzvesta kā TV luga Latvijā 1990.gados</a:t>
            </a:r>
          </a:p>
        </p:txBody>
      </p:sp>
      <p:sp>
        <p:nvSpPr>
          <p:cNvPr id="3" name="Content Placeholder 2"/>
          <p:cNvSpPr>
            <a:spLocks noGrp="1"/>
          </p:cNvSpPr>
          <p:nvPr>
            <p:ph idx="1"/>
          </p:nvPr>
        </p:nvSpPr>
        <p:spPr>
          <a:xfrm>
            <a:off x="430446" y="776224"/>
            <a:ext cx="7991178" cy="1710944"/>
          </a:xfrm>
        </p:spPr>
        <p:txBody>
          <a:bodyPr>
            <a:normAutofit fontScale="55000" lnSpcReduction="20000"/>
          </a:bodyPr>
          <a:lstStyle/>
          <a:p>
            <a:pPr>
              <a:lnSpc>
                <a:spcPct val="170000"/>
              </a:lnSpc>
            </a:pPr>
            <a:r>
              <a:rPr lang="lv-LV" sz="4000" dirty="0">
                <a:solidFill>
                  <a:schemeClr val="accent1">
                    <a:lumMod val="75000"/>
                  </a:schemeClr>
                </a:solidFill>
                <a:latin typeface="+mj-lt"/>
                <a:ea typeface="+mj-ea"/>
                <a:cs typeface="+mj-cs"/>
              </a:rPr>
              <a:t>U. Siliņš</a:t>
            </a:r>
            <a:r>
              <a:rPr lang="lv-LV" sz="4000" i="1" dirty="0">
                <a:solidFill>
                  <a:schemeClr val="accent1">
                    <a:lumMod val="75000"/>
                  </a:schemeClr>
                </a:solidFill>
                <a:latin typeface="+mj-lt"/>
                <a:ea typeface="+mj-ea"/>
                <a:cs typeface="+mj-cs"/>
              </a:rPr>
              <a:t>. Aijā, </a:t>
            </a:r>
            <a:r>
              <a:rPr lang="lv-LV" sz="4000" i="1" dirty="0" err="1">
                <a:solidFill>
                  <a:schemeClr val="accent1">
                    <a:lumMod val="75000"/>
                  </a:schemeClr>
                </a:solidFill>
                <a:latin typeface="+mj-lt"/>
                <a:ea typeface="+mj-ea"/>
                <a:cs typeface="+mj-cs"/>
              </a:rPr>
              <a:t>žūžū</a:t>
            </a:r>
            <a:r>
              <a:rPr lang="lv-LV" sz="4000" i="1" dirty="0">
                <a:solidFill>
                  <a:schemeClr val="accent1">
                    <a:lumMod val="75000"/>
                  </a:schemeClr>
                </a:solidFill>
                <a:latin typeface="+mj-lt"/>
                <a:ea typeface="+mj-ea"/>
                <a:cs typeface="+mj-cs"/>
              </a:rPr>
              <a:t> lāča bērns -  </a:t>
            </a:r>
            <a:r>
              <a:rPr lang="lv-LV" sz="4000" dirty="0">
                <a:solidFill>
                  <a:schemeClr val="accent1">
                    <a:lumMod val="75000"/>
                  </a:schemeClr>
                </a:solidFill>
                <a:latin typeface="+mj-lt"/>
                <a:ea typeface="+mj-ea"/>
                <a:cs typeface="+mj-cs"/>
              </a:rPr>
              <a:t>pasaku luga (1986)* Lugas uzlabotais variants nav uzvests.</a:t>
            </a:r>
            <a:r>
              <a:rPr lang="lv-LV" sz="4000" i="1" dirty="0">
                <a:solidFill>
                  <a:schemeClr val="accent1">
                    <a:lumMod val="75000"/>
                  </a:schemeClr>
                </a:solidFill>
                <a:latin typeface="+mj-lt"/>
                <a:ea typeface="+mj-ea"/>
                <a:cs typeface="+mj-cs"/>
              </a:rPr>
              <a:t/>
            </a:r>
            <a:br>
              <a:rPr lang="lv-LV" sz="4000" i="1" dirty="0">
                <a:solidFill>
                  <a:schemeClr val="accent1">
                    <a:lumMod val="75000"/>
                  </a:schemeClr>
                </a:solidFill>
                <a:latin typeface="+mj-lt"/>
                <a:ea typeface="+mj-ea"/>
                <a:cs typeface="+mj-cs"/>
              </a:rPr>
            </a:br>
            <a:r>
              <a:rPr lang="lv-LV" sz="4000" dirty="0">
                <a:solidFill>
                  <a:schemeClr val="accent1">
                    <a:lumMod val="75000"/>
                  </a:schemeClr>
                </a:solidFill>
                <a:latin typeface="+mj-lt"/>
                <a:ea typeface="+mj-ea"/>
                <a:cs typeface="+mj-cs"/>
              </a:rPr>
              <a:t>U. Siliņš.</a:t>
            </a:r>
            <a:r>
              <a:rPr lang="lv-LV" sz="4000" i="1" dirty="0">
                <a:solidFill>
                  <a:schemeClr val="accent1">
                    <a:lumMod val="75000"/>
                  </a:schemeClr>
                </a:solidFill>
                <a:latin typeface="+mj-lt"/>
                <a:ea typeface="+mj-ea"/>
                <a:cs typeface="+mj-cs"/>
              </a:rPr>
              <a:t> Precinieks - </a:t>
            </a:r>
            <a:r>
              <a:rPr lang="lv-LV" sz="4000" dirty="0" err="1">
                <a:solidFill>
                  <a:schemeClr val="accent1">
                    <a:lumMod val="75000"/>
                  </a:schemeClr>
                </a:solidFill>
                <a:latin typeface="+mj-lt"/>
                <a:ea typeface="+mj-ea"/>
                <a:cs typeface="+mj-cs"/>
              </a:rPr>
              <a:t>farsiska</a:t>
            </a:r>
            <a:r>
              <a:rPr lang="lv-LV" sz="4000" dirty="0">
                <a:solidFill>
                  <a:schemeClr val="accent1">
                    <a:lumMod val="75000"/>
                  </a:schemeClr>
                </a:solidFill>
                <a:latin typeface="+mj-lt"/>
                <a:ea typeface="+mj-ea"/>
                <a:cs typeface="+mj-cs"/>
              </a:rPr>
              <a:t>  komēdija (1986</a:t>
            </a:r>
            <a:r>
              <a:rPr lang="lv-LV" sz="4000" dirty="0" smtClean="0">
                <a:solidFill>
                  <a:schemeClr val="accent1">
                    <a:lumMod val="75000"/>
                  </a:schemeClr>
                </a:solidFill>
                <a:latin typeface="+mj-lt"/>
                <a:ea typeface="+mj-ea"/>
                <a:cs typeface="+mj-cs"/>
              </a:rPr>
              <a:t>)*</a:t>
            </a:r>
            <a:endParaRPr lang="lv-LV" sz="2800" dirty="0" smtClean="0">
              <a:solidFill>
                <a:schemeClr val="accent1">
                  <a:lumMod val="75000"/>
                </a:schemeClr>
              </a:solidFill>
            </a:endParaRPr>
          </a:p>
          <a:p>
            <a:endParaRPr lang="lv-LV" dirty="0"/>
          </a:p>
          <a:p>
            <a:endParaRPr lang="lv-LV" dirty="0" smtClean="0"/>
          </a:p>
          <a:p>
            <a:endParaRPr lang="lv-LV" dirty="0"/>
          </a:p>
          <a:p>
            <a:endParaRPr lang="lv-LV" dirty="0" smtClean="0"/>
          </a:p>
          <a:p>
            <a:endParaRPr lang="lv-LV" dirty="0"/>
          </a:p>
          <a:p>
            <a:endParaRPr lang="lv-LV" dirty="0" smtClean="0"/>
          </a:p>
          <a:p>
            <a:endParaRPr lang="lv-LV" dirty="0"/>
          </a:p>
        </p:txBody>
      </p:sp>
    </p:spTree>
    <p:extLst>
      <p:ext uri="{BB962C8B-B14F-4D97-AF65-F5344CB8AC3E}">
        <p14:creationId xmlns:p14="http://schemas.microsoft.com/office/powerpoint/2010/main" val="4207284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459">
        <p15:prstTrans prst="peelOff"/>
      </p:transition>
    </mc:Choice>
    <mc:Fallback xmlns="">
      <p:transition spd="slow" advTm="7459">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856488"/>
            <a:ext cx="8988552" cy="5041392"/>
          </a:xfrm>
        </p:spPr>
        <p:txBody>
          <a:bodyPr>
            <a:noAutofit/>
          </a:bodyPr>
          <a:lstStyle/>
          <a:p>
            <a:pPr>
              <a:lnSpc>
                <a:spcPct val="150000"/>
              </a:lnSpc>
            </a:pPr>
            <a:r>
              <a:rPr lang="lv-LV" sz="2200" dirty="0">
                <a:solidFill>
                  <a:schemeClr val="accent1">
                    <a:lumMod val="75000"/>
                  </a:schemeClr>
                </a:solidFill>
              </a:rPr>
              <a:t>Humora un </a:t>
            </a:r>
            <a:r>
              <a:rPr lang="lv-LV" sz="2200" dirty="0" smtClean="0">
                <a:solidFill>
                  <a:schemeClr val="accent1">
                    <a:lumMod val="75000"/>
                  </a:schemeClr>
                </a:solidFill>
              </a:rPr>
              <a:t>satīras </a:t>
            </a:r>
            <a:r>
              <a:rPr lang="lv-LV" sz="2200" dirty="0">
                <a:solidFill>
                  <a:schemeClr val="accent1">
                    <a:lumMod val="75000"/>
                  </a:schemeClr>
                </a:solidFill>
              </a:rPr>
              <a:t>uzvedumi (neviens no uzvedumiem nav publicēts</a:t>
            </a:r>
            <a:r>
              <a:rPr lang="lv-LV" sz="2200" dirty="0" smtClean="0">
                <a:solidFill>
                  <a:schemeClr val="accent1">
                    <a:lumMod val="75000"/>
                  </a:schemeClr>
                </a:solidFill>
              </a:rPr>
              <a:t>) -</a:t>
            </a:r>
            <a:r>
              <a:rPr lang="lv-LV" sz="2200" b="1" dirty="0" smtClean="0">
                <a:solidFill>
                  <a:schemeClr val="accent1">
                    <a:lumMod val="75000"/>
                  </a:schemeClr>
                </a:solidFill>
              </a:rPr>
              <a:t/>
            </a:r>
            <a:br>
              <a:rPr lang="lv-LV" sz="2200" b="1" dirty="0" smtClean="0">
                <a:solidFill>
                  <a:schemeClr val="accent1">
                    <a:lumMod val="75000"/>
                  </a:schemeClr>
                </a:solidFill>
              </a:rPr>
            </a:br>
            <a:r>
              <a:rPr lang="lv-LV" sz="2200" dirty="0" err="1" smtClean="0">
                <a:solidFill>
                  <a:schemeClr val="accent1">
                    <a:lumMod val="75000"/>
                  </a:schemeClr>
                </a:solidFill>
              </a:rPr>
              <a:t>U.Siliņš</a:t>
            </a:r>
            <a:r>
              <a:rPr lang="lv-LV" sz="2200" dirty="0">
                <a:solidFill>
                  <a:schemeClr val="accent1">
                    <a:lumMod val="75000"/>
                  </a:schemeClr>
                </a:solidFill>
              </a:rPr>
              <a:t>. </a:t>
            </a:r>
            <a:r>
              <a:rPr lang="lv-LV" sz="2200" i="1" dirty="0" smtClean="0">
                <a:solidFill>
                  <a:schemeClr val="accent1">
                    <a:lumMod val="75000"/>
                  </a:schemeClr>
                </a:solidFill>
              </a:rPr>
              <a:t>Kaleidoskops</a:t>
            </a:r>
            <a:r>
              <a:rPr lang="lv-LV" sz="2200" dirty="0" smtClean="0">
                <a:solidFill>
                  <a:schemeClr val="accent1">
                    <a:lumMod val="75000"/>
                  </a:schemeClr>
                </a:solidFill>
              </a:rPr>
              <a:t>, </a:t>
            </a:r>
            <a:r>
              <a:rPr lang="lv-LV" sz="2200" dirty="0">
                <a:solidFill>
                  <a:schemeClr val="accent1">
                    <a:lumMod val="75000"/>
                  </a:schemeClr>
                </a:solidFill>
              </a:rPr>
              <a:t>1962,  1963</a:t>
            </a:r>
            <a:br>
              <a:rPr lang="lv-LV" sz="2200" dirty="0">
                <a:solidFill>
                  <a:schemeClr val="accent1">
                    <a:lumMod val="75000"/>
                  </a:schemeClr>
                </a:solidFill>
              </a:rPr>
            </a:br>
            <a:r>
              <a:rPr lang="lv-LV" sz="2200" dirty="0">
                <a:solidFill>
                  <a:schemeClr val="accent1">
                    <a:lumMod val="75000"/>
                  </a:schemeClr>
                </a:solidFill>
              </a:rPr>
              <a:t>U.Siliņš, </a:t>
            </a:r>
            <a:r>
              <a:rPr lang="lv-LV" sz="2200" dirty="0" err="1">
                <a:solidFill>
                  <a:schemeClr val="accent1">
                    <a:lumMod val="75000"/>
                  </a:schemeClr>
                </a:solidFill>
              </a:rPr>
              <a:t>Sp.Klauverts</a:t>
            </a:r>
            <a:r>
              <a:rPr lang="lv-LV" sz="2200" dirty="0">
                <a:solidFill>
                  <a:schemeClr val="accent1">
                    <a:lumMod val="75000"/>
                  </a:schemeClr>
                </a:solidFill>
              </a:rPr>
              <a:t>.  </a:t>
            </a:r>
            <a:r>
              <a:rPr lang="lv-LV" sz="2200" i="1" dirty="0">
                <a:solidFill>
                  <a:schemeClr val="accent1">
                    <a:lumMod val="75000"/>
                  </a:schemeClr>
                </a:solidFill>
              </a:rPr>
              <a:t>Kaleidoskops</a:t>
            </a:r>
            <a:r>
              <a:rPr lang="lv-LV" sz="2200" dirty="0">
                <a:solidFill>
                  <a:schemeClr val="accent1">
                    <a:lumMod val="75000"/>
                  </a:schemeClr>
                </a:solidFill>
              </a:rPr>
              <a:t>, 1964</a:t>
            </a:r>
            <a:br>
              <a:rPr lang="lv-LV" sz="2200" dirty="0">
                <a:solidFill>
                  <a:schemeClr val="accent1">
                    <a:lumMod val="75000"/>
                  </a:schemeClr>
                </a:solidFill>
              </a:rPr>
            </a:br>
            <a:r>
              <a:rPr lang="lv-LV" sz="2200" dirty="0">
                <a:solidFill>
                  <a:schemeClr val="accent1">
                    <a:lumMod val="75000"/>
                  </a:schemeClr>
                </a:solidFill>
              </a:rPr>
              <a:t>U.Siliņš, </a:t>
            </a:r>
            <a:r>
              <a:rPr lang="lv-LV" sz="2200" dirty="0" err="1">
                <a:solidFill>
                  <a:schemeClr val="accent1">
                    <a:lumMod val="75000"/>
                  </a:schemeClr>
                </a:solidFill>
              </a:rPr>
              <a:t>L.Veikina</a:t>
            </a:r>
            <a:r>
              <a:rPr lang="lv-LV" sz="2200" dirty="0">
                <a:solidFill>
                  <a:schemeClr val="accent1">
                    <a:lumMod val="75000"/>
                  </a:schemeClr>
                </a:solidFill>
              </a:rPr>
              <a:t>, </a:t>
            </a:r>
            <a:r>
              <a:rPr lang="lv-LV" sz="2200" dirty="0" err="1">
                <a:solidFill>
                  <a:schemeClr val="accent1">
                    <a:lumMod val="75000"/>
                  </a:schemeClr>
                </a:solidFill>
              </a:rPr>
              <a:t>J.Zemītis</a:t>
            </a:r>
            <a:r>
              <a:rPr lang="lv-LV" sz="2200" dirty="0">
                <a:solidFill>
                  <a:schemeClr val="accent1">
                    <a:lumMod val="75000"/>
                  </a:schemeClr>
                </a:solidFill>
              </a:rPr>
              <a:t>. </a:t>
            </a:r>
            <a:r>
              <a:rPr lang="lv-LV" sz="2200" i="1" dirty="0">
                <a:solidFill>
                  <a:schemeClr val="accent1">
                    <a:lumMod val="75000"/>
                  </a:schemeClr>
                </a:solidFill>
              </a:rPr>
              <a:t>Kaleidoskops</a:t>
            </a:r>
            <a:r>
              <a:rPr lang="lv-LV" sz="2200" dirty="0">
                <a:solidFill>
                  <a:schemeClr val="accent1">
                    <a:lumMod val="75000"/>
                  </a:schemeClr>
                </a:solidFill>
              </a:rPr>
              <a:t>, 1965</a:t>
            </a:r>
            <a:br>
              <a:rPr lang="lv-LV" sz="2200" dirty="0">
                <a:solidFill>
                  <a:schemeClr val="accent1">
                    <a:lumMod val="75000"/>
                  </a:schemeClr>
                </a:solidFill>
              </a:rPr>
            </a:br>
            <a:r>
              <a:rPr lang="lv-LV" sz="2200" dirty="0">
                <a:solidFill>
                  <a:schemeClr val="accent1">
                    <a:lumMod val="75000"/>
                  </a:schemeClr>
                </a:solidFill>
              </a:rPr>
              <a:t>U.Siliņš. </a:t>
            </a:r>
            <a:r>
              <a:rPr lang="lv-LV" sz="2200" i="1" dirty="0">
                <a:solidFill>
                  <a:schemeClr val="accent1">
                    <a:lumMod val="75000"/>
                  </a:schemeClr>
                </a:solidFill>
              </a:rPr>
              <a:t>Kaleidoskops</a:t>
            </a:r>
            <a:r>
              <a:rPr lang="lv-LV" sz="2200" dirty="0">
                <a:solidFill>
                  <a:schemeClr val="accent1">
                    <a:lumMod val="75000"/>
                  </a:schemeClr>
                </a:solidFill>
              </a:rPr>
              <a:t>, 1967</a:t>
            </a:r>
            <a:br>
              <a:rPr lang="lv-LV" sz="2200" dirty="0">
                <a:solidFill>
                  <a:schemeClr val="accent1">
                    <a:lumMod val="75000"/>
                  </a:schemeClr>
                </a:solidFill>
              </a:rPr>
            </a:br>
            <a:r>
              <a:rPr lang="lv-LV" sz="2200" dirty="0">
                <a:solidFill>
                  <a:schemeClr val="accent1">
                    <a:lumMod val="75000"/>
                  </a:schemeClr>
                </a:solidFill>
              </a:rPr>
              <a:t>U.Siliņš. </a:t>
            </a:r>
            <a:r>
              <a:rPr lang="lv-LV" sz="2200" i="1" dirty="0">
                <a:solidFill>
                  <a:schemeClr val="accent1">
                    <a:lumMod val="75000"/>
                  </a:schemeClr>
                </a:solidFill>
              </a:rPr>
              <a:t>Kaleidoskops</a:t>
            </a:r>
            <a:r>
              <a:rPr lang="lv-LV" sz="2200" dirty="0">
                <a:solidFill>
                  <a:schemeClr val="accent1">
                    <a:lumMod val="75000"/>
                  </a:schemeClr>
                </a:solidFill>
              </a:rPr>
              <a:t>, 1969</a:t>
            </a:r>
            <a:br>
              <a:rPr lang="lv-LV" sz="2200" dirty="0">
                <a:solidFill>
                  <a:schemeClr val="accent1">
                    <a:lumMod val="75000"/>
                  </a:schemeClr>
                </a:solidFill>
              </a:rPr>
            </a:br>
            <a:r>
              <a:rPr lang="lv-LV" sz="2200" dirty="0">
                <a:solidFill>
                  <a:schemeClr val="accent1">
                    <a:lumMod val="75000"/>
                  </a:schemeClr>
                </a:solidFill>
              </a:rPr>
              <a:t>U.Siliņš. </a:t>
            </a:r>
            <a:r>
              <a:rPr lang="lv-LV" sz="2200" i="1" dirty="0" smtClean="0">
                <a:solidFill>
                  <a:schemeClr val="accent1">
                    <a:lumMod val="75000"/>
                  </a:schemeClr>
                </a:solidFill>
              </a:rPr>
              <a:t>Kaleidoskops</a:t>
            </a:r>
            <a:r>
              <a:rPr lang="lv-LV" sz="2200" dirty="0" smtClean="0">
                <a:solidFill>
                  <a:schemeClr val="accent1">
                    <a:lumMod val="75000"/>
                  </a:schemeClr>
                </a:solidFill>
              </a:rPr>
              <a:t>, </a:t>
            </a:r>
            <a:r>
              <a:rPr lang="lv-LV" sz="2200" dirty="0">
                <a:solidFill>
                  <a:schemeClr val="accent1">
                    <a:lumMod val="75000"/>
                  </a:schemeClr>
                </a:solidFill>
              </a:rPr>
              <a:t>1971, 1972 </a:t>
            </a:r>
            <a:br>
              <a:rPr lang="lv-LV" sz="2200" dirty="0">
                <a:solidFill>
                  <a:schemeClr val="accent1">
                    <a:lumMod val="75000"/>
                  </a:schemeClr>
                </a:solidFill>
              </a:rPr>
            </a:br>
            <a:r>
              <a:rPr lang="lv-LV" sz="2200" dirty="0">
                <a:solidFill>
                  <a:schemeClr val="accent1">
                    <a:lumMod val="75000"/>
                  </a:schemeClr>
                </a:solidFill>
              </a:rPr>
              <a:t>U.Siliņš. </a:t>
            </a:r>
            <a:r>
              <a:rPr lang="lv-LV" sz="2200" i="1" dirty="0">
                <a:solidFill>
                  <a:schemeClr val="accent1">
                    <a:lumMod val="75000"/>
                  </a:schemeClr>
                </a:solidFill>
              </a:rPr>
              <a:t>Ziemeļamerikas Kaleidoskops</a:t>
            </a:r>
            <a:r>
              <a:rPr lang="lv-LV" sz="2200" dirty="0">
                <a:solidFill>
                  <a:schemeClr val="accent1">
                    <a:lumMod val="75000"/>
                  </a:schemeClr>
                </a:solidFill>
              </a:rPr>
              <a:t>, 1972</a:t>
            </a:r>
            <a:br>
              <a:rPr lang="lv-LV" sz="2200" dirty="0">
                <a:solidFill>
                  <a:schemeClr val="accent1">
                    <a:lumMod val="75000"/>
                  </a:schemeClr>
                </a:solidFill>
              </a:rPr>
            </a:br>
            <a:r>
              <a:rPr lang="lv-LV" sz="2200" dirty="0">
                <a:solidFill>
                  <a:schemeClr val="accent1">
                    <a:lumMod val="75000"/>
                  </a:schemeClr>
                </a:solidFill>
              </a:rPr>
              <a:t>U.Siliņš. </a:t>
            </a:r>
            <a:r>
              <a:rPr lang="lv-LV" sz="2200" i="1" dirty="0">
                <a:solidFill>
                  <a:schemeClr val="accent1">
                    <a:lumMod val="75000"/>
                  </a:schemeClr>
                </a:solidFill>
              </a:rPr>
              <a:t>Kaleidoskops</a:t>
            </a:r>
            <a:r>
              <a:rPr lang="lv-LV" sz="2200" dirty="0">
                <a:solidFill>
                  <a:schemeClr val="accent1">
                    <a:lumMod val="75000"/>
                  </a:schemeClr>
                </a:solidFill>
              </a:rPr>
              <a:t>, 1975</a:t>
            </a:r>
            <a:br>
              <a:rPr lang="lv-LV" sz="2200" dirty="0">
                <a:solidFill>
                  <a:schemeClr val="accent1">
                    <a:lumMod val="75000"/>
                  </a:schemeClr>
                </a:solidFill>
              </a:rPr>
            </a:br>
            <a:r>
              <a:rPr lang="lv-LV" sz="2200" dirty="0">
                <a:solidFill>
                  <a:schemeClr val="accent1">
                    <a:lumMod val="75000"/>
                  </a:schemeClr>
                </a:solidFill>
              </a:rPr>
              <a:t>U.Siliņš. </a:t>
            </a:r>
            <a:r>
              <a:rPr lang="lv-LV" sz="2200" i="1" dirty="0">
                <a:solidFill>
                  <a:schemeClr val="accent1">
                    <a:lumMod val="75000"/>
                  </a:schemeClr>
                </a:solidFill>
              </a:rPr>
              <a:t>Tu esi Gotlandē, mans draugs</a:t>
            </a:r>
            <a:r>
              <a:rPr lang="lv-LV" sz="2200" dirty="0">
                <a:solidFill>
                  <a:schemeClr val="accent1">
                    <a:lumMod val="75000"/>
                  </a:schemeClr>
                </a:solidFill>
              </a:rPr>
              <a:t>, </a:t>
            </a:r>
            <a:r>
              <a:rPr lang="lv-LV" sz="2200" dirty="0" smtClean="0">
                <a:solidFill>
                  <a:schemeClr val="accent1">
                    <a:lumMod val="75000"/>
                  </a:schemeClr>
                </a:solidFill>
              </a:rPr>
              <a:t>1979</a:t>
            </a:r>
            <a:r>
              <a:rPr lang="lv-LV" sz="2400" dirty="0" smtClean="0"/>
              <a:t/>
            </a:r>
            <a:br>
              <a:rPr lang="lv-LV" sz="2400" dirty="0" smtClean="0"/>
            </a:br>
            <a:endParaRPr lang="lv-LV" sz="2400" dirty="0"/>
          </a:p>
        </p:txBody>
      </p:sp>
    </p:spTree>
    <p:extLst>
      <p:ext uri="{BB962C8B-B14F-4D97-AF65-F5344CB8AC3E}">
        <p14:creationId xmlns:p14="http://schemas.microsoft.com/office/powerpoint/2010/main" val="482666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935">
        <p15:prstTrans prst="peelOff"/>
      </p:transition>
    </mc:Choice>
    <mc:Fallback xmlns="">
      <p:transition spd="slow" advTm="4935">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006" y="600456"/>
            <a:ext cx="8329506" cy="5599176"/>
          </a:xfrm>
        </p:spPr>
        <p:txBody>
          <a:bodyPr>
            <a:noAutofit/>
          </a:bodyPr>
          <a:lstStyle/>
          <a:p>
            <a:pPr>
              <a:lnSpc>
                <a:spcPct val="150000"/>
              </a:lnSpc>
            </a:pPr>
            <a:r>
              <a:rPr lang="lv-LV" sz="2200" dirty="0" smtClean="0">
                <a:solidFill>
                  <a:schemeClr val="accent1">
                    <a:lumMod val="75000"/>
                  </a:schemeClr>
                </a:solidFill>
              </a:rPr>
              <a:t>U.Siliņš</a:t>
            </a:r>
            <a:r>
              <a:rPr lang="lv-LV" sz="2200" dirty="0">
                <a:solidFill>
                  <a:schemeClr val="accent1">
                    <a:lumMod val="75000"/>
                  </a:schemeClr>
                </a:solidFill>
              </a:rPr>
              <a:t>. </a:t>
            </a:r>
            <a:r>
              <a:rPr lang="lv-LV" sz="2200" i="1" dirty="0">
                <a:solidFill>
                  <a:schemeClr val="accent1">
                    <a:lumMod val="75000"/>
                  </a:schemeClr>
                </a:solidFill>
              </a:rPr>
              <a:t>Kaleidoskops</a:t>
            </a:r>
            <a:r>
              <a:rPr lang="lv-LV" sz="2200" dirty="0">
                <a:solidFill>
                  <a:schemeClr val="accent1">
                    <a:lumMod val="75000"/>
                  </a:schemeClr>
                </a:solidFill>
              </a:rPr>
              <a:t>, 1981</a:t>
            </a:r>
            <a:br>
              <a:rPr lang="lv-LV" sz="2200" dirty="0">
                <a:solidFill>
                  <a:schemeClr val="accent1">
                    <a:lumMod val="75000"/>
                  </a:schemeClr>
                </a:solidFill>
              </a:rPr>
            </a:br>
            <a:r>
              <a:rPr lang="lv-LV" sz="2200" dirty="0">
                <a:solidFill>
                  <a:schemeClr val="accent1">
                    <a:lumMod val="75000"/>
                  </a:schemeClr>
                </a:solidFill>
              </a:rPr>
              <a:t>U.Siliņš. </a:t>
            </a:r>
            <a:r>
              <a:rPr lang="lv-LV" sz="2200" i="1" dirty="0">
                <a:solidFill>
                  <a:schemeClr val="accent1">
                    <a:lumMod val="75000"/>
                  </a:schemeClr>
                </a:solidFill>
              </a:rPr>
              <a:t>Tu esi </a:t>
            </a:r>
            <a:r>
              <a:rPr lang="lv-LV" sz="2200" i="1" dirty="0" err="1">
                <a:solidFill>
                  <a:schemeClr val="accent1">
                    <a:lumMod val="75000"/>
                  </a:schemeClr>
                </a:solidFill>
              </a:rPr>
              <a:t>Portlandē</a:t>
            </a:r>
            <a:r>
              <a:rPr lang="lv-LV" sz="2200" i="1" dirty="0">
                <a:solidFill>
                  <a:schemeClr val="accent1">
                    <a:lumMod val="75000"/>
                  </a:schemeClr>
                </a:solidFill>
              </a:rPr>
              <a:t>, mans draugs</a:t>
            </a:r>
            <a:r>
              <a:rPr lang="lv-LV" sz="2200" dirty="0">
                <a:solidFill>
                  <a:schemeClr val="accent1">
                    <a:lumMod val="75000"/>
                  </a:schemeClr>
                </a:solidFill>
              </a:rPr>
              <a:t>, 1982</a:t>
            </a:r>
            <a:br>
              <a:rPr lang="lv-LV" sz="2200" dirty="0">
                <a:solidFill>
                  <a:schemeClr val="accent1">
                    <a:lumMod val="75000"/>
                  </a:schemeClr>
                </a:solidFill>
              </a:rPr>
            </a:br>
            <a:r>
              <a:rPr lang="lv-LV" sz="2200" dirty="0">
                <a:solidFill>
                  <a:schemeClr val="accent1">
                    <a:lumMod val="75000"/>
                  </a:schemeClr>
                </a:solidFill>
              </a:rPr>
              <a:t>U.Siliņš. </a:t>
            </a:r>
            <a:r>
              <a:rPr lang="lv-LV" sz="2200" i="1" dirty="0">
                <a:solidFill>
                  <a:schemeClr val="accent1">
                    <a:lumMod val="75000"/>
                  </a:schemeClr>
                </a:solidFill>
              </a:rPr>
              <a:t>Tā </a:t>
            </a:r>
            <a:r>
              <a:rPr lang="lv-LV" sz="2200" i="1" dirty="0" err="1">
                <a:solidFill>
                  <a:schemeClr val="accent1">
                    <a:lumMod val="75000"/>
                  </a:schemeClr>
                </a:solidFill>
              </a:rPr>
              <a:t>mīlība</a:t>
            </a:r>
            <a:r>
              <a:rPr lang="lv-LV" sz="2200" i="1" dirty="0">
                <a:solidFill>
                  <a:schemeClr val="accent1">
                    <a:lumMod val="75000"/>
                  </a:schemeClr>
                </a:solidFill>
              </a:rPr>
              <a:t> kad paņem sirdi</a:t>
            </a:r>
            <a:r>
              <a:rPr lang="lv-LV" sz="2200" dirty="0">
                <a:solidFill>
                  <a:schemeClr val="accent1">
                    <a:lumMod val="75000"/>
                  </a:schemeClr>
                </a:solidFill>
              </a:rPr>
              <a:t>, </a:t>
            </a:r>
            <a:r>
              <a:rPr lang="lv-LV" sz="2200" dirty="0" smtClean="0">
                <a:solidFill>
                  <a:schemeClr val="accent1">
                    <a:lumMod val="75000"/>
                  </a:schemeClr>
                </a:solidFill>
              </a:rPr>
              <a:t>1982</a:t>
            </a:r>
            <a:br>
              <a:rPr lang="lv-LV" sz="2200" dirty="0" smtClean="0">
                <a:solidFill>
                  <a:schemeClr val="accent1">
                    <a:lumMod val="75000"/>
                  </a:schemeClr>
                </a:solidFill>
              </a:rPr>
            </a:br>
            <a:r>
              <a:rPr lang="lv-LV" sz="2200" dirty="0" smtClean="0">
                <a:solidFill>
                  <a:schemeClr val="accent1">
                    <a:lumMod val="75000"/>
                  </a:schemeClr>
                </a:solidFill>
              </a:rPr>
              <a:t>U.Siliņš</a:t>
            </a:r>
            <a:r>
              <a:rPr lang="lv-LV" sz="2200" dirty="0">
                <a:solidFill>
                  <a:schemeClr val="accent1">
                    <a:lumMod val="75000"/>
                  </a:schemeClr>
                </a:solidFill>
              </a:rPr>
              <a:t>. </a:t>
            </a:r>
            <a:r>
              <a:rPr lang="lv-LV" sz="2200" i="1" dirty="0">
                <a:solidFill>
                  <a:schemeClr val="accent1">
                    <a:lumMod val="75000"/>
                  </a:schemeClr>
                </a:solidFill>
              </a:rPr>
              <a:t>Tu esi Minsterē, mans draugs</a:t>
            </a:r>
            <a:r>
              <a:rPr lang="lv-LV" sz="2200" dirty="0">
                <a:solidFill>
                  <a:schemeClr val="accent1">
                    <a:lumMod val="75000"/>
                  </a:schemeClr>
                </a:solidFill>
              </a:rPr>
              <a:t>, 1984</a:t>
            </a:r>
            <a:br>
              <a:rPr lang="lv-LV" sz="2200" dirty="0">
                <a:solidFill>
                  <a:schemeClr val="accent1">
                    <a:lumMod val="75000"/>
                  </a:schemeClr>
                </a:solidFill>
              </a:rPr>
            </a:br>
            <a:r>
              <a:rPr lang="lv-LV" sz="2200" dirty="0">
                <a:solidFill>
                  <a:schemeClr val="accent1">
                    <a:lumMod val="75000"/>
                  </a:schemeClr>
                </a:solidFill>
              </a:rPr>
              <a:t>U.Siliņš. </a:t>
            </a:r>
            <a:r>
              <a:rPr lang="lv-LV" sz="2200" i="1" dirty="0" err="1">
                <a:solidFill>
                  <a:schemeClr val="accent1">
                    <a:lumMod val="75000"/>
                  </a:schemeClr>
                </a:solidFill>
              </a:rPr>
              <a:t>Tasmānijas</a:t>
            </a:r>
            <a:r>
              <a:rPr lang="lv-LV" sz="2200" i="1" dirty="0">
                <a:solidFill>
                  <a:schemeClr val="accent1">
                    <a:lumMod val="75000"/>
                  </a:schemeClr>
                </a:solidFill>
              </a:rPr>
              <a:t> Kaleidoskops,</a:t>
            </a:r>
            <a:r>
              <a:rPr lang="lv-LV" sz="2200" dirty="0">
                <a:solidFill>
                  <a:schemeClr val="accent1">
                    <a:lumMod val="75000"/>
                  </a:schemeClr>
                </a:solidFill>
              </a:rPr>
              <a:t> 1984</a:t>
            </a:r>
            <a:br>
              <a:rPr lang="lv-LV" sz="2200" dirty="0">
                <a:solidFill>
                  <a:schemeClr val="accent1">
                    <a:lumMod val="75000"/>
                  </a:schemeClr>
                </a:solidFill>
              </a:rPr>
            </a:br>
            <a:r>
              <a:rPr lang="lv-LV" sz="2200" dirty="0">
                <a:solidFill>
                  <a:schemeClr val="accent1">
                    <a:lumMod val="75000"/>
                  </a:schemeClr>
                </a:solidFill>
              </a:rPr>
              <a:t>U.Siliņš.  </a:t>
            </a:r>
            <a:r>
              <a:rPr lang="lv-LV" sz="2200" i="1" dirty="0">
                <a:solidFill>
                  <a:schemeClr val="accent1">
                    <a:lumMod val="75000"/>
                  </a:schemeClr>
                </a:solidFill>
              </a:rPr>
              <a:t>Kaleidoskops</a:t>
            </a:r>
            <a:r>
              <a:rPr lang="lv-LV" sz="2200" dirty="0">
                <a:solidFill>
                  <a:schemeClr val="accent1">
                    <a:lumMod val="75000"/>
                  </a:schemeClr>
                </a:solidFill>
              </a:rPr>
              <a:t>, 1986. </a:t>
            </a:r>
            <a:br>
              <a:rPr lang="lv-LV" sz="2200" dirty="0">
                <a:solidFill>
                  <a:schemeClr val="accent1">
                    <a:lumMod val="75000"/>
                  </a:schemeClr>
                </a:solidFill>
              </a:rPr>
            </a:br>
            <a:r>
              <a:rPr lang="lv-LV" sz="2200" dirty="0">
                <a:solidFill>
                  <a:schemeClr val="accent1">
                    <a:lumMod val="75000"/>
                  </a:schemeClr>
                </a:solidFill>
              </a:rPr>
              <a:t>U.Siliņš. </a:t>
            </a:r>
            <a:r>
              <a:rPr lang="lv-LV" sz="2200" i="1" dirty="0">
                <a:solidFill>
                  <a:schemeClr val="accent1">
                    <a:lumMod val="75000"/>
                  </a:schemeClr>
                </a:solidFill>
              </a:rPr>
              <a:t>Adelaides Kaleidoskops</a:t>
            </a:r>
            <a:r>
              <a:rPr lang="lv-LV" sz="2200" dirty="0">
                <a:solidFill>
                  <a:schemeClr val="accent1">
                    <a:lumMod val="75000"/>
                  </a:schemeClr>
                </a:solidFill>
              </a:rPr>
              <a:t>, 1986</a:t>
            </a:r>
            <a:br>
              <a:rPr lang="lv-LV" sz="2200" dirty="0">
                <a:solidFill>
                  <a:schemeClr val="accent1">
                    <a:lumMod val="75000"/>
                  </a:schemeClr>
                </a:solidFill>
              </a:rPr>
            </a:br>
            <a:r>
              <a:rPr lang="lv-LV" sz="2200" dirty="0">
                <a:solidFill>
                  <a:schemeClr val="accent1">
                    <a:lumMod val="75000"/>
                  </a:schemeClr>
                </a:solidFill>
              </a:rPr>
              <a:t>U.Siliņš. </a:t>
            </a:r>
            <a:r>
              <a:rPr lang="lv-LV" sz="2200" i="1" dirty="0">
                <a:solidFill>
                  <a:schemeClr val="accent1">
                    <a:lumMod val="75000"/>
                  </a:schemeClr>
                </a:solidFill>
              </a:rPr>
              <a:t>Tu esi Minsterē, mans draugs</a:t>
            </a:r>
            <a:r>
              <a:rPr lang="lv-LV" sz="2200" dirty="0">
                <a:solidFill>
                  <a:schemeClr val="accent1">
                    <a:lumMod val="75000"/>
                  </a:schemeClr>
                </a:solidFill>
              </a:rPr>
              <a:t>, 1987</a:t>
            </a:r>
            <a:br>
              <a:rPr lang="lv-LV" sz="2200" dirty="0">
                <a:solidFill>
                  <a:schemeClr val="accent1">
                    <a:lumMod val="75000"/>
                  </a:schemeClr>
                </a:solidFill>
              </a:rPr>
            </a:br>
            <a:r>
              <a:rPr lang="lv-LV" sz="2200" dirty="0">
                <a:solidFill>
                  <a:schemeClr val="accent1">
                    <a:lumMod val="75000"/>
                  </a:schemeClr>
                </a:solidFill>
              </a:rPr>
              <a:t>U.Siliņš. </a:t>
            </a:r>
            <a:r>
              <a:rPr lang="lv-LV" sz="2200" i="1" dirty="0">
                <a:solidFill>
                  <a:schemeClr val="accent1">
                    <a:lumMod val="75000"/>
                  </a:schemeClr>
                </a:solidFill>
              </a:rPr>
              <a:t>Straumēnu Kaleidoskops</a:t>
            </a:r>
            <a:r>
              <a:rPr lang="lv-LV" sz="2200" dirty="0">
                <a:solidFill>
                  <a:schemeClr val="accent1">
                    <a:lumMod val="75000"/>
                  </a:schemeClr>
                </a:solidFill>
              </a:rPr>
              <a:t>, 1988</a:t>
            </a:r>
            <a:br>
              <a:rPr lang="lv-LV" sz="2200" dirty="0">
                <a:solidFill>
                  <a:schemeClr val="accent1">
                    <a:lumMod val="75000"/>
                  </a:schemeClr>
                </a:solidFill>
              </a:rPr>
            </a:br>
            <a:r>
              <a:rPr lang="lv-LV" sz="2200" dirty="0">
                <a:solidFill>
                  <a:schemeClr val="accent1">
                    <a:lumMod val="75000"/>
                  </a:schemeClr>
                </a:solidFill>
              </a:rPr>
              <a:t>U.Siliņš. </a:t>
            </a:r>
            <a:r>
              <a:rPr lang="lv-LV" sz="2200" i="1" dirty="0">
                <a:solidFill>
                  <a:schemeClr val="accent1">
                    <a:lumMod val="75000"/>
                  </a:schemeClr>
                </a:solidFill>
              </a:rPr>
              <a:t>Letiņu </a:t>
            </a:r>
            <a:r>
              <a:rPr lang="lv-LV" sz="2200" i="1" dirty="0" err="1">
                <a:solidFill>
                  <a:schemeClr val="accent1">
                    <a:lumMod val="75000"/>
                  </a:schemeClr>
                </a:solidFill>
              </a:rPr>
              <a:t>kanaks</a:t>
            </a:r>
            <a:r>
              <a:rPr lang="lv-LV" sz="2200" i="1" dirty="0">
                <a:solidFill>
                  <a:schemeClr val="accent1">
                    <a:lumMod val="75000"/>
                  </a:schemeClr>
                </a:solidFill>
              </a:rPr>
              <a:t> mūžības gaismā</a:t>
            </a:r>
            <a:r>
              <a:rPr lang="lv-LV" sz="2200" dirty="0">
                <a:solidFill>
                  <a:schemeClr val="accent1">
                    <a:lumMod val="75000"/>
                  </a:schemeClr>
                </a:solidFill>
              </a:rPr>
              <a:t>, 1988</a:t>
            </a:r>
            <a:br>
              <a:rPr lang="lv-LV" sz="2200" dirty="0">
                <a:solidFill>
                  <a:schemeClr val="accent1">
                    <a:lumMod val="75000"/>
                  </a:schemeClr>
                </a:solidFill>
              </a:rPr>
            </a:br>
            <a:r>
              <a:rPr lang="lv-LV" sz="2200" dirty="0">
                <a:solidFill>
                  <a:schemeClr val="accent1">
                    <a:lumMod val="75000"/>
                  </a:schemeClr>
                </a:solidFill>
              </a:rPr>
              <a:t>U.Siliņš. </a:t>
            </a:r>
            <a:r>
              <a:rPr lang="lv-LV" sz="2200" i="1" dirty="0" smtClean="0">
                <a:solidFill>
                  <a:schemeClr val="accent1">
                    <a:lumMod val="75000"/>
                  </a:schemeClr>
                </a:solidFill>
              </a:rPr>
              <a:t>Kaleidoskops</a:t>
            </a:r>
            <a:r>
              <a:rPr lang="lv-LV" sz="2200" dirty="0" smtClean="0">
                <a:solidFill>
                  <a:schemeClr val="accent1">
                    <a:lumMod val="75000"/>
                  </a:schemeClr>
                </a:solidFill>
              </a:rPr>
              <a:t>, </a:t>
            </a:r>
            <a:r>
              <a:rPr lang="lv-LV" sz="2200" dirty="0">
                <a:solidFill>
                  <a:schemeClr val="accent1">
                    <a:lumMod val="75000"/>
                  </a:schemeClr>
                </a:solidFill>
              </a:rPr>
              <a:t>1988, </a:t>
            </a:r>
            <a:r>
              <a:rPr lang="lv-LV" sz="2200" dirty="0" smtClean="0">
                <a:solidFill>
                  <a:schemeClr val="accent1">
                    <a:lumMod val="75000"/>
                  </a:schemeClr>
                </a:solidFill>
              </a:rPr>
              <a:t>1991</a:t>
            </a:r>
            <a:endParaRPr lang="lv-LV" sz="2200" dirty="0">
              <a:solidFill>
                <a:schemeClr val="accent1">
                  <a:lumMod val="75000"/>
                </a:schemeClr>
              </a:solidFill>
            </a:endParaRPr>
          </a:p>
        </p:txBody>
      </p:sp>
    </p:spTree>
    <p:extLst>
      <p:ext uri="{BB962C8B-B14F-4D97-AF65-F5344CB8AC3E}">
        <p14:creationId xmlns:p14="http://schemas.microsoft.com/office/powerpoint/2010/main" val="235652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672">
        <p15:prstTrans prst="peelOff"/>
      </p:transition>
    </mc:Choice>
    <mc:Fallback xmlns="">
      <p:transition spd="slow" advTm="4672">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96" y="1106424"/>
            <a:ext cx="9628632" cy="4343400"/>
          </a:xfrm>
        </p:spPr>
        <p:txBody>
          <a:bodyPr>
            <a:normAutofit fontScale="90000"/>
          </a:bodyPr>
          <a:lstStyle/>
          <a:p>
            <a:r>
              <a:rPr lang="lv-LV" sz="2400" dirty="0">
                <a:solidFill>
                  <a:schemeClr val="accent1">
                    <a:lumMod val="75000"/>
                  </a:schemeClr>
                </a:solidFill>
              </a:rPr>
              <a:t>Grāmatas:</a:t>
            </a:r>
            <a:br>
              <a:rPr lang="lv-LV" sz="2400" dirty="0">
                <a:solidFill>
                  <a:schemeClr val="accent1">
                    <a:lumMod val="75000"/>
                  </a:schemeClr>
                </a:solidFill>
              </a:rPr>
            </a:br>
            <a:r>
              <a:rPr lang="lv-LV" sz="2400" dirty="0" smtClean="0">
                <a:solidFill>
                  <a:schemeClr val="accent1">
                    <a:lumMod val="75000"/>
                  </a:schemeClr>
                </a:solidFill>
              </a:rPr>
              <a:t>- U. Siliņš. </a:t>
            </a:r>
            <a:r>
              <a:rPr lang="lv-LV" sz="2400" i="1" dirty="0" smtClean="0">
                <a:solidFill>
                  <a:schemeClr val="accent1">
                    <a:lumMod val="75000"/>
                  </a:schemeClr>
                </a:solidFill>
              </a:rPr>
              <a:t>Mēs esam </a:t>
            </a:r>
            <a:r>
              <a:rPr lang="lv-LV" sz="2400" i="1" dirty="0" err="1" smtClean="0">
                <a:solidFill>
                  <a:schemeClr val="accent1">
                    <a:lumMod val="75000"/>
                  </a:schemeClr>
                </a:solidFill>
              </a:rPr>
              <a:t>carnikavieši</a:t>
            </a:r>
            <a:r>
              <a:rPr lang="lv-LV" sz="2400" i="1" dirty="0" smtClean="0">
                <a:solidFill>
                  <a:schemeClr val="accent1">
                    <a:lumMod val="75000"/>
                  </a:schemeClr>
                </a:solidFill>
              </a:rPr>
              <a:t>. Pastaiga pa novada vēsturi 1211-1944</a:t>
            </a:r>
            <a:r>
              <a:rPr lang="lv-LV" sz="2400" dirty="0" smtClean="0">
                <a:solidFill>
                  <a:schemeClr val="accent1">
                    <a:lumMod val="75000"/>
                  </a:schemeClr>
                </a:solidFill>
              </a:rPr>
              <a:t>. Rīga, Elpa, 2002.g., atkārtots izdevums. Izdevēja  </a:t>
            </a:r>
            <a:r>
              <a:rPr lang="lv-LV" sz="2400" dirty="0" err="1" smtClean="0">
                <a:solidFill>
                  <a:schemeClr val="accent1">
                    <a:lumMod val="75000"/>
                  </a:schemeClr>
                </a:solidFill>
              </a:rPr>
              <a:t>A.Krieviņa</a:t>
            </a:r>
            <a:r>
              <a:rPr lang="lv-LV" sz="2400" dirty="0">
                <a:solidFill>
                  <a:schemeClr val="accent1">
                    <a:lumMod val="75000"/>
                  </a:schemeClr>
                </a:solidFill>
              </a:rPr>
              <a:t>,</a:t>
            </a:r>
            <a:r>
              <a:rPr lang="lv-LV" sz="2400" dirty="0" smtClean="0">
                <a:solidFill>
                  <a:schemeClr val="accent1">
                    <a:lumMod val="75000"/>
                  </a:schemeClr>
                </a:solidFill>
              </a:rPr>
              <a:t> SIA Jelgavas tipogrāfija, 2012.g.</a:t>
            </a:r>
            <a:br>
              <a:rPr lang="lv-LV" sz="2400" dirty="0" smtClean="0">
                <a:solidFill>
                  <a:schemeClr val="accent1">
                    <a:lumMod val="75000"/>
                  </a:schemeClr>
                </a:solidFill>
              </a:rPr>
            </a:br>
            <a:r>
              <a:rPr lang="lv-LV" sz="2400" dirty="0" smtClean="0">
                <a:solidFill>
                  <a:schemeClr val="accent1">
                    <a:lumMod val="75000"/>
                  </a:schemeClr>
                </a:solidFill>
              </a:rPr>
              <a:t>- U. Siliņš. </a:t>
            </a:r>
            <a:r>
              <a:rPr lang="lv-LV" sz="2400" i="1" dirty="0" smtClean="0">
                <a:solidFill>
                  <a:schemeClr val="accent1">
                    <a:lumMod val="75000"/>
                  </a:schemeClr>
                </a:solidFill>
              </a:rPr>
              <a:t>Dziesmai vieni gala </a:t>
            </a:r>
            <a:r>
              <a:rPr lang="lv-LV" sz="2400" i="1" dirty="0" err="1" smtClean="0">
                <a:solidFill>
                  <a:schemeClr val="accent1">
                    <a:lumMod val="75000"/>
                  </a:schemeClr>
                </a:solidFill>
              </a:rPr>
              <a:t>nava</a:t>
            </a:r>
            <a:r>
              <a:rPr lang="lv-LV" sz="2400" i="1" dirty="0" smtClean="0">
                <a:solidFill>
                  <a:schemeClr val="accent1">
                    <a:lumMod val="75000"/>
                  </a:schemeClr>
                </a:solidFill>
              </a:rPr>
              <a:t>, Jāzeps Vītols savās  un laika biedru vēstulēs 1918-1944</a:t>
            </a:r>
            <a:r>
              <a:rPr lang="lv-LV" sz="2400" dirty="0" smtClean="0">
                <a:solidFill>
                  <a:schemeClr val="accent1">
                    <a:lumMod val="75000"/>
                  </a:schemeClr>
                </a:solidFill>
              </a:rPr>
              <a:t>. Rīga. </a:t>
            </a:r>
            <a:r>
              <a:rPr lang="lv-LV" sz="2400" dirty="0" err="1" smtClean="0">
                <a:solidFill>
                  <a:schemeClr val="accent1">
                    <a:lumMod val="75000"/>
                  </a:schemeClr>
                </a:solidFill>
              </a:rPr>
              <a:t>Nordic</a:t>
            </a:r>
            <a:r>
              <a:rPr lang="lv-LV" sz="2400" dirty="0" smtClean="0">
                <a:solidFill>
                  <a:schemeClr val="accent1">
                    <a:lumMod val="75000"/>
                  </a:schemeClr>
                </a:solidFill>
              </a:rPr>
              <a:t> 2006.g.</a:t>
            </a:r>
            <a:br>
              <a:rPr lang="lv-LV" sz="2400" dirty="0" smtClean="0">
                <a:solidFill>
                  <a:schemeClr val="accent1">
                    <a:lumMod val="75000"/>
                  </a:schemeClr>
                </a:solidFill>
              </a:rPr>
            </a:br>
            <a:r>
              <a:rPr lang="lv-LV" sz="2400" dirty="0" smtClean="0">
                <a:solidFill>
                  <a:schemeClr val="accent1">
                    <a:lumMod val="75000"/>
                  </a:schemeClr>
                </a:solidFill>
              </a:rPr>
              <a:t>- </a:t>
            </a:r>
            <a:r>
              <a:rPr lang="lv-LV" sz="2400" dirty="0" err="1" smtClean="0">
                <a:solidFill>
                  <a:schemeClr val="accent1">
                    <a:lumMod val="75000"/>
                  </a:schemeClr>
                </a:solidFill>
              </a:rPr>
              <a:t>U.Siliņš</a:t>
            </a:r>
            <a:r>
              <a:rPr lang="lv-LV" sz="2400" dirty="0" smtClean="0">
                <a:solidFill>
                  <a:schemeClr val="accent1">
                    <a:lumMod val="75000"/>
                  </a:schemeClr>
                </a:solidFill>
              </a:rPr>
              <a:t>. </a:t>
            </a:r>
            <a:r>
              <a:rPr lang="lv-LV" sz="2400" i="1" dirty="0" smtClean="0">
                <a:solidFill>
                  <a:schemeClr val="accent1">
                    <a:lumMod val="75000"/>
                  </a:schemeClr>
                </a:solidFill>
              </a:rPr>
              <a:t>Ko nu, Andriev, dzērājam dzērāja valoda</a:t>
            </a:r>
            <a:r>
              <a:rPr lang="lv-LV" sz="2400" dirty="0" smtClean="0">
                <a:solidFill>
                  <a:schemeClr val="accent1">
                    <a:lumMod val="75000"/>
                  </a:schemeClr>
                </a:solidFill>
              </a:rPr>
              <a:t>. Rīga. Biedrība 3x3. 2008.g. Humoristisku rakstu krājums no 3x3 nometņu dzīves Latvijā.</a:t>
            </a:r>
            <a:br>
              <a:rPr lang="lv-LV" sz="2400" dirty="0" smtClean="0">
                <a:solidFill>
                  <a:schemeClr val="accent1">
                    <a:lumMod val="75000"/>
                  </a:schemeClr>
                </a:solidFill>
              </a:rPr>
            </a:br>
            <a:r>
              <a:rPr lang="lv-LV" sz="2400" dirty="0" smtClean="0">
                <a:solidFill>
                  <a:schemeClr val="accent1">
                    <a:lumMod val="75000"/>
                  </a:schemeClr>
                </a:solidFill>
              </a:rPr>
              <a:t>- </a:t>
            </a:r>
            <a:r>
              <a:rPr lang="lv-LV" sz="2400" dirty="0" err="1" smtClean="0">
                <a:solidFill>
                  <a:schemeClr val="accent1">
                    <a:lumMod val="75000"/>
                  </a:schemeClr>
                </a:solidFill>
              </a:rPr>
              <a:t>U.Siliņš</a:t>
            </a:r>
            <a:r>
              <a:rPr lang="lv-LV" sz="2400" dirty="0" smtClean="0">
                <a:solidFill>
                  <a:schemeClr val="accent1">
                    <a:lumMod val="75000"/>
                  </a:schemeClr>
                </a:solidFill>
              </a:rPr>
              <a:t>. </a:t>
            </a:r>
            <a:r>
              <a:rPr lang="lv-LV" sz="2400" i="1" dirty="0" err="1" smtClean="0">
                <a:solidFill>
                  <a:schemeClr val="accent1">
                    <a:lumMod val="75000"/>
                  </a:schemeClr>
                </a:solidFill>
              </a:rPr>
              <a:t>The</a:t>
            </a:r>
            <a:r>
              <a:rPr lang="lv-LV" sz="2400" i="1" dirty="0" smtClean="0">
                <a:solidFill>
                  <a:schemeClr val="accent1">
                    <a:lumMod val="75000"/>
                  </a:schemeClr>
                </a:solidFill>
              </a:rPr>
              <a:t> </a:t>
            </a:r>
            <a:r>
              <a:rPr lang="lv-LV" sz="2400" i="1" dirty="0" err="1" smtClean="0">
                <a:solidFill>
                  <a:schemeClr val="accent1">
                    <a:lumMod val="75000"/>
                  </a:schemeClr>
                </a:solidFill>
              </a:rPr>
              <a:t>Tilquin</a:t>
            </a:r>
            <a:r>
              <a:rPr lang="lv-LV" sz="2400" i="1" dirty="0" smtClean="0">
                <a:solidFill>
                  <a:schemeClr val="accent1">
                    <a:lumMod val="75000"/>
                  </a:schemeClr>
                </a:solidFill>
              </a:rPr>
              <a:t> </a:t>
            </a:r>
            <a:r>
              <a:rPr lang="lv-LV" sz="2400" i="1" dirty="0" err="1" smtClean="0">
                <a:solidFill>
                  <a:schemeClr val="accent1">
                    <a:lumMod val="75000"/>
                  </a:schemeClr>
                </a:solidFill>
              </a:rPr>
              <a:t>street</a:t>
            </a:r>
            <a:r>
              <a:rPr lang="lv-LV" sz="2400" i="1" dirty="0" smtClean="0">
                <a:solidFill>
                  <a:schemeClr val="accent1">
                    <a:lumMod val="75000"/>
                  </a:schemeClr>
                </a:solidFill>
              </a:rPr>
              <a:t> </a:t>
            </a:r>
            <a:r>
              <a:rPr lang="lv-LV" sz="2400" i="1" dirty="0" err="1" smtClean="0">
                <a:solidFill>
                  <a:schemeClr val="accent1">
                    <a:lumMod val="75000"/>
                  </a:schemeClr>
                </a:solidFill>
              </a:rPr>
              <a:t>Tails</a:t>
            </a:r>
            <a:r>
              <a:rPr lang="lv-LV" sz="2400" dirty="0" smtClean="0">
                <a:solidFill>
                  <a:schemeClr val="accent1">
                    <a:lumMod val="75000"/>
                  </a:schemeClr>
                </a:solidFill>
              </a:rPr>
              <a:t> (humoreska par diviem pašu mājas suņiem), </a:t>
            </a:r>
            <a:r>
              <a:rPr lang="lv-LV" sz="2400" dirty="0" err="1" smtClean="0">
                <a:solidFill>
                  <a:schemeClr val="accent1">
                    <a:lumMod val="75000"/>
                  </a:schemeClr>
                </a:solidFill>
              </a:rPr>
              <a:t>Australian</a:t>
            </a:r>
            <a:r>
              <a:rPr lang="lv-LV" sz="2400" dirty="0" smtClean="0">
                <a:solidFill>
                  <a:schemeClr val="accent1">
                    <a:lumMod val="75000"/>
                  </a:schemeClr>
                </a:solidFill>
              </a:rPr>
              <a:t> E-</a:t>
            </a:r>
            <a:r>
              <a:rPr lang="lv-LV" sz="2400" dirty="0" err="1" smtClean="0">
                <a:solidFill>
                  <a:schemeClr val="accent1">
                    <a:lumMod val="75000"/>
                  </a:schemeClr>
                </a:solidFill>
              </a:rPr>
              <a:t>book</a:t>
            </a:r>
            <a:r>
              <a:rPr lang="lv-LV" sz="2400" dirty="0" smtClean="0">
                <a:solidFill>
                  <a:schemeClr val="accent1">
                    <a:lumMod val="75000"/>
                  </a:schemeClr>
                </a:solidFill>
              </a:rPr>
              <a:t> </a:t>
            </a:r>
            <a:r>
              <a:rPr lang="lv-LV" sz="2400" dirty="0" err="1" smtClean="0">
                <a:solidFill>
                  <a:schemeClr val="accent1">
                    <a:lumMod val="75000"/>
                  </a:schemeClr>
                </a:solidFill>
              </a:rPr>
              <a:t>Publishers</a:t>
            </a:r>
            <a:r>
              <a:rPr lang="lv-LV" sz="2400" dirty="0" smtClean="0">
                <a:solidFill>
                  <a:schemeClr val="accent1">
                    <a:lumMod val="75000"/>
                  </a:schemeClr>
                </a:solidFill>
              </a:rPr>
              <a:t>, 2015.g., e-grāmata</a:t>
            </a:r>
            <a:br>
              <a:rPr lang="lv-LV" sz="2400" dirty="0" smtClean="0">
                <a:solidFill>
                  <a:schemeClr val="accent1">
                    <a:lumMod val="75000"/>
                  </a:schemeClr>
                </a:solidFill>
              </a:rPr>
            </a:br>
            <a:r>
              <a:rPr lang="lv-LV" sz="2400" dirty="0" smtClean="0">
                <a:solidFill>
                  <a:schemeClr val="accent1">
                    <a:lumMod val="75000"/>
                  </a:schemeClr>
                </a:solidFill>
              </a:rPr>
              <a:t>- </a:t>
            </a:r>
            <a:r>
              <a:rPr lang="lv-LV" sz="2400" dirty="0" err="1" smtClean="0">
                <a:solidFill>
                  <a:schemeClr val="accent1">
                    <a:lumMod val="75000"/>
                  </a:schemeClr>
                </a:solidFill>
              </a:rPr>
              <a:t>U.Siliņš</a:t>
            </a:r>
            <a:r>
              <a:rPr lang="lv-LV" sz="2400" dirty="0" smtClean="0">
                <a:solidFill>
                  <a:schemeClr val="accent1">
                    <a:lumMod val="75000"/>
                  </a:schemeClr>
                </a:solidFill>
              </a:rPr>
              <a:t>. </a:t>
            </a:r>
            <a:r>
              <a:rPr lang="lv-LV" sz="2400" i="1" dirty="0" smtClean="0">
                <a:solidFill>
                  <a:schemeClr val="accent1">
                    <a:lumMod val="75000"/>
                  </a:schemeClr>
                </a:solidFill>
              </a:rPr>
              <a:t>Atskatīties, pasmaidīt, (1934-1945)</a:t>
            </a:r>
            <a:r>
              <a:rPr lang="lv-LV" sz="2400" dirty="0" smtClean="0">
                <a:solidFill>
                  <a:schemeClr val="accent1">
                    <a:lumMod val="75000"/>
                  </a:schemeClr>
                </a:solidFill>
              </a:rPr>
              <a:t>, autobiogrāfiskas piezīmes, apgāds Zvaigzne. 2015.g. Pieejama arī kā e-grāmata.</a:t>
            </a:r>
            <a:r>
              <a:rPr lang="lv-LV" sz="2200" dirty="0"/>
              <a:t/>
            </a:r>
            <a:br>
              <a:rPr lang="lv-LV" sz="2200" dirty="0"/>
            </a:br>
            <a:endParaRPr lang="lv-LV" dirty="0"/>
          </a:p>
        </p:txBody>
      </p:sp>
    </p:spTree>
    <p:extLst>
      <p:ext uri="{BB962C8B-B14F-4D97-AF65-F5344CB8AC3E}">
        <p14:creationId xmlns:p14="http://schemas.microsoft.com/office/powerpoint/2010/main" val="1306742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002">
        <p15:prstTrans prst="peelOff"/>
      </p:transition>
    </mc:Choice>
    <mc:Fallback xmlns="">
      <p:transition spd="slow" advTm="7002">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054" y="774192"/>
            <a:ext cx="8997018" cy="4639056"/>
          </a:xfrm>
        </p:spPr>
        <p:txBody>
          <a:bodyPr>
            <a:noAutofit/>
          </a:bodyPr>
          <a:lstStyle/>
          <a:p>
            <a:pPr>
              <a:lnSpc>
                <a:spcPct val="150000"/>
              </a:lnSpc>
            </a:pPr>
            <a:r>
              <a:rPr lang="lv-LV" sz="2200" dirty="0">
                <a:solidFill>
                  <a:schemeClr val="accent1">
                    <a:lumMod val="75000"/>
                  </a:schemeClr>
                </a:solidFill>
              </a:rPr>
              <a:t/>
            </a:r>
            <a:br>
              <a:rPr lang="lv-LV" sz="2200" dirty="0">
                <a:solidFill>
                  <a:schemeClr val="accent1">
                    <a:lumMod val="75000"/>
                  </a:schemeClr>
                </a:solidFill>
              </a:rPr>
            </a:br>
            <a:r>
              <a:rPr lang="lv-LV" sz="2200" dirty="0" err="1">
                <a:solidFill>
                  <a:schemeClr val="accent1">
                    <a:lumMod val="75000"/>
                  </a:schemeClr>
                </a:solidFill>
              </a:rPr>
              <a:t>U.Siliņš</a:t>
            </a:r>
            <a:r>
              <a:rPr lang="lv-LV" sz="2200" dirty="0">
                <a:solidFill>
                  <a:schemeClr val="accent1">
                    <a:lumMod val="75000"/>
                  </a:schemeClr>
                </a:solidFill>
              </a:rPr>
              <a:t>. </a:t>
            </a:r>
            <a:r>
              <a:rPr lang="lv-LV" sz="2200" i="1" dirty="0">
                <a:solidFill>
                  <a:schemeClr val="accent1">
                    <a:lumMod val="75000"/>
                  </a:schemeClr>
                </a:solidFill>
              </a:rPr>
              <a:t>Reiz UNRRAS laikos, </a:t>
            </a:r>
            <a:r>
              <a:rPr lang="lv-LV" sz="2200" i="1" dirty="0" smtClean="0">
                <a:solidFill>
                  <a:schemeClr val="accent1">
                    <a:lumMod val="75000"/>
                  </a:schemeClr>
                </a:solidFill>
              </a:rPr>
              <a:t>reiz </a:t>
            </a:r>
            <a:r>
              <a:rPr lang="lv-LV" sz="2200" i="1" dirty="0" err="1">
                <a:solidFill>
                  <a:schemeClr val="accent1">
                    <a:lumMod val="75000"/>
                  </a:schemeClr>
                </a:solidFill>
              </a:rPr>
              <a:t>iRO</a:t>
            </a:r>
            <a:r>
              <a:rPr lang="lv-LV" sz="2200" i="1" dirty="0">
                <a:solidFill>
                  <a:schemeClr val="accent1">
                    <a:lumMod val="75000"/>
                  </a:schemeClr>
                </a:solidFill>
              </a:rPr>
              <a:t> dienās </a:t>
            </a:r>
            <a:r>
              <a:rPr lang="lv-LV" sz="2200" dirty="0">
                <a:solidFill>
                  <a:schemeClr val="accent1">
                    <a:lumMod val="75000"/>
                  </a:schemeClr>
                </a:solidFill>
              </a:rPr>
              <a:t>(1945-1950</a:t>
            </a:r>
            <a:r>
              <a:rPr lang="lv-LV" sz="2200" dirty="0" smtClean="0">
                <a:solidFill>
                  <a:schemeClr val="accent1">
                    <a:lumMod val="75000"/>
                  </a:schemeClr>
                </a:solidFill>
              </a:rPr>
              <a:t>), e-grāmata </a:t>
            </a:r>
            <a:r>
              <a:rPr lang="lv-LV" sz="2200" dirty="0">
                <a:solidFill>
                  <a:schemeClr val="accent1">
                    <a:lumMod val="75000"/>
                  </a:schemeClr>
                </a:solidFill>
              </a:rPr>
              <a:t>2015.g.</a:t>
            </a:r>
            <a:r>
              <a:rPr lang="lv-LV" sz="2200" dirty="0">
                <a:solidFill>
                  <a:schemeClr val="accent1">
                    <a:lumMod val="75000"/>
                  </a:schemeClr>
                </a:solidFill>
                <a:hlinkClick r:id="rId2"/>
              </a:rPr>
              <a:t> </a:t>
            </a:r>
            <a:br>
              <a:rPr lang="lv-LV" sz="2200" dirty="0">
                <a:solidFill>
                  <a:schemeClr val="accent1">
                    <a:lumMod val="75000"/>
                  </a:schemeClr>
                </a:solidFill>
                <a:hlinkClick r:id="rId2"/>
              </a:rPr>
            </a:br>
            <a:r>
              <a:rPr lang="lv-LV" sz="2200" dirty="0" err="1">
                <a:solidFill>
                  <a:schemeClr val="accent1">
                    <a:lumMod val="75000"/>
                  </a:schemeClr>
                </a:solidFill>
                <a:hlinkClick r:id="rId2"/>
              </a:rPr>
              <a:t>U.Siliņš</a:t>
            </a:r>
            <a:r>
              <a:rPr lang="lv-LV" sz="2200" dirty="0">
                <a:solidFill>
                  <a:schemeClr val="accent1">
                    <a:lumMod val="75000"/>
                  </a:schemeClr>
                </a:solidFill>
                <a:hlinkClick r:id="rId2"/>
              </a:rPr>
              <a:t>. </a:t>
            </a:r>
            <a:r>
              <a:rPr lang="lv-LV" sz="2200" i="1" dirty="0">
                <a:solidFill>
                  <a:schemeClr val="accent1">
                    <a:lumMod val="75000"/>
                  </a:schemeClr>
                </a:solidFill>
                <a:hlinkClick r:id="rId2"/>
              </a:rPr>
              <a:t>Zem Dienvidu Krusta </a:t>
            </a:r>
            <a:r>
              <a:rPr lang="lv-LV" sz="2200" dirty="0">
                <a:solidFill>
                  <a:schemeClr val="accent1">
                    <a:lumMod val="75000"/>
                  </a:schemeClr>
                </a:solidFill>
                <a:hlinkClick r:id="rId2"/>
              </a:rPr>
              <a:t>(1950-1993), I daļa (1950-1959). Kultūrvēsturiskas piezīmes. Apgāds Apvārsnis, 2016.g. e-grāmata.</a:t>
            </a:r>
            <a:r>
              <a:rPr lang="lv-LV" sz="2200" dirty="0">
                <a:solidFill>
                  <a:schemeClr val="accent1">
                    <a:lumMod val="75000"/>
                  </a:schemeClr>
                </a:solidFill>
              </a:rPr>
              <a:t/>
            </a:r>
            <a:br>
              <a:rPr lang="lv-LV" sz="2200" dirty="0">
                <a:solidFill>
                  <a:schemeClr val="accent1">
                    <a:lumMod val="75000"/>
                  </a:schemeClr>
                </a:solidFill>
              </a:rPr>
            </a:br>
            <a:r>
              <a:rPr lang="lv-LV" sz="2200" dirty="0" err="1">
                <a:solidFill>
                  <a:schemeClr val="accent1">
                    <a:lumMod val="75000"/>
                  </a:schemeClr>
                </a:solidFill>
                <a:hlinkClick r:id="rId3"/>
              </a:rPr>
              <a:t>U.Siliņš</a:t>
            </a:r>
            <a:r>
              <a:rPr lang="lv-LV" sz="2200" dirty="0">
                <a:solidFill>
                  <a:schemeClr val="accent1">
                    <a:lumMod val="75000"/>
                  </a:schemeClr>
                </a:solidFill>
                <a:hlinkClick r:id="rId3"/>
              </a:rPr>
              <a:t>. </a:t>
            </a:r>
            <a:r>
              <a:rPr lang="lv-LV" sz="2200" i="1" dirty="0">
                <a:solidFill>
                  <a:schemeClr val="accent1">
                    <a:lumMod val="75000"/>
                  </a:schemeClr>
                </a:solidFill>
                <a:hlinkClick r:id="rId3"/>
              </a:rPr>
              <a:t>Zem Dienvidu Krusta </a:t>
            </a:r>
            <a:r>
              <a:rPr lang="lv-LV" sz="2200" dirty="0">
                <a:solidFill>
                  <a:schemeClr val="accent1">
                    <a:lumMod val="75000"/>
                  </a:schemeClr>
                </a:solidFill>
                <a:hlinkClick r:id="rId3"/>
              </a:rPr>
              <a:t>(1950-1993), II daļa (1960-1969). Kultūrvēsturiskas piezīmes. Apgāds Apvārsnis, 2017.g. e-grāmata.</a:t>
            </a:r>
            <a:r>
              <a:rPr lang="lv-LV" sz="2200" dirty="0">
                <a:solidFill>
                  <a:schemeClr val="accent1">
                    <a:lumMod val="75000"/>
                  </a:schemeClr>
                </a:solidFill>
              </a:rPr>
              <a:t/>
            </a:r>
            <a:br>
              <a:rPr lang="lv-LV" sz="2200" dirty="0">
                <a:solidFill>
                  <a:schemeClr val="accent1">
                    <a:lumMod val="75000"/>
                  </a:schemeClr>
                </a:solidFill>
              </a:rPr>
            </a:br>
            <a:r>
              <a:rPr lang="lv-LV" sz="2200" dirty="0" err="1">
                <a:solidFill>
                  <a:schemeClr val="accent1">
                    <a:lumMod val="75000"/>
                  </a:schemeClr>
                </a:solidFill>
                <a:hlinkClick r:id="rId4"/>
              </a:rPr>
              <a:t>U.Siliņš</a:t>
            </a:r>
            <a:r>
              <a:rPr lang="lv-LV" sz="2200" dirty="0">
                <a:solidFill>
                  <a:schemeClr val="accent1">
                    <a:lumMod val="75000"/>
                  </a:schemeClr>
                </a:solidFill>
                <a:hlinkClick r:id="rId4"/>
              </a:rPr>
              <a:t>. </a:t>
            </a:r>
            <a:r>
              <a:rPr lang="lv-LV" sz="2200" i="1" dirty="0">
                <a:solidFill>
                  <a:schemeClr val="accent1">
                    <a:lumMod val="75000"/>
                  </a:schemeClr>
                </a:solidFill>
                <a:hlinkClick r:id="rId4"/>
              </a:rPr>
              <a:t>Zem Dienvidu Krusta </a:t>
            </a:r>
            <a:r>
              <a:rPr lang="lv-LV" sz="2200" dirty="0">
                <a:solidFill>
                  <a:schemeClr val="accent1">
                    <a:lumMod val="75000"/>
                  </a:schemeClr>
                </a:solidFill>
                <a:hlinkClick r:id="rId4"/>
              </a:rPr>
              <a:t>(1950-1993), III daļa (1970-1979). Kultūrvēsturiskas piezīmes. Apgāds Apvārsnis, 2019.g. e-grāmata.</a:t>
            </a:r>
            <a:r>
              <a:rPr lang="lv-LV" sz="2200" dirty="0">
                <a:solidFill>
                  <a:schemeClr val="accent1">
                    <a:lumMod val="75000"/>
                  </a:schemeClr>
                </a:solidFill>
              </a:rPr>
              <a:t/>
            </a:r>
            <a:br>
              <a:rPr lang="lv-LV" sz="2200" dirty="0">
                <a:solidFill>
                  <a:schemeClr val="accent1">
                    <a:lumMod val="75000"/>
                  </a:schemeClr>
                </a:solidFill>
              </a:rPr>
            </a:br>
            <a:endParaRPr lang="lv-LV" sz="2200" dirty="0">
              <a:solidFill>
                <a:schemeClr val="accent1">
                  <a:lumMod val="75000"/>
                </a:schemeClr>
              </a:solidFill>
            </a:endParaRPr>
          </a:p>
        </p:txBody>
      </p:sp>
    </p:spTree>
    <p:extLst>
      <p:ext uri="{BB962C8B-B14F-4D97-AF65-F5344CB8AC3E}">
        <p14:creationId xmlns:p14="http://schemas.microsoft.com/office/powerpoint/2010/main" val="2493779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209">
        <p15:prstTrans prst="peelOff"/>
      </p:transition>
    </mc:Choice>
    <mc:Fallback xmlns="">
      <p:transition spd="slow" advTm="2209">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238066" cy="3102864"/>
          </a:xfrm>
        </p:spPr>
        <p:txBody>
          <a:bodyPr>
            <a:normAutofit/>
          </a:bodyPr>
          <a:lstStyle/>
          <a:p>
            <a:pPr algn="ctr"/>
            <a:r>
              <a:rPr lang="lv-LV" sz="6000" dirty="0" smtClean="0"/>
              <a:t/>
            </a:r>
            <a:br>
              <a:rPr lang="lv-LV" sz="6000" dirty="0" smtClean="0"/>
            </a:br>
            <a:r>
              <a:rPr lang="lv-LV" sz="6000" b="1" dirty="0" smtClean="0">
                <a:solidFill>
                  <a:schemeClr val="accent1">
                    <a:lumMod val="75000"/>
                  </a:schemeClr>
                </a:solidFill>
              </a:rPr>
              <a:t>Foto no Ulda Siliņa</a:t>
            </a:r>
            <a:r>
              <a:rPr lang="lv-LV" sz="6000" b="1" dirty="0">
                <a:solidFill>
                  <a:schemeClr val="accent1">
                    <a:lumMod val="75000"/>
                  </a:schemeClr>
                </a:solidFill>
              </a:rPr>
              <a:t/>
            </a:r>
            <a:br>
              <a:rPr lang="lv-LV" sz="6000" b="1" dirty="0">
                <a:solidFill>
                  <a:schemeClr val="accent1">
                    <a:lumMod val="75000"/>
                  </a:schemeClr>
                </a:solidFill>
              </a:rPr>
            </a:br>
            <a:r>
              <a:rPr lang="lv-LV" sz="6000" b="1" dirty="0" smtClean="0">
                <a:solidFill>
                  <a:schemeClr val="accent1">
                    <a:lumMod val="75000"/>
                  </a:schemeClr>
                </a:solidFill>
              </a:rPr>
              <a:t>foto galerijas</a:t>
            </a:r>
            <a:endParaRPr lang="lv-LV" sz="6000" b="1" dirty="0">
              <a:solidFill>
                <a:schemeClr val="accent1">
                  <a:lumMod val="75000"/>
                </a:schemeClr>
              </a:solidFill>
            </a:endParaRPr>
          </a:p>
        </p:txBody>
      </p:sp>
      <p:sp>
        <p:nvSpPr>
          <p:cNvPr id="3" name="Content Placeholder 2"/>
          <p:cNvSpPr>
            <a:spLocks noGrp="1"/>
          </p:cNvSpPr>
          <p:nvPr>
            <p:ph idx="1"/>
          </p:nvPr>
        </p:nvSpPr>
        <p:spPr>
          <a:xfrm>
            <a:off x="677334" y="1380744"/>
            <a:ext cx="8082618" cy="2642616"/>
          </a:xfrm>
        </p:spPr>
        <p:txBody>
          <a:bodyPr/>
          <a:lstStyle/>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a:p>
        </p:txBody>
      </p:sp>
    </p:spTree>
    <p:extLst>
      <p:ext uri="{BB962C8B-B14F-4D97-AF65-F5344CB8AC3E}">
        <p14:creationId xmlns:p14="http://schemas.microsoft.com/office/powerpoint/2010/main" val="943028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98">
        <p15:prstTrans prst="peelOff"/>
      </p:transition>
    </mc:Choice>
    <mc:Fallback xmlns="">
      <p:transition spd="slow" advTm="1598">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13360"/>
            <a:ext cx="8082618" cy="4916424"/>
          </a:xfrm>
        </p:spPr>
        <p:txBody>
          <a:bodyPr>
            <a:normAutofit fontScale="90000"/>
          </a:bodyPr>
          <a:lstStyle/>
          <a:p>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endParaRPr lang="lv-LV" dirty="0"/>
          </a:p>
        </p:txBody>
      </p:sp>
      <p:sp>
        <p:nvSpPr>
          <p:cNvPr id="3" name="Content Placeholder 2"/>
          <p:cNvSpPr>
            <a:spLocks noGrp="1"/>
          </p:cNvSpPr>
          <p:nvPr>
            <p:ph idx="1"/>
          </p:nvPr>
        </p:nvSpPr>
        <p:spPr>
          <a:xfrm>
            <a:off x="1482006" y="4443984"/>
            <a:ext cx="8302074" cy="1170432"/>
          </a:xfrm>
        </p:spPr>
        <p:txBody>
          <a:bodyPr/>
          <a:lstStyle/>
          <a:p>
            <a:endParaRPr lang="lv-LV" dirty="0" smtClean="0"/>
          </a:p>
          <a:p>
            <a:pPr marL="0" indent="0">
              <a:buNone/>
            </a:pPr>
            <a:r>
              <a:rPr lang="lv-LV" sz="2800" dirty="0" smtClean="0">
                <a:solidFill>
                  <a:schemeClr val="accent1">
                    <a:lumMod val="75000"/>
                  </a:schemeClr>
                </a:solidFill>
              </a:rPr>
              <a:t>Sidnejas latviešu teātra uzvedums </a:t>
            </a:r>
            <a:r>
              <a:rPr lang="lv-LV" sz="2800" i="1" dirty="0" smtClean="0">
                <a:solidFill>
                  <a:schemeClr val="accent1">
                    <a:lumMod val="75000"/>
                  </a:schemeClr>
                </a:solidFill>
              </a:rPr>
              <a:t>Čūska</a:t>
            </a:r>
            <a:endParaRPr lang="lv-LV" sz="2800" i="1" dirty="0">
              <a:solidFill>
                <a:schemeClr val="accent1">
                  <a:lumMod val="75000"/>
                </a:schemeClr>
              </a:solidFill>
            </a:endParaRPr>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p:txBody>
      </p:sp>
      <p:pic>
        <p:nvPicPr>
          <p:cNvPr id="4" name="Picture 3" descr="https://www.historia.lv/sites/default/files/styles/large/public/media/galerijas/2016/julijs/Cuska/nr.1.jpg?itok=LJRmSO34">
            <a:hlinkClick r:id="rId2" tooltip="&quot;M. Zīverta Čūska. No kr. – G. Šēperis (doc. Apšenieks), V. Dūte (Erika Neziņa), V. Ducmanis (Miķelis Muļļa), S. Tomsone (Mollija), U. Siliņš, (Diogēns) un L. Dombrovska (Pipa).&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66170" y="441960"/>
            <a:ext cx="4986189" cy="4002024"/>
          </a:xfrm>
          <a:prstGeom prst="rect">
            <a:avLst/>
          </a:prstGeom>
          <a:noFill/>
          <a:ln>
            <a:noFill/>
          </a:ln>
        </p:spPr>
      </p:pic>
    </p:spTree>
    <p:extLst>
      <p:ext uri="{BB962C8B-B14F-4D97-AF65-F5344CB8AC3E}">
        <p14:creationId xmlns:p14="http://schemas.microsoft.com/office/powerpoint/2010/main" val="105260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91">
        <p15:prstTrans prst="peelOff"/>
      </p:transition>
    </mc:Choice>
    <mc:Fallback xmlns="">
      <p:transition spd="slow" advTm="3091">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678" y="252984"/>
            <a:ext cx="8356938" cy="4172712"/>
          </a:xfrm>
        </p:spPr>
        <p:txBody>
          <a:bodyPr>
            <a:normAutofit fontScale="90000"/>
          </a:bodyPr>
          <a:lstStyle/>
          <a:p>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endParaRPr lang="lv-LV" dirty="0"/>
          </a:p>
        </p:txBody>
      </p:sp>
      <p:sp>
        <p:nvSpPr>
          <p:cNvPr id="3" name="Content Placeholder 2"/>
          <p:cNvSpPr>
            <a:spLocks noGrp="1"/>
          </p:cNvSpPr>
          <p:nvPr>
            <p:ph idx="1"/>
          </p:nvPr>
        </p:nvSpPr>
        <p:spPr>
          <a:xfrm>
            <a:off x="1435946" y="1627633"/>
            <a:ext cx="7040202" cy="4279392"/>
          </a:xfrm>
        </p:spPr>
        <p:txBody>
          <a:bodyPr/>
          <a:lstStyle/>
          <a:p>
            <a:pPr algn="ctr"/>
            <a:endParaRPr lang="lv-LV" dirty="0" smtClean="0"/>
          </a:p>
          <a:p>
            <a:pPr algn="ctr"/>
            <a:endParaRPr lang="lv-LV" dirty="0"/>
          </a:p>
          <a:p>
            <a:pPr algn="ctr"/>
            <a:endParaRPr lang="lv-LV" dirty="0" smtClean="0"/>
          </a:p>
          <a:p>
            <a:pPr algn="ctr"/>
            <a:endParaRPr lang="lv-LV" dirty="0"/>
          </a:p>
          <a:p>
            <a:pPr algn="ctr"/>
            <a:endParaRPr lang="lv-LV" dirty="0" smtClean="0"/>
          </a:p>
          <a:p>
            <a:pPr algn="ctr"/>
            <a:endParaRPr lang="lv-LV" dirty="0"/>
          </a:p>
          <a:p>
            <a:pPr algn="ctr"/>
            <a:endParaRPr lang="lv-LV" dirty="0" smtClean="0"/>
          </a:p>
          <a:p>
            <a:pPr algn="ctr"/>
            <a:endParaRPr lang="lv-LV" dirty="0"/>
          </a:p>
          <a:p>
            <a:pPr marL="0" indent="0" algn="ctr">
              <a:buNone/>
            </a:pPr>
            <a:r>
              <a:rPr lang="lv-LV" sz="2800" dirty="0" smtClean="0">
                <a:solidFill>
                  <a:schemeClr val="accent1">
                    <a:lumMod val="75000"/>
                  </a:schemeClr>
                </a:solidFill>
              </a:rPr>
              <a:t>Ulda Siliņa skeča </a:t>
            </a:r>
            <a:r>
              <a:rPr lang="lv-LV" sz="2800" i="1" dirty="0" smtClean="0">
                <a:solidFill>
                  <a:schemeClr val="accent1">
                    <a:lumMod val="75000"/>
                  </a:schemeClr>
                </a:solidFill>
              </a:rPr>
              <a:t>Satikšanās </a:t>
            </a:r>
            <a:r>
              <a:rPr lang="lv-LV" sz="2800" i="1" dirty="0" err="1" smtClean="0">
                <a:solidFill>
                  <a:schemeClr val="accent1">
                    <a:lumMod val="75000"/>
                  </a:schemeClr>
                </a:solidFill>
              </a:rPr>
              <a:t>haciendā</a:t>
            </a:r>
            <a:r>
              <a:rPr lang="lv-LV" sz="2800" i="1" dirty="0" smtClean="0">
                <a:solidFill>
                  <a:schemeClr val="accent1">
                    <a:lumMod val="75000"/>
                  </a:schemeClr>
                </a:solidFill>
              </a:rPr>
              <a:t> </a:t>
            </a:r>
            <a:r>
              <a:rPr lang="lv-LV" sz="2800" dirty="0" smtClean="0">
                <a:solidFill>
                  <a:schemeClr val="accent1">
                    <a:lumMod val="75000"/>
                  </a:schemeClr>
                </a:solidFill>
              </a:rPr>
              <a:t>uzvedums, 1960.</a:t>
            </a:r>
          </a:p>
          <a:p>
            <a:pPr algn="ctr"/>
            <a:endParaRPr lang="lv-LV" sz="2800" dirty="0"/>
          </a:p>
          <a:p>
            <a:pPr algn="ctr"/>
            <a:endParaRPr lang="lv-LV" dirty="0" smtClean="0"/>
          </a:p>
          <a:p>
            <a:pPr algn="ctr"/>
            <a:endParaRPr lang="lv-LV" dirty="0"/>
          </a:p>
          <a:p>
            <a:pPr algn="ctr"/>
            <a:endParaRPr lang="lv-LV" dirty="0" smtClean="0"/>
          </a:p>
          <a:p>
            <a:pPr algn="ctr"/>
            <a:endParaRPr lang="lv-LV" dirty="0"/>
          </a:p>
          <a:p>
            <a:pPr algn="ctr"/>
            <a:endParaRPr lang="lv-LV" dirty="0" smtClean="0"/>
          </a:p>
          <a:p>
            <a:pPr algn="ctr"/>
            <a:endParaRPr lang="lv-LV" dirty="0"/>
          </a:p>
          <a:p>
            <a:pPr algn="ctr"/>
            <a:endParaRPr lang="lv-LV" dirty="0" smtClean="0"/>
          </a:p>
          <a:p>
            <a:pPr algn="ctr"/>
            <a:endParaRPr lang="lv-LV" dirty="0"/>
          </a:p>
          <a:p>
            <a:pPr algn="ctr"/>
            <a:endParaRPr lang="lv-LV" dirty="0" smtClean="0"/>
          </a:p>
          <a:p>
            <a:pPr algn="ctr"/>
            <a:endParaRPr lang="lv-LV" dirty="0"/>
          </a:p>
          <a:p>
            <a:pPr algn="ctr"/>
            <a:endParaRPr lang="lv-LV" dirty="0" smtClean="0"/>
          </a:p>
          <a:p>
            <a:pPr algn="ctr"/>
            <a:endParaRPr lang="lv-LV" dirty="0"/>
          </a:p>
        </p:txBody>
      </p:sp>
      <p:pic>
        <p:nvPicPr>
          <p:cNvPr id="4" name="Picture 3" descr="https://www.historia.lv/sites/default/files/styles/large/public/media/galerijas/2016/novembris/Divpistolu_Viljams/dv1.jpg?itok=vS_R1qn3">
            <a:hlinkClick r:id="rId2" tooltip="&quot;U. Siliņa skečs &quot;Satikšanās haciendā&quot;. No kr. – J.Zemītis (Meksikānis) un J.Saldums (Divpistoļu Viljams).&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90671" y="1203960"/>
            <a:ext cx="3730753" cy="3221736"/>
          </a:xfrm>
          <a:prstGeom prst="rect">
            <a:avLst/>
          </a:prstGeom>
          <a:noFill/>
          <a:ln>
            <a:noFill/>
          </a:ln>
        </p:spPr>
      </p:pic>
    </p:spTree>
    <p:extLst>
      <p:ext uri="{BB962C8B-B14F-4D97-AF65-F5344CB8AC3E}">
        <p14:creationId xmlns:p14="http://schemas.microsoft.com/office/powerpoint/2010/main" val="3284214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61">
        <p15:prstTrans prst="peelOff"/>
      </p:transition>
    </mc:Choice>
    <mc:Fallback xmlns="">
      <p:transition spd="slow" advTm="3061">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27143" y="4566920"/>
            <a:ext cx="8596668" cy="1138936"/>
          </a:xfrm>
        </p:spPr>
        <p:txBody>
          <a:bodyPr>
            <a:normAutofit/>
          </a:bodyPr>
          <a:lstStyle/>
          <a:p>
            <a:r>
              <a:rPr lang="lv-LV" sz="2400" dirty="0" smtClean="0">
                <a:solidFill>
                  <a:schemeClr val="accent1">
                    <a:lumMod val="75000"/>
                  </a:schemeClr>
                </a:solidFill>
              </a:rPr>
              <a:t>Sidnejas latviešu uzvedums </a:t>
            </a:r>
            <a:r>
              <a:rPr lang="lv-LV" sz="2400" i="1" dirty="0" smtClean="0">
                <a:solidFill>
                  <a:schemeClr val="accent1">
                    <a:lumMod val="75000"/>
                  </a:schemeClr>
                </a:solidFill>
              </a:rPr>
              <a:t>Kaleidoskops, </a:t>
            </a:r>
            <a:r>
              <a:rPr lang="lv-LV" sz="2400" dirty="0" smtClean="0">
                <a:solidFill>
                  <a:schemeClr val="accent1">
                    <a:lumMod val="75000"/>
                  </a:schemeClr>
                </a:solidFill>
              </a:rPr>
              <a:t>1964.g.</a:t>
            </a:r>
            <a:endParaRPr lang="lv-LV" sz="2400" dirty="0">
              <a:solidFill>
                <a:schemeClr val="accent1">
                  <a:lumMod val="75000"/>
                </a:schemeClr>
              </a:solidFill>
            </a:endParaRPr>
          </a:p>
        </p:txBody>
      </p:sp>
      <p:pic>
        <p:nvPicPr>
          <p:cNvPr id="4" name="Picture 3" descr="https://www.historia.lv/sites/default/files/styles/large/public/media/galerijas/2017/marts/Kaleidoskops_1964/002.jpg?itok=MyNZ0AvY">
            <a:hlinkClick r:id="rId2" tooltip="&quot;Sidnejas &quot;Kaleidoskopa 1964&quot; programmas vāks.&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15577" y="609600"/>
            <a:ext cx="4812792" cy="3957320"/>
          </a:xfrm>
          <a:prstGeom prst="rect">
            <a:avLst/>
          </a:prstGeom>
          <a:noFill/>
          <a:ln>
            <a:noFill/>
          </a:ln>
        </p:spPr>
      </p:pic>
    </p:spTree>
    <p:extLst>
      <p:ext uri="{BB962C8B-B14F-4D97-AF65-F5344CB8AC3E}">
        <p14:creationId xmlns:p14="http://schemas.microsoft.com/office/powerpoint/2010/main" val="757324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824">
        <p15:prstTrans prst="peelOff"/>
      </p:transition>
    </mc:Choice>
    <mc:Fallback xmlns="">
      <p:transition spd="slow" advTm="2824">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endParaRPr lang="lv-LV" dirty="0"/>
          </a:p>
        </p:txBody>
      </p:sp>
      <p:pic>
        <p:nvPicPr>
          <p:cNvPr id="4" name="Picture 3" descr="https://www.historia.lv/sites/default/files/styles/large/public/media/galerijas/2017/aprilis/Mernieku_laiki/3.jpg?itok=CVdFk6jZ">
            <a:hlinkClick r:id="rId2" tooltip="&quot;&quot;Mērnieku laiki&quot; SLT uzvedumā. Priekšā no kr. – V. Līce (Liena), J. Ķauķis (Švauksts) un U. Siliņš (Prātnieks).&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50186" y="609600"/>
            <a:ext cx="4623816" cy="3125216"/>
          </a:xfrm>
          <a:prstGeom prst="rect">
            <a:avLst/>
          </a:prstGeom>
          <a:noFill/>
          <a:ln>
            <a:noFill/>
          </a:ln>
        </p:spPr>
      </p:pic>
      <p:sp>
        <p:nvSpPr>
          <p:cNvPr id="5" name="Rectangle 4"/>
          <p:cNvSpPr/>
          <p:nvPr/>
        </p:nvSpPr>
        <p:spPr>
          <a:xfrm>
            <a:off x="677334" y="2856242"/>
            <a:ext cx="3840480" cy="878574"/>
          </a:xfrm>
          <a:prstGeom prst="rect">
            <a:avLst/>
          </a:prstGeom>
        </p:spPr>
        <p:txBody>
          <a:bodyPr wrap="square">
            <a:spAutoFit/>
          </a:bodyPr>
          <a:lstStyle/>
          <a:p>
            <a:pPr>
              <a:lnSpc>
                <a:spcPct val="150000"/>
              </a:lnSpc>
              <a:spcAft>
                <a:spcPts val="0"/>
              </a:spcAft>
            </a:pPr>
            <a:r>
              <a:rPr lang="lv-LV" b="1" u="sng" dirty="0">
                <a:solidFill>
                  <a:schemeClr val="accent1">
                    <a:lumMod val="75000"/>
                  </a:schemeClr>
                </a:solidFill>
                <a:latin typeface="Arial" panose="020B0604020202020204" pitchFamily="34" charset="0"/>
                <a:ea typeface="Times New Roman" panose="02020603050405020304" pitchFamily="18" charset="0"/>
                <a:cs typeface="Times New Roman" panose="02020603050405020304" pitchFamily="18" charset="0"/>
                <a:hlinkClick r:id="rId4"/>
              </a:rPr>
              <a:t>Sidnejas latviešu teātra uzvedums “Mērnieku laiki”, 1969.</a:t>
            </a:r>
            <a:endParaRPr lang="lv-LV" sz="1200" u="sng"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6306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989">
        <p15:prstTrans prst="peelOff"/>
      </p:transition>
    </mc:Choice>
    <mc:Fallback xmlns="">
      <p:transition spd="slow" advTm="2989">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endParaRPr lang="lv-LV" dirty="0"/>
          </a:p>
        </p:txBody>
      </p:sp>
      <p:sp>
        <p:nvSpPr>
          <p:cNvPr id="3" name="Content Placeholder 2"/>
          <p:cNvSpPr>
            <a:spLocks noGrp="1"/>
          </p:cNvSpPr>
          <p:nvPr>
            <p:ph idx="1"/>
          </p:nvPr>
        </p:nvSpPr>
        <p:spPr>
          <a:xfrm>
            <a:off x="197928" y="1399032"/>
            <a:ext cx="9555480" cy="3419856"/>
          </a:xfrm>
        </p:spPr>
        <p:txBody>
          <a:bodyPr>
            <a:noAutofit/>
          </a:bodyPr>
          <a:lstStyle/>
          <a:p>
            <a:r>
              <a:rPr lang="lv-LV" sz="2400" dirty="0">
                <a:solidFill>
                  <a:schemeClr val="accent1">
                    <a:lumMod val="75000"/>
                  </a:schemeClr>
                </a:solidFill>
              </a:rPr>
              <a:t>1945. gada </a:t>
            </a:r>
            <a:r>
              <a:rPr lang="lv-LV" sz="2400" dirty="0" smtClean="0">
                <a:solidFill>
                  <a:schemeClr val="accent1">
                    <a:lumMod val="75000"/>
                  </a:schemeClr>
                </a:solidFill>
              </a:rPr>
              <a:t>sākumu </a:t>
            </a:r>
            <a:r>
              <a:rPr lang="lv-LV" sz="2400" dirty="0" err="1">
                <a:solidFill>
                  <a:schemeClr val="accent1">
                    <a:lumMod val="75000"/>
                  </a:schemeClr>
                </a:solidFill>
              </a:rPr>
              <a:t>Siliņš</a:t>
            </a:r>
            <a:r>
              <a:rPr lang="lv-LV" sz="2400" dirty="0">
                <a:solidFill>
                  <a:schemeClr val="accent1">
                    <a:lumMod val="75000"/>
                  </a:schemeClr>
                </a:solidFill>
              </a:rPr>
              <a:t> pavada “nocietinot </a:t>
            </a:r>
            <a:r>
              <a:rPr lang="lv-LV" sz="2400" dirty="0" smtClean="0">
                <a:solidFill>
                  <a:schemeClr val="accent1">
                    <a:lumMod val="75000"/>
                  </a:schemeClr>
                </a:solidFill>
              </a:rPr>
              <a:t>Austrumu fronti” pie </a:t>
            </a:r>
            <a:r>
              <a:rPr lang="lv-LV" sz="2400" dirty="0" err="1" smtClean="0">
                <a:solidFill>
                  <a:schemeClr val="accent1">
                    <a:lumMod val="75000"/>
                  </a:schemeClr>
                </a:solidFill>
              </a:rPr>
              <a:t>Štetinas</a:t>
            </a:r>
            <a:r>
              <a:rPr lang="lv-LV" sz="2400" dirty="0">
                <a:solidFill>
                  <a:schemeClr val="accent1">
                    <a:lumMod val="75000"/>
                  </a:schemeClr>
                </a:solidFill>
              </a:rPr>
              <a:t>. Ī</a:t>
            </a:r>
            <a:r>
              <a:rPr lang="lv-LV" sz="2400" dirty="0" smtClean="0">
                <a:solidFill>
                  <a:schemeClr val="accent1">
                    <a:lumMod val="75000"/>
                  </a:schemeClr>
                </a:solidFill>
              </a:rPr>
              <a:t>si </a:t>
            </a:r>
            <a:r>
              <a:rPr lang="lv-LV" sz="2400" dirty="0">
                <a:solidFill>
                  <a:schemeClr val="accent1">
                    <a:lumMod val="75000"/>
                  </a:schemeClr>
                </a:solidFill>
              </a:rPr>
              <a:t>pirms </a:t>
            </a:r>
            <a:r>
              <a:rPr lang="lv-LV" sz="2400" dirty="0" smtClean="0">
                <a:solidFill>
                  <a:schemeClr val="accent1">
                    <a:lumMod val="75000"/>
                  </a:schemeClr>
                </a:solidFill>
              </a:rPr>
              <a:t>Vācijas kapitulācijas laimīgi izkļuvis </a:t>
            </a:r>
            <a:r>
              <a:rPr lang="lv-LV" sz="2400" dirty="0">
                <a:solidFill>
                  <a:schemeClr val="accent1">
                    <a:lumMod val="75000"/>
                  </a:schemeClr>
                </a:solidFill>
              </a:rPr>
              <a:t>no ielenkuma, </a:t>
            </a:r>
            <a:r>
              <a:rPr lang="lv-LV" sz="2400" dirty="0" smtClean="0">
                <a:solidFill>
                  <a:schemeClr val="accent1">
                    <a:lumMod val="75000"/>
                  </a:schemeClr>
                </a:solidFill>
              </a:rPr>
              <a:t>brīvprātīgi </a:t>
            </a:r>
            <a:r>
              <a:rPr lang="lv-LV" sz="2400" dirty="0">
                <a:solidFill>
                  <a:schemeClr val="accent1">
                    <a:lumMod val="75000"/>
                  </a:schemeClr>
                </a:solidFill>
              </a:rPr>
              <a:t>piesakoties vācu SS </a:t>
            </a:r>
            <a:r>
              <a:rPr lang="lv-LV" sz="2400" dirty="0" smtClean="0">
                <a:solidFill>
                  <a:schemeClr val="accent1">
                    <a:lumMod val="75000"/>
                  </a:schemeClr>
                </a:solidFill>
              </a:rPr>
              <a:t>formācijai.</a:t>
            </a:r>
          </a:p>
          <a:p>
            <a:r>
              <a:rPr lang="lv-LV" sz="2400" dirty="0" smtClean="0">
                <a:solidFill>
                  <a:schemeClr val="accent1">
                    <a:lumMod val="75000"/>
                  </a:schemeClr>
                </a:solidFill>
              </a:rPr>
              <a:t>Pēc </a:t>
            </a:r>
            <a:r>
              <a:rPr lang="lv-LV" sz="2400" dirty="0">
                <a:solidFill>
                  <a:schemeClr val="accent1">
                    <a:lumMod val="75000"/>
                  </a:schemeClr>
                </a:solidFill>
              </a:rPr>
              <a:t>kara beigām amerikāņi viņu kopā ar ģimeni gandrīz izdod krieviem. Izglābties izdevies tikai pāris simt metru no robežas, pateicoties amerikāņu armijas šoferim. </a:t>
            </a:r>
          </a:p>
          <a:p>
            <a:r>
              <a:rPr lang="lv-LV" sz="2400" dirty="0">
                <a:solidFill>
                  <a:schemeClr val="accent1">
                    <a:lumMod val="75000"/>
                  </a:schemeClr>
                </a:solidFill>
              </a:rPr>
              <a:t>Pēc tam viņš ar ģimeni dzīvo angļu zonā </a:t>
            </a:r>
            <a:r>
              <a:rPr lang="lv-LV" sz="2400" dirty="0" err="1">
                <a:solidFill>
                  <a:schemeClr val="accent1">
                    <a:lumMod val="75000"/>
                  </a:schemeClr>
                </a:solidFill>
              </a:rPr>
              <a:t>Altgardes</a:t>
            </a:r>
            <a:r>
              <a:rPr lang="lv-LV" sz="2400" dirty="0">
                <a:solidFill>
                  <a:schemeClr val="accent1">
                    <a:lumMod val="75000"/>
                  </a:schemeClr>
                </a:solidFill>
              </a:rPr>
              <a:t> un </a:t>
            </a:r>
            <a:r>
              <a:rPr lang="lv-LV" sz="2400" dirty="0" err="1">
                <a:solidFill>
                  <a:schemeClr val="accent1">
                    <a:lumMod val="75000"/>
                  </a:schemeClr>
                </a:solidFill>
              </a:rPr>
              <a:t>Dēdelsdorfas</a:t>
            </a:r>
            <a:r>
              <a:rPr lang="lv-LV" sz="2400" dirty="0">
                <a:solidFill>
                  <a:schemeClr val="accent1">
                    <a:lumMod val="75000"/>
                  </a:schemeClr>
                </a:solidFill>
              </a:rPr>
              <a:t> DP nometnēs, kur 1949.g. beidz latviešu ģimnāziju.</a:t>
            </a:r>
          </a:p>
          <a:p>
            <a:endParaRPr lang="lv-LV" sz="3200" dirty="0"/>
          </a:p>
        </p:txBody>
      </p:sp>
    </p:spTree>
    <p:extLst>
      <p:ext uri="{BB962C8B-B14F-4D97-AF65-F5344CB8AC3E}">
        <p14:creationId xmlns:p14="http://schemas.microsoft.com/office/powerpoint/2010/main" val="2320581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8334">
        <p15:prstTrans prst="peelOff"/>
      </p:transition>
    </mc:Choice>
    <mc:Fallback xmlns="">
      <p:transition spd="slow" advTm="18334">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endParaRPr lang="lv-LV" dirty="0"/>
          </a:p>
        </p:txBody>
      </p:sp>
      <p:pic>
        <p:nvPicPr>
          <p:cNvPr id="4" name="Picture 3" descr="https://www.historia.lv/sites/default/files/styles/large/public/media/galerijas/2017/aprilis/Sistasiknekas/10.jpg?itok=aRUUgX9M">
            <a:hlinkClick r:id="rId2" tooltip="&quot;Ulda Siliņa &quot;Šurturitnekuršistasitnekas&quot;. No kr. – neatpazīta, Pīļu Mīle (H. Dukure?), Pīļknābene (A.   Saiva?), Enriko Zaļā Varde (U. Siliņš).&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4488642" y="609600"/>
            <a:ext cx="4785360" cy="3408680"/>
          </a:xfrm>
          <a:prstGeom prst="rect">
            <a:avLst/>
          </a:prstGeom>
          <a:noFill/>
          <a:ln>
            <a:noFill/>
          </a:ln>
        </p:spPr>
      </p:pic>
      <p:sp>
        <p:nvSpPr>
          <p:cNvPr id="5" name="Rectangle 4"/>
          <p:cNvSpPr/>
          <p:nvPr/>
        </p:nvSpPr>
        <p:spPr>
          <a:xfrm flipH="1">
            <a:off x="677334" y="4018280"/>
            <a:ext cx="4781634" cy="878574"/>
          </a:xfrm>
          <a:prstGeom prst="rect">
            <a:avLst/>
          </a:prstGeom>
        </p:spPr>
        <p:txBody>
          <a:bodyPr wrap="square">
            <a:spAutoFit/>
          </a:bodyPr>
          <a:lstStyle/>
          <a:p>
            <a:pPr>
              <a:lnSpc>
                <a:spcPct val="150000"/>
              </a:lnSpc>
              <a:spcAft>
                <a:spcPts val="0"/>
              </a:spcAft>
            </a:pPr>
            <a:r>
              <a:rPr lang="lv-LV" b="1" dirty="0">
                <a:solidFill>
                  <a:schemeClr val="accent1">
                    <a:lumMod val="75000"/>
                  </a:schemeClr>
                </a:solidFill>
                <a:latin typeface="Arial" panose="020B0604020202020204" pitchFamily="34" charset="0"/>
                <a:ea typeface="Times New Roman" panose="02020603050405020304" pitchFamily="18" charset="0"/>
                <a:cs typeface="Times New Roman" panose="02020603050405020304" pitchFamily="18" charset="0"/>
                <a:hlinkClick r:id="rId4"/>
              </a:rPr>
              <a:t>Sidnejas latviešu teātra uzvedums “</a:t>
            </a:r>
            <a:r>
              <a:rPr lang="lv-LV" b="1" dirty="0" err="1" smtClean="0">
                <a:solidFill>
                  <a:schemeClr val="accent1">
                    <a:lumMod val="75000"/>
                  </a:schemeClr>
                </a:solidFill>
                <a:latin typeface="Arial" panose="020B0604020202020204" pitchFamily="34" charset="0"/>
                <a:ea typeface="Times New Roman" panose="02020603050405020304" pitchFamily="18" charset="0"/>
                <a:cs typeface="Times New Roman" panose="02020603050405020304" pitchFamily="18" charset="0"/>
                <a:hlinkClick r:id="rId4"/>
              </a:rPr>
              <a:t>Šurturitnekuršistasitnekas</a:t>
            </a:r>
            <a:r>
              <a:rPr lang="lv-LV" b="1" dirty="0">
                <a:solidFill>
                  <a:schemeClr val="accent1">
                    <a:lumMod val="75000"/>
                  </a:schemeClr>
                </a:solidFill>
                <a:latin typeface="Arial" panose="020B0604020202020204" pitchFamily="34" charset="0"/>
                <a:ea typeface="Times New Roman" panose="02020603050405020304" pitchFamily="18" charset="0"/>
                <a:cs typeface="Times New Roman" panose="02020603050405020304" pitchFamily="18" charset="0"/>
                <a:hlinkClick r:id="rId4"/>
              </a:rPr>
              <a:t>”, 1969.</a:t>
            </a:r>
            <a:endParaRPr lang="lv-LV" sz="12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6776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91">
        <p15:prstTrans prst="peelOff"/>
      </p:transition>
    </mc:Choice>
    <mc:Fallback xmlns="">
      <p:transition spd="slow" advTm="3091">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431762"/>
          </a:xfrm>
        </p:spPr>
        <p:txBody>
          <a:bodyPr>
            <a:normAutofit fontScale="90000"/>
          </a:bodyPr>
          <a:lstStyle/>
          <a:p>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endParaRPr lang="lv-LV" dirty="0"/>
          </a:p>
        </p:txBody>
      </p:sp>
      <p:sp>
        <p:nvSpPr>
          <p:cNvPr id="3" name="Content Placeholder 2"/>
          <p:cNvSpPr>
            <a:spLocks noGrp="1"/>
          </p:cNvSpPr>
          <p:nvPr>
            <p:ph idx="1"/>
          </p:nvPr>
        </p:nvSpPr>
        <p:spPr>
          <a:xfrm>
            <a:off x="613326" y="4142233"/>
            <a:ext cx="8046042" cy="1380743"/>
          </a:xfrm>
        </p:spPr>
        <p:txBody>
          <a:bodyPr/>
          <a:lstStyle/>
          <a:p>
            <a:pPr marL="0" indent="0">
              <a:buNone/>
            </a:pPr>
            <a:endParaRPr lang="lv-LV" dirty="0" smtClean="0"/>
          </a:p>
          <a:p>
            <a:pPr marL="0" indent="0">
              <a:buNone/>
            </a:pPr>
            <a:r>
              <a:rPr lang="lv-LV" b="1" u="sng" dirty="0" smtClean="0">
                <a:hlinkClick r:id="rId2"/>
              </a:rPr>
              <a:t>Sidnejas </a:t>
            </a:r>
            <a:r>
              <a:rPr lang="lv-LV" b="1" u="sng" dirty="0">
                <a:hlinkClick r:id="rId2"/>
              </a:rPr>
              <a:t>latviešu teātra uzvedums “Cīrulis”, 1961.</a:t>
            </a:r>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a:p>
        </p:txBody>
      </p:sp>
      <p:pic>
        <p:nvPicPr>
          <p:cNvPr id="4" name="Picture 3" descr="https://www.historia.lv/sites/default/files/styles/large/public/media/galerijas/2017/julijs/Cirulis/3.jpg?itok=0DJDoccL">
            <a:hlinkClick r:id="rId3" tooltip="&quot;Ž.Anuīla &quot;Cīrulis&quot;. No kr. – J.Ķauķis (Vorikas lords), M.Siliņš (Košons) , O.Dombrovskis (Prokurors),  A.Svilāns (Brālis advokāts).&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23944" y="609600"/>
            <a:ext cx="4599432" cy="3407663"/>
          </a:xfrm>
          <a:prstGeom prst="rect">
            <a:avLst/>
          </a:prstGeom>
          <a:noFill/>
          <a:ln>
            <a:noFill/>
          </a:ln>
        </p:spPr>
      </p:pic>
    </p:spTree>
    <p:extLst>
      <p:ext uri="{BB962C8B-B14F-4D97-AF65-F5344CB8AC3E}">
        <p14:creationId xmlns:p14="http://schemas.microsoft.com/office/powerpoint/2010/main" val="920700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53">
        <p15:prstTrans prst="peelOff"/>
      </p:transition>
    </mc:Choice>
    <mc:Fallback xmlns="">
      <p:transition spd="slow" advTm="2653">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endParaRPr lang="lv-LV" dirty="0"/>
          </a:p>
        </p:txBody>
      </p:sp>
      <p:sp>
        <p:nvSpPr>
          <p:cNvPr id="3" name="Content Placeholder 2"/>
          <p:cNvSpPr>
            <a:spLocks noGrp="1"/>
          </p:cNvSpPr>
          <p:nvPr>
            <p:ph idx="1"/>
          </p:nvPr>
        </p:nvSpPr>
        <p:spPr>
          <a:xfrm>
            <a:off x="1171110" y="4855465"/>
            <a:ext cx="8596668" cy="658367"/>
          </a:xfrm>
        </p:spPr>
        <p:txBody>
          <a:bodyPr/>
          <a:lstStyle/>
          <a:p>
            <a:pPr marL="0" indent="0">
              <a:buNone/>
            </a:pPr>
            <a:r>
              <a:rPr lang="lv-LV" b="1" u="sng" dirty="0" smtClean="0">
                <a:hlinkClick r:id="rId2"/>
              </a:rPr>
              <a:t>Ansamblis </a:t>
            </a:r>
            <a:r>
              <a:rPr lang="lv-LV" b="1" u="sng" dirty="0">
                <a:hlinkClick r:id="rId2"/>
              </a:rPr>
              <a:t>“Mūsu Trio”</a:t>
            </a:r>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p:txBody>
      </p:sp>
      <p:pic>
        <p:nvPicPr>
          <p:cNvPr id="4" name="Picture 3" descr="https://www.historia.lv/sites/default/files/styles/large/public/media/galerijas/2017/julijs/Musu_Trio/mans_trio1.jpg?itok=HZW1MfWp">
            <a:hlinkClick r:id="rId3" tooltip="&quot;Ansamblis &quot;Mūsu Trio&quot; 1961.g. No kr. – ģitārists J. Martinsons, M. Āboltiņa, Z. Ābola un U. Siliņš.&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4239768" y="1572769"/>
            <a:ext cx="4572000" cy="3434080"/>
          </a:xfrm>
          <a:prstGeom prst="rect">
            <a:avLst/>
          </a:prstGeom>
          <a:noFill/>
          <a:ln>
            <a:noFill/>
          </a:ln>
        </p:spPr>
      </p:pic>
    </p:spTree>
    <p:extLst>
      <p:ext uri="{BB962C8B-B14F-4D97-AF65-F5344CB8AC3E}">
        <p14:creationId xmlns:p14="http://schemas.microsoft.com/office/powerpoint/2010/main" val="1425473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297">
        <p15:prstTrans prst="peelOff"/>
      </p:transition>
    </mc:Choice>
    <mc:Fallback xmlns="">
      <p:transition spd="slow" advTm="3297">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endParaRPr lang="lv-LV" dirty="0"/>
          </a:p>
        </p:txBody>
      </p:sp>
      <p:sp>
        <p:nvSpPr>
          <p:cNvPr id="3" name="Content Placeholder 2"/>
          <p:cNvSpPr>
            <a:spLocks noGrp="1"/>
          </p:cNvSpPr>
          <p:nvPr>
            <p:ph idx="1"/>
          </p:nvPr>
        </p:nvSpPr>
        <p:spPr>
          <a:xfrm>
            <a:off x="750147" y="4139182"/>
            <a:ext cx="8451042" cy="615698"/>
          </a:xfrm>
        </p:spPr>
        <p:txBody>
          <a:bodyPr/>
          <a:lstStyle/>
          <a:p>
            <a:pPr marL="0" indent="0">
              <a:buNone/>
            </a:pPr>
            <a:r>
              <a:rPr lang="lv-LV" b="1" u="sng" dirty="0" smtClean="0">
                <a:hlinkClick r:id="rId2"/>
              </a:rPr>
              <a:t>Adelaides </a:t>
            </a:r>
            <a:r>
              <a:rPr lang="lv-LV" b="1" u="sng" dirty="0">
                <a:hlinkClick r:id="rId2"/>
              </a:rPr>
              <a:t>latviešu teātra uzvedums “Spēle pilī”, 1962.</a:t>
            </a:r>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p:txBody>
      </p:sp>
      <p:pic>
        <p:nvPicPr>
          <p:cNvPr id="4" name="Picture 3" descr="https://www.historia.lv/sites/default/files/styles/large/public/media/galerijas/2017/julijs/Spele_pili/4.jpg?itok=fWXzLgJV">
            <a:hlinkClick r:id="rId3" tooltip="&quot;Fr. Molnara &quot;Spēle pilī&quot;. Uldis Siliņš (Almadijs).&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4315968" y="609598"/>
            <a:ext cx="3840480" cy="3157730"/>
          </a:xfrm>
          <a:prstGeom prst="rect">
            <a:avLst/>
          </a:prstGeom>
          <a:noFill/>
          <a:ln>
            <a:noFill/>
          </a:ln>
        </p:spPr>
      </p:pic>
    </p:spTree>
    <p:extLst>
      <p:ext uri="{BB962C8B-B14F-4D97-AF65-F5344CB8AC3E}">
        <p14:creationId xmlns:p14="http://schemas.microsoft.com/office/powerpoint/2010/main" val="1893153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67">
        <p15:prstTrans prst="peelOff"/>
      </p:transition>
    </mc:Choice>
    <mc:Fallback xmlns="">
      <p:transition spd="slow" advTm="2667">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endParaRPr lang="lv-LV" dirty="0"/>
          </a:p>
        </p:txBody>
      </p:sp>
      <p:sp>
        <p:nvSpPr>
          <p:cNvPr id="3" name="Content Placeholder 2"/>
          <p:cNvSpPr>
            <a:spLocks noGrp="1"/>
          </p:cNvSpPr>
          <p:nvPr>
            <p:ph idx="1"/>
          </p:nvPr>
        </p:nvSpPr>
        <p:spPr>
          <a:xfrm>
            <a:off x="677334" y="4660393"/>
            <a:ext cx="8384370" cy="789431"/>
          </a:xfrm>
        </p:spPr>
        <p:txBody>
          <a:bodyPr/>
          <a:lstStyle/>
          <a:p>
            <a:pPr marL="0" indent="0">
              <a:buNone/>
            </a:pPr>
            <a:r>
              <a:rPr lang="lv-LV" b="1" u="sng" dirty="0" smtClean="0">
                <a:hlinkClick r:id="rId2"/>
              </a:rPr>
              <a:t>Sidnejas </a:t>
            </a:r>
            <a:r>
              <a:rPr lang="lv-LV" b="1" u="sng" dirty="0">
                <a:hlinkClick r:id="rId2"/>
              </a:rPr>
              <a:t>latviešu teātra uzvedums “Vēstules no dzimtenes”, 1963.</a:t>
            </a:r>
            <a:endParaRPr lang="lv-LV" dirty="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p:txBody>
      </p:sp>
      <p:pic>
        <p:nvPicPr>
          <p:cNvPr id="4" name="Picture 3" descr="https://www.historia.lv/sites/default/files/styles/large/public/media/galerijas/2017/julijs/Vestules_no_Dzimtenes_1963/13.jpg?itok=ZaJCidJ2">
            <a:hlinkClick r:id="rId3" tooltip="&quot;Ulda Siliņa &quot;Vēstules no dzimtenes&quot;. No kr. – I.Nīderbergere, J.Ķauķis, I.Birze, Z.Ābola.&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97096" y="758952"/>
            <a:ext cx="4206240" cy="3621024"/>
          </a:xfrm>
          <a:prstGeom prst="rect">
            <a:avLst/>
          </a:prstGeom>
          <a:noFill/>
          <a:ln>
            <a:noFill/>
          </a:ln>
        </p:spPr>
      </p:pic>
    </p:spTree>
    <p:extLst>
      <p:ext uri="{BB962C8B-B14F-4D97-AF65-F5344CB8AC3E}">
        <p14:creationId xmlns:p14="http://schemas.microsoft.com/office/powerpoint/2010/main" val="1932559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462">
        <p15:prstTrans prst="peelOff"/>
      </p:transition>
    </mc:Choice>
    <mc:Fallback xmlns="">
      <p:transition spd="slow" advTm="3462">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r>
              <a:rPr lang="lv-LV" dirty="0" smtClean="0"/>
              <a:t/>
            </a:r>
            <a:br>
              <a:rPr lang="lv-LV" dirty="0" smtClean="0"/>
            </a:br>
            <a:r>
              <a:rPr lang="lv-LV" dirty="0"/>
              <a:t/>
            </a:r>
            <a:br>
              <a:rPr lang="lv-LV" dirty="0"/>
            </a:br>
            <a:endParaRPr lang="lv-LV" dirty="0"/>
          </a:p>
        </p:txBody>
      </p:sp>
      <p:sp>
        <p:nvSpPr>
          <p:cNvPr id="3" name="Content Placeholder 2"/>
          <p:cNvSpPr>
            <a:spLocks noGrp="1"/>
          </p:cNvSpPr>
          <p:nvPr>
            <p:ph idx="1"/>
          </p:nvPr>
        </p:nvSpPr>
        <p:spPr>
          <a:xfrm>
            <a:off x="677334" y="5056633"/>
            <a:ext cx="8411802" cy="621791"/>
          </a:xfrm>
        </p:spPr>
        <p:txBody>
          <a:bodyPr/>
          <a:lstStyle/>
          <a:p>
            <a:pPr marL="0" indent="0">
              <a:buNone/>
            </a:pPr>
            <a:r>
              <a:rPr lang="lv-LV" b="1" u="sng" dirty="0" smtClean="0">
                <a:hlinkClick r:id="rId2"/>
              </a:rPr>
              <a:t>PBLA </a:t>
            </a:r>
            <a:r>
              <a:rPr lang="lv-LV" b="1" u="sng" dirty="0">
                <a:hlinkClick r:id="rId2"/>
              </a:rPr>
              <a:t>Kultūras fonda </a:t>
            </a:r>
            <a:r>
              <a:rPr lang="lv-LV" b="1" u="sng" dirty="0" err="1">
                <a:hlinkClick r:id="rId2"/>
              </a:rPr>
              <a:t>Kr</a:t>
            </a:r>
            <a:r>
              <a:rPr lang="lv-LV" b="1" u="sng" dirty="0">
                <a:hlinkClick r:id="rId2"/>
              </a:rPr>
              <a:t>. Barona prēmijas goda raksts (1976.)</a:t>
            </a:r>
            <a:endParaRPr lang="lv-LV" dirty="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a:p>
            <a:endParaRPr lang="lv-LV" dirty="0" smtClean="0"/>
          </a:p>
          <a:p>
            <a:endParaRPr lang="lv-LV" dirty="0"/>
          </a:p>
        </p:txBody>
      </p:sp>
      <p:pic>
        <p:nvPicPr>
          <p:cNvPr id="4" name="Picture 3" descr="https://www.historia.lv/sites/default/files/styles/large/public/media/galerijas/2018/marts/Kr_Barona_premija/kr_barona_premija_uldis_silins.jpg?itok=iWcByGXi">
            <a:hlinkClick r:id="rId3" tooltip="&quot;Uldim Siliņam 1976.g. 18.novembrī piešķirtās PBLA Kultūras fonda Kr. Barona prēmijas goda raksts. Attēls no U.Siliņa personīgā arhīva.&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4306824" y="768096"/>
            <a:ext cx="3986784" cy="3685032"/>
          </a:xfrm>
          <a:prstGeom prst="rect">
            <a:avLst/>
          </a:prstGeom>
          <a:noFill/>
          <a:ln>
            <a:noFill/>
          </a:ln>
        </p:spPr>
      </p:pic>
    </p:spTree>
    <p:extLst>
      <p:ext uri="{BB962C8B-B14F-4D97-AF65-F5344CB8AC3E}">
        <p14:creationId xmlns:p14="http://schemas.microsoft.com/office/powerpoint/2010/main" val="558894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689">
        <p15:prstTrans prst="peelOff"/>
      </p:transition>
    </mc:Choice>
    <mc:Fallback xmlns="">
      <p:transition spd="slow" advTm="2689">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2728649"/>
            <a:ext cx="8677655" cy="3388687"/>
          </a:xfrm>
        </p:spPr>
        <p:txBody>
          <a:bodyPr/>
          <a:lstStyle/>
          <a:p>
            <a:pPr algn="ctr"/>
            <a:r>
              <a:rPr lang="lv-LV" sz="2400" dirty="0">
                <a:solidFill>
                  <a:schemeClr val="accent1">
                    <a:lumMod val="75000"/>
                  </a:schemeClr>
                </a:solidFill>
              </a:rPr>
              <a:t>1962.gadā U.Siliņš iebrauc laulības ostā ar sociālo darbinieci Ilzi Ludmilu Vitu Viļumu </a:t>
            </a:r>
            <a:r>
              <a:rPr lang="lv-LV" sz="2400" dirty="0" smtClean="0">
                <a:solidFill>
                  <a:schemeClr val="accent1">
                    <a:lumMod val="75000"/>
                  </a:schemeClr>
                </a:solidFill>
              </a:rPr>
              <a:t>(09.11.1930-12.01.2017</a:t>
            </a:r>
            <a:r>
              <a:rPr lang="lv-LV" sz="2400" dirty="0">
                <a:solidFill>
                  <a:schemeClr val="accent1">
                    <a:lumMod val="75000"/>
                  </a:schemeClr>
                </a:solidFill>
              </a:rPr>
              <a:t>). </a:t>
            </a:r>
            <a:r>
              <a:rPr lang="lv-LV" sz="2400" dirty="0" smtClean="0">
                <a:solidFill>
                  <a:schemeClr val="accent1">
                    <a:lumMod val="75000"/>
                  </a:schemeClr>
                </a:solidFill>
              </a:rPr>
              <a:t/>
            </a:r>
            <a:br>
              <a:rPr lang="lv-LV" sz="2400" dirty="0" smtClean="0">
                <a:solidFill>
                  <a:schemeClr val="accent1">
                    <a:lumMod val="75000"/>
                  </a:schemeClr>
                </a:solidFill>
              </a:rPr>
            </a:br>
            <a:r>
              <a:rPr lang="lv-LV" sz="2400" dirty="0" smtClean="0">
                <a:solidFill>
                  <a:schemeClr val="accent1">
                    <a:lumMod val="75000"/>
                  </a:schemeClr>
                </a:solidFill>
              </a:rPr>
              <a:t>Viņiem </a:t>
            </a:r>
            <a:r>
              <a:rPr lang="lv-LV" sz="2400" dirty="0">
                <a:solidFill>
                  <a:schemeClr val="accent1">
                    <a:lumMod val="75000"/>
                  </a:schemeClr>
                </a:solidFill>
              </a:rPr>
              <a:t>ir </a:t>
            </a:r>
            <a:r>
              <a:rPr lang="lv-LV" sz="2400" dirty="0" smtClean="0">
                <a:solidFill>
                  <a:schemeClr val="accent1">
                    <a:lumMod val="75000"/>
                  </a:schemeClr>
                </a:solidFill>
              </a:rPr>
              <a:t>3 bērni</a:t>
            </a:r>
            <a:r>
              <a:rPr lang="lv-LV" sz="2400" dirty="0">
                <a:solidFill>
                  <a:schemeClr val="accent1">
                    <a:lumMod val="75000"/>
                  </a:schemeClr>
                </a:solidFill>
              </a:rPr>
              <a:t>: Mārtiņš Juris Siliņš (1963), </a:t>
            </a:r>
            <a:r>
              <a:rPr lang="lv-LV" sz="2400" dirty="0" err="1">
                <a:solidFill>
                  <a:schemeClr val="accent1">
                    <a:lumMod val="75000"/>
                  </a:schemeClr>
                </a:solidFill>
              </a:rPr>
              <a:t>Anne</a:t>
            </a:r>
            <a:r>
              <a:rPr lang="lv-LV" sz="2400" dirty="0">
                <a:solidFill>
                  <a:schemeClr val="accent1">
                    <a:lumMod val="75000"/>
                  </a:schemeClr>
                </a:solidFill>
              </a:rPr>
              <a:t> Gundega Siliņa-</a:t>
            </a:r>
            <a:r>
              <a:rPr lang="lv-LV" sz="2400" dirty="0" err="1">
                <a:solidFill>
                  <a:schemeClr val="accent1">
                    <a:lumMod val="75000"/>
                  </a:schemeClr>
                </a:solidFill>
              </a:rPr>
              <a:t>Lish</a:t>
            </a:r>
            <a:r>
              <a:rPr lang="lv-LV" sz="2400" dirty="0">
                <a:solidFill>
                  <a:schemeClr val="accent1">
                    <a:lumMod val="75000"/>
                  </a:schemeClr>
                </a:solidFill>
              </a:rPr>
              <a:t>  (1966) un Ginters Uldis Siliņš (1967).</a:t>
            </a:r>
            <a:r>
              <a:rPr lang="lv-LV" sz="2800" dirty="0"/>
              <a:t/>
            </a:r>
            <a:br>
              <a:rPr lang="lv-LV" sz="2800" dirty="0"/>
            </a:br>
            <a:endParaRPr lang="lv-LV" sz="2800" dirty="0"/>
          </a:p>
        </p:txBody>
      </p:sp>
      <p:pic>
        <p:nvPicPr>
          <p:cNvPr id="4" name="Picture 2" descr="img6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0403" y="420624"/>
            <a:ext cx="2279692" cy="352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961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083">
        <p15:prstTrans prst="peelOff"/>
      </p:transition>
    </mc:Choice>
    <mc:Fallback xmlns="">
      <p:transition spd="slow" advTm="7083">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G_54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772" y="609600"/>
            <a:ext cx="2870783" cy="384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759895" y="4727678"/>
            <a:ext cx="6268536" cy="974626"/>
          </a:xfrm>
          <a:prstGeom prst="rect">
            <a:avLst/>
          </a:prstGeom>
        </p:spPr>
        <p:txBody>
          <a:bodyPr wrap="square">
            <a:spAutoFit/>
          </a:bodyPr>
          <a:lstStyle/>
          <a:p>
            <a:pPr algn="ctr">
              <a:spcAft>
                <a:spcPts val="1600"/>
              </a:spcAft>
            </a:pPr>
            <a:r>
              <a:rPr lang="lv-LV" sz="2200" dirty="0">
                <a:solidFill>
                  <a:schemeClr val="accent1">
                    <a:lumMod val="75000"/>
                  </a:schemeClr>
                </a:solidFill>
                <a:latin typeface="+mj-lt"/>
                <a:ea typeface="+mj-ea"/>
                <a:cs typeface="+mj-cs"/>
              </a:rPr>
              <a:t>Uldis Siliņš ar dēliem Austrālijā, </a:t>
            </a:r>
            <a:endParaRPr lang="lv-LV" sz="2200" dirty="0" smtClean="0">
              <a:solidFill>
                <a:schemeClr val="accent1">
                  <a:lumMod val="75000"/>
                </a:schemeClr>
              </a:solidFill>
              <a:latin typeface="+mj-lt"/>
              <a:ea typeface="+mj-ea"/>
              <a:cs typeface="+mj-cs"/>
            </a:endParaRPr>
          </a:p>
          <a:p>
            <a:pPr algn="ctr">
              <a:spcAft>
                <a:spcPts val="1600"/>
              </a:spcAft>
            </a:pPr>
            <a:r>
              <a:rPr lang="lv-LV" sz="2200" dirty="0" smtClean="0">
                <a:solidFill>
                  <a:schemeClr val="accent1">
                    <a:lumMod val="75000"/>
                  </a:schemeClr>
                </a:solidFill>
                <a:latin typeface="+mj-lt"/>
                <a:ea typeface="+mj-ea"/>
                <a:cs typeface="+mj-cs"/>
              </a:rPr>
              <a:t>pirms </a:t>
            </a:r>
            <a:r>
              <a:rPr lang="lv-LV" sz="2200" dirty="0">
                <a:solidFill>
                  <a:schemeClr val="accent1">
                    <a:lumMod val="75000"/>
                  </a:schemeClr>
                </a:solidFill>
                <a:latin typeface="+mj-lt"/>
                <a:ea typeface="+mj-ea"/>
                <a:cs typeface="+mj-cs"/>
              </a:rPr>
              <a:t>braukšanas uz Latviju 2018. gadā.</a:t>
            </a:r>
          </a:p>
        </p:txBody>
      </p:sp>
    </p:spTree>
    <p:extLst>
      <p:ext uri="{BB962C8B-B14F-4D97-AF65-F5344CB8AC3E}">
        <p14:creationId xmlns:p14="http://schemas.microsoft.com/office/powerpoint/2010/main" val="4001125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614">
        <p15:prstTrans prst="peelOff"/>
      </p:transition>
    </mc:Choice>
    <mc:Fallback xmlns="">
      <p:transition spd="slow" advTm="4614">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453" y="4572001"/>
            <a:ext cx="4591578" cy="649223"/>
          </a:xfrm>
        </p:spPr>
        <p:txBody>
          <a:bodyPr>
            <a:normAutofit/>
          </a:bodyPr>
          <a:lstStyle/>
          <a:p>
            <a:r>
              <a:rPr lang="lv-LV" sz="2400" dirty="0">
                <a:solidFill>
                  <a:schemeClr val="accent1">
                    <a:lumMod val="75000"/>
                  </a:schemeClr>
                </a:solidFill>
                <a:latin typeface="+mj-lt"/>
                <a:ea typeface="+mj-ea"/>
                <a:cs typeface="+mj-cs"/>
              </a:rPr>
              <a:t>Uldis Siliņš ar mazbērniem</a:t>
            </a:r>
          </a:p>
        </p:txBody>
      </p:sp>
      <p:pic>
        <p:nvPicPr>
          <p:cNvPr id="10242" name="Picture 2" descr="IMG_54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748" y="521209"/>
            <a:ext cx="3923101" cy="294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descr="IMG_55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086031" y="3136392"/>
            <a:ext cx="4025084" cy="302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502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19">
        <p15:prstTrans prst="peelOff"/>
      </p:transition>
    </mc:Choice>
    <mc:Fallback xmlns="">
      <p:transition spd="slow" advTm="5019">
        <p:fade/>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2266</TotalTime>
  <Words>1278</Words>
  <Application>Microsoft Office PowerPoint</Application>
  <PresentationFormat>Widescreen</PresentationFormat>
  <Paragraphs>332</Paragraphs>
  <Slides>65</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3" baseType="lpstr">
      <vt:lpstr>Arial</vt:lpstr>
      <vt:lpstr>Arial Black</vt:lpstr>
      <vt:lpstr>Calibri</vt:lpstr>
      <vt:lpstr>Times New Roman</vt:lpstr>
      <vt:lpstr>Trebuchet MS</vt:lpstr>
      <vt:lpstr>Wingdings 3</vt:lpstr>
      <vt:lpstr>Facet</vt:lpstr>
      <vt:lpstr>Document</vt:lpstr>
      <vt:lpstr>PowerPoint Presentation</vt:lpstr>
      <vt:lpstr>Dzimis 1930. gada 26. janvārī,  Rīgā. Māte Elza Vilhelmīne Siliņa, dz. Paegle, bija skolotāja un tēvs Mārtiņš Eduards - zvejnieks, Turības nodaļas grāmatvedis, sabiedrisks darbinieks, režisors un vietējās aizsargu nodaļas priekšnieks.</vt:lpstr>
      <vt:lpstr>Dzīves vieta līdz 1944. gadam - Carnikava. Pabeidzis Ādažu 6 kl. pamatskolu, 1944.gadā Siliņš iestājas Rīgas 1. Valsts ģimnāzijā, taču jau tai pašā gadā nākas doties bēgļu gaitās, vispirms uz Gudenieku pagastu Kurzemē un pēc tam ar kuģi uz Vāciju. </vt:lpstr>
      <vt:lpstr>PowerPoint Presentation</vt:lpstr>
      <vt:lpstr>Siliņš savu bērnību pavada Carnikavā un, kā visi zvejnieku bērni, viņš daudz no sava brīvā laika pavada uz ūdens, ir «eksperts» airēšanā, jo jāpalīdz  tēvatēvam Pēterim zvejas darbos. </vt:lpstr>
      <vt:lpstr>              </vt:lpstr>
      <vt:lpstr>1962.gadā U.Siliņš iebrauc laulības ostā ar sociālo darbinieci Ilzi Ludmilu Vitu Viļumu (09.11.1930-12.01.2017).  Viņiem ir 3 bērni: Mārtiņš Juris Siliņš (1963), Anne Gundega Siliņa-Lish  (1966) un Ginters Uldis Siliņš (1967). </vt:lpstr>
      <vt:lpstr>PowerPoint Presentation</vt:lpstr>
      <vt:lpstr>PowerPoint Presentation</vt:lpstr>
      <vt:lpstr>     Ulda Siliņa sarakstītās lugas </vt:lpstr>
      <vt:lpstr> Pirmā luga Ganzēns un Jods, uzvesta 1959. gadā Austrālijas latviešu Kultūras dienās, Sidnejā (rež. autors, inscenētājs- I. Sveilis).   Seko komēdija Vēstules no Dzimtenes (pēc filmas Dear Ruth tēmas), kas gūst lielus panākumus arī ārpus Austrālijas. Pirmo reiz uzvesta Adelaidē 1962. gadā, pēc tam vairākkārtīgi Austrālijā, Amerikā, Kanādā, Zviedrijā, Latvijā un Īrijā. Filmēta Latvijas TV. J.Lejiņa režijā to uzved 1964. g. Amerikas latviešu teātris Bostonā (gan ar mainītu nosaukumu Intermecco Iļģuciemā, jo V. Kārkliņam ir romāns ar tādu pašu nosaukumu).   Nākamā luga Ķemermiestiņā (1966.g.), uzvesta 8. Austrālijas latviešu rakstnieku dienās Sidnejā. </vt:lpstr>
      <vt:lpstr>     Savu pirmo lugu Ganuzēns un Jods sarakstījis 1959. gadā Austrālijas Latviešu Kultūras dienām Sidnejā, Bērnu pēcpusdienas ietvaros (pats iestudējis, inscenētājs - I.Sveilis). </vt:lpstr>
      <vt:lpstr>1967. g. bērnu luga Didzis un sargeņģelis, (DV lugu sacensībā 2. vieta) 1969. gadā bērnu luga - fantāzija Šurturitnekuršistasitnekas 1974. g. pirmizrāde Sidnejā lugai Pilsoņa Avota lieta (Lugu sacensībā 1. vietu dala ar E. Lēmanes lugu Solaterra). Recenzente M.Kalniete laikrakstā Austrālijas Latvietis raksta: - Pirmizrāde notika tieši 14. jūnija vakarā [..] sidnejiešu tai vakarā sniegtā izrāde varbūt bija pats piederīgākais 14. jūnija sarīkojums, kāds jeb kad bijis.  Siliņš tēlo čekistu Čerņikovu, bet turnejā, apstākļu spiests, žurnālistu Pītersenu. Ko saka par lugu pats autors? - Lugas vājais punkts ir vietējo apstākļu nepazīšana viesnīcās. </vt:lpstr>
      <vt:lpstr>Seko komēdija Vēstules no Dzimtenes (1963.g. pēc filmas Dear Ruthtēmas), kas piedzīvo labus panākumus Austrālijā, gan ārpus Austrālijas.  Bijušā Nacionālā teātra režisora J. Lejiņa režijā to uzved Amerikas latviešu teātris Bostonā. Vēstules no dzimtenes vairākkārtīgi uzvesta Austrālijā, Amerikā, Kanādā, Zviedrijā un Latvijā. .              </vt:lpstr>
      <vt:lpstr>Nākamā luga Ķemermiestiņā piedzīvo pirmizrādi 1967.g. Austrālijas latviešu rakstnieku dienās Sidnejā. </vt:lpstr>
      <vt:lpstr>Sarakstītas arī vairākas bērnu lugas - Didzis un sargeņģelis (1968.g.godalgota),  - Šurturitnekuršistasitnekas (1986.g.),  - Aijā, žūžū, lāča bērns (1986.g.).  Kopā ar savu māti Elzu Siliņu sarakstījis īslugas bērniem, kas izdotas burtnīcās Spēlēsim Teātri I, II. </vt:lpstr>
      <vt:lpstr>1972. gadā Siliņš organizē un piedalās Sidnejas latviešu teātra turnejā pa ASV un Kanādu. SLT sev ved līdzi 2 uzvedumus, no kuriem viens - Ziemeļamerikas Kaleidoskops pieder autora spalvai. V. Hausmanis savā grāmatā Latviešu aktieri trimdā raksta:  «Savās lugās Siliņš saasina situācijas, prasmīgi veido sulīgus, kolorītus raksturus, asprātīgu dialogu, līdzās sakāpinātām situācijām tēlo ar humoru iekrāsotas ainas.» </vt:lpstr>
      <vt:lpstr>1975.g. ar lugu Pilsoņa Avota lieta SLT piedalās Austrālijas latviešu teātru festivālā Melburnā, un pēc tam ar mainītu nosaukumu Avota lieta dodas turnejā uz ASV, Kanādu, Zviedriju, Angliju, Vāciju.  Autors ir turnejas organizators un piedalās kā aktieris.</vt:lpstr>
      <vt:lpstr>     Uz pasūtījumu sarakstītas lugas - Rietumkrasta Dziesmu svētkiem Portlandē - Kade pārnāksi, bālēliņ (1982.g.)  - Latviešu KD Tasmānijā Ir akmeņi raud (1984.g.)  - No Kurzemes bērniņš biju (1987.g.) Austrālijas Latviešu KD Sidnejā, ko SLT uzved, piedaloties autoram, kas, apstākļu spiests, vada arī režiju.  </vt:lpstr>
      <vt:lpstr>1982. gada Rietumkrasta dziesmu svētkiem, Portlandē, U. Siliņš saņem uzaicinājumu rakstīt lugu, kā arī humoristisku rēviju un SLT tos uzvest. Sidnejieši piedalās svētkos ar Siliņa Kade pārnāksi, bāleliņ un tā paša autora Tu esi Portlandē, mans draugs. Rēvija dažādu iemeslu dēļ publikai īsti neiet pie sirds, toties luga dod iemeslu pārrunām. To piemin pat savā sprediķī archibīskaps J. Lūsis, ka luga viņam likusi daudz ko pārdomāt. Siliņš izrādi atceras pavisam citu iemeslu dēļ. Sidnejieši spēlē bez sufliera. Viņa pretspēlētājs uz skatuves piedzīvo vieglu smadzeņu trieku, un autoram reizē jārunā gan paša, gan partnera teksts. Publika domā, ka aktieris ir piedzēries. Tagad es zinu, kāda būs aktiera elle, sacījis Siliņš pēc izrādes.</vt:lpstr>
      <vt:lpstr>1982. g. luga Kade pārnāksi, bāleliņ, pasūtīta Rietumkrasta dziesmu svētkiem Portlandē. Autors tēlo Puablo Bustameni. 1986.g. sarakstīta komēdija - farss Precinieks, uzvesta Austrālijā un ASV.   </vt:lpstr>
      <vt:lpstr>PowerPoint Presentation</vt:lpstr>
      <vt:lpstr>  1995.g. Siliņš sarakstījis drāmu It nekad vairs nepārnākšu sētā (vēlāk nosaukta Zem Dienvidu krusta). Pirmizrāde Sidnejas latviešu teātrī.</vt:lpstr>
      <vt:lpstr>                </vt:lpstr>
      <vt:lpstr> Abi vecie Siliņi bija pieredzējuši un talantīgi aktieri - amatieri, tāpēc nav jābrīnās, ka viņu pēdās sekojis arī dēls. 1951. gadā viņš sāk darboties Sidnejas latviešu teātrī (SLT) angļu autora J. Prisleja lugā Cilvēki uz jūras, ar ko SLT piedalās 1. Austrālijas latviešu kultūras dienās Sidnejā. Savu pirmo dramatisko izglītību viņš gūst pie Dailes teātra aktieriem V. Štāla, L. Gailītes un Liepājas teātra aktiera P. Elsiņa. Pēc samērā pabāla sākuma Siliņš gadu skrejā izaug par teicamu raksturlomu tēlotāju. Viņa nopelnu sarakstā ir ierakstīta arī režija, lai gan pats sevi par režisoru neuzskata un saka, ka režijas vadījis tikai vajadzības spiests. Siliņš sevi vērtē kā viduvēju aktieri, kam ir bijusi viena otra laba loma, bet toties skaita sevi par labu entertaineri, kam latviešu valodā varbūt kaut cik atbilst solo komedianta vārds. </vt:lpstr>
      <vt:lpstr>1950. gadā viņš pievienojas Sidnejas latviešu teātrim, kur, mācoties pie profesionāliem aktieriem, iegūst dramatisko izglītību, darbojies kā aktieris, vajadzības gadījumā arī kā režisors līdz 1990. gadam. </vt:lpstr>
      <vt:lpstr>Prof. V. Hausmanis savā grāmatā Latviešu aktieri trimdā (1996) par Siliņu raksta:  »Tēlojis lielu skaitu lomu (ap deviņdesmit), galvenokārt tie bijuši dažādi raksturi, kuros varējusi atklāties Siliņa humora un komiķa izjūta. Veidojis spēka pilnus, vērienīgus cilvēkus, kā arī garīgi trauslus, dzīvē saindējušus raksturus.» Austrālijas latviešu teātra festivālos divas reizes saņēmis labākā aktiera balvu par palīglomām - Ābramu R. Blaumaņa Skroderdienās Silmačos (1973) un Askoldi Olti A. Eglīša komēdijā Bezkaunīgie veči (1980).</vt:lpstr>
      <vt:lpstr>  Ulda Siliņa daiļrades pirmsākumi</vt:lpstr>
      <vt:lpstr>Par saviem Itālijas piedzīvojumiem publicējis humoristiskas atmiņas Ciemos pie Umberto.</vt:lpstr>
      <vt:lpstr>PowerPoint Presentation</vt:lpstr>
      <vt:lpstr>Kultūrvēsturiskie darbi: 2002. gadā, Elpa apgādā, ar Kultūrkapitālfonda un SLB atbalstu iznākusī Siliņa kultūrvēsturiskā grāmata Mēs esam carnikavieši ir kā autora veltījums savam tēvam, mātei un visiem vecajiem carnikaviešiem. Uz aizmugures vāka rakstīts: «No Carnikavas nākuši 8 tālbraucēji kapteiņi, 5 zinātnieki, to starpā arī LU rektors Dr.chem. Prīmanis, 4 Lāčplēša ordeņa kavalieri un viens ģenerālis - kara ministrs.  Un kur tad bagātīgā zvejnieku portretu galerija - Menclaveru saimnieks Grapmanis, saukts Ķeizarbrālis, dienējis uz ķeizara brāļa jachtas, un, kā pats stāsta, pļāvis kopā ar ķeizarpāri Cariskoje Selo labību un tik traki meņģējies ar princesi Olgu, ka ķeizars teicis: „Grapman, liec Olgai mieru! Izberzīsit vēl rudzus!“; Krievijas kara flotes bocmanis vecais Matīte, pie kura takelāžas lietās konsultējušies pat admirāļi; Siliņ Annis ar saviem vīveļvārdiem un Mēnesdēls, kas vakaros braucis uz 4 km attālo Dūņu krogu, lai izdzertu tikai vienu pudeli alus. Autors jums ir pavēris durvis uz veco Carnikavu.  Nāciet ciemos!»</vt:lpstr>
      <vt:lpstr>2006. g. iznāk otra Siliņa kultūrvēsturiskā grāmata, Nordic apgādā Dziesmai vieni gala nava. Jāzeps Vītols savās un laika biedru vēstulēs, 1918-1944.  Siliņš pats par grāmatu, cita starpā saka: «J. Vītola vēstules ir logs uz profesora intīmo pasauli, kas ļauj ieskatīties viņa domu procesā, viņa vērtējumos par notikumiem un cilvēkiem. Ar to šī grāmata atšķiras no pārējām. Tas ir Jāzepa Vītola spalvas zīmēts pašportrets. Es par savu uzdevumu uzskatīju izgaismot notikumu fonu. Tas ir mans aizbildinājumus, ja dažkārt liksies, ka es par daudz laika veltu viņa laika biedriem un tā laika notikumiem. Lasītāju varbūt pārsteigs mani biežie citāti no „dzeltenās preses.“ Mans mērķis bija padarīt grāmatu lasāmu caurmēra lasītājam.»  Arī šīs, tāpat kā iepriekšējās grāmatas vāka dizains, pieder māksliniecei Agritai Krieviņai. 2006. gadā A/S Preses nams apgādā iznāk vēstures rokasgrāmata Latvija likteņa gaitās 1918-1991. </vt:lpstr>
      <vt:lpstr>PowerPoint Presentation</vt:lpstr>
      <vt:lpstr>PowerPoint Presentation</vt:lpstr>
      <vt:lpstr>«Pēc kara Vācija bija sadalīta zonās. Siliņu paplašinātā ģimene nonāk angļu zonas Alt-Garges, vēlāk Dedelstorfas nometnēs, kur Uldis 1949. gadā beidz ģimnāziju. Abas nometnes ir arī angļu zonas volejbola cietokšņi, un tā arī Siliņam iznāk šad un tad reprezentēt savu nometni draudzības spēlēs. Var jau būt, ka abas minētās nometnes nebija nekāds izņēmums, bet no tās iemītniekiem ir nācis labs skaits pazīstamu sabiedrisku darbinieku, gleznotāju un mūziķu, piem., RTU goda doktors, gleznotājs, mākslas zinātnieks» </vt:lpstr>
      <vt:lpstr>«Īsi pēc atgriešanās pie ģimenes Pomerānijā, Vosmēras ciematā ienāk amerikāņi. Pēc vācu armijas kapitulācijas maijā visi bēgļi un ārzemju strādnieki tiek savākti vienkopus, lai atgrieztos dzimtenē. Mūsu gadījumā atpakaļ pie vecā, labā onkuļa Džo, kā aptaurētie amerikāņi dēvēja Josifu Visvarinoviču. Vienu dienu ielādēja mūs, kādus 15 cilvēkus ar mantām, kravas mašīnā un veda prom. Par gala mērķi neteica ne vārda. Mēs attapāmies, kur esam, tikai kādus pāris simts metru no krievu zonas robežas. Izcēlās varena brēka, šoferis nesaprašanā apturēja mašīnu un cilvēki sāka lēkt ārā. Amerikānis apgrieza spēkratus, un mēs braucām atpakaļ uz savākšanas punktu. „Šie cilvēki negrib braukt, un es viņus nevedu,“ teicis šoferis priekšniecībai. Sirsnīgs paldies tev, seržant!»</vt:lpstr>
      <vt:lpstr>PowerPoint Presentation</vt:lpstr>
      <vt:lpstr>PowerPoint Presentation</vt:lpstr>
      <vt:lpstr>Kādu laiku strādājis kā radio žurnālists – intervētājs latviešu stundas ietvaros Sidnejas raidstacijā 2EA. Īsu laiku sadarbojies ar Radio Liberty, kur ierunājis K. Ābeles balādes un dažus savus humoristiskos skečus. «Man vēl tagad jāpasmaida, par mana solo skeča „Voblas“  tulkojumu angļu valodā (tas bija latviešu raidījuma darbiniekiem jāiesniedz darba devējiem -amerikāņiem) - „Voblu mākslīgā audzēšana Dvinas lejas galā.“ Mūsu sadarbība drīz pārtrūka. Man atsūtīja aptauju, vai es esmu apmierināts ar honorāru, un, cik atceros, es atbildēju, ka man liekas nepareizi, ka ieskaņotie dzejas darbi netiek pietiekami novērtēti. No tā brīža par mani Radio ‘»Libertija» vairs nelikās zinot.»</vt:lpstr>
      <vt:lpstr>Filmas Siliņš ir arī rakstījis vairākām dokumentārām filmām scenārijus un tās ierunājis. Filmas ir amatieru līmenī - viena par Jaunās Dienvidvelsas latviešu sportistiem un otra par Sidnejas latviešu īpašumu Straumēnos. 1990. gados Valsts TV režisors Ģirts Nagainis uzņem dokumentāru filmu Ulda Siliņa pasaulē, un Siliņš savukārt piedalās 2006. gadā Nagaiņa dok. filmā Latvija, mosties kā komentators. Sadarbībai vajadzēja turpināties filmējot lugu Vēstules no Dzimtenes, bet Ģirts izšķiras koleģiālu iemeslu dēļ atdot režiju Dainai Dumpei. Toties Ģirts filmē Siliņa pēdējo lugu Zem Dienvidu krusta, kas parādās Latvijas TV kā seriāls. </vt:lpstr>
      <vt:lpstr>Viena no Siliņa sirdslietām ir 3x3 kustība, viņš piedalījies vairāk nekā 20 nometnēs un darbojies dažādās kapacitātēs - režisors, redaktors, lektors vai vienkārši kā nometnes laikraksta korespondents. 2007. gadā viņu par nopelniem Latvijas valsts labā ieceļ par TZO virsnieku.    </vt:lpstr>
      <vt:lpstr>PowerPoint Presentation</vt:lpstr>
      <vt:lpstr>PowerPoint Presentation</vt:lpstr>
      <vt:lpstr>- Austrālijas latviešu apvienības Goda raksts; - Nacionālo bruņoto spēku Mācību vadības pavēlniecības komandiera Goda raksts par ieguldījumu Latvijas Nacionālo bruņoto spēku attīstībā, NBS Mācību vadības pavēlniecības apmācību procesa pilnveidošanā.    - Carnikavas pagasta padomes Atzinības raksts par Carnikavas vēstures, dzīves un sadzīves iemūžināšanu grāmatā Mēs esam carnikavieši (2004.)</vt:lpstr>
      <vt:lpstr>PowerPoint Presentation</vt:lpstr>
      <vt:lpstr>  Uldi Siliņu dēvē par trimdas latviešu humoristiskās rēvijas ceļlauzi. Ulda Siliņa pastāstu fragmenti, kas jau folklorizējušies: * Krievu virsnieku sievas domādamas, ka lepni ģērbušās ar Rīgas veikalos pirktajiem naktskrekliem, ierodas operā. * Armijnieki nepazina ūdens tualetes, kāpa uz poda ar kājām. * Krievietes tualeti lietoja kartupeļu mazgāšanai un sūdzējās, ka ūdens tos skalo prom. </vt:lpstr>
      <vt:lpstr>Pārskatam Ulda Siliņa daiļrades kopējais devums - 11 grāmatas, 14 lugas, daudzi humora un satīras uzvedumi. </vt:lpstr>
      <vt:lpstr>Publikācijas, īsuzvedumi - - Tendenciozs negatīvisms - humoristisku īsuzvedumu krājums rotatora tehnikā. Izdevējs - autors, 1969.g. - Letiņi nezudīs, humoristisku īsuzvedumu krājums. Izdevējs - Uldis un Elza Siliņi, Stokholma, RA apgāds, 1977.g. - Spēlēsim teātri I, II - rotatora tehnikā  uzvedumi bērniem. Izdevējs – autors,1977.g. </vt:lpstr>
      <vt:lpstr>Lugas: U. Siliņš. Ganuzēns un Jods - pasaku luga. (1959) Šī luga nav publicēta. U. Siliņš. Vēstules no dzimtenes (arī Intermeco Iļģu ciemā) - komēdija (1963) * Uzvesta arī  kā TV luga 1990.gads. U. Siliņš. Ķemermiestiņā – spēle ar dziesmām. (1967) * U. Siliņš. Didzis un sargenģelis - pasaku luga. (1968) * U.  Siliņš. Šurturitnekuršistasitnekas - pasaku luga (1968)* U.  Siliņš. Pilsoņa Avota lieta (arī Avota lieta) - drāma. (1975)* U. Siliņš. Kade pārnāksi, bāleliņ - drāma (1982) * U.  Siliņš. Ir akmeņi raud  (angliski Even The Stones Cry)- drāma (1984)* U.  Siliņš. Kade pārnāksi, bāleliņ, piecas lugas. Latviešu preses biedrības Austrālijas kopas un SLB  apgāds, 1984. </vt:lpstr>
      <vt:lpstr>U. Siliņš. No Kurzemes bērniņš biju - spēle ar dziesmām. (1987)* U. Siliņš. Zem Dienvidu krusta (arī Itnekad vairs nepārnākšu sētā) - drāma (1995). Šī luga nav publicēta. U.Siliņš. Zem dienvidu krusta, drāma. Publicēta žurnālā Jaunā Gaita Nr.210,211 (1997)  Ar * apzīmētās lugas 1998.gadā izdevusi firma Ievanda. Uzvesta kā TV luga Latvijā 1990.gados</vt:lpstr>
      <vt:lpstr>Humora un satīras uzvedumi (neviens no uzvedumiem nav publicēts) - U.Siliņš. Kaleidoskops, 1962,  1963 U.Siliņš, Sp.Klauverts.  Kaleidoskops, 1964 U.Siliņš, L.Veikina, J.Zemītis. Kaleidoskops, 1965 U.Siliņš. Kaleidoskops, 1967 U.Siliņš. Kaleidoskops, 1969 U.Siliņš. Kaleidoskops, 1971, 1972  U.Siliņš. Ziemeļamerikas Kaleidoskops, 1972 U.Siliņš. Kaleidoskops, 1975 U.Siliņš. Tu esi Gotlandē, mans draugs, 1979 </vt:lpstr>
      <vt:lpstr>U.Siliņš. Kaleidoskops, 1981 U.Siliņš. Tu esi Portlandē, mans draugs, 1982 U.Siliņš. Tā mīlība kad paņem sirdi, 1982 U.Siliņš. Tu esi Minsterē, mans draugs, 1984 U.Siliņš. Tasmānijas Kaleidoskops, 1984 U.Siliņš.  Kaleidoskops, 1986.  U.Siliņš. Adelaides Kaleidoskops, 1986 U.Siliņš. Tu esi Minsterē, mans draugs, 1987 U.Siliņš. Straumēnu Kaleidoskops, 1988 U.Siliņš. Letiņu kanaks mūžības gaismā, 1988 U.Siliņš. Kaleidoskops, 1988, 1991</vt:lpstr>
      <vt:lpstr>Grāmatas: - U. Siliņš. Mēs esam carnikavieši. Pastaiga pa novada vēsturi 1211-1944. Rīga, Elpa, 2002.g., atkārtots izdevums. Izdevēja  A.Krieviņa, SIA Jelgavas tipogrāfija, 2012.g. - U. Siliņš. Dziesmai vieni gala nava, Jāzeps Vītols savās  un laika biedru vēstulēs 1918-1944. Rīga. Nordic 2006.g. - U.Siliņš. Ko nu, Andriev, dzērājam dzērāja valoda. Rīga. Biedrība 3x3. 2008.g. Humoristisku rakstu krājums no 3x3 nometņu dzīves Latvijā. - U.Siliņš. The Tilquin street Tails (humoreska par diviem pašu mājas suņiem), Australian E-book Publishers, 2015.g., e-grāmata - U.Siliņš. Atskatīties, pasmaidīt, (1934-1945), autobiogrāfiskas piezīmes, apgāds Zvaigzne. 2015.g. Pieejama arī kā e-grāmata. </vt:lpstr>
      <vt:lpstr> U.Siliņš. Reiz UNRRAS laikos, reiz iRO dienās (1945-1950), e-grāmata 2015.g.  U.Siliņš. Zem Dienvidu Krusta (1950-1993), I daļa (1950-1959). Kultūrvēsturiskas piezīmes. Apgāds Apvārsnis, 2016.g. e-grāmata. U.Siliņš. Zem Dienvidu Krusta (1950-1993), II daļa (1960-1969). Kultūrvēsturiskas piezīmes. Apgāds Apvārsnis, 2017.g. e-grāmata. U.Siliņš. Zem Dienvidu Krusta (1950-1993), III daļa (1970-1979). Kultūrvēsturiskas piezīmes. Apgāds Apvārsnis, 2019.g. e-grāmata. </vt:lpstr>
      <vt:lpstr> Foto no Ulda Siliņa foto galerijas</vt:lpstr>
      <vt:lpstr>                       </vt:lpstr>
      <vt:lpstr>                   </vt:lpstr>
      <vt:lpstr>PowerPoint Presentation</vt:lpstr>
      <vt:lpstr>                     </vt:lpstr>
      <vt:lpstr>                         </vt:lpstr>
      <vt:lpstr>                   </vt:lpstr>
      <vt:lpstr>                    </vt:lpstr>
      <vt:lpstr>                  </vt:lpstr>
      <vt:lpstr>                   </vt:lpstr>
      <vt:lpstr>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Biblioteka</dc:creator>
  <cp:lastModifiedBy>Janis Parums</cp:lastModifiedBy>
  <cp:revision>138</cp:revision>
  <dcterms:created xsi:type="dcterms:W3CDTF">2022-02-22T11:31:23Z</dcterms:created>
  <dcterms:modified xsi:type="dcterms:W3CDTF">2022-04-12T12:24:45Z</dcterms:modified>
</cp:coreProperties>
</file>